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/>
              <p:nvPr/>
            </p:nvSpPr>
            <p:spPr>
              <a:xfrm>
                <a:off x="2084612" y="85306"/>
                <a:ext cx="8893629" cy="343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MDP(Markov Decision Process)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* Bellman Expectation Equation</a:t>
                </a:r>
              </a:p>
              <a:p>
                <a:r>
                  <a:rPr lang="en-US" altLang="ko-KR" dirty="0"/>
                  <a:t> Value function</a:t>
                </a: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  <m:sub/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/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ko-KR" dirty="0"/>
                  <a:t> + …)</a:t>
                </a:r>
              </a:p>
              <a:p>
                <a:pPr lvl="1"/>
                <a:r>
                  <a:rPr lang="en-US" altLang="ko-KR" dirty="0"/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Bellman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Expectation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Equation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 :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		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612" y="85306"/>
                <a:ext cx="8893629" cy="3439981"/>
              </a:xfrm>
              <a:prstGeom prst="rect">
                <a:avLst/>
              </a:prstGeom>
              <a:blipFill>
                <a:blip r:embed="rId2"/>
                <a:stretch>
                  <a:fillRect l="-617" t="-1064" b="-3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152402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들어가기 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95CC4F-6768-41E6-9DE5-69C7DA83E6DC}"/>
              </a:ext>
            </a:extLst>
          </p:cNvPr>
          <p:cNvSpPr/>
          <p:nvPr/>
        </p:nvSpPr>
        <p:spPr>
          <a:xfrm>
            <a:off x="6531427" y="475567"/>
            <a:ext cx="783774" cy="46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665EF4-BC0E-42CE-87F8-9FAB2CA98340}"/>
              </a:ext>
            </a:extLst>
          </p:cNvPr>
          <p:cNvCxnSpPr/>
          <p:nvPr/>
        </p:nvCxnSpPr>
        <p:spPr>
          <a:xfrm>
            <a:off x="7315201" y="707571"/>
            <a:ext cx="164374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1DD240-2BC3-4959-95B3-D9B9FEB3E788}"/>
              </a:ext>
            </a:extLst>
          </p:cNvPr>
          <p:cNvCxnSpPr/>
          <p:nvPr/>
        </p:nvCxnSpPr>
        <p:spPr>
          <a:xfrm>
            <a:off x="7315201" y="718457"/>
            <a:ext cx="1654628" cy="74022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D3C45E-96E0-4062-AD0D-DF3207989E1F}"/>
              </a:ext>
            </a:extLst>
          </p:cNvPr>
          <p:cNvCxnSpPr/>
          <p:nvPr/>
        </p:nvCxnSpPr>
        <p:spPr>
          <a:xfrm>
            <a:off x="7326087" y="718458"/>
            <a:ext cx="1632856" cy="150222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16C6A8-4868-48B6-B1D1-524570019449}"/>
              </a:ext>
            </a:extLst>
          </p:cNvPr>
          <p:cNvSpPr/>
          <p:nvPr/>
        </p:nvSpPr>
        <p:spPr>
          <a:xfrm>
            <a:off x="8958943" y="537475"/>
            <a:ext cx="636819" cy="3685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E419C3-826B-4D98-88F1-F9A6E1C23E41}"/>
              </a:ext>
            </a:extLst>
          </p:cNvPr>
          <p:cNvSpPr/>
          <p:nvPr/>
        </p:nvSpPr>
        <p:spPr>
          <a:xfrm>
            <a:off x="8958943" y="1264339"/>
            <a:ext cx="636819" cy="3685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94400F-A4B6-451C-B288-9682156E739F}"/>
              </a:ext>
            </a:extLst>
          </p:cNvPr>
          <p:cNvSpPr/>
          <p:nvPr/>
        </p:nvSpPr>
        <p:spPr>
          <a:xfrm>
            <a:off x="8958943" y="2036426"/>
            <a:ext cx="636819" cy="3685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9B12E-1533-4171-A0F1-3B3DEC42295A}"/>
              </a:ext>
            </a:extLst>
          </p:cNvPr>
          <p:cNvSpPr txBox="1"/>
          <p:nvPr/>
        </p:nvSpPr>
        <p:spPr>
          <a:xfrm>
            <a:off x="8920843" y="119743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{a1, a2, a3}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5DFD7B3-A4FB-42A7-A191-2865936AF0DA}"/>
                  </a:ext>
                </a:extLst>
              </p:cNvPr>
              <p:cNvSpPr/>
              <p:nvPr/>
            </p:nvSpPr>
            <p:spPr>
              <a:xfrm>
                <a:off x="7719883" y="349124"/>
                <a:ext cx="10948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5DFD7B3-A4FB-42A7-A191-2865936AF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883" y="349124"/>
                <a:ext cx="10948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E2DDCED-BA8A-41F6-BD46-7CD1478CEA6C}"/>
                  </a:ext>
                </a:extLst>
              </p:cNvPr>
              <p:cNvSpPr/>
              <p:nvPr/>
            </p:nvSpPr>
            <p:spPr>
              <a:xfrm>
                <a:off x="7826017" y="926068"/>
                <a:ext cx="10948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E2DDCED-BA8A-41F6-BD46-7CD1478CE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017" y="926068"/>
                <a:ext cx="10948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1B72E2D-0822-4550-A1A9-E075FEF13595}"/>
                  </a:ext>
                </a:extLst>
              </p:cNvPr>
              <p:cNvSpPr/>
              <p:nvPr/>
            </p:nvSpPr>
            <p:spPr>
              <a:xfrm>
                <a:off x="7635114" y="1561224"/>
                <a:ext cx="10948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1B72E2D-0822-4550-A1A9-E075FEF13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14" y="1561224"/>
                <a:ext cx="1094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BB3DC0-EBF7-4F3D-B416-4C9C58A05ED4}"/>
                  </a:ext>
                </a:extLst>
              </p:cNvPr>
              <p:cNvSpPr/>
              <p:nvPr/>
            </p:nvSpPr>
            <p:spPr>
              <a:xfrm>
                <a:off x="6564881" y="957133"/>
                <a:ext cx="771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BB3DC0-EBF7-4F3D-B416-4C9C58A05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881" y="957133"/>
                <a:ext cx="7713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B23B6D-6734-48CF-8EF9-CAC672A15147}"/>
                  </a:ext>
                </a:extLst>
              </p:cNvPr>
              <p:cNvSpPr/>
              <p:nvPr/>
            </p:nvSpPr>
            <p:spPr>
              <a:xfrm>
                <a:off x="9573754" y="506193"/>
                <a:ext cx="104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b="0" i="0" dirty="0" smtClean="0"/>
                      <m:t>1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B23B6D-6734-48CF-8EF9-CAC672A15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54" y="506193"/>
                <a:ext cx="1049326" cy="369332"/>
              </a:xfrm>
              <a:prstGeom prst="rect">
                <a:avLst/>
              </a:prstGeom>
              <a:blipFill>
                <a:blip r:embed="rId7"/>
                <a:stretch>
                  <a:fillRect t="-8197" r="-404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F73DA60-3A91-4C86-BBF2-62FE9D5FB074}"/>
                  </a:ext>
                </a:extLst>
              </p:cNvPr>
              <p:cNvSpPr/>
              <p:nvPr/>
            </p:nvSpPr>
            <p:spPr>
              <a:xfrm>
                <a:off x="9573754" y="1257251"/>
                <a:ext cx="104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b="0" i="0" dirty="0" smtClean="0"/>
                      <m:t>2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F73DA60-3A91-4C86-BBF2-62FE9D5FB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54" y="1257251"/>
                <a:ext cx="1049326" cy="369332"/>
              </a:xfrm>
              <a:prstGeom prst="rect">
                <a:avLst/>
              </a:prstGeom>
              <a:blipFill>
                <a:blip r:embed="rId8"/>
                <a:stretch>
                  <a:fillRect t="-8197" r="-404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5BDF71-8ABE-4FA2-9B46-5F1CAFDE489D}"/>
                  </a:ext>
                </a:extLst>
              </p:cNvPr>
              <p:cNvSpPr/>
              <p:nvPr/>
            </p:nvSpPr>
            <p:spPr>
              <a:xfrm>
                <a:off x="9573754" y="2023050"/>
                <a:ext cx="1049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b="0" i="0" dirty="0" smtClean="0"/>
                      <m:t>3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5BDF71-8ABE-4FA2-9B46-5F1CAFDE4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54" y="2023050"/>
                <a:ext cx="1049326" cy="369332"/>
              </a:xfrm>
              <a:prstGeom prst="rect">
                <a:avLst/>
              </a:prstGeom>
              <a:blipFill>
                <a:blip r:embed="rId9"/>
                <a:stretch>
                  <a:fillRect t="-10000" r="-404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37EF5EC-6392-4F0C-BBA4-A589D44B9F0E}"/>
                  </a:ext>
                </a:extLst>
              </p:cNvPr>
              <p:cNvSpPr/>
              <p:nvPr/>
            </p:nvSpPr>
            <p:spPr>
              <a:xfrm>
                <a:off x="2711253" y="3373491"/>
                <a:ext cx="892805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 smtClean="0"/>
                            <m:t>Bellman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Expectation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Equation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 :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a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ko-KR" altLang="en-US" dirty="0"/>
              </a:p>
              <a:p>
                <a:pPr algn="ctr"/>
                <a:endParaRPr lang="en-US" altLang="ko-KR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37EF5EC-6392-4F0C-BBA4-A589D44B9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53" y="3373491"/>
                <a:ext cx="8928051" cy="1200329"/>
              </a:xfrm>
              <a:prstGeom prst="rect">
                <a:avLst/>
              </a:prstGeom>
              <a:blipFill>
                <a:blip r:embed="rId10"/>
                <a:stretch>
                  <a:fillRect t="-36548" b="-34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E38B618-9B95-4D79-89A2-F31EB273D482}"/>
                  </a:ext>
                </a:extLst>
              </p:cNvPr>
              <p:cNvSpPr/>
              <p:nvPr/>
            </p:nvSpPr>
            <p:spPr>
              <a:xfrm>
                <a:off x="8002826" y="3905010"/>
                <a:ext cx="3185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 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E38B618-9B95-4D79-89A2-F31EB273D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26" y="3905010"/>
                <a:ext cx="3185872" cy="369332"/>
              </a:xfrm>
              <a:prstGeom prst="rect">
                <a:avLst/>
              </a:prstGeom>
              <a:blipFill>
                <a:blip r:embed="rId11"/>
                <a:stretch>
                  <a:fillRect t="-118333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8C8F79-7C3A-45D5-8251-7CF7D86AED73}"/>
                  </a:ext>
                </a:extLst>
              </p:cNvPr>
              <p:cNvSpPr/>
              <p:nvPr/>
            </p:nvSpPr>
            <p:spPr>
              <a:xfrm>
                <a:off x="8002826" y="4330545"/>
                <a:ext cx="366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68C8F79-7C3A-45D5-8251-7CF7D86A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26" y="4330545"/>
                <a:ext cx="3660489" cy="369332"/>
              </a:xfrm>
              <a:prstGeom prst="rect">
                <a:avLst/>
              </a:prstGeom>
              <a:blipFill>
                <a:blip r:embed="rId12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B02C84D-228D-4C96-943E-98621FD5F489}"/>
                  </a:ext>
                </a:extLst>
              </p:cNvPr>
              <p:cNvSpPr/>
              <p:nvPr/>
            </p:nvSpPr>
            <p:spPr>
              <a:xfrm>
                <a:off x="2429846" y="4910418"/>
                <a:ext cx="4493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B02C84D-228D-4C96-943E-98621FD5F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46" y="4910418"/>
                <a:ext cx="4493538" cy="369332"/>
              </a:xfrm>
              <a:prstGeom prst="rect">
                <a:avLst/>
              </a:prstGeom>
              <a:blipFill>
                <a:blip r:embed="rId13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EF4CAD6-6B46-4743-A7F3-590EA01C8424}"/>
                  </a:ext>
                </a:extLst>
              </p:cNvPr>
              <p:cNvSpPr/>
              <p:nvPr/>
            </p:nvSpPr>
            <p:spPr>
              <a:xfrm>
                <a:off x="2526587" y="5619860"/>
                <a:ext cx="5082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EF4CAD6-6B46-4743-A7F3-590EA01C8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587" y="5619860"/>
                <a:ext cx="5082032" cy="369332"/>
              </a:xfrm>
              <a:prstGeom prst="rect">
                <a:avLst/>
              </a:prstGeom>
              <a:blipFill>
                <a:blip r:embed="rId14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BC9D45-B5B3-487C-BDCD-7CD1DE84CF3C}"/>
              </a:ext>
            </a:extLst>
          </p:cNvPr>
          <p:cNvSpPr/>
          <p:nvPr/>
        </p:nvSpPr>
        <p:spPr>
          <a:xfrm>
            <a:off x="8755563" y="5067942"/>
            <a:ext cx="636819" cy="36851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D9B405-2B3C-4ED5-8C54-E4DF83404069}"/>
              </a:ext>
            </a:extLst>
          </p:cNvPr>
          <p:cNvSpPr/>
          <p:nvPr/>
        </p:nvSpPr>
        <p:spPr>
          <a:xfrm>
            <a:off x="10796218" y="5020942"/>
            <a:ext cx="783774" cy="4698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S’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C99185-3BEC-43C6-9E87-46FF5B3B6E1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392382" y="5252202"/>
            <a:ext cx="1403836" cy="36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54A4CFE-EFAD-4C79-9A35-CED2C09CEB3D}"/>
                  </a:ext>
                </a:extLst>
              </p:cNvPr>
              <p:cNvSpPr/>
              <p:nvPr/>
            </p:nvSpPr>
            <p:spPr>
              <a:xfrm>
                <a:off x="8580364" y="5435194"/>
                <a:ext cx="922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54A4CFE-EFAD-4C79-9A35-CED2C09CE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364" y="5435194"/>
                <a:ext cx="922688" cy="369332"/>
              </a:xfrm>
              <a:prstGeom prst="rect">
                <a:avLst/>
              </a:prstGeom>
              <a:blipFill>
                <a:blip r:embed="rId15"/>
                <a:stretch>
                  <a:fillRect t="-10000" r="-463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39DE2C-D0F5-4E2B-A758-5569A3DAF77E}"/>
                  </a:ext>
                </a:extLst>
              </p:cNvPr>
              <p:cNvSpPr/>
              <p:nvPr/>
            </p:nvSpPr>
            <p:spPr>
              <a:xfrm>
                <a:off x="10808692" y="5504689"/>
                <a:ext cx="830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39DE2C-D0F5-4E2B-A758-5569A3DA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692" y="5504689"/>
                <a:ext cx="8306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3A5494B-D46F-4378-AEEE-1E6504ADEF07}"/>
                  </a:ext>
                </a:extLst>
              </p:cNvPr>
              <p:cNvSpPr/>
              <p:nvPr/>
            </p:nvSpPr>
            <p:spPr>
              <a:xfrm>
                <a:off x="2182490" y="2928515"/>
                <a:ext cx="8303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s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      *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3A5494B-D46F-4378-AEEE-1E6504ADE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90" y="2928515"/>
                <a:ext cx="8303580" cy="369332"/>
              </a:xfrm>
              <a:prstGeom prst="rect">
                <a:avLst/>
              </a:prstGeom>
              <a:blipFill>
                <a:blip r:embed="rId17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/>
              <p:nvPr/>
            </p:nvSpPr>
            <p:spPr>
              <a:xfrm>
                <a:off x="2062310" y="152402"/>
                <a:ext cx="889362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MDP(Markov Decision Process)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Policy evaluate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Using synchronous backups</a:t>
                </a:r>
              </a:p>
              <a:p>
                <a:r>
                  <a:rPr lang="en-US" altLang="ko-KR" dirty="0"/>
                  <a:t>-&gt;At each iteration k + 1</a:t>
                </a:r>
              </a:p>
              <a:p>
                <a:r>
                  <a:rPr lang="en-US" altLang="ko-KR" dirty="0"/>
                  <a:t>-&gt;For all states s ∈ S</a:t>
                </a:r>
              </a:p>
              <a:p>
                <a:r>
                  <a:rPr lang="en-US" altLang="ko-KR" dirty="0"/>
                  <a:t>-&gt;Update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-&gt;Where s’ is a successor state of 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310" y="152402"/>
                <a:ext cx="8893629" cy="3693319"/>
              </a:xfrm>
              <a:prstGeom prst="rect">
                <a:avLst/>
              </a:prstGeom>
              <a:blipFill>
                <a:blip r:embed="rId2"/>
                <a:stretch>
                  <a:fillRect l="-548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152402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들어가기 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76B13F-834B-4620-B8A3-98CD8E149812}"/>
                  </a:ext>
                </a:extLst>
              </p:cNvPr>
              <p:cNvSpPr/>
              <p:nvPr/>
            </p:nvSpPr>
            <p:spPr>
              <a:xfrm>
                <a:off x="6567024" y="1333305"/>
                <a:ext cx="4774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576B13F-834B-4620-B8A3-98CD8E149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24" y="1333305"/>
                <a:ext cx="4774640" cy="369332"/>
              </a:xfrm>
              <a:prstGeom prst="rect">
                <a:avLst/>
              </a:prstGeom>
              <a:blipFill>
                <a:blip r:embed="rId3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20AC8-F63D-4864-A00C-67F513B5A1C7}"/>
                  </a:ext>
                </a:extLst>
              </p:cNvPr>
              <p:cNvSpPr txBox="1"/>
              <p:nvPr/>
            </p:nvSpPr>
            <p:spPr>
              <a:xfrm>
                <a:off x="6703664" y="1860562"/>
                <a:ext cx="22506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20AC8-F63D-4864-A00C-67F513B5A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664" y="1860562"/>
                <a:ext cx="2250680" cy="281937"/>
              </a:xfrm>
              <a:prstGeom prst="rect">
                <a:avLst/>
              </a:prstGeom>
              <a:blipFill>
                <a:blip r:embed="rId4"/>
                <a:stretch>
                  <a:fillRect l="-813" t="-2174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9ED653-860E-443B-B871-6F10CB67407A}"/>
                  </a:ext>
                </a:extLst>
              </p:cNvPr>
              <p:cNvSpPr/>
              <p:nvPr/>
            </p:nvSpPr>
            <p:spPr>
              <a:xfrm>
                <a:off x="9331568" y="1662203"/>
                <a:ext cx="218899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9ED653-860E-443B-B871-6F10CB674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568" y="1662203"/>
                <a:ext cx="2188996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9B68329-A898-453B-B2B4-83AE9CE6CCEE}"/>
                  </a:ext>
                </a:extLst>
              </p:cNvPr>
              <p:cNvSpPr/>
              <p:nvPr/>
            </p:nvSpPr>
            <p:spPr>
              <a:xfrm>
                <a:off x="9273265" y="2413627"/>
                <a:ext cx="2811924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9B68329-A898-453B-B2B4-83AE9CE6C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65" y="2413627"/>
                <a:ext cx="2811924" cy="7648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1A5F64-03D3-48A3-AC69-0F462D614CE6}"/>
                  </a:ext>
                </a:extLst>
              </p:cNvPr>
              <p:cNvSpPr txBox="1"/>
              <p:nvPr/>
            </p:nvSpPr>
            <p:spPr>
              <a:xfrm>
                <a:off x="2062310" y="2584633"/>
                <a:ext cx="889362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Policy Improvement</a:t>
                </a:r>
              </a:p>
              <a:p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= greedy(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1A5F64-03D3-48A3-AC69-0F462D61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310" y="2584633"/>
                <a:ext cx="8893629" cy="2031325"/>
              </a:xfrm>
              <a:prstGeom prst="rect">
                <a:avLst/>
              </a:prstGeom>
              <a:blipFill>
                <a:blip r:embed="rId7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5D4B9CAC-1BF1-48DA-8FE0-B939994DB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42" y="3399937"/>
            <a:ext cx="5247685" cy="2878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F4DFBEF-91CA-40FA-AF60-7D6D53DDC44A}"/>
                  </a:ext>
                </a:extLst>
              </p:cNvPr>
              <p:cNvSpPr/>
              <p:nvPr/>
            </p:nvSpPr>
            <p:spPr>
              <a:xfrm>
                <a:off x="6577131" y="999186"/>
                <a:ext cx="3461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Bellman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Expectation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Equation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F4DFBEF-91CA-40FA-AF60-7D6D53DDC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31" y="999186"/>
                <a:ext cx="3461204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/>
              <p:nvPr/>
            </p:nvSpPr>
            <p:spPr>
              <a:xfrm>
                <a:off x="2050880" y="798733"/>
                <a:ext cx="975957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MDP(Markov Decision Process)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Bellman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Optimality equation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The improves the value from any state s over one step,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Improves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the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function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If improvements stop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=&gt;&gt;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Principle of Optimality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A 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> achieves the optimal value from state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=&gt; Policy</a:t>
                </a:r>
                <a:r>
                  <a:rPr lang="ko-KR" altLang="en-US" dirty="0"/>
                  <a:t>는 현재의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로부터 최적의 상태를 얻는것과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ko-KR" altLang="en-US" dirty="0"/>
                  <a:t>는 필요충분조건이다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80" y="798733"/>
                <a:ext cx="9759576" cy="5632311"/>
              </a:xfrm>
              <a:prstGeom prst="rect">
                <a:avLst/>
              </a:prstGeom>
              <a:blipFill>
                <a:blip r:embed="rId2"/>
                <a:stretch>
                  <a:fillRect l="-500" t="-541" r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152402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들어가기 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/>
              <p:nvPr/>
            </p:nvSpPr>
            <p:spPr>
              <a:xfrm>
                <a:off x="2072894" y="1050193"/>
                <a:ext cx="9759576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Optimal Value Function =&gt; </a:t>
                </a:r>
                <a:r>
                  <a:rPr lang="ko-KR" altLang="en-US" dirty="0"/>
                  <a:t>최대의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를 갖는 </a:t>
                </a:r>
                <a:r>
                  <a:rPr lang="en-US" altLang="ko-KR" dirty="0"/>
                  <a:t>Value function</a:t>
                </a:r>
              </a:p>
              <a:p>
                <a:r>
                  <a:rPr lang="en-US" altLang="ko-KR" dirty="0"/>
                  <a:t>Bellman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Optimality 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b="0" i="0" dirty="0" smtClean="0"/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b="0" i="0" dirty="0" smtClean="0"/>
                      <m:t>, </m:t>
                    </m:r>
                    <m:r>
                      <m:rPr>
                        <m:nor/>
                      </m:rPr>
                      <a:rPr lang="en-US" altLang="ko-KR" b="0" i="0" dirty="0" smtClean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/>
                  <a:t>Then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can be found by one-step lookahead</a:t>
                </a: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(s)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(s) &lt;-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idea of value iteration is to apply these updates iteratively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Intuition : start with final rewards and work backwards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94" y="1050193"/>
                <a:ext cx="9759576" cy="6186309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Value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Iteration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94BDCC1-691C-4EC1-AF36-9E09E98F0138}"/>
              </a:ext>
            </a:extLst>
          </p:cNvPr>
          <p:cNvSpPr/>
          <p:nvPr/>
        </p:nvSpPr>
        <p:spPr>
          <a:xfrm>
            <a:off x="10291343" y="2108835"/>
            <a:ext cx="194310" cy="19431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069206-9ADC-497B-8A15-9D477983032D}"/>
              </a:ext>
            </a:extLst>
          </p:cNvPr>
          <p:cNvSpPr/>
          <p:nvPr/>
        </p:nvSpPr>
        <p:spPr>
          <a:xfrm>
            <a:off x="9468383" y="3337889"/>
            <a:ext cx="194310" cy="19431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810C03-097A-49F0-824B-58D52BBFE73F}"/>
              </a:ext>
            </a:extLst>
          </p:cNvPr>
          <p:cNvCxnSpPr>
            <a:cxnSpLocks/>
          </p:cNvCxnSpPr>
          <p:nvPr/>
        </p:nvCxnSpPr>
        <p:spPr>
          <a:xfrm flipV="1">
            <a:off x="9634237" y="2274689"/>
            <a:ext cx="685562" cy="10916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6A39DF2-BA9F-4155-BB7A-55194994149F}"/>
              </a:ext>
            </a:extLst>
          </p:cNvPr>
          <p:cNvSpPr/>
          <p:nvPr/>
        </p:nvSpPr>
        <p:spPr>
          <a:xfrm>
            <a:off x="11125733" y="3337889"/>
            <a:ext cx="194310" cy="19431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AE5488-E694-44BE-B357-3CB4E829637D}"/>
              </a:ext>
            </a:extLst>
          </p:cNvPr>
          <p:cNvCxnSpPr>
            <a:cxnSpLocks/>
          </p:cNvCxnSpPr>
          <p:nvPr/>
        </p:nvCxnSpPr>
        <p:spPr>
          <a:xfrm flipH="1" flipV="1">
            <a:off x="10457197" y="2274689"/>
            <a:ext cx="696992" cy="10916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62E8976-23F7-4757-9C4C-24FB7EF61656}"/>
                  </a:ext>
                </a:extLst>
              </p:cNvPr>
              <p:cNvSpPr/>
              <p:nvPr/>
            </p:nvSpPr>
            <p:spPr>
              <a:xfrm>
                <a:off x="10172967" y="1760577"/>
                <a:ext cx="73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(s)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62E8976-23F7-4757-9C4C-24FB7EF61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7" y="1760577"/>
                <a:ext cx="739626" cy="369332"/>
              </a:xfrm>
              <a:prstGeom prst="rect">
                <a:avLst/>
              </a:prstGeom>
              <a:blipFill>
                <a:blip r:embed="rId3"/>
                <a:stretch>
                  <a:fillRect t="-10000" r="-578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6BF8F67-A3F1-4ABF-BCB8-D13DFB62AA55}"/>
                  </a:ext>
                </a:extLst>
              </p:cNvPr>
              <p:cNvSpPr/>
              <p:nvPr/>
            </p:nvSpPr>
            <p:spPr>
              <a:xfrm>
                <a:off x="8945900" y="3532199"/>
                <a:ext cx="1173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6BF8F67-A3F1-4ABF-BCB8-D13DFB62A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900" y="3532199"/>
                <a:ext cx="117320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AB2C2D-1E30-404E-8E54-68F3E6BB64DE}"/>
                  </a:ext>
                </a:extLst>
              </p:cNvPr>
              <p:cNvSpPr/>
              <p:nvPr/>
            </p:nvSpPr>
            <p:spPr>
              <a:xfrm>
                <a:off x="10735543" y="3532199"/>
                <a:ext cx="1173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AB2C2D-1E30-404E-8E54-68F3E6BB6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543" y="3532199"/>
                <a:ext cx="117320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232412"/>
            <a:ext cx="1774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Value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Iteration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:Example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25A18B-CD65-4011-B339-07367A4B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1215389"/>
            <a:ext cx="8191500" cy="49653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F1E5DC-8C58-4A0A-9F66-B484275F0DD0}"/>
              </a:ext>
            </a:extLst>
          </p:cNvPr>
          <p:cNvSpPr txBox="1"/>
          <p:nvPr/>
        </p:nvSpPr>
        <p:spPr>
          <a:xfrm>
            <a:off x="2472943" y="677246"/>
            <a:ext cx="4920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Shortest Path (discount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1.0,</a:t>
            </a:r>
            <a:r>
              <a:rPr lang="ko-KR" altLang="en-US" dirty="0"/>
              <a:t> </a:t>
            </a:r>
            <a:r>
              <a:rPr lang="en-US" altLang="ko-KR" dirty="0"/>
              <a:t>reward = -1)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Value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DFC85F-4260-4FDA-BFF1-EBCC8799A1EC}"/>
                  </a:ext>
                </a:extLst>
              </p:cNvPr>
              <p:cNvSpPr txBox="1"/>
              <p:nvPr/>
            </p:nvSpPr>
            <p:spPr>
              <a:xfrm>
                <a:off x="2290910" y="595165"/>
                <a:ext cx="8893629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Problem : Find optimal 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Solution : iterative application of Bellman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optimality</a:t>
                </a:r>
                <a:r>
                  <a:rPr lang="en-US" altLang="ko-KR" dirty="0"/>
                  <a:t> backup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V1 -&gt; V2 -&gt; V3 -&gt;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synchronous backups</a:t>
                </a:r>
              </a:p>
              <a:p>
                <a:r>
                  <a:rPr lang="en-US" altLang="ko-KR" dirty="0"/>
                  <a:t>-&gt;At each iteration k + 1</a:t>
                </a:r>
              </a:p>
              <a:p>
                <a:r>
                  <a:rPr lang="en-US" altLang="ko-KR" dirty="0"/>
                  <a:t>-&gt;For all states s ∈ S</a:t>
                </a:r>
              </a:p>
              <a:p>
                <a:r>
                  <a:rPr lang="en-US" altLang="ko-KR" dirty="0"/>
                  <a:t>-&gt;Update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Convergence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will be proven later</a:t>
                </a:r>
              </a:p>
              <a:p>
                <a:r>
                  <a:rPr lang="en-US" altLang="ko-KR" dirty="0"/>
                  <a:t>Unlike policy iteration, there is no explicit policy</a:t>
                </a:r>
              </a:p>
              <a:p>
                <a:r>
                  <a:rPr lang="en-US" altLang="ko-KR" dirty="0"/>
                  <a:t>Intermediate value functions may not correspond to any policy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수렴은 후에 생각하고</a:t>
                </a:r>
                <a:r>
                  <a:rPr lang="en-US" altLang="ko-KR" dirty="0"/>
                  <a:t>, policy iteration</a:t>
                </a:r>
                <a:r>
                  <a:rPr lang="ko-KR" altLang="en-US" dirty="0"/>
                  <a:t>와 달리 명백한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가 없다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중간의 </a:t>
                </a:r>
                <a:r>
                  <a:rPr lang="en-US" altLang="ko-KR" dirty="0"/>
                  <a:t>value functions</a:t>
                </a:r>
                <a:r>
                  <a:rPr lang="ko-KR" altLang="en-US" dirty="0"/>
                  <a:t>은 어떠한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와 상응하지 않는다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=&gt;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DFC85F-4260-4FDA-BFF1-EBCC8799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0" y="595165"/>
                <a:ext cx="8893629" cy="6463308"/>
              </a:xfrm>
              <a:prstGeom prst="rect">
                <a:avLst/>
              </a:prstGeom>
              <a:blipFill>
                <a:blip r:embed="rId2"/>
                <a:stretch>
                  <a:fillRect l="-617" t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84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232412"/>
            <a:ext cx="1774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Value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Iteration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1021C7-099D-4E23-8FA6-D6EA934D66B9}"/>
              </a:ext>
            </a:extLst>
          </p:cNvPr>
          <p:cNvGrpSpPr/>
          <p:nvPr/>
        </p:nvGrpSpPr>
        <p:grpSpPr>
          <a:xfrm>
            <a:off x="4504051" y="617807"/>
            <a:ext cx="4523863" cy="3370008"/>
            <a:chOff x="4321171" y="935059"/>
            <a:chExt cx="4523863" cy="337000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52BFE9E-FC44-4BBF-A8DC-FEFFC9021689}"/>
                </a:ext>
              </a:extLst>
            </p:cNvPr>
            <p:cNvSpPr/>
            <p:nvPr/>
          </p:nvSpPr>
          <p:spPr>
            <a:xfrm>
              <a:off x="6953783" y="1283317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4B46CD-6DF2-48D7-866D-F407BAAAEA5B}"/>
                </a:ext>
              </a:extLst>
            </p:cNvPr>
            <p:cNvSpPr/>
            <p:nvPr/>
          </p:nvSpPr>
          <p:spPr>
            <a:xfrm>
              <a:off x="6130823" y="2512371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680EF0-C049-45CB-A131-821309738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677" y="1449171"/>
              <a:ext cx="685562" cy="10916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5588AA-7F21-4769-B3D6-327C20D460D4}"/>
                </a:ext>
              </a:extLst>
            </p:cNvPr>
            <p:cNvSpPr/>
            <p:nvPr/>
          </p:nvSpPr>
          <p:spPr>
            <a:xfrm>
              <a:off x="7788173" y="2512371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AF452D3-031A-4689-8AB6-15BD95AF8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637" y="1449171"/>
              <a:ext cx="696992" cy="10916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B06F4A1-4FED-4D1D-A92A-965B2DE25A8C}"/>
                    </a:ext>
                  </a:extLst>
                </p:cNvPr>
                <p:cNvSpPr/>
                <p:nvPr/>
              </p:nvSpPr>
              <p:spPr>
                <a:xfrm>
                  <a:off x="6227978" y="935059"/>
                  <a:ext cx="15278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(s) &lt;- s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B06F4A1-4FED-4D1D-A92A-965B2DE25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978" y="935059"/>
                  <a:ext cx="152785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24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064BFC1-E75A-4B28-A594-95909868C931}"/>
                    </a:ext>
                  </a:extLst>
                </p:cNvPr>
                <p:cNvSpPr/>
                <p:nvPr/>
              </p:nvSpPr>
              <p:spPr>
                <a:xfrm>
                  <a:off x="5750251" y="2308893"/>
                  <a:ext cx="4003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064BFC1-E75A-4B28-A594-95909868C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251" y="2308893"/>
                  <a:ext cx="400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2F89E74-F342-40D0-A92D-2F57D49556D5}"/>
                </a:ext>
              </a:extLst>
            </p:cNvPr>
            <p:cNvSpPr/>
            <p:nvPr/>
          </p:nvSpPr>
          <p:spPr>
            <a:xfrm>
              <a:off x="5336024" y="3741425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3DFB374-6634-4BF8-BD0D-170A3E6DC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878" y="2678225"/>
              <a:ext cx="685562" cy="10916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69E0A70-94D4-443C-AB68-D34F6ADDA47B}"/>
                </a:ext>
              </a:extLst>
            </p:cNvPr>
            <p:cNvSpPr/>
            <p:nvPr/>
          </p:nvSpPr>
          <p:spPr>
            <a:xfrm>
              <a:off x="6597118" y="3741425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0BCEA00-836D-449D-8C51-BDFA254FBB2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6324839" y="2678225"/>
              <a:ext cx="369434" cy="106320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86C4F5F-4467-48BF-9C09-9FFFDE165E37}"/>
                    </a:ext>
                  </a:extLst>
                </p:cNvPr>
                <p:cNvSpPr/>
                <p:nvPr/>
              </p:nvSpPr>
              <p:spPr>
                <a:xfrm>
                  <a:off x="4321171" y="3935735"/>
                  <a:ext cx="1414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(s’) &lt;- s’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86C4F5F-4467-48BF-9C09-9FFFDE16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171" y="3935735"/>
                  <a:ext cx="1414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2586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F7064D-40A2-45DD-BF02-0ACF709CC0FB}"/>
                </a:ext>
              </a:extLst>
            </p:cNvPr>
            <p:cNvSpPr/>
            <p:nvPr/>
          </p:nvSpPr>
          <p:spPr>
            <a:xfrm>
              <a:off x="7495628" y="3741425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04FD458-EACE-47BF-9AEB-76C10D2EDC8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7592783" y="2678225"/>
              <a:ext cx="252007" cy="106320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815EA9D-E1C9-41DD-A9FF-E4E277E929CA}"/>
                </a:ext>
              </a:extLst>
            </p:cNvPr>
            <p:cNvSpPr/>
            <p:nvPr/>
          </p:nvSpPr>
          <p:spPr>
            <a:xfrm>
              <a:off x="8650724" y="3741425"/>
              <a:ext cx="194310" cy="19431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EDFB0CC-58C4-407F-BD5E-D652E0F85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2188" y="2678225"/>
              <a:ext cx="696992" cy="10916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2BE9696-0194-49D7-944A-972F1CFC713B}"/>
                  </a:ext>
                </a:extLst>
              </p:cNvPr>
              <p:cNvSpPr/>
              <p:nvPr/>
            </p:nvSpPr>
            <p:spPr>
              <a:xfrm>
                <a:off x="4959082" y="4515829"/>
                <a:ext cx="4431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(s)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′))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2BE9696-0194-49D7-944A-972F1CFC7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82" y="4515829"/>
                <a:ext cx="4431406" cy="369332"/>
              </a:xfrm>
              <a:prstGeom prst="rect">
                <a:avLst/>
              </a:prstGeom>
              <a:blipFill>
                <a:blip r:embed="rId5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6D59C-344B-427A-A2FB-F93F3B52B596}"/>
                  </a:ext>
                </a:extLst>
              </p:cNvPr>
              <p:cNvSpPr txBox="1"/>
              <p:nvPr/>
            </p:nvSpPr>
            <p:spPr>
              <a:xfrm>
                <a:off x="3001930" y="5136176"/>
                <a:ext cx="8463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중간중간에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update</a:t>
                </a:r>
                <a:r>
                  <a:rPr lang="ko-KR" altLang="en-US" dirty="0"/>
                  <a:t>하지 않고 마지막에 구해진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값을 보고 </a:t>
                </a:r>
                <a:r>
                  <a:rPr lang="en-US" altLang="ko-KR" dirty="0"/>
                  <a:t>greedy</a:t>
                </a:r>
                <a:r>
                  <a:rPr lang="ko-KR" altLang="en-US" dirty="0"/>
                  <a:t>하게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를 정해버린다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6D59C-344B-427A-A2FB-F93F3B52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30" y="5136176"/>
                <a:ext cx="8463775" cy="646331"/>
              </a:xfrm>
              <a:prstGeom prst="rect">
                <a:avLst/>
              </a:prstGeom>
              <a:blipFill>
                <a:blip r:embed="rId6"/>
                <a:stretch>
                  <a:fillRect l="-57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4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653</Words>
  <Application>Microsoft Office PowerPoint</Application>
  <PresentationFormat>와이드스크린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25</cp:revision>
  <dcterms:created xsi:type="dcterms:W3CDTF">2019-05-01T03:51:59Z</dcterms:created>
  <dcterms:modified xsi:type="dcterms:W3CDTF">2019-05-03T06:55:05Z</dcterms:modified>
</cp:coreProperties>
</file>