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F0835-1147-4559-AFB5-7B8EA3B73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FB7CD2-1F34-43BF-AE0A-9413A7C0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3E220-1596-47CB-A97B-91895F6E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BD875-D658-4724-8C24-882DABB7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34944-8728-45B8-9AE8-15874D1D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3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7394C-9BDC-4B55-903E-C6902676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F86CEA-B8F8-4FC3-9E02-A2C97D090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D0F54-1446-4003-957A-483ACEF1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979C7-E380-4E6D-8B28-73DF5F54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74416-57B4-4636-8177-F4DC7E99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1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105347-047D-414F-BB21-0E3CF99C2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95974-A2EA-43F1-A7D5-8F312F334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24ADC-5412-4C38-B334-64BDEC4D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8BB49-8700-47F2-A5AC-4810C764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8AE62-B6C0-4A53-8D65-20EFF885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C19B5-7E57-4812-A162-0425D073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550B1-2C79-4351-A68D-6177688A6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A8011-3CDA-453E-9D6A-37B71B9E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2E1D0-4CEF-4881-BDD5-11FFC726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B470B-E648-43E2-A549-A5DCE2B5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0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7FD69-9B0A-465E-B2EE-4FF498F4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62AEE6-F0C3-41D0-9551-001AC75A6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176BC-23CE-428B-901F-4CD25884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5680F-0F32-4D83-A9BA-71205049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657E6-71F2-4A61-8DFC-8C9FC928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3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9341F-0B4B-4E4D-A9C0-C83704CE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5CF93-42F5-4E3D-A204-517D6F9FC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E8C5D-6046-4837-AE72-7A3D68EA3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5C24C-F18A-4845-9CB6-68747B27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CF747-A710-406D-A62E-4648C364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F6971-7625-4BB0-B3A7-CD444C6F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2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4F99A-97FF-4021-80D3-F3EE57E7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33AFE-950B-4AF2-BE9D-C84D2D77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D89F6-3624-48F6-A4B7-E69FDA319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2ABF6D-F6FC-4DE8-8CF8-ACF9FAC80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2A5BDB-3D31-4550-94FB-FF546720A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00069C-800F-4BFA-9E77-A9DC2E20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53A479-8337-45A6-8857-C29E6DAC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5C4ACD-5DEB-4530-BDF6-8FD57708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2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655F7-71A0-4ACE-85BB-591731F2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61E674-0F4E-462C-8CBF-09946905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FFAC5-1624-4B1D-BBA5-9F5E0915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047C7-8281-4B01-8A66-6A19448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36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E6490-2D6B-488F-ABE2-EF10DA09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90F1C7-6F2A-42DB-9DE2-12E7E510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197331-112A-421B-A221-966D2934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6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38DFD-4004-44D9-86D9-F765A6A9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F8CB3C-006B-443C-B760-A30A8C6D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E1286-BA9E-49DC-B1FD-7011D746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3507B-3CE2-44D1-8E91-08C03BB4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1A9DF-662C-4E31-BF9E-B5A1B08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DD156-EA84-4B01-A360-C286BC6B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4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45709-E0B5-46B9-85D9-F1F4EC7C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96AD05-EB83-4977-B822-800716DBC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CD086-AC07-4892-B753-DFE10055D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25B87-10B5-43EB-8332-2C256570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6B0-FB50-4700-8218-BC74D4716F8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88021-ED2B-4B42-B302-4FD51073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81D08-B2F8-4BF4-BB70-52EDAC1E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4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C99DA7-8186-4AD6-8AB6-4B527481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704A9C-5DCD-4C8D-87E2-C208328B0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11A9A-6B33-4B57-A5A0-5FA8EAF10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F6B0-FB50-4700-8218-BC74D4716F8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F27D5-799C-4B99-A76D-91AD1A9BB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952C6-58EF-4CDB-813F-B89CB8CDE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29DCB-F71C-42F8-A04E-7D42E2C94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9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Black-jack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(env)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FB89B-BFE5-4D6A-88A1-0D4BCEBE4D3A}"/>
              </a:ext>
            </a:extLst>
          </p:cNvPr>
          <p:cNvSpPr txBox="1"/>
          <p:nvPr/>
        </p:nvSpPr>
        <p:spPr>
          <a:xfrm>
            <a:off x="2292438" y="643117"/>
            <a:ext cx="9064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State : [</a:t>
            </a:r>
            <a:r>
              <a:rPr lang="en-US" altLang="ko-KR" dirty="0" err="1"/>
              <a:t>Dealer_Sum</a:t>
            </a:r>
            <a:r>
              <a:rPr lang="en-US" altLang="ko-KR" dirty="0"/>
              <a:t>, </a:t>
            </a:r>
            <a:r>
              <a:rPr lang="en-US" altLang="ko-KR" dirty="0" err="1"/>
              <a:t>Player_Sum</a:t>
            </a:r>
            <a:r>
              <a:rPr lang="en-US" altLang="ko-KR" dirty="0"/>
              <a:t>, </a:t>
            </a:r>
            <a:r>
              <a:rPr lang="en-US" altLang="ko-KR" dirty="0" err="1"/>
              <a:t>Ace_Y</a:t>
            </a:r>
            <a:r>
              <a:rPr lang="en-US" altLang="ko-KR" dirty="0"/>
              <a:t>/N]</a:t>
            </a:r>
          </a:p>
          <a:p>
            <a:r>
              <a:rPr lang="en-US" altLang="ko-KR" dirty="0"/>
              <a:t>Action(Policy) : Stick(0) or Twist(1) (stick if sum of cards &gt;= 17, otherwise twist)</a:t>
            </a:r>
          </a:p>
          <a:p>
            <a:r>
              <a:rPr lang="en-US" altLang="ko-KR" dirty="0"/>
              <a:t>Reward : </a:t>
            </a:r>
            <a:r>
              <a:rPr lang="en-US" altLang="ko-KR" dirty="0" err="1"/>
              <a:t>Player_win</a:t>
            </a:r>
            <a:r>
              <a:rPr lang="en-US" altLang="ko-KR" dirty="0"/>
              <a:t> =&gt; 1</a:t>
            </a:r>
          </a:p>
          <a:p>
            <a:r>
              <a:rPr lang="en-US" altLang="ko-KR" dirty="0"/>
              <a:t>	 Draw =&gt; 0</a:t>
            </a:r>
          </a:p>
          <a:p>
            <a:r>
              <a:rPr lang="en-US" altLang="ko-KR" dirty="0"/>
              <a:t>	 </a:t>
            </a:r>
            <a:r>
              <a:rPr lang="en-US" altLang="ko-KR" dirty="0" err="1"/>
              <a:t>Player_loss</a:t>
            </a:r>
            <a:r>
              <a:rPr lang="en-US" altLang="ko-KR" dirty="0"/>
              <a:t> =&gt; -1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D7BEE-9471-4B6E-9082-9DB96E4C6D66}"/>
              </a:ext>
            </a:extLst>
          </p:cNvPr>
          <p:cNvSpPr txBox="1"/>
          <p:nvPr/>
        </p:nvSpPr>
        <p:spPr>
          <a:xfrm>
            <a:off x="2292438" y="2679571"/>
            <a:ext cx="9414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순서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Deck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섞는다</a:t>
            </a:r>
            <a:r>
              <a:rPr lang="en-US" altLang="ko-KR" dirty="0"/>
              <a:t>. (52</a:t>
            </a:r>
            <a:r>
              <a:rPr lang="ko-KR" altLang="en-US" dirty="0"/>
              <a:t>장을 </a:t>
            </a:r>
            <a:r>
              <a:rPr lang="en-US" altLang="ko-KR" dirty="0"/>
              <a:t>shuffle </a:t>
            </a:r>
            <a:r>
              <a:rPr lang="ko-KR" altLang="en-US" dirty="0"/>
              <a:t>한다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Dealer, Player </a:t>
            </a:r>
            <a:r>
              <a:rPr lang="ko-KR" altLang="en-US" dirty="0"/>
              <a:t>에게 패를 배분 </a:t>
            </a:r>
            <a:r>
              <a:rPr lang="en-US" altLang="ko-KR" dirty="0"/>
              <a:t>(Player </a:t>
            </a:r>
            <a:r>
              <a:rPr lang="ko-KR" altLang="en-US" dirty="0"/>
              <a:t>초기 패가 </a:t>
            </a:r>
            <a:r>
              <a:rPr lang="en-US" altLang="ko-KR" dirty="0"/>
              <a:t>12</a:t>
            </a:r>
            <a:r>
              <a:rPr lang="ko-KR" altLang="en-US" dirty="0"/>
              <a:t>이하일 경우 더를 더 받는다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If action == stick 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Player_sum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확정 후 </a:t>
            </a:r>
            <a:r>
              <a:rPr lang="en-US" altLang="ko-KR" dirty="0" err="1">
                <a:sym typeface="Wingdings" panose="05000000000000000000" pitchFamily="2" charset="2"/>
              </a:rPr>
              <a:t>Dlear_sum</a:t>
            </a:r>
            <a:r>
              <a:rPr lang="ko-KR" altLang="en-US" dirty="0">
                <a:sym typeface="Wingdings" panose="05000000000000000000" pitchFamily="2" charset="2"/>
              </a:rPr>
              <a:t>계산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(Dealer</a:t>
            </a:r>
            <a:r>
              <a:rPr lang="ko-KR" altLang="en-US" dirty="0">
                <a:sym typeface="Wingdings" panose="05000000000000000000" pitchFamily="2" charset="2"/>
              </a:rPr>
              <a:t>의 패가 </a:t>
            </a:r>
            <a:r>
              <a:rPr lang="en-US" altLang="ko-KR" dirty="0">
                <a:sym typeface="Wingdings" panose="05000000000000000000" pitchFamily="2" charset="2"/>
              </a:rPr>
              <a:t>17</a:t>
            </a:r>
            <a:r>
              <a:rPr lang="ko-KR" altLang="en-US" dirty="0">
                <a:sym typeface="Wingdings" panose="05000000000000000000" pitchFamily="2" charset="2"/>
              </a:rPr>
              <a:t>이하일 경우 패를 계속해서 받는다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If action == twist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 Player</a:t>
            </a:r>
            <a:r>
              <a:rPr lang="ko-KR" altLang="en-US" dirty="0">
                <a:sym typeface="Wingdings" panose="05000000000000000000" pitchFamily="2" charset="2"/>
              </a:rPr>
              <a:t>가 패를 계속 받는다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	(</a:t>
            </a:r>
            <a:r>
              <a:rPr lang="ko-KR" altLang="en-US" dirty="0">
                <a:sym typeface="Wingdings" panose="05000000000000000000" pitchFamily="2" charset="2"/>
              </a:rPr>
              <a:t>만약 </a:t>
            </a:r>
            <a:r>
              <a:rPr lang="en-US" altLang="ko-KR" dirty="0" err="1">
                <a:sym typeface="Wingdings" panose="05000000000000000000" pitchFamily="2" charset="2"/>
              </a:rPr>
              <a:t>Player_sum</a:t>
            </a:r>
            <a:r>
              <a:rPr lang="en-US" altLang="ko-KR" dirty="0">
                <a:sym typeface="Wingdings" panose="05000000000000000000" pitchFamily="2" charset="2"/>
              </a:rPr>
              <a:t> &gt; 21 </a:t>
            </a:r>
            <a:r>
              <a:rPr lang="ko-KR" altLang="en-US" dirty="0">
                <a:sym typeface="Wingdings" panose="05000000000000000000" pitchFamily="2" charset="2"/>
              </a:rPr>
              <a:t>일 경우 패배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4. </a:t>
            </a:r>
            <a:r>
              <a:rPr lang="ko-KR" altLang="en-US" dirty="0">
                <a:sym typeface="Wingdings" panose="05000000000000000000" pitchFamily="2" charset="2"/>
              </a:rPr>
              <a:t>매 </a:t>
            </a:r>
            <a:r>
              <a:rPr lang="en-US" altLang="ko-KR" dirty="0">
                <a:sym typeface="Wingdings" panose="05000000000000000000" pitchFamily="2" charset="2"/>
              </a:rPr>
              <a:t>episode</a:t>
            </a:r>
            <a:r>
              <a:rPr lang="ko-KR" altLang="en-US" dirty="0">
                <a:sym typeface="Wingdings" panose="05000000000000000000" pitchFamily="2" charset="2"/>
              </a:rPr>
              <a:t>의 첫 </a:t>
            </a:r>
            <a:r>
              <a:rPr lang="en-US" altLang="ko-KR" dirty="0">
                <a:sym typeface="Wingdings" panose="05000000000000000000" pitchFamily="2" charset="2"/>
              </a:rPr>
              <a:t>state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reward</a:t>
            </a:r>
            <a:r>
              <a:rPr lang="ko-KR" altLang="en-US" dirty="0">
                <a:sym typeface="Wingdings" panose="05000000000000000000" pitchFamily="2" charset="2"/>
              </a:rPr>
              <a:t>를 평균을 업데이트 해준다</a:t>
            </a:r>
            <a:r>
              <a:rPr lang="en-US" altLang="ko-KR" dirty="0">
                <a:sym typeface="Wingdings" panose="05000000000000000000" pitchFamily="2" charset="2"/>
              </a:rPr>
              <a:t>.(Monte-Carlo)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0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Black-jack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(Code – 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env)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0D2709A-5AEE-4217-8A52-0570DE06C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373" y="355496"/>
            <a:ext cx="4039627" cy="5667799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A13A93E-AA81-4E19-8DE8-726FF4DC3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216" y="355496"/>
            <a:ext cx="4173480" cy="566779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56045E7-DA80-4917-BFE7-5509EB657FBE}"/>
              </a:ext>
            </a:extLst>
          </p:cNvPr>
          <p:cNvCxnSpPr/>
          <p:nvPr/>
        </p:nvCxnSpPr>
        <p:spPr>
          <a:xfrm>
            <a:off x="4186106" y="5134062"/>
            <a:ext cx="326331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EF197F-4B60-4164-B77B-63F75172D731}"/>
              </a:ext>
            </a:extLst>
          </p:cNvPr>
          <p:cNvSpPr/>
          <p:nvPr/>
        </p:nvSpPr>
        <p:spPr>
          <a:xfrm>
            <a:off x="2659310" y="4513277"/>
            <a:ext cx="1526796" cy="1208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42FA87-779E-49C4-BF99-E4481C36B985}"/>
              </a:ext>
            </a:extLst>
          </p:cNvPr>
          <p:cNvSpPr/>
          <p:nvPr/>
        </p:nvSpPr>
        <p:spPr>
          <a:xfrm>
            <a:off x="7449423" y="4588777"/>
            <a:ext cx="1652631" cy="1208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9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Black-jack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(Code – 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Main)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E8C9C91-BA1E-4C5B-BA11-8E066A9C04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6" b="60184"/>
          <a:stretch/>
        </p:blipFill>
        <p:spPr>
          <a:xfrm>
            <a:off x="2072329" y="342683"/>
            <a:ext cx="5234482" cy="24844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494085-F6DC-4D3A-BF52-1E9B75779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29" y="3628473"/>
            <a:ext cx="5896798" cy="262926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4F96B0E-9FC4-4074-B375-76B38CCDDAC4}"/>
              </a:ext>
            </a:extLst>
          </p:cNvPr>
          <p:cNvSpPr/>
          <p:nvPr/>
        </p:nvSpPr>
        <p:spPr>
          <a:xfrm>
            <a:off x="2483141" y="1786855"/>
            <a:ext cx="4597167" cy="595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CFFD7F-BEA8-46F5-A6AF-B1C2BC72DECA}"/>
              </a:ext>
            </a:extLst>
          </p:cNvPr>
          <p:cNvSpPr/>
          <p:nvPr/>
        </p:nvSpPr>
        <p:spPr>
          <a:xfrm>
            <a:off x="2072329" y="5234730"/>
            <a:ext cx="5821711" cy="595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1C5067-E0EE-4920-AB5D-173BAED1E45E}"/>
              </a:ext>
            </a:extLst>
          </p:cNvPr>
          <p:cNvSpPr txBox="1"/>
          <p:nvPr/>
        </p:nvSpPr>
        <p:spPr>
          <a:xfrm>
            <a:off x="7306811" y="1786855"/>
            <a:ext cx="35401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MC:</a:t>
            </a:r>
          </a:p>
          <a:p>
            <a:r>
              <a:rPr lang="en-US" altLang="ko-KR" sz="1400" dirty="0"/>
              <a:t>V(St) ← V(St) + α (Gt − V(St))</a:t>
            </a:r>
          </a:p>
          <a:p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B7562-FC1B-4036-B484-F0C020A819C2}"/>
              </a:ext>
            </a:extLst>
          </p:cNvPr>
          <p:cNvSpPr txBox="1"/>
          <p:nvPr/>
        </p:nvSpPr>
        <p:spPr>
          <a:xfrm>
            <a:off x="7969127" y="5234730"/>
            <a:ext cx="3977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TD:</a:t>
            </a:r>
          </a:p>
          <a:p>
            <a:r>
              <a:rPr lang="en-US" altLang="ko-KR" sz="1400" dirty="0"/>
              <a:t>V(St) ← V(St) + α (Rt+1 + </a:t>
            </a:r>
            <a:r>
              <a:rPr lang="en-US" altLang="ko-KR" sz="1400" dirty="0" err="1"/>
              <a:t>γV</a:t>
            </a:r>
            <a:r>
              <a:rPr lang="en-US" altLang="ko-KR" sz="1400" dirty="0"/>
              <a:t>(St+1) − V(St))</a:t>
            </a:r>
          </a:p>
          <a:p>
            <a:endParaRPr lang="en-US" altLang="ko-KR" sz="1400" dirty="0"/>
          </a:p>
          <a:p>
            <a:r>
              <a:rPr lang="el-GR" altLang="ko-KR" sz="1400" dirty="0"/>
              <a:t>Γ</a:t>
            </a:r>
            <a:r>
              <a:rPr lang="en-US" altLang="ko-KR" sz="1400" dirty="0"/>
              <a:t>(discount) = 1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5753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Black-jack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(Result)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55E6B-EA90-497B-94FD-A81394015743}"/>
              </a:ext>
            </a:extLst>
          </p:cNvPr>
          <p:cNvSpPr txBox="1"/>
          <p:nvPr/>
        </p:nvSpPr>
        <p:spPr>
          <a:xfrm>
            <a:off x="2593789" y="247008"/>
            <a:ext cx="374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Episode : 50,000, discount = 1.0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019E2-84CA-4525-AFD8-842EB7F8DE7B}"/>
              </a:ext>
            </a:extLst>
          </p:cNvPr>
          <p:cNvSpPr txBox="1"/>
          <p:nvPr/>
        </p:nvSpPr>
        <p:spPr>
          <a:xfrm>
            <a:off x="2019376" y="1298978"/>
            <a:ext cx="1013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</a:p>
          <a:p>
            <a:r>
              <a:rPr lang="en-US" altLang="ko-KR" dirty="0"/>
              <a:t>Usable</a:t>
            </a:r>
          </a:p>
          <a:p>
            <a:r>
              <a:rPr lang="en-US" altLang="ko-KR" dirty="0"/>
              <a:t>Ace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34225-FA98-4D50-BE7D-7F4F82E93CCA}"/>
              </a:ext>
            </a:extLst>
          </p:cNvPr>
          <p:cNvSpPr txBox="1"/>
          <p:nvPr/>
        </p:nvSpPr>
        <p:spPr>
          <a:xfrm>
            <a:off x="2019376" y="4182524"/>
            <a:ext cx="1148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</a:p>
          <a:p>
            <a:r>
              <a:rPr lang="en-US" altLang="ko-KR" dirty="0"/>
              <a:t>No-Usable</a:t>
            </a:r>
          </a:p>
          <a:p>
            <a:r>
              <a:rPr lang="en-US" altLang="ko-KR" dirty="0"/>
              <a:t>Ace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DC0F3-A860-4DAD-A116-53F691BCBF8A}"/>
              </a:ext>
            </a:extLst>
          </p:cNvPr>
          <p:cNvSpPr txBox="1"/>
          <p:nvPr/>
        </p:nvSpPr>
        <p:spPr>
          <a:xfrm>
            <a:off x="7190956" y="247008"/>
            <a:ext cx="42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Episode : 1,000,000, discount = 1.0</a:t>
            </a:r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539808FE-5137-49A5-BFEF-616EFECD7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590" y="3893746"/>
            <a:ext cx="3272831" cy="2454623"/>
          </a:xfrm>
          <a:prstGeom prst="rect">
            <a:avLst/>
          </a:prstGeom>
        </p:spPr>
      </p:pic>
      <p:pic>
        <p:nvPicPr>
          <p:cNvPr id="23" name="그림 2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6EA855D-85AA-4603-90F8-9202A2367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203" y="1057914"/>
            <a:ext cx="3105051" cy="2328788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01DAB7CD-AB62-4136-ACE5-B8A4EBC99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950" y="3956662"/>
            <a:ext cx="3105052" cy="2328789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66B3994B-C0EC-4EB4-AB49-DD2758AED4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950" y="1122107"/>
            <a:ext cx="3105051" cy="23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1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Black-jack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(Result)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55E6B-EA90-497B-94FD-A81394015743}"/>
              </a:ext>
            </a:extLst>
          </p:cNvPr>
          <p:cNvSpPr txBox="1"/>
          <p:nvPr/>
        </p:nvSpPr>
        <p:spPr>
          <a:xfrm>
            <a:off x="2593789" y="247008"/>
            <a:ext cx="374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Episode : 50,000, discount = 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019E2-84CA-4525-AFD8-842EB7F8DE7B}"/>
              </a:ext>
            </a:extLst>
          </p:cNvPr>
          <p:cNvSpPr txBox="1"/>
          <p:nvPr/>
        </p:nvSpPr>
        <p:spPr>
          <a:xfrm>
            <a:off x="2019376" y="1298978"/>
            <a:ext cx="1013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</a:p>
          <a:p>
            <a:r>
              <a:rPr lang="en-US" altLang="ko-KR" dirty="0"/>
              <a:t>Usable</a:t>
            </a:r>
          </a:p>
          <a:p>
            <a:r>
              <a:rPr lang="en-US" altLang="ko-KR" dirty="0"/>
              <a:t>Ace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34225-FA98-4D50-BE7D-7F4F82E93CCA}"/>
              </a:ext>
            </a:extLst>
          </p:cNvPr>
          <p:cNvSpPr txBox="1"/>
          <p:nvPr/>
        </p:nvSpPr>
        <p:spPr>
          <a:xfrm>
            <a:off x="2019376" y="4182524"/>
            <a:ext cx="1148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</a:p>
          <a:p>
            <a:r>
              <a:rPr lang="en-US" altLang="ko-KR" dirty="0"/>
              <a:t>No-Usable</a:t>
            </a:r>
          </a:p>
          <a:p>
            <a:r>
              <a:rPr lang="en-US" altLang="ko-KR" dirty="0"/>
              <a:t>Ace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DC0F3-A860-4DAD-A116-53F691BCBF8A}"/>
              </a:ext>
            </a:extLst>
          </p:cNvPr>
          <p:cNvSpPr txBox="1"/>
          <p:nvPr/>
        </p:nvSpPr>
        <p:spPr>
          <a:xfrm>
            <a:off x="7190956" y="247008"/>
            <a:ext cx="42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Episode : 1,000,000, discount = 0.5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9B3A815-9828-4DC2-A65C-3CBA95922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16" y="3606221"/>
            <a:ext cx="3566447" cy="2674835"/>
          </a:xfrm>
          <a:prstGeom prst="rect">
            <a:avLst/>
          </a:prstGeom>
        </p:spPr>
      </p:pic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0736503-3023-4F42-91CA-9EB7D8867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40" y="919906"/>
            <a:ext cx="3176997" cy="238274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6ECCF0A-609E-4EBC-ACF0-6405B32CD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774" y="3606221"/>
            <a:ext cx="3566446" cy="2674835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56AE732-2523-4A64-9379-07D722187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54" y="919906"/>
            <a:ext cx="3176997" cy="23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2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EF7D20C-5602-471C-969E-38827BAD39F4}"/>
              </a:ext>
            </a:extLst>
          </p:cNvPr>
          <p:cNvSpPr/>
          <p:nvPr/>
        </p:nvSpPr>
        <p:spPr>
          <a:xfrm>
            <a:off x="0" y="0"/>
            <a:ext cx="187234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1A481E-DEDE-4501-AEDD-FBCB7E5F8914}"/>
              </a:ext>
            </a:extLst>
          </p:cNvPr>
          <p:cNvSpPr txBox="1"/>
          <p:nvPr/>
        </p:nvSpPr>
        <p:spPr>
          <a:xfrm>
            <a:off x="48984" y="232412"/>
            <a:ext cx="17743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Black-jack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(Code – 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Main)</a:t>
            </a:r>
          </a:p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55E6B-EA90-497B-94FD-A81394015743}"/>
              </a:ext>
            </a:extLst>
          </p:cNvPr>
          <p:cNvSpPr txBox="1"/>
          <p:nvPr/>
        </p:nvSpPr>
        <p:spPr>
          <a:xfrm>
            <a:off x="3296348" y="272533"/>
            <a:ext cx="374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Episode : 50,000, discount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019E2-84CA-4525-AFD8-842EB7F8DE7B}"/>
              </a:ext>
            </a:extLst>
          </p:cNvPr>
          <p:cNvSpPr txBox="1"/>
          <p:nvPr/>
        </p:nvSpPr>
        <p:spPr>
          <a:xfrm>
            <a:off x="2019376" y="1298978"/>
            <a:ext cx="1013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</a:p>
          <a:p>
            <a:r>
              <a:rPr lang="en-US" altLang="ko-KR" dirty="0"/>
              <a:t>Usable</a:t>
            </a:r>
          </a:p>
          <a:p>
            <a:r>
              <a:rPr lang="en-US" altLang="ko-KR" dirty="0"/>
              <a:t>Ace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34225-FA98-4D50-BE7D-7F4F82E93CCA}"/>
              </a:ext>
            </a:extLst>
          </p:cNvPr>
          <p:cNvSpPr txBox="1"/>
          <p:nvPr/>
        </p:nvSpPr>
        <p:spPr>
          <a:xfrm>
            <a:off x="2019376" y="4182524"/>
            <a:ext cx="1148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</a:t>
            </a:r>
          </a:p>
          <a:p>
            <a:r>
              <a:rPr lang="en-US" altLang="ko-KR" dirty="0"/>
              <a:t>No-Usable</a:t>
            </a:r>
          </a:p>
          <a:p>
            <a:r>
              <a:rPr lang="en-US" altLang="ko-KR" dirty="0"/>
              <a:t>Ace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DC0F3-A860-4DAD-A116-53F691BCBF8A}"/>
              </a:ext>
            </a:extLst>
          </p:cNvPr>
          <p:cNvSpPr txBox="1"/>
          <p:nvPr/>
        </p:nvSpPr>
        <p:spPr>
          <a:xfrm>
            <a:off x="7375513" y="272533"/>
            <a:ext cx="42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Episode : 1,000,000, discount = 0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1039D0D-A079-4096-BEAC-1475E9DC5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2" y="796143"/>
            <a:ext cx="3232996" cy="242474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D66CBAA-D527-4BF7-8865-9F5228300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428" y="3637111"/>
            <a:ext cx="3575974" cy="2681981"/>
          </a:xfrm>
          <a:prstGeom prst="rect">
            <a:avLst/>
          </a:prstGeom>
        </p:spPr>
      </p:pic>
      <p:pic>
        <p:nvPicPr>
          <p:cNvPr id="12" name="그림 1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F5F1824-7A56-4BF4-9625-2809BB878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36" y="3616909"/>
            <a:ext cx="3711856" cy="2783892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641580C8-898B-4049-8AFB-76132714F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66" y="816344"/>
            <a:ext cx="3232996" cy="242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3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3712</TotalTime>
  <Words>228</Words>
  <Application>Microsoft Office PowerPoint</Application>
  <PresentationFormat>와이드스크린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ICSL</dc:creator>
  <cp:lastModifiedBy>ICSL</cp:lastModifiedBy>
  <cp:revision>41</cp:revision>
  <dcterms:created xsi:type="dcterms:W3CDTF">2019-05-01T03:51:59Z</dcterms:created>
  <dcterms:modified xsi:type="dcterms:W3CDTF">2019-05-22T07:05:23Z</dcterms:modified>
</cp:coreProperties>
</file>