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A481E-DEDE-4501-AEDD-FBCB7E5F8914}"/>
                  </a:ext>
                </a:extLst>
              </p:cNvPr>
              <p:cNvSpPr txBox="1"/>
              <p:nvPr/>
            </p:nvSpPr>
            <p:spPr>
              <a:xfrm>
                <a:off x="48984" y="232412"/>
                <a:ext cx="177437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TD(</a:t>
                </a:r>
                <a14:m>
                  <m:oMath xmlns:m="http://schemas.openxmlformats.org/officeDocument/2006/math">
                    <m:r>
                      <a:rPr lang="ko-KR" alt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sz="2800" b="1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2400" b="1" dirty="0">
                    <a:solidFill>
                      <a:schemeClr val="bg1"/>
                    </a:solidFill>
                  </a:rPr>
                  <a:t>Eligibility Traces</a:t>
                </a:r>
                <a:r>
                  <a:rPr lang="en-US" altLang="ko-KR" sz="2800" b="1" dirty="0">
                    <a:solidFill>
                      <a:schemeClr val="bg1"/>
                    </a:solidFill>
                  </a:rPr>
                  <a:t> )</a:t>
                </a:r>
              </a:p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A481E-DEDE-4501-AEDD-FBCB7E5F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" y="232412"/>
                <a:ext cx="1774373" cy="1815882"/>
              </a:xfrm>
              <a:prstGeom prst="rect">
                <a:avLst/>
              </a:prstGeom>
              <a:blipFill>
                <a:blip r:embed="rId2"/>
                <a:stretch>
                  <a:fillRect l="-6873" t="-3356" r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133047" y="392777"/>
            <a:ext cx="906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Eligibility Trace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5D83C-13D0-46DB-A7C2-37F9B2B0D82F}"/>
              </a:ext>
            </a:extLst>
          </p:cNvPr>
          <p:cNvSpPr txBox="1"/>
          <p:nvPr/>
        </p:nvSpPr>
        <p:spPr>
          <a:xfrm>
            <a:off x="2147751" y="1240913"/>
            <a:ext cx="90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Eligibility trace = Frequency heuristic + Recency heuristic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ED0F2-98C9-409D-9076-CC737BA040CA}"/>
                  </a:ext>
                </a:extLst>
              </p:cNvPr>
              <p:cNvSpPr txBox="1"/>
              <p:nvPr/>
            </p:nvSpPr>
            <p:spPr>
              <a:xfrm>
                <a:off x="596409" y="3974445"/>
                <a:ext cx="69796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ED0F2-98C9-409D-9076-CC737BA0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9" y="3974445"/>
                <a:ext cx="6979641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523FB4C6-96F6-4B25-BB9F-0AA18A2CF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52" y="2204994"/>
            <a:ext cx="6144482" cy="1352739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00B1FCEA-5623-40DB-859A-9CF850137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67" y="4680930"/>
            <a:ext cx="4911220" cy="178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8A8C7-9DAD-4723-9B5C-B771D34C16C3}"/>
              </a:ext>
            </a:extLst>
          </p:cNvPr>
          <p:cNvSpPr txBox="1"/>
          <p:nvPr/>
        </p:nvSpPr>
        <p:spPr>
          <a:xfrm>
            <a:off x="7576050" y="5128607"/>
            <a:ext cx="379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E(s) </a:t>
            </a:r>
            <a:r>
              <a:rPr lang="ko-KR" altLang="en-US" dirty="0"/>
              <a:t>값이 방문횟수와 시간적 거리의 누적 합으로 계산</a:t>
            </a:r>
            <a:r>
              <a:rPr lang="en-US" altLang="ko-KR" dirty="0"/>
              <a:t>(</a:t>
            </a:r>
            <a:r>
              <a:rPr lang="ko-KR" altLang="en-US" dirty="0"/>
              <a:t>축적</a:t>
            </a:r>
            <a:r>
              <a:rPr lang="en-US" altLang="ko-KR" dirty="0"/>
              <a:t>)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A481E-DEDE-4501-AEDD-FBCB7E5F8914}"/>
                  </a:ext>
                </a:extLst>
              </p:cNvPr>
              <p:cNvSpPr txBox="1"/>
              <p:nvPr/>
            </p:nvSpPr>
            <p:spPr>
              <a:xfrm>
                <a:off x="48984" y="232412"/>
                <a:ext cx="177437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TD(</a:t>
                </a:r>
                <a14:m>
                  <m:oMath xmlns:m="http://schemas.openxmlformats.org/officeDocument/2006/math">
                    <m:r>
                      <a:rPr lang="ko-KR" alt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sz="2800" b="1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2400" b="1" dirty="0">
                    <a:solidFill>
                      <a:schemeClr val="bg1"/>
                    </a:solidFill>
                  </a:rPr>
                  <a:t>Backward</a:t>
                </a:r>
                <a:r>
                  <a:rPr lang="ko-KR" alt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bg1"/>
                    </a:solidFill>
                  </a:rPr>
                  <a:t>View</a:t>
                </a:r>
                <a:r>
                  <a:rPr lang="en-US" altLang="ko-KR" sz="2800" b="1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A481E-DEDE-4501-AEDD-FBCB7E5F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" y="232412"/>
                <a:ext cx="1774373" cy="1815882"/>
              </a:xfrm>
              <a:prstGeom prst="rect">
                <a:avLst/>
              </a:prstGeom>
              <a:blipFill>
                <a:blip r:embed="rId2"/>
                <a:stretch>
                  <a:fillRect l="-6873" t="-3356" r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FB89B-BFE5-4D6A-88A1-0D4BCEBE4D3A}"/>
                  </a:ext>
                </a:extLst>
              </p:cNvPr>
              <p:cNvSpPr txBox="1"/>
              <p:nvPr/>
            </p:nvSpPr>
            <p:spPr>
              <a:xfrm>
                <a:off x="2133047" y="392777"/>
                <a:ext cx="9064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Backward-view of </a:t>
                </a:r>
                <a:r>
                  <a:rPr lang="en-US" altLang="ko-KR" b="1" dirty="0"/>
                  <a:t>TD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FB89B-BFE5-4D6A-88A1-0D4BCEBE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47" y="392777"/>
                <a:ext cx="9064352" cy="646331"/>
              </a:xfrm>
              <a:prstGeom prst="rect">
                <a:avLst/>
              </a:prstGeom>
              <a:blipFill>
                <a:blip r:embed="rId3"/>
                <a:stretch>
                  <a:fillRect l="-605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A5D83C-13D0-46DB-A7C2-37F9B2B0D82F}"/>
              </a:ext>
            </a:extLst>
          </p:cNvPr>
          <p:cNvSpPr txBox="1"/>
          <p:nvPr/>
        </p:nvSpPr>
        <p:spPr>
          <a:xfrm>
            <a:off x="2147751" y="1368358"/>
            <a:ext cx="90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Eligibility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를 모든 </a:t>
            </a:r>
            <a:r>
              <a:rPr lang="en-US" altLang="ko-KR" dirty="0"/>
              <a:t>state s</a:t>
            </a:r>
            <a:r>
              <a:rPr lang="ko-KR" altLang="en-US" dirty="0"/>
              <a:t>에 대해 유지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ED0F2-98C9-409D-9076-CC737BA040CA}"/>
                  </a:ext>
                </a:extLst>
              </p:cNvPr>
              <p:cNvSpPr txBox="1"/>
              <p:nvPr/>
            </p:nvSpPr>
            <p:spPr>
              <a:xfrm>
                <a:off x="3117487" y="4650310"/>
                <a:ext cx="69033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 dirty="0">
                    <a:latin typeface="Cambria Math" panose="02040503050406030204" pitchFamily="18" charset="0"/>
                  </a:rPr>
                  <a:t>V(s)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를 모든 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s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에 대해 업데이트 한다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–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 smtClean="0"/>
                        <m:t>(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s</m:t>
                      </m:r>
                      <m:r>
                        <m:rPr>
                          <m:nor/>
                        </m:rPr>
                        <a:rPr lang="en-US" altLang="ko-KR" dirty="0" smtClean="0"/>
                        <m:t>)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= TD-error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ED0F2-98C9-409D-9076-CC737BA0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87" y="4650310"/>
                <a:ext cx="6903349" cy="1477328"/>
              </a:xfrm>
              <a:prstGeom prst="rect">
                <a:avLst/>
              </a:prstGeom>
              <a:blipFill>
                <a:blip r:embed="rId4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5EF1B20-AFF3-43CE-AC7C-1DCF617EA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20" y="2266990"/>
            <a:ext cx="4530882" cy="20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A481E-DEDE-4501-AEDD-FBCB7E5F8914}"/>
                  </a:ext>
                </a:extLst>
              </p:cNvPr>
              <p:cNvSpPr txBox="1"/>
              <p:nvPr/>
            </p:nvSpPr>
            <p:spPr>
              <a:xfrm>
                <a:off x="48984" y="232412"/>
                <a:ext cx="177437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TD(</a:t>
                </a:r>
                <a14:m>
                  <m:oMath xmlns:m="http://schemas.openxmlformats.org/officeDocument/2006/math">
                    <m:r>
                      <a:rPr lang="ko-KR" alt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sz="2800" b="1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2400" b="1" dirty="0">
                    <a:solidFill>
                      <a:schemeClr val="bg1"/>
                    </a:solidFill>
                  </a:rPr>
                  <a:t>Backward View</a:t>
                </a:r>
                <a:r>
                  <a:rPr lang="en-US" altLang="ko-KR" sz="2800" b="1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A481E-DEDE-4501-AEDD-FBCB7E5F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" y="232412"/>
                <a:ext cx="1774373" cy="1815882"/>
              </a:xfrm>
              <a:prstGeom prst="rect">
                <a:avLst/>
              </a:prstGeom>
              <a:blipFill>
                <a:blip r:embed="rId2"/>
                <a:stretch>
                  <a:fillRect l="-6873" t="-3356" r="-7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FB89B-BFE5-4D6A-88A1-0D4BCEBE4D3A}"/>
                  </a:ext>
                </a:extLst>
              </p:cNvPr>
              <p:cNvSpPr txBox="1"/>
              <p:nvPr/>
            </p:nvSpPr>
            <p:spPr>
              <a:xfrm>
                <a:off x="2133047" y="392777"/>
                <a:ext cx="9064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Backward-view of </a:t>
                </a:r>
                <a:r>
                  <a:rPr lang="en-US" altLang="ko-KR" b="1" dirty="0"/>
                  <a:t>TD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 and TD(0)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FB89B-BFE5-4D6A-88A1-0D4BCEBE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47" y="392777"/>
                <a:ext cx="9064352" cy="369332"/>
              </a:xfrm>
              <a:prstGeom prst="rect">
                <a:avLst/>
              </a:prstGeom>
              <a:blipFill>
                <a:blip r:embed="rId3"/>
                <a:stretch>
                  <a:fillRect l="-60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ED0F2-98C9-409D-9076-CC737BA040CA}"/>
                  </a:ext>
                </a:extLst>
              </p:cNvPr>
              <p:cNvSpPr txBox="1"/>
              <p:nvPr/>
            </p:nvSpPr>
            <p:spPr>
              <a:xfrm>
                <a:off x="2315609" y="1469021"/>
                <a:ext cx="69033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only current state is updated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(s) = 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얼마나 그 가치를 가져갈 것 인가를 의미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= 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를 넘어가면 그 가치를 무시한다는 의미이다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방문 할때만 업데이트</a:t>
                </a:r>
                <a:endParaRPr lang="en-US" altLang="ko-KR" dirty="0"/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ED0F2-98C9-409D-9076-CC737BA0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9" y="1469021"/>
                <a:ext cx="6903349" cy="2308324"/>
              </a:xfrm>
              <a:prstGeom prst="rect">
                <a:avLst/>
              </a:prstGeom>
              <a:blipFill>
                <a:blip r:embed="rId4"/>
                <a:stretch>
                  <a:fillRect l="-795" t="-1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2A1B00-CEDB-46E9-9586-DD4E80FD5A14}"/>
                  </a:ext>
                </a:extLst>
              </p:cNvPr>
              <p:cNvSpPr txBox="1"/>
              <p:nvPr/>
            </p:nvSpPr>
            <p:spPr>
              <a:xfrm>
                <a:off x="2315609" y="3911327"/>
                <a:ext cx="52431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So, TD(0) update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–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2A1B00-CEDB-46E9-9586-DD4E80FD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9" y="3911327"/>
                <a:ext cx="5243119" cy="2031325"/>
              </a:xfrm>
              <a:prstGeom prst="rect">
                <a:avLst/>
              </a:prstGeom>
              <a:blipFill>
                <a:blip r:embed="rId5"/>
                <a:stretch>
                  <a:fillRect l="-1047" t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0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234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50</cp:revision>
  <dcterms:created xsi:type="dcterms:W3CDTF">2019-05-01T03:51:59Z</dcterms:created>
  <dcterms:modified xsi:type="dcterms:W3CDTF">2019-05-30T09:27:37Z</dcterms:modified>
</cp:coreProperties>
</file>