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68" r:id="rId6"/>
    <p:sldId id="269" r:id="rId7"/>
    <p:sldId id="270" r:id="rId8"/>
    <p:sldId id="271" r:id="rId9"/>
    <p:sldId id="258" r:id="rId10"/>
    <p:sldId id="259" r:id="rId11"/>
    <p:sldId id="261" r:id="rId12"/>
    <p:sldId id="262" r:id="rId13"/>
    <p:sldId id="263" r:id="rId14"/>
    <p:sldId id="266" r:id="rId15"/>
    <p:sldId id="264" r:id="rId16"/>
    <p:sldId id="265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>
        <p:scale>
          <a:sx n="75" d="100"/>
          <a:sy n="75" d="100"/>
        </p:scale>
        <p:origin x="172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3363696-332C-4671-B303-A6C1B99E8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cap="none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424011-44D6-4E84-9B24-C9824C673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3" y="0"/>
            <a:ext cx="10524213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b="1" dirty="0"/>
              <a:t>환경구축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6F9D-4541-4D2C-BBE1-8E87827862E4}"/>
              </a:ext>
            </a:extLst>
          </p:cNvPr>
          <p:cNvSpPr txBox="1"/>
          <p:nvPr/>
        </p:nvSpPr>
        <p:spPr>
          <a:xfrm>
            <a:off x="2305050" y="901923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GLIE Monte-Carlo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4C1A2-56ED-4683-B498-430788F2001E}"/>
              </a:ext>
            </a:extLst>
          </p:cNvPr>
          <p:cNvSpPr txBox="1"/>
          <p:nvPr/>
        </p:nvSpPr>
        <p:spPr>
          <a:xfrm>
            <a:off x="2305050" y="1599122"/>
            <a:ext cx="669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Action-value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을 이용하여 향상된 </a:t>
            </a:r>
            <a:r>
              <a:rPr lang="en-US" altLang="ko-KR" dirty="0"/>
              <a:t>policy</a:t>
            </a:r>
            <a:r>
              <a:rPr lang="ko-KR" altLang="en-US" dirty="0"/>
              <a:t>를</a:t>
            </a:r>
            <a:r>
              <a:rPr lang="en-US" altLang="ko-KR" dirty="0"/>
              <a:t>  </a:t>
            </a:r>
            <a:r>
              <a:rPr lang="ko-KR" altLang="en-US" dirty="0"/>
              <a:t>찾아낸다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3300D-F6F2-4DF7-8607-F90DC585178B}"/>
                  </a:ext>
                </a:extLst>
              </p:cNvPr>
              <p:cNvSpPr txBox="1"/>
              <p:nvPr/>
            </p:nvSpPr>
            <p:spPr>
              <a:xfrm>
                <a:off x="2305050" y="2496479"/>
                <a:ext cx="669633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/>
                  <a:t>N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+ 1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3300D-F6F2-4DF7-8607-F90DC585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496479"/>
                <a:ext cx="6696337" cy="374526"/>
              </a:xfrm>
              <a:prstGeom prst="rect">
                <a:avLst/>
              </a:prstGeom>
              <a:blipFill>
                <a:blip r:embed="rId2"/>
                <a:stretch>
                  <a:fillRect l="-728" t="-983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4B4E44-32E7-4C99-8991-165ABBB20C6F}"/>
                  </a:ext>
                </a:extLst>
              </p:cNvPr>
              <p:cNvSpPr txBox="1"/>
              <p:nvPr/>
            </p:nvSpPr>
            <p:spPr>
              <a:xfrm>
                <a:off x="2305049" y="2916693"/>
                <a:ext cx="6696337" cy="52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/>
                  <a:t>Q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Q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altLang="ko-KR" i="1" dirty="0">
                        <a:sym typeface="Wingdings" panose="05000000000000000000" pitchFamily="2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4B4E44-32E7-4C99-8991-165ABBB20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49" y="2916693"/>
                <a:ext cx="6696337" cy="527517"/>
              </a:xfrm>
              <a:prstGeom prst="rect">
                <a:avLst/>
              </a:prstGeom>
              <a:blipFill>
                <a:blip r:embed="rId3"/>
                <a:stretch>
                  <a:fillRect l="-728"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EF6B69-317E-47BB-87D1-904297756B64}"/>
                  </a:ext>
                </a:extLst>
              </p:cNvPr>
              <p:cNvSpPr txBox="1"/>
              <p:nvPr/>
            </p:nvSpPr>
            <p:spPr>
              <a:xfrm>
                <a:off x="2305049" y="3569450"/>
                <a:ext cx="469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i="1" dirty="0"/>
                  <a:t> + </a:t>
                </a:r>
                <a14:m>
                  <m:oMath xmlns:m="http://schemas.openxmlformats.org/officeDocument/2006/math">
                    <m: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i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i="1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i="1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EF6B69-317E-47BB-87D1-904297756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49" y="3569450"/>
                <a:ext cx="469975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61B15D-C255-4B61-84C8-E11E5E144A5C}"/>
                  </a:ext>
                </a:extLst>
              </p:cNvPr>
              <p:cNvSpPr txBox="1"/>
              <p:nvPr/>
            </p:nvSpPr>
            <p:spPr>
              <a:xfrm>
                <a:off x="2305049" y="4488110"/>
                <a:ext cx="33639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Sample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k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th episode using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1/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k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-greedy(Q)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61B15D-C255-4B61-84C8-E11E5E144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49" y="4488110"/>
                <a:ext cx="3363986" cy="923330"/>
              </a:xfrm>
              <a:prstGeom prst="rect">
                <a:avLst/>
              </a:prstGeom>
              <a:blipFill>
                <a:blip r:embed="rId5"/>
                <a:stretch>
                  <a:fillRect l="-1449" t="-3947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41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CODE</a:t>
            </a:r>
            <a:r>
              <a:rPr lang="ko-KR" altLang="en-US" b="1" dirty="0"/>
              <a:t>구축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6F9D-4541-4D2C-BBE1-8E87827862E4}"/>
              </a:ext>
            </a:extLst>
          </p:cNvPr>
          <p:cNvSpPr txBox="1"/>
          <p:nvPr/>
        </p:nvSpPr>
        <p:spPr>
          <a:xfrm>
            <a:off x="2305050" y="901923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GLIE Monte-Carlo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6CFAF78-EACE-4281-9BE3-A93742F8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80" y="4230115"/>
            <a:ext cx="4983443" cy="2421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4A18-B3D6-49C8-8CB3-8D1B73AE3422}"/>
              </a:ext>
            </a:extLst>
          </p:cNvPr>
          <p:cNvSpPr txBox="1"/>
          <p:nvPr/>
        </p:nvSpPr>
        <p:spPr>
          <a:xfrm>
            <a:off x="7373923" y="4249794"/>
            <a:ext cx="4060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매</a:t>
            </a:r>
            <a:r>
              <a:rPr lang="en-US" altLang="ko-KR" sz="1600" dirty="0"/>
              <a:t> step</a:t>
            </a:r>
            <a:r>
              <a:rPr lang="ko-KR" altLang="en-US" sz="1600" dirty="0"/>
              <a:t> 마다 </a:t>
            </a:r>
            <a:r>
              <a:rPr lang="en-US" altLang="ko-KR" sz="1600" dirty="0"/>
              <a:t>state, action </a:t>
            </a:r>
            <a:r>
              <a:rPr lang="ko-KR" altLang="en-US" sz="1600" dirty="0"/>
              <a:t>저장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238BD7-BCC1-4F0D-96D0-04FBC203F183}"/>
                  </a:ext>
                </a:extLst>
              </p:cNvPr>
              <p:cNvSpPr txBox="1"/>
              <p:nvPr/>
            </p:nvSpPr>
            <p:spPr>
              <a:xfrm>
                <a:off x="7373923" y="6315978"/>
                <a:ext cx="3911193" cy="43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i="1" dirty="0"/>
                  <a:t>Q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)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1400" i="1" dirty="0">
                    <a:sym typeface="Wingdings" panose="05000000000000000000" pitchFamily="2" charset="2"/>
                  </a:rPr>
                  <a:t>Q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4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400" dirty="0"/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400" dirty="0"/>
                          <m:t>)</m:t>
                        </m:r>
                      </m:den>
                    </m:f>
                  </m:oMath>
                </a14:m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altLang="ko-KR" sz="1400" i="1" dirty="0">
                        <a:sym typeface="Wingdings" panose="05000000000000000000" pitchFamily="2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r>
                  <a:rPr lang="en-US" altLang="ko-KR" sz="1400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238BD7-BCC1-4F0D-96D0-04FBC203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923" y="6315978"/>
                <a:ext cx="3911193" cy="430759"/>
              </a:xfrm>
              <a:prstGeom prst="rect">
                <a:avLst/>
              </a:prstGeom>
              <a:blipFill>
                <a:blip r:embed="rId3"/>
                <a:stretch>
                  <a:fillRect l="-468" r="-1872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AD4E64-1E3B-41D6-BAA8-1FF34D9BF63A}"/>
                  </a:ext>
                </a:extLst>
              </p:cNvPr>
              <p:cNvSpPr txBox="1"/>
              <p:nvPr/>
            </p:nvSpPr>
            <p:spPr>
              <a:xfrm>
                <a:off x="4672668" y="5953718"/>
                <a:ext cx="22585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i="1" dirty="0">
                    <a:solidFill>
                      <a:schemeClr val="bg1"/>
                    </a:solidFill>
                  </a:rPr>
                  <a:t>N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1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altLang="ko-KR" sz="1100" i="1" dirty="0">
                    <a:solidFill>
                      <a:schemeClr val="bg1"/>
                    </a:solidFill>
                  </a:rPr>
                  <a:t>N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bg1"/>
                    </a:solidFill>
                  </a:rPr>
                  <a:t>) + 1</a:t>
                </a:r>
                <a:r>
                  <a:rPr lang="en-US" altLang="ko-KR" sz="11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AD4E64-1E3B-41D6-BAA8-1FF34D9B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68" y="5953718"/>
                <a:ext cx="2258560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C36840-5F98-4844-908D-77580E01E2B0}"/>
                  </a:ext>
                </a:extLst>
              </p:cNvPr>
              <p:cNvSpPr txBox="1"/>
              <p:nvPr/>
            </p:nvSpPr>
            <p:spPr>
              <a:xfrm>
                <a:off x="4536517" y="5050397"/>
                <a:ext cx="28877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100" i="1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l-GR" altLang="ko-KR" sz="1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i="1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i="1" dirty="0">
                    <a:solidFill>
                      <a:schemeClr val="bg1"/>
                    </a:solidFill>
                  </a:rPr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sz="1100" i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C36840-5F98-4844-908D-77580E01E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17" y="5050397"/>
                <a:ext cx="2887737" cy="261610"/>
              </a:xfrm>
              <a:prstGeom prst="rect">
                <a:avLst/>
              </a:prstGeom>
              <a:blipFill>
                <a:blip r:embed="rId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385CA4-B123-489D-89B0-3BD5D9B73658}"/>
                  </a:ext>
                </a:extLst>
              </p:cNvPr>
              <p:cNvSpPr txBox="1"/>
              <p:nvPr/>
            </p:nvSpPr>
            <p:spPr>
              <a:xfrm>
                <a:off x="7373924" y="5045266"/>
                <a:ext cx="6962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0.1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385CA4-B123-489D-89B0-3BD5D9B73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924" y="5045266"/>
                <a:ext cx="696285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BFD9A8B-5511-493B-B5B6-99EBF5069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71" y="1271255"/>
            <a:ext cx="2686230" cy="2937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A5A9DE-BCAD-403C-83B6-4DFE80155F68}"/>
                  </a:ext>
                </a:extLst>
              </p:cNvPr>
              <p:cNvSpPr/>
              <p:nvPr/>
            </p:nvSpPr>
            <p:spPr>
              <a:xfrm>
                <a:off x="5091047" y="1176661"/>
                <a:ext cx="2686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 / (k//2500 + 1) 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A5A9DE-BCAD-403C-83B6-4DFE80155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047" y="1176661"/>
                <a:ext cx="268623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C4CFCE4-3BE0-4684-A404-6084F571EC27}"/>
                  </a:ext>
                </a:extLst>
              </p:cNvPr>
              <p:cNvSpPr/>
              <p:nvPr/>
            </p:nvSpPr>
            <p:spPr>
              <a:xfrm>
                <a:off x="5091047" y="3521070"/>
                <a:ext cx="2686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greedy(Q) </a:t>
                </a:r>
                <a:endParaRPr lang="ko-KR" altLang="en-US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C4CFCE4-3BE0-4684-A404-6084F571E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047" y="3521070"/>
                <a:ext cx="2686230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78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CODE</a:t>
            </a:r>
            <a:r>
              <a:rPr lang="ko-KR" altLang="en-US" b="1" dirty="0"/>
              <a:t>결과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77A87-0B4C-47DD-BA96-54AB135EFE39}"/>
              </a:ext>
            </a:extLst>
          </p:cNvPr>
          <p:cNvSpPr txBox="1"/>
          <p:nvPr/>
        </p:nvSpPr>
        <p:spPr>
          <a:xfrm>
            <a:off x="2305050" y="901923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GLIE Monte-Carlo {episode 500000}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6DFE12-B002-49F4-A754-DE5FE9BFD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13"/>
          <a:stretch/>
        </p:blipFill>
        <p:spPr>
          <a:xfrm>
            <a:off x="4337331" y="1271255"/>
            <a:ext cx="4130947" cy="53945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F16DE0-9829-4743-9758-5838A97639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5" t="11776" r="19402" b="11655"/>
          <a:stretch/>
        </p:blipFill>
        <p:spPr>
          <a:xfrm>
            <a:off x="6054725" y="1883757"/>
            <a:ext cx="1670941" cy="1811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876D81-BC7E-4DCA-A192-0605AD080F6E}"/>
              </a:ext>
            </a:extLst>
          </p:cNvPr>
          <p:cNvSpPr/>
          <p:nvPr/>
        </p:nvSpPr>
        <p:spPr>
          <a:xfrm>
            <a:off x="7732014" y="1886326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CA6EB7-26EE-407E-B480-521BBF77DA70}"/>
              </a:ext>
            </a:extLst>
          </p:cNvPr>
          <p:cNvSpPr/>
          <p:nvPr/>
        </p:nvSpPr>
        <p:spPr>
          <a:xfrm>
            <a:off x="7732014" y="4199852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CF5458-2ADC-46F4-B5B7-C28D6F94BA56}"/>
              </a:ext>
            </a:extLst>
          </p:cNvPr>
          <p:cNvSpPr/>
          <p:nvPr/>
        </p:nvSpPr>
        <p:spPr>
          <a:xfrm>
            <a:off x="8017764" y="4419600"/>
            <a:ext cx="335661" cy="1285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F2D90A-4C51-408D-9234-3D9311952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3" t="59947" r="49775" b="18377"/>
          <a:stretch/>
        </p:blipFill>
        <p:spPr>
          <a:xfrm>
            <a:off x="8067675" y="4572252"/>
            <a:ext cx="238126" cy="9805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73CD7C-5C3F-4915-B95F-B9758A231A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8" t="11805" r="19239" b="10721"/>
          <a:stretch/>
        </p:blipFill>
        <p:spPr>
          <a:xfrm>
            <a:off x="6048375" y="4218902"/>
            <a:ext cx="1674113" cy="18119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52A588-01AF-4D63-AAA1-F36A9610A1D5}"/>
              </a:ext>
            </a:extLst>
          </p:cNvPr>
          <p:cNvSpPr txBox="1"/>
          <p:nvPr/>
        </p:nvSpPr>
        <p:spPr>
          <a:xfrm>
            <a:off x="6313931" y="193988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0CFF9E-1A05-456B-8E76-80E9C46826A2}"/>
              </a:ext>
            </a:extLst>
          </p:cNvPr>
          <p:cNvSpPr txBox="1"/>
          <p:nvPr/>
        </p:nvSpPr>
        <p:spPr>
          <a:xfrm>
            <a:off x="6313931" y="3059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C1C026-E0F2-40A1-9F66-7D1745E85EF5}"/>
              </a:ext>
            </a:extLst>
          </p:cNvPr>
          <p:cNvSpPr txBox="1"/>
          <p:nvPr/>
        </p:nvSpPr>
        <p:spPr>
          <a:xfrm>
            <a:off x="6313931" y="43875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10B502-6411-49B4-BED6-1A06F3AD46E4}"/>
              </a:ext>
            </a:extLst>
          </p:cNvPr>
          <p:cNvSpPr txBox="1"/>
          <p:nvPr/>
        </p:nvSpPr>
        <p:spPr>
          <a:xfrm>
            <a:off x="6849809" y="552080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6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SARSA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b="1" dirty="0"/>
              <a:t>환경구축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36F9D-4541-4D2C-BBE1-8E87827862E4}"/>
                  </a:ext>
                </a:extLst>
              </p:cNvPr>
              <p:cNvSpPr txBox="1"/>
              <p:nvPr/>
            </p:nvSpPr>
            <p:spPr>
              <a:xfrm>
                <a:off x="2305050" y="901923"/>
                <a:ext cx="595312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SARSA(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36F9D-4541-4D2C-BBE1-8E878278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901923"/>
                <a:ext cx="5953125" cy="374526"/>
              </a:xfrm>
              <a:prstGeom prst="rect">
                <a:avLst/>
              </a:prstGeom>
              <a:blipFill>
                <a:blip r:embed="rId2"/>
                <a:stretch>
                  <a:fillRect l="-819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4C1A2-56ED-4683-B498-430788F2001E}"/>
                  </a:ext>
                </a:extLst>
              </p:cNvPr>
              <p:cNvSpPr txBox="1"/>
              <p:nvPr/>
            </p:nvSpPr>
            <p:spPr>
              <a:xfrm>
                <a:off x="2305050" y="1363588"/>
                <a:ext cx="669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Backward View 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4C1A2-56ED-4683-B498-430788F20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1363588"/>
                <a:ext cx="6696337" cy="369332"/>
              </a:xfrm>
              <a:prstGeom prst="rect">
                <a:avLst/>
              </a:prstGeom>
              <a:blipFill>
                <a:blip r:embed="rId3"/>
                <a:stretch>
                  <a:fillRect l="-72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3300D-F6F2-4DF7-8607-F90DC585178B}"/>
                  </a:ext>
                </a:extLst>
              </p:cNvPr>
              <p:cNvSpPr txBox="1"/>
              <p:nvPr/>
            </p:nvSpPr>
            <p:spPr>
              <a:xfrm>
                <a:off x="2486025" y="2093352"/>
                <a:ext cx="6696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en-US" altLang="ko-KR" i="1" dirty="0"/>
                  <a:t>s, a</a:t>
                </a:r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en-US" altLang="ko-KR" i="1" dirty="0"/>
                  <a:t>s, a</a:t>
                </a:r>
                <a:r>
                  <a:rPr lang="en-US" altLang="ko-KR" dirty="0"/>
                  <a:t>)</a:t>
                </a:r>
                <a:r>
                  <a:rPr lang="en-US" altLang="ko-KR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i="1" dirty="0" smtClean="0"/>
                      <m:t>s</m:t>
                    </m:r>
                    <m:r>
                      <m:rPr>
                        <m:nor/>
                      </m:rPr>
                      <a:rPr lang="en-US" altLang="ko-KR" b="0" i="1" dirty="0" smtClean="0"/>
                      <m:t>, </m:t>
                    </m:r>
                    <m:r>
                      <m:rPr>
                        <m:nor/>
                      </m:rPr>
                      <a:rPr lang="en-US" altLang="ko-KR" b="0" i="1" dirty="0" smtClean="0"/>
                      <m:t>a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+ 1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3300D-F6F2-4DF7-8607-F90DC585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25" y="2093352"/>
                <a:ext cx="6696337" cy="923330"/>
              </a:xfrm>
              <a:prstGeom prst="rect">
                <a:avLst/>
              </a:prstGeom>
              <a:blipFill>
                <a:blip r:embed="rId4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4B4E44-32E7-4C99-8991-165ABBB20C6F}"/>
                  </a:ext>
                </a:extLst>
              </p:cNvPr>
              <p:cNvSpPr txBox="1"/>
              <p:nvPr/>
            </p:nvSpPr>
            <p:spPr>
              <a:xfrm>
                <a:off x="2305049" y="3980787"/>
                <a:ext cx="669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/>
                  <a:t>Q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s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Q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s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en-US" altLang="ko-KR" i="1" dirty="0"/>
                  <a:t>s, a</a:t>
                </a:r>
                <a:r>
                  <a:rPr lang="en-US" altLang="ko-KR" dirty="0"/>
                  <a:t>)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4B4E44-32E7-4C99-8991-165ABBB20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49" y="3980787"/>
                <a:ext cx="6696337" cy="369332"/>
              </a:xfrm>
              <a:prstGeom prst="rect">
                <a:avLst/>
              </a:prstGeom>
              <a:blipFill>
                <a:blip r:embed="rId5"/>
                <a:stretch>
                  <a:fillRect l="-728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61B15D-C255-4B61-84C8-E11E5E144A5C}"/>
                  </a:ext>
                </a:extLst>
              </p:cNvPr>
              <p:cNvSpPr txBox="1"/>
              <p:nvPr/>
            </p:nvSpPr>
            <p:spPr>
              <a:xfrm>
                <a:off x="2305049" y="5151011"/>
                <a:ext cx="33639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Sample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k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th episode using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1/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k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-greedy(Q)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61B15D-C255-4B61-84C8-E11E5E144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49" y="5151011"/>
                <a:ext cx="3363986" cy="923330"/>
              </a:xfrm>
              <a:prstGeom prst="rect">
                <a:avLst/>
              </a:prstGeom>
              <a:blipFill>
                <a:blip r:embed="rId6"/>
                <a:stretch>
                  <a:fillRect l="-1449" t="-4636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A0599BF-0E9F-4824-AAB9-A7DD4A730302}"/>
              </a:ext>
            </a:extLst>
          </p:cNvPr>
          <p:cNvSpPr txBox="1"/>
          <p:nvPr/>
        </p:nvSpPr>
        <p:spPr>
          <a:xfrm>
            <a:off x="2486025" y="1740885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Eligibility traces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C5ABA-9A5C-4876-9E81-C3526BA75B39}"/>
              </a:ext>
            </a:extLst>
          </p:cNvPr>
          <p:cNvSpPr txBox="1"/>
          <p:nvPr/>
        </p:nvSpPr>
        <p:spPr>
          <a:xfrm>
            <a:off x="2486026" y="271739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TD-error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315DEB-5D9A-403C-A442-E187D1B08379}"/>
                  </a:ext>
                </a:extLst>
              </p:cNvPr>
              <p:cNvSpPr txBox="1"/>
              <p:nvPr/>
            </p:nvSpPr>
            <p:spPr>
              <a:xfrm>
                <a:off x="2486025" y="3024647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i="1" dirty="0"/>
                  <a:t> + </a:t>
                </a:r>
                <a14:m>
                  <m:oMath xmlns:m="http://schemas.openxmlformats.org/officeDocument/2006/math">
                    <m: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altLang="ko-KR" i="1" dirty="0"/>
                      <m:t>Q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i="1" dirty="0"/>
                  <a:t>- Q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endParaRPr lang="en-US" altLang="ko-KR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315DEB-5D9A-403C-A442-E187D1B0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25" y="3024647"/>
                <a:ext cx="548640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21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SARSA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b="1" dirty="0"/>
              <a:t>참고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36F9D-4541-4D2C-BBE1-8E87827862E4}"/>
                  </a:ext>
                </a:extLst>
              </p:cNvPr>
              <p:cNvSpPr txBox="1"/>
              <p:nvPr/>
            </p:nvSpPr>
            <p:spPr>
              <a:xfrm>
                <a:off x="2305050" y="901923"/>
                <a:ext cx="595312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SARSA(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 Algorithm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36F9D-4541-4D2C-BBE1-8E878278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901923"/>
                <a:ext cx="5953125" cy="374526"/>
              </a:xfrm>
              <a:prstGeom prst="rect">
                <a:avLst/>
              </a:prstGeom>
              <a:blipFill>
                <a:blip r:embed="rId2"/>
                <a:stretch>
                  <a:fillRect l="-819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72C84A8-7467-446E-A253-3EA75CB8D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12" y="1624454"/>
            <a:ext cx="785922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AB83116C-082D-43EF-96C9-CB4F17D70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117486"/>
            <a:ext cx="4610743" cy="14384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SARSA</a:t>
            </a:r>
            <a:endParaRPr lang="ko-KR" altLang="en-US" sz="2800" b="1" dirty="0">
              <a:solidFill>
                <a:schemeClr val="bg1"/>
              </a:solidFill>
            </a:endParaRP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CODE</a:t>
            </a:r>
            <a:r>
              <a:rPr lang="ko-KR" altLang="en-US" b="1" dirty="0"/>
              <a:t>구축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36F9D-4541-4D2C-BBE1-8E87827862E4}"/>
                  </a:ext>
                </a:extLst>
              </p:cNvPr>
              <p:cNvSpPr txBox="1"/>
              <p:nvPr/>
            </p:nvSpPr>
            <p:spPr>
              <a:xfrm>
                <a:off x="2305050" y="901923"/>
                <a:ext cx="595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Backward View 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36F9D-4541-4D2C-BBE1-8E878278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901923"/>
                <a:ext cx="5953125" cy="369332"/>
              </a:xfrm>
              <a:prstGeom prst="rect">
                <a:avLst/>
              </a:prstGeom>
              <a:blipFill>
                <a:blip r:embed="rId3"/>
                <a:stretch>
                  <a:fillRect l="-819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C4CFCE4-3BE0-4684-A404-6084F571EC27}"/>
                  </a:ext>
                </a:extLst>
              </p:cNvPr>
              <p:cNvSpPr/>
              <p:nvPr/>
            </p:nvSpPr>
            <p:spPr>
              <a:xfrm>
                <a:off x="5018967" y="4538937"/>
                <a:ext cx="2686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greedy(Q) </a:t>
                </a:r>
                <a:endParaRPr lang="ko-KR" altLang="en-US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C4CFCE4-3BE0-4684-A404-6084F571E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67" y="4538937"/>
                <a:ext cx="268623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4AEF3B09-3C1F-4FDE-913B-ED9BEC013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80" y="1765031"/>
            <a:ext cx="1952898" cy="266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4DF36-C08F-4F25-B41B-6FF43C5CE1B5}"/>
                  </a:ext>
                </a:extLst>
              </p:cNvPr>
              <p:cNvSpPr txBox="1"/>
              <p:nvPr/>
            </p:nvSpPr>
            <p:spPr>
              <a:xfrm>
                <a:off x="2292552" y="3740658"/>
                <a:ext cx="669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/>
                  <a:t>Q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Q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(S, A)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4DF36-C08F-4F25-B41B-6FF43C5CE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552" y="3740658"/>
                <a:ext cx="6696337" cy="369332"/>
              </a:xfrm>
              <a:prstGeom prst="rect">
                <a:avLst/>
              </a:prstGeom>
              <a:blipFill>
                <a:blip r:embed="rId6"/>
                <a:stretch>
                  <a:fillRect l="-728" t="-10000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5488C9E3-564C-47A6-9F93-780A42B52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80" y="4538937"/>
            <a:ext cx="2505425" cy="1143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72119E-6563-4151-817C-A64CBEA4A893}"/>
                  </a:ext>
                </a:extLst>
              </p:cNvPr>
              <p:cNvSpPr txBox="1"/>
              <p:nvPr/>
            </p:nvSpPr>
            <p:spPr>
              <a:xfrm>
                <a:off x="4371530" y="4076552"/>
                <a:ext cx="6962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0.1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72119E-6563-4151-817C-A64CBEA4A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30" y="4076552"/>
                <a:ext cx="696285" cy="276999"/>
              </a:xfrm>
              <a:prstGeom prst="rect">
                <a:avLst/>
              </a:prstGeom>
              <a:blipFill>
                <a:blip r:embed="rId8"/>
                <a:stretch>
                  <a:fillRect t="-4444" r="-87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4778FE7-659B-438F-9DC4-89836B12675B}"/>
                  </a:ext>
                </a:extLst>
              </p:cNvPr>
              <p:cNvSpPr/>
              <p:nvPr/>
            </p:nvSpPr>
            <p:spPr>
              <a:xfrm>
                <a:off x="4305278" y="1705017"/>
                <a:ext cx="1427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(S, A) </a:t>
                </a:r>
                <a:r>
                  <a:rPr lang="en-US" altLang="ko-KR" dirty="0">
                    <a:sym typeface="Wingdings" panose="05000000000000000000" pitchFamily="2" charset="2"/>
                  </a:rPr>
                  <a:t>= 0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4778FE7-659B-438F-9DC4-89836B126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278" y="1705017"/>
                <a:ext cx="1427378" cy="369332"/>
              </a:xfrm>
              <a:prstGeom prst="rect">
                <a:avLst/>
              </a:prstGeom>
              <a:blipFill>
                <a:blip r:embed="rId9"/>
                <a:stretch>
                  <a:fillRect t="-10000" r="-299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AB5C8F-24E0-40B2-BAEC-D314504A1878}"/>
                  </a:ext>
                </a:extLst>
              </p:cNvPr>
              <p:cNvSpPr/>
              <p:nvPr/>
            </p:nvSpPr>
            <p:spPr>
              <a:xfrm>
                <a:off x="5018967" y="2932174"/>
                <a:ext cx="17060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</a:rPr>
                  <a:t>(s, a)</a:t>
                </a:r>
                <a:r>
                  <a:rPr lang="en-US" altLang="ko-KR" sz="12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𝛾𝜆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200" dirty="0">
                        <a:solidFill>
                          <a:schemeClr val="bg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b="0" i="0" dirty="0" smtClean="0">
                        <a:solidFill>
                          <a:schemeClr val="bg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altLang="ko-KR" sz="1200" dirty="0">
                        <a:solidFill>
                          <a:schemeClr val="bg1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200" b="0" i="0" dirty="0" smtClean="0">
                        <a:solidFill>
                          <a:schemeClr val="bg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altLang="ko-KR" sz="1200" b="0" i="0" dirty="0" smtClean="0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endParaRPr lang="en-US" altLang="ko-KR" sz="12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AB5C8F-24E0-40B2-BAEC-D314504A1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67" y="2932174"/>
                <a:ext cx="1706044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AA9B8-DB4D-426A-AA66-5845DA465545}"/>
                  </a:ext>
                </a:extLst>
              </p:cNvPr>
              <p:cNvSpPr txBox="1"/>
              <p:nvPr/>
            </p:nvSpPr>
            <p:spPr>
              <a:xfrm>
                <a:off x="7065534" y="2925687"/>
                <a:ext cx="6962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1.0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AA9B8-DB4D-426A-AA66-5845DA465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534" y="2925687"/>
                <a:ext cx="696285" cy="276999"/>
              </a:xfrm>
              <a:prstGeom prst="rect">
                <a:avLst/>
              </a:prstGeom>
              <a:blipFill>
                <a:blip r:embed="rId11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BA7BA3-8C8F-409D-9884-9D3E89BE2D3F}"/>
                  </a:ext>
                </a:extLst>
              </p:cNvPr>
              <p:cNvSpPr txBox="1"/>
              <p:nvPr/>
            </p:nvSpPr>
            <p:spPr>
              <a:xfrm>
                <a:off x="7065534" y="3194673"/>
                <a:ext cx="6962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0.1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BA7BA3-8C8F-409D-9884-9D3E89BE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534" y="3194673"/>
                <a:ext cx="696285" cy="276999"/>
              </a:xfrm>
              <a:prstGeom prst="rect">
                <a:avLst/>
              </a:prstGeom>
              <a:blipFill>
                <a:blip r:embed="rId1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24333D5-53A3-483A-A350-98504F8D9D0A}"/>
                  </a:ext>
                </a:extLst>
              </p:cNvPr>
              <p:cNvSpPr/>
              <p:nvPr/>
            </p:nvSpPr>
            <p:spPr>
              <a:xfrm>
                <a:off x="3994074" y="2229162"/>
                <a:ext cx="17274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</a:rPr>
                  <a:t>(S, A)</a:t>
                </a:r>
                <a:r>
                  <a:rPr lang="en-US" altLang="ko-KR" sz="12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200" dirty="0">
                        <a:solidFill>
                          <a:schemeClr val="bg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dirty="0">
                        <a:solidFill>
                          <a:schemeClr val="bg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altLang="ko-KR" sz="1200" dirty="0">
                        <a:solidFill>
                          <a:schemeClr val="bg1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200" dirty="0">
                        <a:solidFill>
                          <a:schemeClr val="bg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altLang="ko-KR" sz="1200" dirty="0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+ 1</a:t>
                </a:r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24333D5-53A3-483A-A350-98504F8D9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74" y="2229162"/>
                <a:ext cx="1727461" cy="276999"/>
              </a:xfrm>
              <a:prstGeom prst="rect">
                <a:avLst/>
              </a:prstGeom>
              <a:blipFill>
                <a:blip r:embed="rId1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49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CODE</a:t>
            </a:r>
            <a:r>
              <a:rPr lang="ko-KR" altLang="en-US" b="1" dirty="0"/>
              <a:t>결과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6DFE12-B002-49F4-A754-DE5FE9BFD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13"/>
          <a:stretch/>
        </p:blipFill>
        <p:spPr>
          <a:xfrm>
            <a:off x="4337331" y="1271255"/>
            <a:ext cx="4130947" cy="5394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876D81-BC7E-4DCA-A192-0605AD080F6E}"/>
              </a:ext>
            </a:extLst>
          </p:cNvPr>
          <p:cNvSpPr/>
          <p:nvPr/>
        </p:nvSpPr>
        <p:spPr>
          <a:xfrm>
            <a:off x="7732014" y="1886326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CA6EB7-26EE-407E-B480-521BBF77DA70}"/>
              </a:ext>
            </a:extLst>
          </p:cNvPr>
          <p:cNvSpPr/>
          <p:nvPr/>
        </p:nvSpPr>
        <p:spPr>
          <a:xfrm>
            <a:off x="7732014" y="4199852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CF5458-2ADC-46F4-B5B7-C28D6F94BA56}"/>
              </a:ext>
            </a:extLst>
          </p:cNvPr>
          <p:cNvSpPr/>
          <p:nvPr/>
        </p:nvSpPr>
        <p:spPr>
          <a:xfrm>
            <a:off x="8017764" y="4419600"/>
            <a:ext cx="335661" cy="1285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F2D90A-4C51-408D-9234-3D9311952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3" t="59947" r="49775" b="18377"/>
          <a:stretch/>
        </p:blipFill>
        <p:spPr>
          <a:xfrm>
            <a:off x="8067675" y="4572252"/>
            <a:ext cx="238126" cy="980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CFEA5-0B07-4AF1-AEE6-3B10DD4BB760}"/>
                  </a:ext>
                </a:extLst>
              </p:cNvPr>
              <p:cNvSpPr txBox="1"/>
              <p:nvPr/>
            </p:nvSpPr>
            <p:spPr>
              <a:xfrm>
                <a:off x="2457450" y="935846"/>
                <a:ext cx="595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Backward View 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 {episode 500000}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CFEA5-0B07-4AF1-AEE6-3B10DD4B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935846"/>
                <a:ext cx="5953125" cy="369332"/>
              </a:xfrm>
              <a:prstGeom prst="rect">
                <a:avLst/>
              </a:prstGeom>
              <a:blipFill>
                <a:blip r:embed="rId3"/>
                <a:stretch>
                  <a:fillRect l="-81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AA32D44-FFC6-47FA-B68C-5F0B011C22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t="12238" r="19726" b="11372"/>
          <a:stretch/>
        </p:blipFill>
        <p:spPr>
          <a:xfrm>
            <a:off x="6072170" y="4224511"/>
            <a:ext cx="1640241" cy="18119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5976F5-2859-43F9-AD5C-67214B19E73D}"/>
              </a:ext>
            </a:extLst>
          </p:cNvPr>
          <p:cNvSpPr txBox="1"/>
          <p:nvPr/>
        </p:nvSpPr>
        <p:spPr>
          <a:xfrm>
            <a:off x="6313931" y="43875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5F231-E82E-42BE-93DA-73DD9313C248}"/>
              </a:ext>
            </a:extLst>
          </p:cNvPr>
          <p:cNvSpPr txBox="1"/>
          <p:nvPr/>
        </p:nvSpPr>
        <p:spPr>
          <a:xfrm>
            <a:off x="6803603" y="54025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4462749-CE01-49D6-AB3A-3B6658886C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12239" r="19890" b="10938"/>
          <a:stretch/>
        </p:blipFill>
        <p:spPr>
          <a:xfrm>
            <a:off x="6072170" y="1886325"/>
            <a:ext cx="1640794" cy="18119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9D71E1-684D-472A-96C8-5EA2D946044A}"/>
              </a:ext>
            </a:extLst>
          </p:cNvPr>
          <p:cNvSpPr txBox="1"/>
          <p:nvPr/>
        </p:nvSpPr>
        <p:spPr>
          <a:xfrm>
            <a:off x="6325829" y="20228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FA987-87AB-49D9-B886-BF493F28F781}"/>
              </a:ext>
            </a:extLst>
          </p:cNvPr>
          <p:cNvSpPr txBox="1"/>
          <p:nvPr/>
        </p:nvSpPr>
        <p:spPr>
          <a:xfrm>
            <a:off x="6313931" y="3059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1" algn="ctr" latinLnBrk="0">
                <a:defRPr/>
              </a:pPr>
              <a:r>
                <a:rPr lang="en-US" altLang="ko-KR" sz="3600" b="1" kern="0" dirty="0">
                  <a:latin typeface="CMSS12"/>
                  <a:ea typeface="맑은 고딕" panose="020B0503020000020004" pitchFamily="50" charset="-127"/>
                </a:rPr>
                <a:t>GLIE</a:t>
              </a:r>
              <a:endParaRPr lang="ko-KR" altLang="en-US" sz="3600" b="1" kern="0" dirty="0"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73F52F-AEB2-4683-9564-6FF2FFA028A3}"/>
              </a:ext>
            </a:extLst>
          </p:cNvPr>
          <p:cNvSpPr txBox="1"/>
          <p:nvPr/>
        </p:nvSpPr>
        <p:spPr>
          <a:xfrm>
            <a:off x="492416" y="7833937"/>
            <a:ext cx="423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Evaluate : </a:t>
            </a:r>
            <a:r>
              <a:rPr lang="ko-KR" altLang="en-US" dirty="0"/>
              <a:t>정해진 </a:t>
            </a:r>
            <a:r>
              <a:rPr lang="en-US" altLang="ko-KR" dirty="0"/>
              <a:t>p</a:t>
            </a:r>
            <a:r>
              <a:rPr lang="ko-KR" altLang="en-US" dirty="0"/>
              <a:t>를 따라 </a:t>
            </a:r>
            <a:r>
              <a:rPr lang="en-US" altLang="ko-KR" dirty="0"/>
              <a:t>value update</a:t>
            </a:r>
            <a:r>
              <a:rPr lang="ko-KR" altLang="en-US" dirty="0" err="1"/>
              <a:t>하다보면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값들이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9A16DE-F71C-41A8-B782-5ED321E7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96" y="4530294"/>
            <a:ext cx="2324100" cy="866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8B6131-7CFF-4353-86B0-DA617601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0" y="1587507"/>
            <a:ext cx="4848225" cy="1323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EA477E-C5CD-4ABE-8E43-A3C95B849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779" y="1587507"/>
            <a:ext cx="2143125" cy="1400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077CEF-54E7-4D66-B068-9869FEC75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53958" y="3376017"/>
            <a:ext cx="2851120" cy="27649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355816-402E-484A-BD40-B86F56BD1C38}"/>
              </a:ext>
            </a:extLst>
          </p:cNvPr>
          <p:cNvSpPr txBox="1"/>
          <p:nvPr/>
        </p:nvSpPr>
        <p:spPr>
          <a:xfrm>
            <a:off x="1439188" y="6236143"/>
            <a:ext cx="148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Usable_ace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72BAF-B4BF-4C66-9D87-02F16739A5F9}"/>
              </a:ext>
            </a:extLst>
          </p:cNvPr>
          <p:cNvSpPr txBox="1"/>
          <p:nvPr/>
        </p:nvSpPr>
        <p:spPr>
          <a:xfrm>
            <a:off x="977794" y="3096148"/>
            <a:ext cx="16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Episode 20</a:t>
            </a:r>
            <a:r>
              <a:rPr lang="ko-KR" altLang="en-US" dirty="0"/>
              <a:t>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46E725-786E-45C7-B9C0-E2B8B0C12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285988" y="3405780"/>
            <a:ext cx="2737179" cy="27438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F5287-F5F7-41D4-9A76-941DF7B25A81}"/>
              </a:ext>
            </a:extLst>
          </p:cNvPr>
          <p:cNvSpPr txBox="1"/>
          <p:nvPr/>
        </p:nvSpPr>
        <p:spPr>
          <a:xfrm>
            <a:off x="4725447" y="6236143"/>
            <a:ext cx="225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No_Usable_ace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82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1" algn="ctr" latinLnBrk="0">
                <a:defRPr/>
              </a:pPr>
              <a:r>
                <a:rPr lang="en-US" altLang="ko-KR" sz="3600" dirty="0" err="1">
                  <a:latin typeface="CMSS12"/>
                </a:rPr>
                <a:t>Sarsa</a:t>
              </a:r>
              <a:endParaRPr kumimoji="0" lang="ko-KR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96999E7-DB08-4F85-979C-914A8655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47" y="1522599"/>
            <a:ext cx="2314575" cy="800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9B3C8-02DE-4662-85F7-3E45C032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23" y="1550905"/>
            <a:ext cx="6610350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0F8250-A19F-4876-A0E4-DA5F9A2A9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710" y="1652060"/>
            <a:ext cx="1114425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20A7A7-6C5F-4117-954B-F48F98B16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940" y="3755069"/>
            <a:ext cx="2266950" cy="971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1D519D-015B-4061-9F7D-A646FE585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9835" y="3269932"/>
            <a:ext cx="3089595" cy="3045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2AB5B0-A59D-48F7-B69F-7BDEAE02F78C}"/>
              </a:ext>
            </a:extLst>
          </p:cNvPr>
          <p:cNvSpPr txBox="1"/>
          <p:nvPr/>
        </p:nvSpPr>
        <p:spPr>
          <a:xfrm>
            <a:off x="1078462" y="6337615"/>
            <a:ext cx="148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Usable_ace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7B6F61-ED0C-4870-8661-BF374FDCEFAB}"/>
              </a:ext>
            </a:extLst>
          </p:cNvPr>
          <p:cNvSpPr txBox="1"/>
          <p:nvPr/>
        </p:nvSpPr>
        <p:spPr>
          <a:xfrm>
            <a:off x="391746" y="2924917"/>
            <a:ext cx="16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Episode 20</a:t>
            </a:r>
            <a:r>
              <a:rPr lang="ko-KR" altLang="en-US" dirty="0"/>
              <a:t>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16AA05-066C-4A4A-9918-03495B6C6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209346" y="3247050"/>
            <a:ext cx="3135356" cy="30457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31EC30-B045-4F0A-B72C-429E9687BD84}"/>
              </a:ext>
            </a:extLst>
          </p:cNvPr>
          <p:cNvSpPr txBox="1"/>
          <p:nvPr/>
        </p:nvSpPr>
        <p:spPr>
          <a:xfrm>
            <a:off x="4882891" y="6337615"/>
            <a:ext cx="225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No_Usable_ace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8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8157" y="0"/>
            <a:ext cx="9159843" cy="1143000"/>
          </a:xfrm>
        </p:spPr>
        <p:txBody>
          <a:bodyPr/>
          <a:lstStyle/>
          <a:p>
            <a:pPr algn="l"/>
            <a:r>
              <a:rPr lang="en-US" altLang="ko-KR" dirty="0"/>
              <a:t>GLIE MC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16" y="908720"/>
            <a:ext cx="4296232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48" y="952500"/>
            <a:ext cx="4824536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93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개체이(가) 표시된 사진&#10;&#10;자동 생성된 설명">
            <a:extLst>
              <a:ext uri="{FF2B5EF4-FFF2-40B4-BE49-F238E27FC236}">
                <a16:creationId xmlns:a16="http://schemas.microsoft.com/office/drawing/2014/main" id="{8BE2F2EA-32DB-4D44-97BF-9C10ED79C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9" y="3480830"/>
            <a:ext cx="2732191" cy="2865174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98116C3D-4B0B-4CC2-A747-8654CEA8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50" y="444557"/>
            <a:ext cx="2732191" cy="2865174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3363696-332C-4671-B303-A6C1B99E8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7649" y="273458"/>
            <a:ext cx="10058400" cy="1143000"/>
          </a:xfrm>
        </p:spPr>
        <p:txBody>
          <a:bodyPr/>
          <a:lstStyle/>
          <a:p>
            <a:r>
              <a:rPr lang="en-US" altLang="ko-KR" cap="none" dirty="0"/>
              <a:t>GLIE MC Control (ep =1000000) </a:t>
            </a:r>
            <a:endParaRPr lang="ko-KR" altLang="en-US" cap="none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4D7AA9A-8160-4034-8B11-F7537DC86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2" y="461705"/>
            <a:ext cx="2366677" cy="260948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57C975F-2698-42E0-8A2D-59D22DC59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6" y="700024"/>
            <a:ext cx="5495237" cy="56056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40A0DB-7A60-4538-A6B3-47BFF8A8B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2" y="3518930"/>
            <a:ext cx="2340922" cy="26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1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8157" y="0"/>
            <a:ext cx="9159843" cy="1143000"/>
          </a:xfrm>
        </p:spPr>
        <p:txBody>
          <a:bodyPr/>
          <a:lstStyle/>
          <a:p>
            <a:pPr algn="l"/>
            <a:r>
              <a:rPr lang="en-US" altLang="ko-KR" dirty="0"/>
              <a:t>GLIE MC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96752"/>
            <a:ext cx="7128792" cy="498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21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8157" y="0"/>
            <a:ext cx="9159843" cy="1143000"/>
          </a:xfrm>
        </p:spPr>
        <p:txBody>
          <a:bodyPr/>
          <a:lstStyle/>
          <a:p>
            <a:pPr algn="l"/>
            <a:r>
              <a:rPr lang="en-US" altLang="ko-KR" dirty="0"/>
              <a:t>GLIE MC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3672" y="53639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Useable ace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672" y="58679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500,000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48" y="1031225"/>
            <a:ext cx="48196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97" y="1126475"/>
            <a:ext cx="43148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92144" y="53639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 ace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4152" y="58679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500,000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07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l"/>
            <a:r>
              <a:rPr lang="en-US" altLang="ko-KR" dirty="0" err="1"/>
              <a:t>Sarsa</a:t>
            </a:r>
            <a:r>
              <a:rPr lang="en-US" altLang="ko-KR" dirty="0"/>
              <a:t>(</a:t>
            </a:r>
            <a:r>
              <a:rPr lang="ko-KR" altLang="en-US" dirty="0"/>
              <a:t>人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16832"/>
            <a:ext cx="845202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9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l"/>
            <a:r>
              <a:rPr lang="en-US" altLang="ko-KR" dirty="0" err="1"/>
              <a:t>Sarsa</a:t>
            </a:r>
            <a:r>
              <a:rPr lang="en-US" altLang="ko-KR" dirty="0"/>
              <a:t>(</a:t>
            </a:r>
            <a:r>
              <a:rPr lang="ko-KR" altLang="en-US" dirty="0"/>
              <a:t>人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3672" y="53639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Useable ace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672" y="58679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500,000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2144" y="53639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 ace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4152" y="58679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500,000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17" y="980729"/>
            <a:ext cx="44100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39" y="1046244"/>
            <a:ext cx="40005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68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264" y="1268760"/>
            <a:ext cx="33909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5520" y="47667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GLIE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86" y="3457288"/>
            <a:ext cx="892899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4509120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죄송합니다 </a:t>
            </a:r>
            <a:r>
              <a:rPr lang="en-US" altLang="ko-KR" dirty="0"/>
              <a:t>.. </a:t>
            </a:r>
            <a:r>
              <a:rPr lang="ko-KR" altLang="en-US" dirty="0" err="1"/>
              <a:t>안나옵니다</a:t>
            </a:r>
            <a:r>
              <a:rPr lang="ko-KR" altLang="en-US" dirty="0"/>
              <a:t> </a:t>
            </a:r>
            <a:r>
              <a:rPr lang="en-US" altLang="ko-KR" dirty="0"/>
              <a:t>… </a:t>
            </a:r>
            <a:r>
              <a:rPr lang="ko-KR" altLang="en-US" dirty="0"/>
              <a:t>다음에 </a:t>
            </a:r>
            <a:r>
              <a:rPr lang="ko-KR" altLang="en-US" dirty="0" err="1"/>
              <a:t>꼭해놓겠습니다</a:t>
            </a:r>
            <a:r>
              <a:rPr lang="ko-KR" altLang="en-US" dirty="0"/>
              <a:t> </a:t>
            </a:r>
            <a:r>
              <a:rPr lang="en-US" altLang="ko-KR" dirty="0"/>
              <a:t>….. </a:t>
            </a:r>
            <a:r>
              <a:rPr lang="ko-KR" altLang="en-US" dirty="0"/>
              <a:t>죄송합니다 </a:t>
            </a:r>
            <a:r>
              <a:rPr lang="en-US" altLang="ko-KR"/>
              <a:t>..  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10" y="1968734"/>
            <a:ext cx="5315999" cy="124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26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732F8-5AFA-44EA-AA44-165329B390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7538" y="176213"/>
            <a:ext cx="10058400" cy="56403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(ep):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done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reward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next_player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n_s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state =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player_lst = []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((i //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20000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player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ace_player = bj.player_card_select()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in_dealer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ace_dealer = bj.dealer_card_select()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dealer = in_dealer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ace_player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ace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 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state[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player -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in_dealer -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np.random.rand(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&lt; e: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action = bj.randomaction()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0 = STICK, 1 = HIT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action = np.argmax(Q[state[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next_player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done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next_ace = bj.step(state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ace)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step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player_lst.count([player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in_dealer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action]) !=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player_lst.append([player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in_dealer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done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player = next_player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n_s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next_ace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ace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ace = next_ace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7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38F56-C330-48AF-B4D2-E5B8C51E5B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0138" y="330200"/>
            <a:ext cx="10058400" cy="52689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 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dealer_sum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ace_dealer = bj.twist()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dealer += dealer_sum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dealer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ace_dealer = bj.acenumber(ace_dealer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dealer)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dealer &gt;=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reward = bj.win(next_player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dealer)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rAll.append(reward)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(player_lst)):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 = player_lst[j][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-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 = player_lst[j][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-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player_lst[j][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 = player_lst[j][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act = player_lst[j][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count[p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Q[p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 = Q[p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 + 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count[p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act]) * (dis*reward - Q[p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1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개체이(가) 표시된 사진&#10;&#10;자동 생성된 설명">
            <a:extLst>
              <a:ext uri="{FF2B5EF4-FFF2-40B4-BE49-F238E27FC236}">
                <a16:creationId xmlns:a16="http://schemas.microsoft.com/office/drawing/2014/main" id="{8BE2F2EA-32DB-4D44-97BF-9C10ED79C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9" y="3480830"/>
            <a:ext cx="2732191" cy="2865174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98116C3D-4B0B-4CC2-A747-8654CEA8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50" y="444557"/>
            <a:ext cx="2732191" cy="2865174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3363696-332C-4671-B303-A6C1B99E8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0" y="273458"/>
            <a:ext cx="10058400" cy="1143000"/>
          </a:xfrm>
        </p:spPr>
        <p:txBody>
          <a:bodyPr/>
          <a:lstStyle/>
          <a:p>
            <a:r>
              <a:rPr lang="en-US" altLang="ko-KR" cap="none" dirty="0" err="1"/>
              <a:t>Sarsa</a:t>
            </a:r>
            <a:r>
              <a:rPr lang="en-US" altLang="ko-KR" cap="none" dirty="0"/>
              <a:t> Control (ep =1000000) </a:t>
            </a:r>
            <a:endParaRPr lang="ko-KR" altLang="en-US" cap="none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57C975F-2698-42E0-8A2D-59D22DC59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6" y="700024"/>
            <a:ext cx="5495237" cy="56056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AF245E-CC5B-459E-B0A6-B8DC3AED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70" y="3480830"/>
            <a:ext cx="2336751" cy="2609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8CCAAF-0078-4C1C-8CB6-898A19E72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828" y="511996"/>
            <a:ext cx="2345393" cy="25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2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AA040-48E4-4DF9-84C6-D4A63A09D6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0138" y="330200"/>
            <a:ext cx="10058400" cy="52689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(ep):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E = np.zeros([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done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reward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next_player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state =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((i //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20000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player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ace_player = bj.player_card_select()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in_dealer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ace_dealer = bj.dealer_card_select()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dealer = in_dealer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ace_player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ace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 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state[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player -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in_dealer -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np.random.rand(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&lt; e: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action = bj.randomaction()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0 = STICK, 1 = HIT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action = np.argmax(Q[state[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next_player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done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next_ace = bj.step(state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ace)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step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 *= (dis * gma)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E[player-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in_dealer-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action]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 = player -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 = in_dealer -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 = action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count[p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next_player 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nx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nx = next_player -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8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FA79D-05FF-49E8-B355-61E2F08D9B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0138" y="330200"/>
            <a:ext cx="10058400" cy="52689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done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 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dealer_sum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ace_dealer = bj.twist()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dealer += dealer_sum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dealer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ace_dealer = bj.acenumber(ace_dealer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dealer)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dealer &gt;=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reward = bj.win(next_player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dealer)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Q[p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 = Q[p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 + 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count[p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act]) * (reward - Q[p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act]) * E[p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Q[p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 = Q[p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 + 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count[p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act]) * (dis*np.max(Q[nx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:] - Q[p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act])) * E[p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player = next_player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next_ace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ace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ace = next_ace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2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3363696-332C-4671-B303-A6C1B99E8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30200"/>
            <a:ext cx="2120900" cy="457200"/>
          </a:xfrm>
        </p:spPr>
        <p:txBody>
          <a:bodyPr/>
          <a:lstStyle/>
          <a:p>
            <a:r>
              <a:rPr lang="en-US" altLang="ko-KR" cap="none" dirty="0"/>
              <a:t>Success Rate</a:t>
            </a:r>
          </a:p>
          <a:p>
            <a:endParaRPr lang="ko-KR" altLang="en-US" cap="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ADC3D-5FBF-42C5-9A2A-5F44240422A9}"/>
              </a:ext>
            </a:extLst>
          </p:cNvPr>
          <p:cNvSpPr txBox="1"/>
          <p:nvPr/>
        </p:nvSpPr>
        <p:spPr>
          <a:xfrm>
            <a:off x="1289050" y="889000"/>
            <a:ext cx="3797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GLIE MC Control</a:t>
            </a:r>
          </a:p>
          <a:p>
            <a:r>
              <a:rPr lang="en-US" altLang="ko-KR" sz="2800" dirty="0"/>
              <a:t>Ep             Success rate</a:t>
            </a:r>
          </a:p>
          <a:p>
            <a:r>
              <a:rPr lang="en-US" altLang="ko-KR" sz="2800" dirty="0"/>
              <a:t>10000       0.27</a:t>
            </a:r>
          </a:p>
          <a:p>
            <a:r>
              <a:rPr lang="en-US" altLang="ko-KR" sz="2800" dirty="0"/>
              <a:t>50000       0.33</a:t>
            </a:r>
          </a:p>
          <a:p>
            <a:r>
              <a:rPr lang="en-US" altLang="ko-KR" sz="2800" dirty="0"/>
              <a:t>100000     0.36</a:t>
            </a:r>
          </a:p>
          <a:p>
            <a:r>
              <a:rPr lang="en-US" altLang="ko-KR" sz="2800" dirty="0"/>
              <a:t>200000     0.38</a:t>
            </a:r>
          </a:p>
          <a:p>
            <a:r>
              <a:rPr lang="en-US" altLang="ko-KR" sz="2800" dirty="0"/>
              <a:t>500000     0.41</a:t>
            </a:r>
          </a:p>
          <a:p>
            <a:r>
              <a:rPr lang="en-US" altLang="ko-KR" sz="2800" dirty="0"/>
              <a:t>700000     0.42</a:t>
            </a:r>
          </a:p>
          <a:p>
            <a:r>
              <a:rPr lang="en-US" altLang="ko-KR" sz="2800" dirty="0"/>
              <a:t>1000000   0.43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02266-BEE9-4FBF-8CF7-EA135CFABF1B}"/>
              </a:ext>
            </a:extLst>
          </p:cNvPr>
          <p:cNvSpPr txBox="1"/>
          <p:nvPr/>
        </p:nvSpPr>
        <p:spPr>
          <a:xfrm>
            <a:off x="6375402" y="889000"/>
            <a:ext cx="41655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SARSA</a:t>
            </a:r>
          </a:p>
          <a:p>
            <a:r>
              <a:rPr lang="en-US" altLang="ko-KR" sz="2800" dirty="0"/>
              <a:t>Ep             Success rate</a:t>
            </a:r>
          </a:p>
          <a:p>
            <a:r>
              <a:rPr lang="en-US" altLang="ko-KR" sz="2800" dirty="0"/>
              <a:t>10000       0.27</a:t>
            </a:r>
          </a:p>
          <a:p>
            <a:r>
              <a:rPr lang="en-US" altLang="ko-KR" sz="2800" dirty="0"/>
              <a:t>50000       0.35</a:t>
            </a:r>
          </a:p>
          <a:p>
            <a:r>
              <a:rPr lang="en-US" altLang="ko-KR" sz="2800" dirty="0"/>
              <a:t>100000     0.37</a:t>
            </a:r>
          </a:p>
          <a:p>
            <a:r>
              <a:rPr lang="en-US" altLang="ko-KR" sz="2800" dirty="0"/>
              <a:t>200000     0.39</a:t>
            </a:r>
          </a:p>
          <a:p>
            <a:r>
              <a:rPr lang="en-US" altLang="ko-KR" sz="2800" dirty="0"/>
              <a:t>500000     0.41</a:t>
            </a:r>
          </a:p>
          <a:p>
            <a:r>
              <a:rPr lang="en-US" altLang="ko-KR" sz="2800" dirty="0"/>
              <a:t>700000     0.42</a:t>
            </a:r>
          </a:p>
          <a:p>
            <a:r>
              <a:rPr lang="en-US" altLang="ko-KR" sz="2800" dirty="0"/>
              <a:t>1000000   0.43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6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 &amp;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SARSA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>
                <a:solidFill>
                  <a:schemeClr val="bg1"/>
                </a:solidFill>
              </a:rPr>
              <a:t>Black jack</a:t>
            </a:r>
            <a:r>
              <a:rPr lang="en-US" altLang="ko-KR" sz="2800" b="1" dirty="0">
                <a:solidFill>
                  <a:schemeClr val="bg1"/>
                </a:solidFill>
              </a:rPr>
              <a:t> 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B5BC3F-59B8-4FCE-A10A-8F139FD1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28" y="1355796"/>
            <a:ext cx="6575055" cy="4523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A935D-D24A-4887-A0E4-47864665DC4E}"/>
              </a:ext>
            </a:extLst>
          </p:cNvPr>
          <p:cNvSpPr txBox="1"/>
          <p:nvPr/>
        </p:nvSpPr>
        <p:spPr>
          <a:xfrm>
            <a:off x="2276474" y="385370"/>
            <a:ext cx="815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GLIE Monte-Carlo &amp; SARSA Control </a:t>
            </a:r>
            <a:r>
              <a:rPr lang="ko-KR" altLang="en-US" dirty="0"/>
              <a:t>을 이용해 학습한 </a:t>
            </a:r>
            <a:r>
              <a:rPr lang="en-US" altLang="ko-KR" dirty="0"/>
              <a:t>Black-jack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29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611</Words>
  <Application>Microsoft Office PowerPoint</Application>
  <PresentationFormat>와이드스크린</PresentationFormat>
  <Paragraphs>161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CMSS12</vt:lpstr>
      <vt:lpstr>굴림체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GLIE MC</vt:lpstr>
      <vt:lpstr>GLIE MC</vt:lpstr>
      <vt:lpstr>GLIE MC</vt:lpstr>
      <vt:lpstr>Sarsa(人)</vt:lpstr>
      <vt:lpstr>Sarsa(人)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83</cp:revision>
  <dcterms:created xsi:type="dcterms:W3CDTF">2019-05-01T03:51:59Z</dcterms:created>
  <dcterms:modified xsi:type="dcterms:W3CDTF">2019-07-01T12:06:51Z</dcterms:modified>
</cp:coreProperties>
</file>