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75" r:id="rId3"/>
    <p:sldId id="270" r:id="rId4"/>
    <p:sldId id="276" r:id="rId5"/>
    <p:sldId id="278" r:id="rId6"/>
    <p:sldId id="277" r:id="rId7"/>
    <p:sldId id="259" r:id="rId8"/>
    <p:sldId id="260" r:id="rId9"/>
    <p:sldId id="261" r:id="rId10"/>
    <p:sldId id="265" r:id="rId11"/>
    <p:sldId id="262" r:id="rId12"/>
    <p:sldId id="263" r:id="rId13"/>
    <p:sldId id="264" r:id="rId14"/>
    <p:sldId id="266" r:id="rId15"/>
    <p:sldId id="280" r:id="rId16"/>
    <p:sldId id="281" r:id="rId17"/>
    <p:sldId id="282" r:id="rId18"/>
    <p:sldId id="269" r:id="rId19"/>
    <p:sldId id="279" r:id="rId20"/>
    <p:sldId id="272" r:id="rId21"/>
    <p:sldId id="271" r:id="rId22"/>
    <p:sldId id="273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DF269-F4F1-4948-BC53-831361E1F5A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1B1F-6AEA-4A09-ACD2-3EE80C1A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6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243F2-EA32-4487-B099-DA0B9F8D47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5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243F2-EA32-4487-B099-DA0B9F8D47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17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243F2-EA32-4487-B099-DA0B9F8D47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8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243F2-EA32-4487-B099-DA0B9F8D47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17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0835-1147-4559-AFB5-7B8EA3B73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B7CD2-1F34-43BF-AE0A-9413A7C0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3E220-1596-47CB-A97B-91895F6E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BD875-D658-4724-8C24-882DABB7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34944-8728-45B8-9AE8-15874D1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394C-9BDC-4B55-903E-C6902676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86CEA-B8F8-4FC3-9E02-A2C97D09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D0F54-1446-4003-957A-483ACEF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979C7-E380-4E6D-8B28-73DF5F54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74416-57B4-4636-8177-F4DC7E99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05347-047D-414F-BB21-0E3CF99C2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95974-A2EA-43F1-A7D5-8F312F33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24ADC-5412-4C38-B334-64BDEC4D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8BB49-8700-47F2-A5AC-4810C764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8AE62-B6C0-4A53-8D65-20EFF885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19B5-7E57-4812-A162-0425D073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550B1-2C79-4351-A68D-6177688A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A8011-3CDA-453E-9D6A-37B71B9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2E1D0-4CEF-4881-BDD5-11FFC726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B470B-E648-43E2-A549-A5DCE2B5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0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FD69-9B0A-465E-B2EE-4FF498F4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2AEE6-F0C3-41D0-9551-001AC75A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176BC-23CE-428B-901F-4CD25884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5680F-0F32-4D83-A9BA-71205049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57E6-71F2-4A61-8DFC-8C9FC92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9341F-0B4B-4E4D-A9C0-C83704C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5CF93-42F5-4E3D-A204-517D6F9F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8C5D-6046-4837-AE72-7A3D68EA3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5C24C-F18A-4845-9CB6-68747B2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F747-A710-406D-A62E-4648C364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F6971-7625-4BB0-B3A7-CD444C6F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4F99A-97FF-4021-80D3-F3EE57E7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33AFE-950B-4AF2-BE9D-C84D2D77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89F6-3624-48F6-A4B7-E69FDA31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2ABF6D-F6FC-4DE8-8CF8-ACF9FAC80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A5BDB-3D31-4550-94FB-FF546720A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00069C-800F-4BFA-9E77-A9DC2E2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53A479-8337-45A6-8857-C29E6DAC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5C4ACD-5DEB-4530-BDF6-8FD57708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2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655F7-71A0-4ACE-85BB-591731F2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1E674-0F4E-462C-8CBF-09946905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FFAC5-1624-4B1D-BBA5-9F5E0915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047C7-8281-4B01-8A66-6A19448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6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6490-2D6B-488F-ABE2-EF10DA09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0F1C7-6F2A-42DB-9DE2-12E7E510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97331-112A-421B-A221-966D2934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38DFD-4004-44D9-86D9-F765A6A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8CB3C-006B-443C-B760-A30A8C6D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E1286-BA9E-49DC-B1FD-7011D746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3507B-3CE2-44D1-8E91-08C03BB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1A9DF-662C-4E31-BF9E-B5A1B08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DD156-EA84-4B01-A360-C286BC6B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5709-E0B5-46B9-85D9-F1F4EC7C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96AD05-EB83-4977-B822-800716DBC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CD086-AC07-4892-B753-DFE10055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25B87-10B5-43EB-8332-2C256570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88021-ED2B-4B42-B302-4FD5107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81D08-B2F8-4BF4-BB70-52EDAC1E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4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99DA7-8186-4AD6-8AB6-4B527481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04A9C-5DCD-4C8D-87E2-C208328B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11A9A-6B33-4B57-A5A0-5FA8EAF10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F6B0-FB50-4700-8218-BC74D4716F8C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F27D5-799C-4B99-A76D-91AD1A9BB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52C6-58EF-4CDB-813F-B89CB8CD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Batch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Reinforcement Learning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A935D-D24A-4887-A0E4-47864665DC4E}"/>
              </a:ext>
            </a:extLst>
          </p:cNvPr>
          <p:cNvSpPr txBox="1"/>
          <p:nvPr/>
        </p:nvSpPr>
        <p:spPr>
          <a:xfrm>
            <a:off x="2228501" y="368773"/>
            <a:ext cx="815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Gradient descent is simple and appealing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59484-6BB6-4DA6-BB2D-1D93541CA4BA}"/>
              </a:ext>
            </a:extLst>
          </p:cNvPr>
          <p:cNvSpPr txBox="1"/>
          <p:nvPr/>
        </p:nvSpPr>
        <p:spPr>
          <a:xfrm>
            <a:off x="2228501" y="896270"/>
            <a:ext cx="815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But it is</a:t>
            </a:r>
            <a:r>
              <a:rPr lang="en-US" altLang="ko-KR" i="1" dirty="0"/>
              <a:t> not  </a:t>
            </a:r>
            <a:r>
              <a:rPr lang="en-US" altLang="ko-KR" dirty="0"/>
              <a:t>sample efficient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F4CE3-8BCB-47DE-8842-953615365943}"/>
              </a:ext>
            </a:extLst>
          </p:cNvPr>
          <p:cNvSpPr txBox="1"/>
          <p:nvPr/>
        </p:nvSpPr>
        <p:spPr>
          <a:xfrm>
            <a:off x="2228501" y="3768519"/>
            <a:ext cx="815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Batch method seek to find the best fitting value function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006B8C-27D8-4D06-9EC5-0B4DC50B723C}"/>
              </a:ext>
            </a:extLst>
          </p:cNvPr>
          <p:cNvSpPr/>
          <p:nvPr/>
        </p:nvSpPr>
        <p:spPr>
          <a:xfrm>
            <a:off x="3513221" y="1779066"/>
            <a:ext cx="697832" cy="69783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10C441C-2B15-4EA4-8E8A-FFFED21CEDDE}"/>
              </a:ext>
            </a:extLst>
          </p:cNvPr>
          <p:cNvSpPr/>
          <p:nvPr/>
        </p:nvSpPr>
        <p:spPr>
          <a:xfrm>
            <a:off x="6472990" y="1779066"/>
            <a:ext cx="697832" cy="69783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8A7437-25D6-4038-8E0F-9B71D3BB2775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4211053" y="2127982"/>
            <a:ext cx="22619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6A9783-4682-41B5-B18D-A6E8359D9514}"/>
              </a:ext>
            </a:extLst>
          </p:cNvPr>
          <p:cNvSpPr txBox="1"/>
          <p:nvPr/>
        </p:nvSpPr>
        <p:spPr>
          <a:xfrm>
            <a:off x="3672639" y="2414550"/>
            <a:ext cx="37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B1184A-5163-451F-87A8-2AD82C5AE498}"/>
              </a:ext>
            </a:extLst>
          </p:cNvPr>
          <p:cNvSpPr txBox="1"/>
          <p:nvPr/>
        </p:nvSpPr>
        <p:spPr>
          <a:xfrm>
            <a:off x="6683906" y="2414550"/>
            <a:ext cx="37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S`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90C710-6DA5-4995-A71D-D09FA134C49D}"/>
              </a:ext>
            </a:extLst>
          </p:cNvPr>
          <p:cNvSpPr txBox="1"/>
          <p:nvPr/>
        </p:nvSpPr>
        <p:spPr>
          <a:xfrm>
            <a:off x="5116777" y="2188957"/>
            <a:ext cx="37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115F20-FA61-4A4F-9EE4-D8EC2A111644}"/>
              </a:ext>
            </a:extLst>
          </p:cNvPr>
          <p:cNvSpPr/>
          <p:nvPr/>
        </p:nvSpPr>
        <p:spPr>
          <a:xfrm>
            <a:off x="3368842" y="1433567"/>
            <a:ext cx="3898232" cy="138794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960CD6-2F76-48B1-8876-EEAA5F89FCE2}"/>
              </a:ext>
            </a:extLst>
          </p:cNvPr>
          <p:cNvSpPr txBox="1"/>
          <p:nvPr/>
        </p:nvSpPr>
        <p:spPr>
          <a:xfrm>
            <a:off x="4828102" y="2950656"/>
            <a:ext cx="120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B1E616D-5E84-4872-9E9D-34FEADC46E0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67074" y="2127541"/>
            <a:ext cx="1467849" cy="44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35C89615-3E06-45AE-8184-4DDDDA7BF1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92632" y="2533680"/>
            <a:ext cx="744545" cy="3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F56130-C49A-4F56-BDDD-38471B7583EA}"/>
                  </a:ext>
                </a:extLst>
              </p:cNvPr>
              <p:cNvSpPr txBox="1"/>
              <p:nvPr/>
            </p:nvSpPr>
            <p:spPr>
              <a:xfrm>
                <a:off x="4051634" y="3319988"/>
                <a:ext cx="25416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Gradient descent  (</a:t>
                </a:r>
                <a14:m>
                  <m:oMath xmlns:m="http://schemas.openxmlformats.org/officeDocument/2006/math">
                    <m:r>
                      <a:rPr lang="pl-PL" altLang="ko-KR" i="1" spc="-9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∆</m:t>
                    </m:r>
                    <m:r>
                      <a:rPr lang="en-US" altLang="ko-KR" i="1" spc="-9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𝑤</m:t>
                    </m:r>
                  </m:oMath>
                </a14:m>
                <a:r>
                  <a:rPr lang="en-US" altLang="ko-KR" dirty="0"/>
                  <a:t>) </a:t>
                </a:r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F56130-C49A-4F56-BDDD-38471B758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634" y="3319988"/>
                <a:ext cx="2541671" cy="369332"/>
              </a:xfrm>
              <a:prstGeom prst="rect">
                <a:avLst/>
              </a:prstGeom>
              <a:blipFill>
                <a:blip r:embed="rId2"/>
                <a:stretch>
                  <a:fillRect l="-2158" t="-10000" r="-7674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C212673-5C08-48F6-B9CE-A314C93A584C}"/>
              </a:ext>
            </a:extLst>
          </p:cNvPr>
          <p:cNvSpPr txBox="1"/>
          <p:nvPr/>
        </p:nvSpPr>
        <p:spPr>
          <a:xfrm>
            <a:off x="7361033" y="2850430"/>
            <a:ext cx="120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Throw up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54F000-4BCF-428F-8919-D99A983CDA8F}"/>
              </a:ext>
            </a:extLst>
          </p:cNvPr>
          <p:cNvSpPr txBox="1"/>
          <p:nvPr/>
        </p:nvSpPr>
        <p:spPr>
          <a:xfrm>
            <a:off x="8963522" y="2071198"/>
            <a:ext cx="146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,,,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B44578-26FA-4B30-BA9E-DDBD0E5B321C}"/>
              </a:ext>
            </a:extLst>
          </p:cNvPr>
          <p:cNvSpPr txBox="1"/>
          <p:nvPr/>
        </p:nvSpPr>
        <p:spPr>
          <a:xfrm>
            <a:off x="6685768" y="1432750"/>
            <a:ext cx="52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R`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BF7F093-304D-4324-AFB3-B457B24B6EBC}"/>
              </a:ext>
            </a:extLst>
          </p:cNvPr>
          <p:cNvSpPr/>
          <p:nvPr/>
        </p:nvSpPr>
        <p:spPr>
          <a:xfrm>
            <a:off x="3033736" y="5294307"/>
            <a:ext cx="385165" cy="38516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6DA6936-DDE2-4E71-BF24-4E3C38C2C128}"/>
              </a:ext>
            </a:extLst>
          </p:cNvPr>
          <p:cNvSpPr/>
          <p:nvPr/>
        </p:nvSpPr>
        <p:spPr>
          <a:xfrm>
            <a:off x="4635519" y="5283120"/>
            <a:ext cx="385165" cy="38516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ACC4C0-6A75-4E17-8D0B-5C6A031B28EC}"/>
              </a:ext>
            </a:extLst>
          </p:cNvPr>
          <p:cNvCxnSpPr>
            <a:stCxn id="36" idx="6"/>
            <a:endCxn id="37" idx="2"/>
          </p:cNvCxnSpPr>
          <p:nvPr/>
        </p:nvCxnSpPr>
        <p:spPr>
          <a:xfrm flipV="1">
            <a:off x="3418901" y="5475703"/>
            <a:ext cx="1216618" cy="111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18898B-C849-473C-AB59-D48EE6751380}"/>
              </a:ext>
            </a:extLst>
          </p:cNvPr>
          <p:cNvSpPr txBox="1"/>
          <p:nvPr/>
        </p:nvSpPr>
        <p:spPr>
          <a:xfrm>
            <a:off x="3099355" y="5376575"/>
            <a:ext cx="209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F5DBA2-6DFA-4B6E-BD3D-8EC5B37E5C7C}"/>
              </a:ext>
            </a:extLst>
          </p:cNvPr>
          <p:cNvSpPr txBox="1"/>
          <p:nvPr/>
        </p:nvSpPr>
        <p:spPr>
          <a:xfrm>
            <a:off x="4693256" y="5428762"/>
            <a:ext cx="313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S`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AB467E-249B-472F-BA7C-AA4237E496B4}"/>
              </a:ext>
            </a:extLst>
          </p:cNvPr>
          <p:cNvSpPr txBox="1"/>
          <p:nvPr/>
        </p:nvSpPr>
        <p:spPr>
          <a:xfrm>
            <a:off x="3911651" y="5485443"/>
            <a:ext cx="209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334C31-2302-45B1-92C5-A55CE2AB8ABF}"/>
              </a:ext>
            </a:extLst>
          </p:cNvPr>
          <p:cNvSpPr/>
          <p:nvPr/>
        </p:nvSpPr>
        <p:spPr>
          <a:xfrm>
            <a:off x="2965169" y="5225519"/>
            <a:ext cx="2151608" cy="766070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B0EEDB-2D7C-402B-98E9-F1D4CCC40B6D}"/>
              </a:ext>
            </a:extLst>
          </p:cNvPr>
          <p:cNvSpPr txBox="1"/>
          <p:nvPr/>
        </p:nvSpPr>
        <p:spPr>
          <a:xfrm>
            <a:off x="3718331" y="5731664"/>
            <a:ext cx="781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Sample1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6962BE-8FF0-4B95-9A4B-2FD9EDF4D233}"/>
              </a:ext>
            </a:extLst>
          </p:cNvPr>
          <p:cNvSpPr txBox="1"/>
          <p:nvPr/>
        </p:nvSpPr>
        <p:spPr>
          <a:xfrm>
            <a:off x="4695953" y="5253465"/>
            <a:ext cx="408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R`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915581E-788C-4FF2-B155-9DA09A56765B}"/>
              </a:ext>
            </a:extLst>
          </p:cNvPr>
          <p:cNvSpPr/>
          <p:nvPr/>
        </p:nvSpPr>
        <p:spPr>
          <a:xfrm>
            <a:off x="5445217" y="5300701"/>
            <a:ext cx="385165" cy="38516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11EDB6A-C5B1-4F65-A6DD-C2BB64A1759B}"/>
              </a:ext>
            </a:extLst>
          </p:cNvPr>
          <p:cNvSpPr/>
          <p:nvPr/>
        </p:nvSpPr>
        <p:spPr>
          <a:xfrm>
            <a:off x="7047000" y="5289514"/>
            <a:ext cx="385165" cy="38516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3CC3424-18B9-482F-9BBD-BEEAD98FB631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 flipV="1">
            <a:off x="5830382" y="5482097"/>
            <a:ext cx="1216618" cy="111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242A4FB-6559-4EA2-AF68-E1B8D9F3E224}"/>
              </a:ext>
            </a:extLst>
          </p:cNvPr>
          <p:cNvSpPr txBox="1"/>
          <p:nvPr/>
        </p:nvSpPr>
        <p:spPr>
          <a:xfrm>
            <a:off x="5510836" y="5382969"/>
            <a:ext cx="209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BB8E0F-38D1-4CA6-8A42-1947DF5BC2F8}"/>
              </a:ext>
            </a:extLst>
          </p:cNvPr>
          <p:cNvSpPr txBox="1"/>
          <p:nvPr/>
        </p:nvSpPr>
        <p:spPr>
          <a:xfrm>
            <a:off x="7104737" y="5435156"/>
            <a:ext cx="313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S`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92EC34-26E2-4502-A0BF-B7DF051AC145}"/>
              </a:ext>
            </a:extLst>
          </p:cNvPr>
          <p:cNvSpPr txBox="1"/>
          <p:nvPr/>
        </p:nvSpPr>
        <p:spPr>
          <a:xfrm>
            <a:off x="6323132" y="5491837"/>
            <a:ext cx="209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BE7DA0E-B230-4ABB-9F1A-0125565A17A3}"/>
              </a:ext>
            </a:extLst>
          </p:cNvPr>
          <p:cNvSpPr/>
          <p:nvPr/>
        </p:nvSpPr>
        <p:spPr>
          <a:xfrm>
            <a:off x="5376650" y="5231913"/>
            <a:ext cx="2151608" cy="766070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AFA14-5B55-4255-AB2A-C903BF2A0C85}"/>
              </a:ext>
            </a:extLst>
          </p:cNvPr>
          <p:cNvSpPr txBox="1"/>
          <p:nvPr/>
        </p:nvSpPr>
        <p:spPr>
          <a:xfrm>
            <a:off x="6129811" y="5738058"/>
            <a:ext cx="812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Sample2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FEA0D4-2A64-4D38-9E8C-BBEEE644B277}"/>
              </a:ext>
            </a:extLst>
          </p:cNvPr>
          <p:cNvSpPr txBox="1"/>
          <p:nvPr/>
        </p:nvSpPr>
        <p:spPr>
          <a:xfrm>
            <a:off x="7107434" y="5259859"/>
            <a:ext cx="408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R`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0837398-805E-4426-961C-E46FB774B4FF}"/>
              </a:ext>
            </a:extLst>
          </p:cNvPr>
          <p:cNvSpPr/>
          <p:nvPr/>
        </p:nvSpPr>
        <p:spPr>
          <a:xfrm>
            <a:off x="7872731" y="5300701"/>
            <a:ext cx="385165" cy="38516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93A307-F48E-4277-8C96-CEF54ECECC31}"/>
              </a:ext>
            </a:extLst>
          </p:cNvPr>
          <p:cNvSpPr/>
          <p:nvPr/>
        </p:nvSpPr>
        <p:spPr>
          <a:xfrm>
            <a:off x="9474514" y="5289514"/>
            <a:ext cx="385165" cy="38516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97BAE2-E484-4E7F-913F-458177B851D2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 flipV="1">
            <a:off x="8257896" y="5482097"/>
            <a:ext cx="1216618" cy="111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8481F3A-EA37-47E6-9E72-BB2948311B33}"/>
              </a:ext>
            </a:extLst>
          </p:cNvPr>
          <p:cNvSpPr txBox="1"/>
          <p:nvPr/>
        </p:nvSpPr>
        <p:spPr>
          <a:xfrm>
            <a:off x="7938350" y="5382969"/>
            <a:ext cx="209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8F28D7-A842-4FE1-87CE-3155357D6989}"/>
              </a:ext>
            </a:extLst>
          </p:cNvPr>
          <p:cNvSpPr txBox="1"/>
          <p:nvPr/>
        </p:nvSpPr>
        <p:spPr>
          <a:xfrm>
            <a:off x="9532251" y="5435156"/>
            <a:ext cx="313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S`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B6BDDD-DB32-44C8-8737-4535B1324C70}"/>
              </a:ext>
            </a:extLst>
          </p:cNvPr>
          <p:cNvSpPr txBox="1"/>
          <p:nvPr/>
        </p:nvSpPr>
        <p:spPr>
          <a:xfrm>
            <a:off x="8750646" y="5491837"/>
            <a:ext cx="209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F24F409-7F60-4FAB-A758-D623CE89F308}"/>
              </a:ext>
            </a:extLst>
          </p:cNvPr>
          <p:cNvSpPr/>
          <p:nvPr/>
        </p:nvSpPr>
        <p:spPr>
          <a:xfrm>
            <a:off x="7804164" y="5231913"/>
            <a:ext cx="2151608" cy="766070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D50DE2-96B7-4BDF-A151-C81963A1A9E0}"/>
              </a:ext>
            </a:extLst>
          </p:cNvPr>
          <p:cNvSpPr txBox="1"/>
          <p:nvPr/>
        </p:nvSpPr>
        <p:spPr>
          <a:xfrm>
            <a:off x="8557326" y="5738058"/>
            <a:ext cx="80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Sample3</a:t>
            </a:r>
            <a:endParaRPr lang="ko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CCE8DB-2BB9-4777-AD38-92B7AE1C20DC}"/>
              </a:ext>
            </a:extLst>
          </p:cNvPr>
          <p:cNvSpPr txBox="1"/>
          <p:nvPr/>
        </p:nvSpPr>
        <p:spPr>
          <a:xfrm>
            <a:off x="9534948" y="5259859"/>
            <a:ext cx="408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R`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7F41B1-E930-431E-AA17-E0C68BCD19F4}"/>
              </a:ext>
            </a:extLst>
          </p:cNvPr>
          <p:cNvSpPr txBox="1"/>
          <p:nvPr/>
        </p:nvSpPr>
        <p:spPr>
          <a:xfrm>
            <a:off x="10079446" y="5381288"/>
            <a:ext cx="35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,,,</a:t>
            </a:r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8BC3301-9AFB-4674-8590-0919D2E15559}"/>
              </a:ext>
            </a:extLst>
          </p:cNvPr>
          <p:cNvSpPr/>
          <p:nvPr/>
        </p:nvSpPr>
        <p:spPr>
          <a:xfrm>
            <a:off x="2743200" y="5069585"/>
            <a:ext cx="7880684" cy="1122652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D4E12E-4152-42AF-8030-D46079621EF8}"/>
              </a:ext>
            </a:extLst>
          </p:cNvPr>
          <p:cNvSpPr txBox="1"/>
          <p:nvPr/>
        </p:nvSpPr>
        <p:spPr>
          <a:xfrm>
            <a:off x="2228501" y="4316784"/>
            <a:ext cx="815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Given the agent’s experience (“training data”)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AFD939-EBFF-4217-82FD-627C5E05C0B5}"/>
              </a:ext>
            </a:extLst>
          </p:cNvPr>
          <p:cNvSpPr txBox="1"/>
          <p:nvPr/>
        </p:nvSpPr>
        <p:spPr>
          <a:xfrm>
            <a:off x="5957862" y="6271436"/>
            <a:ext cx="157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29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99" y="1268760"/>
            <a:ext cx="913850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57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1468759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td</a:t>
            </a:r>
            <a:r>
              <a:rPr lang="ko-KR" altLang="en-US" sz="1800" dirty="0"/>
              <a:t>에러의 구성 요소 중 </a:t>
            </a:r>
            <a:r>
              <a:rPr lang="en-US" altLang="ko-KR" sz="1800" dirty="0"/>
              <a:t>Q-target</a:t>
            </a:r>
            <a:r>
              <a:rPr lang="ko-KR" altLang="en-US" sz="1800" dirty="0"/>
              <a:t>은 </a:t>
            </a:r>
            <a:r>
              <a:rPr lang="en-US" altLang="ko-KR" sz="1800" dirty="0"/>
              <a:t>R</a:t>
            </a:r>
            <a:r>
              <a:rPr lang="ko-KR" altLang="en-US" sz="1800" dirty="0"/>
              <a:t>와 디스카운트된 </a:t>
            </a:r>
            <a:r>
              <a:rPr lang="en-US" altLang="ko-KR" sz="1800" dirty="0"/>
              <a:t>max Q</a:t>
            </a:r>
            <a:r>
              <a:rPr lang="ko-KR" altLang="en-US" sz="1800" dirty="0"/>
              <a:t>값으로 계산된다</a:t>
            </a:r>
            <a:r>
              <a:rPr lang="en-US" altLang="ko-KR" sz="1800" dirty="0"/>
              <a:t>. agent</a:t>
            </a:r>
            <a:r>
              <a:rPr lang="ko-KR" altLang="en-US" sz="1800" dirty="0"/>
              <a:t>를 통해 학습할 때 </a:t>
            </a:r>
            <a:r>
              <a:rPr lang="en-US" altLang="ko-KR" sz="1800" dirty="0"/>
              <a:t>Td</a:t>
            </a:r>
            <a:r>
              <a:rPr lang="ko-KR" altLang="en-US" sz="1800" dirty="0"/>
              <a:t>에러에 따라 가중치</a:t>
            </a:r>
            <a:r>
              <a:rPr lang="en-US" altLang="ko-KR" sz="1800" dirty="0"/>
              <a:t>(W)</a:t>
            </a:r>
            <a:r>
              <a:rPr lang="ko-KR" altLang="en-US" sz="1800" dirty="0"/>
              <a:t>를 업데이트한다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그러나 동일한 가중치가 목표 값과 예측 값 모두에 적용되어 업데이트 하기 때문에</a:t>
            </a:r>
            <a:r>
              <a:rPr lang="en-US" altLang="ko-KR" sz="1800" dirty="0"/>
              <a:t>. </a:t>
            </a:r>
            <a:r>
              <a:rPr lang="ko-KR" altLang="en-US" sz="1800" dirty="0"/>
              <a:t>꼬리를 쫓게 된다</a:t>
            </a:r>
            <a:r>
              <a:rPr lang="en-US" altLang="ko-KR" sz="1800" dirty="0"/>
              <a:t>. </a:t>
            </a:r>
            <a:r>
              <a:rPr lang="ko-KR" altLang="en-US" sz="1800" dirty="0"/>
              <a:t>목표 값에 다가갈수록 목표는 더 이동하게 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2400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Fixed Q-targets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6292224" descr="EMB000022bc60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3140968"/>
            <a:ext cx="756084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2133600" y="3832450"/>
            <a:ext cx="82296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1800" dirty="0"/>
              <a:t>우리가 </a:t>
            </a:r>
            <a:r>
              <a:rPr lang="en-US" altLang="ko-KR" sz="1800" dirty="0"/>
              <a:t>output</a:t>
            </a:r>
            <a:r>
              <a:rPr lang="ko-KR" altLang="en-US" sz="1800" dirty="0"/>
              <a:t>을 </a:t>
            </a:r>
            <a:r>
              <a:rPr lang="en-US" altLang="ko-KR" sz="1800" dirty="0"/>
              <a:t>target</a:t>
            </a:r>
            <a:r>
              <a:rPr lang="ko-KR" altLang="en-US" sz="1800" dirty="0"/>
              <a:t>에 가깝게 이동시키지만</a:t>
            </a:r>
            <a:r>
              <a:rPr lang="en-US" altLang="ko-KR" sz="1800" dirty="0"/>
              <a:t>, target</a:t>
            </a:r>
            <a:r>
              <a:rPr lang="ko-KR" altLang="en-US" sz="1800" dirty="0"/>
              <a:t> 또한 이동시킨다</a:t>
            </a:r>
            <a:r>
              <a:rPr lang="en-US" altLang="ko-KR" sz="1800" dirty="0"/>
              <a:t>. </a:t>
            </a:r>
            <a:r>
              <a:rPr lang="ko-KR" altLang="en-US" sz="1800" dirty="0"/>
              <a:t>그래서 결국 우리는 </a:t>
            </a:r>
            <a:r>
              <a:rPr lang="en-US" altLang="ko-KR" sz="1800" dirty="0"/>
              <a:t>target</a:t>
            </a:r>
            <a:r>
              <a:rPr lang="ko-KR" altLang="en-US" sz="1800" dirty="0"/>
              <a:t>을 쫓게 되고 고도로 진동하는 학습과정</a:t>
            </a:r>
            <a:r>
              <a:rPr lang="en-US" altLang="ko-KR" sz="1800" dirty="0"/>
              <a:t>(highly oscillated)</a:t>
            </a:r>
            <a:r>
              <a:rPr lang="ko-KR" altLang="en-US" sz="1800" dirty="0"/>
              <a:t>을 하게 된다</a:t>
            </a:r>
            <a:r>
              <a:rPr lang="en-US" altLang="ko-KR" sz="1800" dirty="0"/>
              <a:t>. </a:t>
            </a:r>
            <a:r>
              <a:rPr lang="ko-KR" altLang="en-US" sz="1800" dirty="0"/>
              <a:t>네트워크를 학습시킬 때 목표물을 고정시키는 것은 좋지 않다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4116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2104256"/>
            <a:ext cx="8229600" cy="233285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ko-KR" altLang="en-US" sz="2000" dirty="0"/>
              <a:t>그래서 우린 하나의 신경망을 사용하는 대신에 두 개를 사용한다</a:t>
            </a:r>
            <a:r>
              <a:rPr lang="en-US" altLang="ko-KR" sz="2000" dirty="0"/>
              <a:t>.</a:t>
            </a:r>
          </a:p>
          <a:p>
            <a:pPr fontAlgn="base"/>
            <a:endParaRPr lang="en-US" altLang="ko-KR" sz="2000" dirty="0"/>
          </a:p>
          <a:p>
            <a:pPr fontAlgn="base"/>
            <a:endParaRPr lang="ko-KR" altLang="en-US" sz="2000" dirty="0"/>
          </a:p>
          <a:p>
            <a:pPr fontAlgn="base"/>
            <a:r>
              <a:rPr lang="ko-KR" altLang="en-US" sz="2000" dirty="0"/>
              <a:t>하나는 </a:t>
            </a:r>
            <a:r>
              <a:rPr lang="en-US" altLang="ko-KR" sz="2000" dirty="0"/>
              <a:t>main</a:t>
            </a:r>
            <a:r>
              <a:rPr lang="ko-KR" altLang="en-US" sz="2000" dirty="0"/>
              <a:t> </a:t>
            </a:r>
            <a:r>
              <a:rPr lang="en-US" altLang="ko-KR" sz="2000" dirty="0"/>
              <a:t>Deep Q </a:t>
            </a:r>
            <a:r>
              <a:rPr lang="ko-KR" altLang="en-US" sz="2000" dirty="0"/>
              <a:t>네트워크이고</a:t>
            </a:r>
            <a:r>
              <a:rPr lang="en-US" altLang="ko-KR" sz="2000" dirty="0"/>
              <a:t>, </a:t>
            </a:r>
            <a:r>
              <a:rPr lang="ko-KR" altLang="en-US" sz="2000" dirty="0"/>
              <a:t>두 번째</a:t>
            </a:r>
            <a:r>
              <a:rPr lang="en-US" altLang="ko-KR" sz="2000" dirty="0"/>
              <a:t>(Target network)</a:t>
            </a:r>
            <a:r>
              <a:rPr lang="ko-KR" altLang="en-US" sz="2000" dirty="0"/>
              <a:t>는 배타적이고 주기적으로 대상의 가중치를 업데이트한다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기술을 </a:t>
            </a:r>
            <a:r>
              <a:rPr lang="en-US" altLang="ko-KR" sz="2000" dirty="0"/>
              <a:t>Fixed Q-targets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사실 </a:t>
            </a:r>
            <a:r>
              <a:rPr lang="en-US" altLang="ko-KR" sz="2000" dirty="0"/>
              <a:t>W</a:t>
            </a:r>
            <a:r>
              <a:rPr lang="ko-KR" altLang="en-US" sz="2000" dirty="0"/>
              <a:t>는 학습의 가장 큰 부분에 대해 고정되어 있고 </a:t>
            </a:r>
            <a:r>
              <a:rPr lang="en-US" altLang="ko-KR" sz="2000" dirty="0"/>
              <a:t>Target N</a:t>
            </a:r>
            <a:r>
              <a:rPr lang="ko-KR" altLang="en-US" sz="2000" dirty="0"/>
              <a:t>은 </a:t>
            </a:r>
            <a:r>
              <a:rPr lang="en-US" altLang="ko-KR" sz="2000" dirty="0"/>
              <a:t>DQN</a:t>
            </a:r>
            <a:r>
              <a:rPr lang="ko-KR" altLang="en-US" sz="2000" dirty="0"/>
              <a:t>과 일치하도록 가끔 업데이트하여</a:t>
            </a:r>
            <a:r>
              <a:rPr lang="en-US" altLang="ko-KR" sz="2000" dirty="0"/>
              <a:t>(only once in a while) </a:t>
            </a:r>
            <a:r>
              <a:rPr lang="ko-KR" altLang="en-US" sz="2000" dirty="0"/>
              <a:t>추정치가 너무 멀리 분산되지 않도록 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2400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Fixed Q-targets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97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Fixed Q-targets</a:t>
            </a:r>
          </a:p>
          <a:p>
            <a:pPr algn="l"/>
            <a:r>
              <a:rPr lang="en-US" altLang="ko-KR" dirty="0"/>
              <a:t> </a:t>
            </a:r>
            <a:r>
              <a:rPr lang="en-US" altLang="ko-KR" sz="2200" dirty="0"/>
              <a:t>ex) </a:t>
            </a:r>
            <a:r>
              <a:rPr lang="ko-KR" altLang="en-US" sz="2200" dirty="0" err="1"/>
              <a:t>카트폴</a:t>
            </a:r>
            <a:r>
              <a:rPr lang="ko-KR" altLang="en-US" sz="2200" dirty="0"/>
              <a:t> 실험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4784"/>
            <a:ext cx="45720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84784"/>
            <a:ext cx="45720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61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908720"/>
            <a:ext cx="892899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24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DF7404-3E7F-4074-B35D-46F53140CD75}"/>
              </a:ext>
            </a:extLst>
          </p:cNvPr>
          <p:cNvGrpSpPr/>
          <p:nvPr/>
        </p:nvGrpSpPr>
        <p:grpSpPr>
          <a:xfrm>
            <a:off x="0" y="1"/>
            <a:ext cx="12192000" cy="1166070"/>
            <a:chOff x="0" y="0"/>
            <a:chExt cx="12192000" cy="117445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B15278-61D8-4510-B652-E263079C3366}"/>
                </a:ext>
              </a:extLst>
            </p:cNvPr>
            <p:cNvSpPr/>
            <p:nvPr/>
          </p:nvSpPr>
          <p:spPr>
            <a:xfrm>
              <a:off x="0" y="0"/>
              <a:ext cx="12192000" cy="1174459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Least</a:t>
              </a:r>
              <a:r>
                <a:rPr lang="ko-KR" altLang="en-US" sz="3600" b="1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3600" b="1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Squared</a:t>
              </a:r>
              <a:r>
                <a:rPr lang="ko-KR" altLang="en-US" sz="3600" b="1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3600" b="1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TD</a:t>
              </a:r>
              <a:endPara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910681-D5D0-4BAC-A185-69950AEDBABF}"/>
                </a:ext>
              </a:extLst>
            </p:cNvPr>
            <p:cNvSpPr/>
            <p:nvPr/>
          </p:nvSpPr>
          <p:spPr>
            <a:xfrm>
              <a:off x="0" y="1107347"/>
              <a:ext cx="12192000" cy="6711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373F52F-AEB2-4683-9564-6FF2FFA028A3}"/>
              </a:ext>
            </a:extLst>
          </p:cNvPr>
          <p:cNvSpPr txBox="1"/>
          <p:nvPr/>
        </p:nvSpPr>
        <p:spPr>
          <a:xfrm>
            <a:off x="492416" y="7833937"/>
            <a:ext cx="423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Evaluate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정해진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따라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value update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하다보면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value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값들이 나온다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5C95D9B6-3592-46B6-AEF7-B080D3A5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141847-A1FB-47C9-8C7A-E093DC713746}"/>
              </a:ext>
            </a:extLst>
          </p:cNvPr>
          <p:cNvGrpSpPr/>
          <p:nvPr/>
        </p:nvGrpSpPr>
        <p:grpSpPr>
          <a:xfrm>
            <a:off x="830509" y="2297784"/>
            <a:ext cx="4194495" cy="1200329"/>
            <a:chOff x="100667" y="1593908"/>
            <a:chExt cx="4194495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E2760E-6FA0-4A8E-BEFB-B66DA05388E0}"/>
                </a:ext>
              </a:extLst>
            </p:cNvPr>
            <p:cNvSpPr txBox="1"/>
            <p:nvPr/>
          </p:nvSpPr>
          <p:spPr>
            <a:xfrm>
              <a:off x="100667" y="1593908"/>
              <a:ext cx="41944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TD( ) </a:t>
              </a:r>
              <a:r>
                <a:rPr lang="ko-KR" altLang="en-US" dirty="0"/>
                <a:t>의 문제점 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데이터의 비효율성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prstClr val="black"/>
                  </a:solidFill>
                </a:rPr>
                <a:t>   </a:t>
              </a:r>
              <a:r>
                <a:rPr lang="ko-KR" altLang="en-US" dirty="0">
                  <a:solidFill>
                    <a:prstClr val="black"/>
                  </a:solidFill>
                </a:rPr>
                <a:t>를 수동으로 조절</a:t>
              </a:r>
              <a:endParaRPr lang="en-US" altLang="ko-KR" dirty="0">
                <a:solidFill>
                  <a:prstClr val="black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prstClr val="black"/>
                  </a:solidFill>
                </a:rPr>
                <a:t>초기값에 따른 학습속도 차이</a:t>
              </a:r>
              <a:r>
                <a:rPr lang="en-US" altLang="ko-KR" dirty="0">
                  <a:solidFill>
                    <a:prstClr val="black"/>
                  </a:solidFill>
                </a:rPr>
                <a:t>.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828DEF7-9D2D-48E3-B7B7-D4BBC07749BC}"/>
                    </a:ext>
                  </a:extLst>
                </p:cNvPr>
                <p:cNvSpPr txBox="1"/>
                <p:nvPr/>
              </p:nvSpPr>
              <p:spPr>
                <a:xfrm>
                  <a:off x="492416" y="1645268"/>
                  <a:ext cx="1939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828DEF7-9D2D-48E3-B7B7-D4BBC0774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16" y="1645268"/>
                  <a:ext cx="19396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581" r="-29032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C9059DC-8FE3-464E-9884-9BABF911040E}"/>
                    </a:ext>
                  </a:extLst>
                </p:cNvPr>
                <p:cNvSpPr txBox="1"/>
                <p:nvPr/>
              </p:nvSpPr>
              <p:spPr>
                <a:xfrm>
                  <a:off x="492416" y="2169994"/>
                  <a:ext cx="1939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C9059DC-8FE3-464E-9884-9BABF9110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16" y="2169994"/>
                  <a:ext cx="19396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581" r="-29032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77B5AB8-A931-4286-972F-26BEDFABE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258" y="3760337"/>
            <a:ext cx="5161208" cy="74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603E87-96CC-4AFE-B8A0-2A16C89D1922}"/>
                  </a:ext>
                </a:extLst>
              </p:cNvPr>
              <p:cNvSpPr txBox="1"/>
              <p:nvPr/>
            </p:nvSpPr>
            <p:spPr>
              <a:xfrm>
                <a:off x="7449423" y="3388353"/>
                <a:ext cx="36743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z : eligibility trace</a:t>
                </a:r>
              </a:p>
              <a:p>
                <a:r>
                  <a:rPr lang="en-US" altLang="ko-KR" dirty="0"/>
                  <a:t>R : reward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x : state feature vector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603E87-96CC-4AFE-B8A0-2A16C89D1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423" y="3388353"/>
                <a:ext cx="3674378" cy="1200329"/>
              </a:xfrm>
              <a:prstGeom prst="rect">
                <a:avLst/>
              </a:prstGeom>
              <a:blipFill>
                <a:blip r:embed="rId5"/>
                <a:stretch>
                  <a:fillRect l="-1327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4474D5FE-D5A3-4246-802D-C2E14FEAD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9870" y="4922531"/>
            <a:ext cx="676275" cy="36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1C0824-21D2-4ECC-AC48-1D27FE964160}"/>
              </a:ext>
            </a:extLst>
          </p:cNvPr>
          <p:cNvSpPr txBox="1"/>
          <p:nvPr/>
        </p:nvSpPr>
        <p:spPr>
          <a:xfrm>
            <a:off x="1222258" y="4915149"/>
            <a:ext cx="191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 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65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DF7404-3E7F-4074-B35D-46F53140CD75}"/>
              </a:ext>
            </a:extLst>
          </p:cNvPr>
          <p:cNvGrpSpPr/>
          <p:nvPr/>
        </p:nvGrpSpPr>
        <p:grpSpPr>
          <a:xfrm>
            <a:off x="0" y="1"/>
            <a:ext cx="12192000" cy="1166070"/>
            <a:chOff x="0" y="0"/>
            <a:chExt cx="12192000" cy="117445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B15278-61D8-4510-B652-E263079C3366}"/>
                </a:ext>
              </a:extLst>
            </p:cNvPr>
            <p:cNvSpPr/>
            <p:nvPr/>
          </p:nvSpPr>
          <p:spPr>
            <a:xfrm>
              <a:off x="0" y="0"/>
              <a:ext cx="12192000" cy="1174459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Algorithm</a:t>
              </a:r>
              <a:endPara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910681-D5D0-4BAC-A185-69950AEDBABF}"/>
                </a:ext>
              </a:extLst>
            </p:cNvPr>
            <p:cNvSpPr/>
            <p:nvPr/>
          </p:nvSpPr>
          <p:spPr>
            <a:xfrm>
              <a:off x="0" y="1107347"/>
              <a:ext cx="12192000" cy="6711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373F52F-AEB2-4683-9564-6FF2FFA028A3}"/>
              </a:ext>
            </a:extLst>
          </p:cNvPr>
          <p:cNvSpPr txBox="1"/>
          <p:nvPr/>
        </p:nvSpPr>
        <p:spPr>
          <a:xfrm>
            <a:off x="492416" y="7833937"/>
            <a:ext cx="423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Evaluate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정해진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따라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value update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하다보면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value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값들이 나온다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5C95D9B6-3592-46B6-AEF7-B080D3A5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A79FD-0C29-4D13-821A-722AB9F5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17" y="1310757"/>
            <a:ext cx="8622427" cy="39491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A011D2-EDA1-4C17-946E-1141875ACC25}"/>
              </a:ext>
            </a:extLst>
          </p:cNvPr>
          <p:cNvSpPr txBox="1"/>
          <p:nvPr/>
        </p:nvSpPr>
        <p:spPr>
          <a:xfrm>
            <a:off x="282691" y="5759318"/>
            <a:ext cx="662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역행렬만 가능하다면 기존의 방법보다 더 잘 근사한다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DA53C6A-CEFC-4255-8603-959C3047459C}"/>
              </a:ext>
            </a:extLst>
          </p:cNvPr>
          <p:cNvSpPr/>
          <p:nvPr/>
        </p:nvSpPr>
        <p:spPr>
          <a:xfrm>
            <a:off x="627657" y="6429477"/>
            <a:ext cx="395800" cy="19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78C3B-F726-499D-8D6F-D1E7BD11E8A7}"/>
              </a:ext>
            </a:extLst>
          </p:cNvPr>
          <p:cNvSpPr txBox="1"/>
          <p:nvPr/>
        </p:nvSpPr>
        <p:spPr>
          <a:xfrm>
            <a:off x="1166068" y="6321381"/>
            <a:ext cx="781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방법에서는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dirty="0" err="1"/>
              <a:t>고유값이</a:t>
            </a:r>
            <a:r>
              <a:rPr lang="ko-KR" altLang="en-US" dirty="0"/>
              <a:t> 부정적으로 영향을 미쳤기 때문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6B3990-CC11-4F56-B565-2C824403FBAE}"/>
              </a:ext>
            </a:extLst>
          </p:cNvPr>
          <p:cNvSpPr txBox="1"/>
          <p:nvPr/>
        </p:nvSpPr>
        <p:spPr>
          <a:xfrm>
            <a:off x="8783272" y="5271999"/>
            <a:ext cx="157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기법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2ED6162-2D0B-4D8B-A07D-3C28B64EB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235" y="5785082"/>
            <a:ext cx="3031222" cy="7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4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DF7404-3E7F-4074-B35D-46F53140CD75}"/>
              </a:ext>
            </a:extLst>
          </p:cNvPr>
          <p:cNvGrpSpPr/>
          <p:nvPr/>
        </p:nvGrpSpPr>
        <p:grpSpPr>
          <a:xfrm>
            <a:off x="0" y="1"/>
            <a:ext cx="12192000" cy="1166070"/>
            <a:chOff x="0" y="0"/>
            <a:chExt cx="12192000" cy="117445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B15278-61D8-4510-B652-E263079C3366}"/>
                </a:ext>
              </a:extLst>
            </p:cNvPr>
            <p:cNvSpPr/>
            <p:nvPr/>
          </p:nvSpPr>
          <p:spPr>
            <a:xfrm>
              <a:off x="0" y="0"/>
              <a:ext cx="12192000" cy="1174459"/>
            </a:xfrm>
            <a:prstGeom prst="rect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marR="0" lvl="1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Least</a:t>
              </a:r>
              <a:r>
                <a:rPr kumimoji="0" lang="ko-KR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Squared</a:t>
              </a:r>
              <a:r>
                <a:rPr kumimoji="0" lang="ko-KR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TD</a:t>
              </a:r>
              <a:endPara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910681-D5D0-4BAC-A185-69950AEDBABF}"/>
                </a:ext>
              </a:extLst>
            </p:cNvPr>
            <p:cNvSpPr/>
            <p:nvPr/>
          </p:nvSpPr>
          <p:spPr>
            <a:xfrm>
              <a:off x="0" y="1107347"/>
              <a:ext cx="12192000" cy="6711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373F52F-AEB2-4683-9564-6FF2FFA028A3}"/>
              </a:ext>
            </a:extLst>
          </p:cNvPr>
          <p:cNvSpPr txBox="1"/>
          <p:nvPr/>
        </p:nvSpPr>
        <p:spPr>
          <a:xfrm>
            <a:off x="492416" y="7833937"/>
            <a:ext cx="423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Evaluate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정해진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따라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value update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하다보면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value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값들이 나온다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5C95D9B6-3592-46B6-AEF7-B080D3A5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3E5669-BE5A-44BC-98A0-47A4EFCE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2546541"/>
            <a:ext cx="86010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2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B1B195-195D-426B-A2DA-BCF29E6EF4CA}"/>
              </a:ext>
            </a:extLst>
          </p:cNvPr>
          <p:cNvSpPr txBox="1"/>
          <p:nvPr/>
        </p:nvSpPr>
        <p:spPr>
          <a:xfrm>
            <a:off x="1167213" y="395418"/>
            <a:ext cx="1173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t>Least Squares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00FFFF"/>
                </a:highlight>
                <a:latin typeface="Century Schoolbook" panose="02040604050505020304"/>
                <a:ea typeface="맑은 고딕" panose="020B0503020000020004" pitchFamily="50" charset="-127"/>
              </a:rPr>
              <a:t>Control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5C5FDA-3B96-465C-93E6-FB9FEC47A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" y="900181"/>
            <a:ext cx="7115175" cy="4476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5D00C2-A1CF-432F-AB2A-A50CE017B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712" y="941227"/>
            <a:ext cx="6304107" cy="6387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C7A46F-37DA-4F79-8551-5EAA9199D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41690"/>
            <a:ext cx="5934632" cy="8123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0112BD-980D-4BC7-91D9-0AF018FE2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576" y="4731139"/>
            <a:ext cx="7854661" cy="1975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C2A5BE-E7BA-45E1-AB3A-678E1B4BF71C}"/>
              </a:ext>
            </a:extLst>
          </p:cNvPr>
          <p:cNvSpPr txBox="1"/>
          <p:nvPr/>
        </p:nvSpPr>
        <p:spPr>
          <a:xfrm>
            <a:off x="6096000" y="3785220"/>
            <a:ext cx="576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★반드시 </a:t>
            </a:r>
            <a:r>
              <a:rPr lang="en-US" altLang="ko-KR" sz="2000" dirty="0">
                <a:solidFill>
                  <a:srgbClr val="FF0000"/>
                </a:solidFill>
              </a:rPr>
              <a:t>off-policy </a:t>
            </a:r>
            <a:r>
              <a:rPr lang="ko-KR" altLang="en-US" sz="2000" dirty="0">
                <a:solidFill>
                  <a:srgbClr val="FF0000"/>
                </a:solidFill>
              </a:rPr>
              <a:t>에서 </a:t>
            </a:r>
            <a:r>
              <a:rPr lang="en-US" altLang="ko-KR" sz="2000" dirty="0">
                <a:solidFill>
                  <a:srgbClr val="FF0000"/>
                </a:solidFill>
              </a:rPr>
              <a:t>learning </a:t>
            </a:r>
            <a:r>
              <a:rPr lang="ko-KR" altLang="en-US" sz="2000" dirty="0">
                <a:solidFill>
                  <a:srgbClr val="FF0000"/>
                </a:solidFill>
              </a:rPr>
              <a:t>해야 한다 </a:t>
            </a:r>
            <a:r>
              <a:rPr lang="en-US" altLang="ko-KR" sz="2000" dirty="0">
                <a:solidFill>
                  <a:srgbClr val="FF0000"/>
                </a:solidFill>
              </a:rPr>
              <a:t>!</a:t>
            </a:r>
            <a:r>
              <a:rPr lang="ko-KR" altLang="en-US" sz="2000" dirty="0">
                <a:solidFill>
                  <a:srgbClr val="FF0000"/>
                </a:solidFill>
              </a:rPr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3015488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B1B195-195D-426B-A2DA-BCF29E6EF4CA}"/>
              </a:ext>
            </a:extLst>
          </p:cNvPr>
          <p:cNvSpPr txBox="1"/>
          <p:nvPr/>
        </p:nvSpPr>
        <p:spPr>
          <a:xfrm>
            <a:off x="1178069" y="438516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t>Least Squares Q-Learning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282CA8-E0AF-4BC8-823D-11E979E91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122453"/>
            <a:ext cx="104013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6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Least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Squares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Prediction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A935D-D24A-4887-A0E4-47864665DC4E}"/>
                  </a:ext>
                </a:extLst>
              </p:cNvPr>
              <p:cNvSpPr txBox="1"/>
              <p:nvPr/>
            </p:nvSpPr>
            <p:spPr>
              <a:xfrm>
                <a:off x="2228501" y="924909"/>
                <a:ext cx="8151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Given value function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pl-PL" altLang="ko-KR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(</a:t>
                </a:r>
                <a:r>
                  <a:rPr lang="en-US" altLang="ko-KR" i="1" spc="-9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s,</a:t>
                </a:r>
                <a:r>
                  <a:rPr lang="en-US" altLang="ko-KR" i="1" spc="25" dirty="0">
                    <a:latin typeface="Cambria Math" panose="02040503050406030204" pitchFamily="18" charset="0"/>
                    <a:ea typeface="Cambria Math" panose="02040503050406030204" pitchFamily="18" charset="0"/>
                    <a:cs typeface="Century Gothic"/>
                  </a:rPr>
                  <a:t> w</a:t>
                </a:r>
                <a:r>
                  <a:rPr lang="pl-PL" altLang="ko-KR" spc="-2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)</a:t>
                </a:r>
                <a:r>
                  <a:rPr lang="en-US" altLang="ko-KR" spc="-2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pc="-2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≈</m:t>
                    </m:r>
                    <m:r>
                      <a:rPr lang="en-US" altLang="ko-KR" b="0" i="1" spc="-2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/>
                      </a:rPr>
                      <m:t> </m:t>
                    </m:r>
                    <m:sSub>
                      <m:sSubPr>
                        <m:ctrlPr>
                          <a:rPr lang="en-US" altLang="ko-KR" b="0" i="1" spc="-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US" altLang="ko-KR" b="0" i="1" spc="-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𝑣</m:t>
                        </m:r>
                      </m:e>
                      <m:sub>
                        <m:r>
                          <a:rPr lang="ko-KR" altLang="en-US" b="0" i="1" spc="-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spc="-2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/>
                  </a:rPr>
                  <a:t>(s) 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8A935D-D24A-4887-A0E4-47864665D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501" y="924909"/>
                <a:ext cx="8151041" cy="369332"/>
              </a:xfrm>
              <a:prstGeom prst="rect">
                <a:avLst/>
              </a:prstGeom>
              <a:blipFill>
                <a:blip r:embed="rId2"/>
                <a:stretch>
                  <a:fillRect l="-524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138BBE4-738F-474A-98B1-F967EEC587D7}"/>
                  </a:ext>
                </a:extLst>
              </p:cNvPr>
              <p:cNvSpPr txBox="1"/>
              <p:nvPr/>
            </p:nvSpPr>
            <p:spPr>
              <a:xfrm>
                <a:off x="2228501" y="1481045"/>
                <a:ext cx="8151041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And experience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𝑐𝑜𝑛𝑠𝑖𝑠𝑡𝑖𝑛𝑔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d>
                      <m:dPr>
                        <m:begChr m:val="⟨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pairs</a:t>
                </a:r>
                <a:endParaRPr lang="ko-KR" alt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138BBE4-738F-474A-98B1-F967EEC58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501" y="1481045"/>
                <a:ext cx="8151041" cy="374526"/>
              </a:xfrm>
              <a:prstGeom prst="rect">
                <a:avLst/>
              </a:prstGeom>
              <a:blipFill>
                <a:blip r:embed="rId3"/>
                <a:stretch>
                  <a:fillRect l="-524" t="-116393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F9FC15-56F0-4096-9874-6698361B6154}"/>
                  </a:ext>
                </a:extLst>
              </p:cNvPr>
              <p:cNvSpPr/>
              <p:nvPr/>
            </p:nvSpPr>
            <p:spPr>
              <a:xfrm>
                <a:off x="4780584" y="2173542"/>
                <a:ext cx="3917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{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, …. 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}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F9FC15-56F0-4096-9874-6698361B6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84" y="2173542"/>
                <a:ext cx="3917419" cy="369332"/>
              </a:xfrm>
              <a:prstGeom prst="rect">
                <a:avLst/>
              </a:prstGeom>
              <a:blipFill>
                <a:blip r:embed="rId4"/>
                <a:stretch>
                  <a:fillRect t="-118333" r="-8087" b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79DE5E9E-0F37-48F8-AB1D-A1C798C53E18}"/>
              </a:ext>
            </a:extLst>
          </p:cNvPr>
          <p:cNvSpPr txBox="1"/>
          <p:nvPr/>
        </p:nvSpPr>
        <p:spPr>
          <a:xfrm>
            <a:off x="2228501" y="3143503"/>
            <a:ext cx="3546657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Least squares algorithms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57A66653-B74F-4B00-B8A5-EC776D8B3C74}"/>
                  </a:ext>
                </a:extLst>
              </p:cNvPr>
              <p:cNvSpPr/>
              <p:nvPr/>
            </p:nvSpPr>
            <p:spPr>
              <a:xfrm>
                <a:off x="3110750" y="3777893"/>
                <a:ext cx="7257086" cy="957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pc="-9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L</m:t>
                      </m:r>
                      <m:r>
                        <a:rPr lang="en-US" altLang="ko-KR" sz="2000" b="0" i="1" spc="-9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𝑆</m:t>
                      </m:r>
                      <m:r>
                        <a:rPr lang="en-US" altLang="ko-KR" sz="2000" b="0" i="1" spc="-9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(</m:t>
                      </m:r>
                      <m:r>
                        <a:rPr lang="en-US" altLang="ko-KR" sz="2000" b="0" i="1" spc="-9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𝑤</m:t>
                      </m:r>
                      <m:r>
                        <a:rPr lang="en-US" altLang="ko-KR" sz="2000" b="0" i="1" spc="-9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)</m:t>
                      </m:r>
                      <m:r>
                        <a:rPr lang="en-US" altLang="ko-KR" sz="2000" b="0" i="1" spc="-9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000" b="0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0" i="1" spc="-9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pl-PL" altLang="ko-KR" sz="2000" spc="-9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altLang="ko-KR" sz="2000" i="1" spc="-9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pc="-9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000" i="1" spc="-9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ko-KR" sz="2000" i="1" spc="-9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i="1" spc="25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entury Gothic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i="1" spc="25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entury Gothic"/>
                                </a:rPr>
                                <m:t>w</m:t>
                              </m:r>
                              <m:r>
                                <a:rPr lang="en-US" altLang="ko-KR" sz="2000" b="0" i="1" spc="25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entury Gothic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ko-KR" sz="2000" b="0" i="1" spc="-9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57A66653-B74F-4B00-B8A5-EC776D8B3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750" y="3777893"/>
                <a:ext cx="7257086" cy="957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5AB8B91-C7D0-4787-BCE5-6B114195FB55}"/>
                  </a:ext>
                </a:extLst>
              </p:cNvPr>
              <p:cNvSpPr/>
              <p:nvPr/>
            </p:nvSpPr>
            <p:spPr>
              <a:xfrm>
                <a:off x="3471697" y="4880922"/>
                <a:ext cx="725708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pc="-9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0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sz="2000" b="0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sub>
                      </m:sSub>
                      <m:r>
                        <a:rPr lang="en-US" altLang="ko-KR" sz="2000" b="0" i="1" spc="-9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2000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pc="-9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ko-KR" altLang="en-US" sz="2000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ko-KR" sz="2000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5AB8B91-C7D0-4787-BCE5-6B114195F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697" y="4880922"/>
                <a:ext cx="7257086" cy="400110"/>
              </a:xfrm>
              <a:prstGeom prst="rect">
                <a:avLst/>
              </a:prstGeom>
              <a:blipFill>
                <a:blip r:embed="rId6"/>
                <a:stretch>
                  <a:fillRect t="-3077"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202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B1B195-195D-426B-A2DA-BCF29E6EF4CA}"/>
              </a:ext>
            </a:extLst>
          </p:cNvPr>
          <p:cNvSpPr txBox="1"/>
          <p:nvPr/>
        </p:nvSpPr>
        <p:spPr>
          <a:xfrm>
            <a:off x="1178069" y="438516"/>
            <a:ext cx="839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rgbClr val="000000"/>
                </a:solidFill>
                <a:highlight>
                  <a:srgbClr val="00FFFF"/>
                </a:highlight>
              </a:rPr>
              <a:t>Least Squares Policy Iteration Algorithm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F3862F-69C5-4005-8DAB-4EB833545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981194"/>
            <a:ext cx="8985394" cy="57269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19B6F0-FF28-4861-BB77-27D2F735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59" y="2500994"/>
            <a:ext cx="419100" cy="371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D83521-FA44-40A4-9694-99CEB4138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46" y="2968942"/>
            <a:ext cx="314325" cy="276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611BF7-95E8-4D8F-8CF0-14646F1481E6}"/>
              </a:ext>
            </a:extLst>
          </p:cNvPr>
          <p:cNvSpPr txBox="1"/>
          <p:nvPr/>
        </p:nvSpPr>
        <p:spPr>
          <a:xfrm>
            <a:off x="6810102" y="2535830"/>
            <a:ext cx="440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: New Policy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: Greedy Policy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AFB7BE-04B9-4A48-918B-16E9B689A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622" y="3217634"/>
            <a:ext cx="5379589" cy="36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95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B1B195-195D-426B-A2DA-BCF29E6EF4CA}"/>
              </a:ext>
            </a:extLst>
          </p:cNvPr>
          <p:cNvSpPr txBox="1"/>
          <p:nvPr/>
        </p:nvSpPr>
        <p:spPr>
          <a:xfrm>
            <a:off x="1178069" y="438516"/>
            <a:ext cx="839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rgbClr val="000000"/>
                </a:solidFill>
                <a:highlight>
                  <a:srgbClr val="00FFFF"/>
                </a:highlight>
              </a:rPr>
              <a:t>Chain Walk Example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735992-E4D6-4D09-9ECC-C7D0927D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77" y="1171459"/>
            <a:ext cx="9238095" cy="54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3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B1B195-195D-426B-A2DA-BCF29E6EF4CA}"/>
              </a:ext>
            </a:extLst>
          </p:cNvPr>
          <p:cNvSpPr txBox="1"/>
          <p:nvPr/>
        </p:nvSpPr>
        <p:spPr>
          <a:xfrm>
            <a:off x="1178069" y="438516"/>
            <a:ext cx="839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t>Chain Walk Example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383B2A-DA5D-4449-B1A9-BBE85413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09" y="900181"/>
            <a:ext cx="9448800" cy="5787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44D7E-AF20-4D73-96E8-7DA5D85209C5}"/>
              </a:ext>
            </a:extLst>
          </p:cNvPr>
          <p:cNvSpPr txBox="1"/>
          <p:nvPr/>
        </p:nvSpPr>
        <p:spPr>
          <a:xfrm>
            <a:off x="6987309" y="5634653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Right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Left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43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B1B195-195D-426B-A2DA-BCF29E6EF4CA}"/>
              </a:ext>
            </a:extLst>
          </p:cNvPr>
          <p:cNvSpPr txBox="1"/>
          <p:nvPr/>
        </p:nvSpPr>
        <p:spPr>
          <a:xfrm>
            <a:off x="1178069" y="438516"/>
            <a:ext cx="839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t>Chain Walk Example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56EAAB-F6D1-4F84-A527-2B24F69C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4" y="1296842"/>
            <a:ext cx="10659613" cy="505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8657A-3686-4C62-9AFD-6EB44637489E}"/>
              </a:ext>
            </a:extLst>
          </p:cNvPr>
          <p:cNvSpPr txBox="1"/>
          <p:nvPr/>
        </p:nvSpPr>
        <p:spPr>
          <a:xfrm>
            <a:off x="7158842" y="535120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Right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Left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Stochastic Gradient Descent</a:t>
            </a:r>
            <a:r>
              <a:rPr lang="en-US" altLang="ko-KR" sz="2800" b="1" dirty="0">
                <a:solidFill>
                  <a:schemeClr val="bg1"/>
                </a:solidFill>
              </a:rPr>
              <a:t> with </a:t>
            </a:r>
            <a:r>
              <a:rPr lang="en-US" altLang="ko-KR" sz="2000" b="1" dirty="0">
                <a:solidFill>
                  <a:schemeClr val="bg1"/>
                </a:solidFill>
              </a:rPr>
              <a:t>Experience Replay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C69B81-4CA5-42AF-A218-2CF4F3CD3CFB}"/>
                  </a:ext>
                </a:extLst>
              </p:cNvPr>
              <p:cNvSpPr txBox="1"/>
              <p:nvPr/>
            </p:nvSpPr>
            <p:spPr>
              <a:xfrm>
                <a:off x="2228501" y="374840"/>
                <a:ext cx="8151041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And experience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𝑐𝑜𝑛𝑠𝑖𝑠𝑡𝑖𝑛𝑔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d>
                      <m:dPr>
                        <m:begChr m:val="⟨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pairs</a:t>
                </a:r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C69B81-4CA5-42AF-A218-2CF4F3CD3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501" y="374840"/>
                <a:ext cx="8151041" cy="374526"/>
              </a:xfrm>
              <a:prstGeom prst="rect">
                <a:avLst/>
              </a:prstGeom>
              <a:blipFill>
                <a:blip r:embed="rId2"/>
                <a:stretch>
                  <a:fillRect l="-524" t="-114516" b="-182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CDFACE2-0AC6-4EA4-9404-46F6106DF326}"/>
                  </a:ext>
                </a:extLst>
              </p:cNvPr>
              <p:cNvSpPr/>
              <p:nvPr/>
            </p:nvSpPr>
            <p:spPr>
              <a:xfrm>
                <a:off x="4345311" y="838737"/>
                <a:ext cx="3917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{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, …. 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}</a:t>
                </a:r>
                <a:endParaRPr lang="ko-KR" altLang="en-US" dirty="0"/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CDFACE2-0AC6-4EA4-9404-46F6106DF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311" y="838737"/>
                <a:ext cx="3917419" cy="369332"/>
              </a:xfrm>
              <a:prstGeom prst="rect">
                <a:avLst/>
              </a:prstGeom>
              <a:blipFill>
                <a:blip r:embed="rId3"/>
                <a:stretch>
                  <a:fillRect t="-118333" r="-8100" b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49BF20F-8807-42FE-B9DB-FA237048EF55}"/>
              </a:ext>
            </a:extLst>
          </p:cNvPr>
          <p:cNvSpPr txBox="1"/>
          <p:nvPr/>
        </p:nvSpPr>
        <p:spPr>
          <a:xfrm>
            <a:off x="2228501" y="1673544"/>
            <a:ext cx="1260657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Repeat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5DFD8-05D9-4691-8E38-0A2B71706F27}"/>
              </a:ext>
            </a:extLst>
          </p:cNvPr>
          <p:cNvSpPr txBox="1"/>
          <p:nvPr/>
        </p:nvSpPr>
        <p:spPr>
          <a:xfrm>
            <a:off x="2858829" y="2060102"/>
            <a:ext cx="600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Sample state, value from experience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6CCEBAC-8EC1-427D-BAC3-EEE0A28D6C93}"/>
                  </a:ext>
                </a:extLst>
              </p:cNvPr>
              <p:cNvSpPr/>
              <p:nvPr/>
            </p:nvSpPr>
            <p:spPr>
              <a:xfrm>
                <a:off x="5980264" y="2619294"/>
                <a:ext cx="1297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6CCEBAC-8EC1-427D-BAC3-EEE0A28D6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264" y="2619294"/>
                <a:ext cx="1297215" cy="369332"/>
              </a:xfrm>
              <a:prstGeom prst="rect">
                <a:avLst/>
              </a:prstGeom>
              <a:blipFill>
                <a:blip r:embed="rId4"/>
                <a:stretch>
                  <a:fillRect l="-25822" t="-118333" r="-1878" b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2A29F52-4F85-4528-81E7-08143539E53B}"/>
              </a:ext>
            </a:extLst>
          </p:cNvPr>
          <p:cNvSpPr txBox="1"/>
          <p:nvPr/>
        </p:nvSpPr>
        <p:spPr>
          <a:xfrm>
            <a:off x="2858829" y="3318960"/>
            <a:ext cx="600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Apply stochastic gradient descent update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3A81BE0-D8C0-472A-B818-ACC03F0BBBF0}"/>
                  </a:ext>
                </a:extLst>
              </p:cNvPr>
              <p:cNvSpPr/>
              <p:nvPr/>
            </p:nvSpPr>
            <p:spPr>
              <a:xfrm>
                <a:off x="4914865" y="4019145"/>
                <a:ext cx="40755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ko-KR" altLang="en-US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pc="-9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ko-KR" altLang="en-US" i="1" spc="-9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ko-KR" i="1" spc="-9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3A81BE0-D8C0-472A-B818-ACC03F0BB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65" y="4019145"/>
                <a:ext cx="4075523" cy="369332"/>
              </a:xfrm>
              <a:prstGeom prst="rect">
                <a:avLst/>
              </a:prstGeom>
              <a:blipFill>
                <a:blip r:embed="rId5"/>
                <a:stretch>
                  <a:fillRect t="-327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04D040E-0F8F-470E-B4B3-A6392E616D8B}"/>
              </a:ext>
            </a:extLst>
          </p:cNvPr>
          <p:cNvSpPr txBox="1"/>
          <p:nvPr/>
        </p:nvSpPr>
        <p:spPr>
          <a:xfrm>
            <a:off x="2228501" y="4847180"/>
            <a:ext cx="7360667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Converges to least squares solution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D83F8DA-D4F7-4743-ADA2-A7FD7A98E54E}"/>
                  </a:ext>
                </a:extLst>
              </p:cNvPr>
              <p:cNvSpPr/>
              <p:nvPr/>
            </p:nvSpPr>
            <p:spPr>
              <a:xfrm>
                <a:off x="4914865" y="5547365"/>
                <a:ext cx="4075523" cy="457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ko-KR" altLang="en-US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ko-KR" b="0" i="1" spc="-9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ko-KR" b="0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</m:t>
                          </m:r>
                          <m:limLow>
                            <m:limLowPr>
                              <m:ctrlPr>
                                <a:rPr lang="en-US" altLang="ko-KR" b="0" i="1" spc="-9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pc="-9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pc="-9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𝐿𝑆</m:t>
                          </m:r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D83F8DA-D4F7-4743-ADA2-A7FD7A98E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65" y="5547365"/>
                <a:ext cx="4075523" cy="457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68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Experience Replay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In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DQN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C69B81-4CA5-42AF-A218-2CF4F3CD3CFB}"/>
              </a:ext>
            </a:extLst>
          </p:cNvPr>
          <p:cNvSpPr txBox="1"/>
          <p:nvPr/>
        </p:nvSpPr>
        <p:spPr>
          <a:xfrm>
            <a:off x="2228501" y="860295"/>
            <a:ext cx="8151041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DQN uses </a:t>
            </a:r>
            <a:r>
              <a:rPr lang="en-US" altLang="ko-KR" dirty="0">
                <a:solidFill>
                  <a:srgbClr val="FF0000"/>
                </a:solidFill>
              </a:rPr>
              <a:t>experience replay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fixed Q-targets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A5DFD8-05D9-4691-8E38-0A2B71706F27}"/>
                  </a:ext>
                </a:extLst>
              </p:cNvPr>
              <p:cNvSpPr txBox="1"/>
              <p:nvPr/>
            </p:nvSpPr>
            <p:spPr>
              <a:xfrm>
                <a:off x="2521945" y="1248380"/>
                <a:ext cx="600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according to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policy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A5DFD8-05D9-4691-8E38-0A2B71706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945" y="1248380"/>
                <a:ext cx="6003758" cy="369332"/>
              </a:xfrm>
              <a:prstGeom prst="rect">
                <a:avLst/>
              </a:prstGeom>
              <a:blipFill>
                <a:blip r:embed="rId2"/>
                <a:stretch>
                  <a:fillRect l="-914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D4DE74-7694-4236-A3B9-2354283AC1EB}"/>
                  </a:ext>
                </a:extLst>
              </p:cNvPr>
              <p:cNvSpPr txBox="1"/>
              <p:nvPr/>
            </p:nvSpPr>
            <p:spPr>
              <a:xfrm>
                <a:off x="2521945" y="1752418"/>
                <a:ext cx="600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2. Store transition(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) in replay memory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D4DE74-7694-4236-A3B9-2354283AC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945" y="1752418"/>
                <a:ext cx="6003758" cy="369332"/>
              </a:xfrm>
              <a:prstGeom prst="rect">
                <a:avLst/>
              </a:prstGeom>
              <a:blipFill>
                <a:blip r:embed="rId3"/>
                <a:stretch>
                  <a:fillRect l="-91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A0A1C0-74CC-4AAD-A149-424C0A92C2FC}"/>
                  </a:ext>
                </a:extLst>
              </p:cNvPr>
              <p:cNvSpPr txBox="1"/>
              <p:nvPr/>
            </p:nvSpPr>
            <p:spPr>
              <a:xfrm>
                <a:off x="2521945" y="2287528"/>
                <a:ext cx="600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Sample random mini-batch of transitions from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A0A1C0-74CC-4AAD-A149-424C0A92C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945" y="2287528"/>
                <a:ext cx="6003758" cy="369332"/>
              </a:xfrm>
              <a:prstGeom prst="rect">
                <a:avLst/>
              </a:prstGeom>
              <a:blipFill>
                <a:blip r:embed="rId4"/>
                <a:stretch>
                  <a:fillRect l="-91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75BF3A-3E92-4EB0-8E8A-AD1D06317211}"/>
                  </a:ext>
                </a:extLst>
              </p:cNvPr>
              <p:cNvSpPr txBox="1"/>
              <p:nvPr/>
            </p:nvSpPr>
            <p:spPr>
              <a:xfrm>
                <a:off x="2521944" y="2830370"/>
                <a:ext cx="8727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4. Compute Q-learning targets w.r.t(with respect to). Old, fixed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75BF3A-3E92-4EB0-8E8A-AD1D0631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944" y="2830370"/>
                <a:ext cx="8727582" cy="369332"/>
              </a:xfrm>
              <a:prstGeom prst="rect">
                <a:avLst/>
              </a:prstGeom>
              <a:blipFill>
                <a:blip r:embed="rId5"/>
                <a:stretch>
                  <a:fillRect l="-62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E599E07-9728-4B7C-A902-6E09BD524AAD}"/>
              </a:ext>
            </a:extLst>
          </p:cNvPr>
          <p:cNvSpPr txBox="1"/>
          <p:nvPr/>
        </p:nvSpPr>
        <p:spPr>
          <a:xfrm>
            <a:off x="2521944" y="3407988"/>
            <a:ext cx="87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Optimize MSE(Mean Square Error) between Q-network and Q-learning targets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51A8704-B66E-42C6-BDC7-97DA0F2A7BAB}"/>
                  </a:ext>
                </a:extLst>
              </p:cNvPr>
              <p:cNvSpPr/>
              <p:nvPr/>
            </p:nvSpPr>
            <p:spPr>
              <a:xfrm>
                <a:off x="4165196" y="4121021"/>
                <a:ext cx="6214346" cy="460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b="0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pc="-9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pc="-9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pc="-9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pc="-9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 ~ </m:t>
                          </m:r>
                          <m:sSub>
                            <m:sSubPr>
                              <m:ctrlPr>
                                <a:rPr lang="en-US" altLang="ko-KR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ko-KR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[(</m:t>
                          </m:r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ko-KR" altLang="en-US" i="1" spc="-9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altLang="ko-KR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 spc="-9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pc="-9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i="1" spc="-9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spc="-9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i="1" spc="-9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 spc="-9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spc="-9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 spc="-9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 spc="-9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i="1" spc="-9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spc="-9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i="1" spc="-9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 spc="-9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 </m:t>
                                  </m:r>
                                  <m:sSubSup>
                                    <m:sSubSupPr>
                                      <m:ctrlPr>
                                        <a:rPr lang="en-US" altLang="ko-KR" i="1" spc="-9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spc="-9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 spc="-9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spc="-9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; </m:t>
                              </m:r>
                              <m:sSub>
                                <m:sSubPr>
                                  <m:ctrlPr>
                                    <a:rPr lang="en-US" altLang="ko-KR" i="1" spc="-9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spc="-9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 spc="-9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 spc="-9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  <m:sup>
                          <m:r>
                            <a:rPr lang="en-US" altLang="ko-KR" b="0" i="1" spc="-9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pc="-9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51A8704-B66E-42C6-BDC7-97DA0F2A7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196" y="4121021"/>
                <a:ext cx="6214346" cy="4602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FAF149C-E60D-4A60-976F-5D999E88F197}"/>
              </a:ext>
            </a:extLst>
          </p:cNvPr>
          <p:cNvSpPr txBox="1"/>
          <p:nvPr/>
        </p:nvSpPr>
        <p:spPr>
          <a:xfrm>
            <a:off x="2521944" y="5224756"/>
            <a:ext cx="87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Using variant of stochastic gradient decent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14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DQN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B91E8B5-35D4-4055-B95B-0B65660E8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20" y="1723787"/>
            <a:ext cx="8573696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7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676671"/>
          </a:xfrm>
        </p:spPr>
        <p:txBody>
          <a:bodyPr>
            <a:normAutofit/>
          </a:bodyPr>
          <a:lstStyle/>
          <a:p>
            <a:r>
              <a:rPr lang="en-US" altLang="ko-KR" sz="1700" dirty="0"/>
              <a:t>Experience replay</a:t>
            </a:r>
            <a:r>
              <a:rPr lang="ko-KR" altLang="en-US" sz="1700" dirty="0"/>
              <a:t>는 </a:t>
            </a:r>
            <a:r>
              <a:rPr lang="en-US" altLang="ko-KR" sz="1700" dirty="0"/>
              <a:t>agent</a:t>
            </a:r>
            <a:r>
              <a:rPr lang="ko-KR" altLang="en-US" sz="1700" dirty="0"/>
              <a:t>의 </a:t>
            </a:r>
            <a:r>
              <a:rPr lang="en-US" altLang="ko-KR" sz="1700" dirty="0"/>
              <a:t>experience</a:t>
            </a:r>
            <a:r>
              <a:rPr lang="ko-KR" altLang="en-US" sz="1700" dirty="0"/>
              <a:t>를 각 </a:t>
            </a:r>
            <a:r>
              <a:rPr lang="en-US" altLang="ko-KR" sz="1700" dirty="0"/>
              <a:t>time stamp</a:t>
            </a:r>
            <a:r>
              <a:rPr lang="ko-KR" altLang="en-US" sz="1700" dirty="0"/>
              <a:t>마다 다음과 같은 </a:t>
            </a:r>
            <a:r>
              <a:rPr lang="ko-KR" altLang="en-US" sz="1700" dirty="0" err="1"/>
              <a:t>튜플</a:t>
            </a:r>
            <a:r>
              <a:rPr lang="ko-KR" altLang="en-US" sz="1700" dirty="0"/>
              <a:t> 형태로 메모리 </a:t>
            </a:r>
            <a:r>
              <a:rPr lang="en-US" altLang="ko-KR" sz="1700" dirty="0"/>
              <a:t>D=e 1 ,…,e N </a:t>
            </a:r>
            <a:r>
              <a:rPr lang="ko-KR" altLang="en-US" sz="1700" dirty="0"/>
              <a:t>에 저장한 후 이를 다시 사용하는 것이다</a:t>
            </a:r>
            <a:r>
              <a:rPr lang="en-US" altLang="ko-KR" sz="1700" dirty="0"/>
              <a:t>.</a:t>
            </a:r>
            <a:endParaRPr lang="ko-KR" altLang="en-US" sz="1700" dirty="0"/>
          </a:p>
          <a:p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2400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Experience replay</a:t>
            </a:r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16292624" descr="EMB000022bc6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204189"/>
            <a:ext cx="3240360" cy="5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2133600" y="2636912"/>
            <a:ext cx="8229600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700" dirty="0"/>
              <a:t>Experience replay</a:t>
            </a:r>
            <a:r>
              <a:rPr lang="ko-KR" altLang="en-US" sz="1700" dirty="0"/>
              <a:t>는 이렇게 </a:t>
            </a:r>
            <a:r>
              <a:rPr lang="en-US" altLang="ko-KR" sz="1700" dirty="0"/>
              <a:t>experience e t</a:t>
            </a:r>
            <a:r>
              <a:rPr lang="ko-KR" altLang="en-US" sz="1700" dirty="0"/>
              <a:t>를 메모리 </a:t>
            </a:r>
            <a:r>
              <a:rPr lang="en-US" altLang="ko-KR" sz="1700" dirty="0"/>
              <a:t>D</a:t>
            </a:r>
            <a:r>
              <a:rPr lang="ko-KR" altLang="en-US" sz="1700" dirty="0"/>
              <a:t>에 저장해두었다가</a:t>
            </a:r>
            <a:r>
              <a:rPr lang="en-US" altLang="ko-KR" sz="1700" dirty="0"/>
              <a:t>, </a:t>
            </a:r>
            <a:r>
              <a:rPr lang="ko-KR" altLang="en-US" sz="1700" dirty="0"/>
              <a:t>일부를 랜덤 균등하게 </a:t>
            </a:r>
            <a:r>
              <a:rPr lang="en-US" altLang="ko-KR" sz="1700" dirty="0"/>
              <a:t>sample</a:t>
            </a:r>
            <a:r>
              <a:rPr lang="ko-KR" altLang="en-US" sz="1700" dirty="0"/>
              <a:t>하여 </a:t>
            </a:r>
            <a:r>
              <a:rPr lang="en-US" altLang="ko-KR" sz="1700" dirty="0"/>
              <a:t>mini-batch</a:t>
            </a:r>
            <a:r>
              <a:rPr lang="ko-KR" altLang="en-US" sz="1700" dirty="0"/>
              <a:t>를 구성한 다음 </a:t>
            </a:r>
            <a:r>
              <a:rPr lang="en-US" altLang="ko-KR" sz="1700" dirty="0"/>
              <a:t>parameter θ</a:t>
            </a:r>
            <a:r>
              <a:rPr lang="ko-KR" altLang="en-US" sz="1700" dirty="0"/>
              <a:t>를 </a:t>
            </a:r>
            <a:r>
              <a:rPr lang="en-US" altLang="ko-KR" sz="1700" dirty="0"/>
              <a:t>mini-batch</a:t>
            </a:r>
            <a:r>
              <a:rPr lang="ko-KR" altLang="en-US" sz="1700" dirty="0"/>
              <a:t>에 대해 </a:t>
            </a:r>
            <a:r>
              <a:rPr lang="en-US" altLang="ko-KR" sz="1700" dirty="0"/>
              <a:t>backpropagation</a:t>
            </a:r>
            <a:r>
              <a:rPr lang="ko-KR" altLang="en-US" sz="1700" dirty="0"/>
              <a:t>으로 </a:t>
            </a:r>
            <a:r>
              <a:rPr lang="en-US" altLang="ko-KR" sz="1700" dirty="0"/>
              <a:t>update</a:t>
            </a:r>
            <a:r>
              <a:rPr lang="ko-KR" altLang="en-US" sz="1700" dirty="0"/>
              <a:t>하는 과정을 의미한다</a:t>
            </a:r>
            <a:r>
              <a:rPr lang="en-US" altLang="ko-KR" sz="1700" dirty="0"/>
              <a:t>.</a:t>
            </a:r>
          </a:p>
          <a:p>
            <a:pPr fontAlgn="base"/>
            <a:r>
              <a:rPr lang="en-US" altLang="ko-KR" sz="1700" dirty="0"/>
              <a:t>Experience replay</a:t>
            </a:r>
            <a:r>
              <a:rPr lang="ko-KR" altLang="en-US" sz="1700" dirty="0"/>
              <a:t>를 사용함으로써 </a:t>
            </a:r>
            <a:r>
              <a:rPr lang="en-US" altLang="ko-KR" sz="1700" dirty="0"/>
              <a:t>data</a:t>
            </a:r>
            <a:r>
              <a:rPr lang="ko-KR" altLang="en-US" sz="1700" dirty="0"/>
              <a:t>의 </a:t>
            </a:r>
            <a:r>
              <a:rPr lang="en-US" altLang="ko-KR" sz="1700" dirty="0"/>
              <a:t>correlation</a:t>
            </a:r>
            <a:r>
              <a:rPr lang="ko-KR" altLang="en-US" sz="1700" dirty="0"/>
              <a:t>을 깰 수 있고</a:t>
            </a:r>
            <a:r>
              <a:rPr lang="en-US" altLang="ko-KR" sz="1700" dirty="0"/>
              <a:t>, </a:t>
            </a:r>
            <a:r>
              <a:rPr lang="ko-KR" altLang="en-US" sz="1700" dirty="0"/>
              <a:t>조금 더 </a:t>
            </a:r>
            <a:r>
              <a:rPr lang="en-US" altLang="ko-KR" sz="1700" dirty="0" err="1"/>
              <a:t>i.i.d</a:t>
            </a:r>
            <a:r>
              <a:rPr lang="en-US" altLang="ko-KR" sz="1700" dirty="0"/>
              <a:t>.</a:t>
            </a:r>
            <a:r>
              <a:rPr lang="ko-KR" altLang="en-US" sz="1700" dirty="0"/>
              <a:t>한 </a:t>
            </a:r>
            <a:r>
              <a:rPr lang="en-US" altLang="ko-KR" sz="1700" dirty="0"/>
              <a:t>network</a:t>
            </a:r>
            <a:r>
              <a:rPr lang="ko-KR" altLang="en-US" sz="1700" dirty="0"/>
              <a:t>를 </a:t>
            </a:r>
            <a:r>
              <a:rPr lang="en-US" altLang="ko-KR" sz="1700" dirty="0"/>
              <a:t>train</a:t>
            </a:r>
            <a:r>
              <a:rPr lang="ko-KR" altLang="en-US" sz="1700" dirty="0"/>
              <a:t>할 수 있게 된다</a:t>
            </a:r>
            <a:r>
              <a:rPr lang="en-US" altLang="ko-KR" sz="1700" dirty="0"/>
              <a:t>. </a:t>
            </a:r>
            <a:r>
              <a:rPr lang="ko-KR" altLang="en-US" sz="1700" dirty="0"/>
              <a:t>또한 방대한 과거 데이터가 한 번만 </a:t>
            </a:r>
            <a:r>
              <a:rPr lang="en-US" altLang="ko-KR" sz="1700" dirty="0"/>
              <a:t>update</a:t>
            </a:r>
            <a:r>
              <a:rPr lang="ko-KR" altLang="en-US" sz="1700" dirty="0"/>
              <a:t>되고 버려지는 비효율적 접근 대신에</a:t>
            </a:r>
            <a:r>
              <a:rPr lang="en-US" altLang="ko-KR" sz="1700" dirty="0"/>
              <a:t>, </a:t>
            </a:r>
            <a:r>
              <a:rPr lang="ko-KR" altLang="en-US" sz="1700" dirty="0"/>
              <a:t>지속적으로 추후 </a:t>
            </a:r>
            <a:r>
              <a:rPr lang="en-US" altLang="ko-KR" sz="1700" dirty="0"/>
              <a:t>update</a:t>
            </a:r>
            <a:r>
              <a:rPr lang="ko-KR" altLang="en-US" sz="1700" dirty="0"/>
              <a:t>에도 영향을 줄 수 있도록 접근하기 때문에 데이터 사용도 훨씬 효율적이라는 장점이 있다</a:t>
            </a:r>
            <a:r>
              <a:rPr lang="en-US" altLang="ko-KR" sz="1700" dirty="0"/>
              <a:t>. </a:t>
            </a:r>
            <a:r>
              <a:rPr lang="ko-KR" altLang="en-US" sz="1700" dirty="0"/>
              <a:t>실제로 실험에서는 메모리 용량의 한계 때문에 </a:t>
            </a:r>
            <a:r>
              <a:rPr lang="en-US" altLang="ko-KR" sz="1700" dirty="0"/>
              <a:t>bucket</a:t>
            </a:r>
            <a:r>
              <a:rPr lang="ko-KR" altLang="en-US" sz="1700" dirty="0"/>
              <a:t>을 </a:t>
            </a:r>
            <a:r>
              <a:rPr lang="en-US" altLang="ko-KR" sz="1700" dirty="0"/>
              <a:t>N</a:t>
            </a:r>
            <a:r>
              <a:rPr lang="ko-KR" altLang="en-US" sz="1700" dirty="0"/>
              <a:t>으로 고정하고</a:t>
            </a:r>
            <a:r>
              <a:rPr lang="en-US" altLang="ko-KR" sz="1700" dirty="0"/>
              <a:t>, FIFO </a:t>
            </a:r>
            <a:r>
              <a:rPr lang="ko-KR" altLang="en-US" sz="1700" dirty="0"/>
              <a:t>형태로 저장을 한 모양이다</a:t>
            </a:r>
            <a:r>
              <a:rPr lang="en-US" altLang="ko-KR" sz="1700" dirty="0"/>
              <a:t>.</a:t>
            </a:r>
            <a:endParaRPr lang="ko-KR" altLang="en-US" sz="1700" dirty="0"/>
          </a:p>
          <a:p>
            <a:pPr fontAlgn="base"/>
            <a:r>
              <a:rPr lang="en-US" altLang="ko-KR" sz="1700" dirty="0"/>
              <a:t>Experience replay</a:t>
            </a:r>
            <a:r>
              <a:rPr lang="ko-KR" altLang="en-US" sz="1700" dirty="0"/>
              <a:t>가 끝난 후 </a:t>
            </a:r>
            <a:r>
              <a:rPr lang="en-US" altLang="ko-KR" sz="1700" dirty="0"/>
              <a:t>agent</a:t>
            </a:r>
            <a:r>
              <a:rPr lang="ko-KR" altLang="en-US" sz="1700" dirty="0"/>
              <a:t>는 </a:t>
            </a:r>
            <a:r>
              <a:rPr lang="en-US" altLang="ko-KR" sz="1700" dirty="0"/>
              <a:t>action</a:t>
            </a:r>
            <a:r>
              <a:rPr lang="ko-KR" altLang="en-US" sz="1700" dirty="0"/>
              <a:t>을 </a:t>
            </a:r>
            <a:r>
              <a:rPr lang="en-US" altLang="ko-KR" sz="1700" dirty="0"/>
              <a:t>ϵ-greedy policy</a:t>
            </a:r>
            <a:r>
              <a:rPr lang="ko-KR" altLang="en-US" sz="1700" dirty="0"/>
              <a:t> 사용해 선택하고 실행한다</a:t>
            </a:r>
            <a:r>
              <a:rPr lang="en-US" altLang="ko-KR" sz="1700" dirty="0"/>
              <a:t>. </a:t>
            </a:r>
          </a:p>
          <a:p>
            <a:pPr fontAlgn="base"/>
            <a:endParaRPr lang="ko-KR" altLang="en-US" sz="1700" dirty="0"/>
          </a:p>
          <a:p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31706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268760"/>
            <a:ext cx="9144000" cy="561662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800" dirty="0"/>
              <a:t>이렇게 </a:t>
            </a:r>
            <a:r>
              <a:rPr lang="en-US" altLang="ko-KR" sz="1800" dirty="0"/>
              <a:t>experience replay</a:t>
            </a:r>
            <a:r>
              <a:rPr lang="ko-KR" altLang="en-US" sz="1800" dirty="0"/>
              <a:t>를 사용한 </a:t>
            </a:r>
            <a:r>
              <a:rPr lang="en-US" altLang="ko-KR" sz="1800" dirty="0"/>
              <a:t>DQL</a:t>
            </a:r>
            <a:r>
              <a:rPr lang="ko-KR" altLang="en-US" sz="1800" dirty="0"/>
              <a:t>은 몇 가지 이점이 있다</a:t>
            </a:r>
            <a:r>
              <a:rPr lang="en-US" altLang="ko-KR" sz="1800" dirty="0"/>
              <a:t>.</a:t>
            </a:r>
          </a:p>
          <a:p>
            <a:pPr marL="0" indent="0" fontAlgn="base">
              <a:buNone/>
            </a:pPr>
            <a:endParaRPr lang="en-US" altLang="ko-KR" sz="1800" dirty="0"/>
          </a:p>
          <a:p>
            <a:pPr marL="0" indent="0" fontAlgn="base">
              <a:buNone/>
            </a:pPr>
            <a:endParaRPr lang="ko-KR" altLang="en-US" sz="1800" dirty="0"/>
          </a:p>
          <a:p>
            <a:pPr marL="0" indent="0" fontAlgn="base">
              <a:buNone/>
            </a:pPr>
            <a:r>
              <a:rPr lang="en-US" altLang="ko-KR" sz="1800" dirty="0"/>
              <a:t> • </a:t>
            </a:r>
            <a:r>
              <a:rPr lang="ko-KR" altLang="en-US" sz="1800" dirty="0"/>
              <a:t>각각의 </a:t>
            </a:r>
            <a:r>
              <a:rPr lang="en-US" altLang="ko-KR" sz="1800" dirty="0"/>
              <a:t>experience</a:t>
            </a:r>
            <a:r>
              <a:rPr lang="ko-KR" altLang="en-US" sz="1800" dirty="0"/>
              <a:t>가 </a:t>
            </a:r>
            <a:r>
              <a:rPr lang="en-US" altLang="ko-KR" sz="1800" dirty="0"/>
              <a:t>potentially </a:t>
            </a:r>
            <a:r>
              <a:rPr lang="ko-KR" altLang="en-US" sz="1800" dirty="0"/>
              <a:t>많은 </a:t>
            </a:r>
            <a:r>
              <a:rPr lang="en-US" altLang="ko-KR" sz="1800" dirty="0"/>
              <a:t>weight update</a:t>
            </a:r>
            <a:r>
              <a:rPr lang="ko-KR" altLang="en-US" sz="1800" dirty="0"/>
              <a:t>에 </a:t>
            </a:r>
            <a:r>
              <a:rPr lang="en-US" altLang="ko-KR" sz="1800" dirty="0"/>
              <a:t>reuse</a:t>
            </a:r>
            <a:r>
              <a:rPr lang="ko-KR" altLang="en-US" sz="1800" dirty="0"/>
              <a:t>되기 때문에 </a:t>
            </a:r>
            <a:r>
              <a:rPr lang="en-US" altLang="ko-KR" sz="1800" dirty="0"/>
              <a:t>experience</a:t>
            </a:r>
            <a:r>
              <a:rPr lang="ko-KR" altLang="en-US" sz="1800" dirty="0"/>
              <a:t>를 </a:t>
            </a:r>
            <a:r>
              <a:rPr lang="en-US" altLang="ko-KR" sz="1800" dirty="0"/>
              <a:t>weight update </a:t>
            </a:r>
            <a:r>
              <a:rPr lang="ko-KR" altLang="en-US" sz="1800" dirty="0"/>
              <a:t>한 번만 사용하는 기존 방법보다 훨씬 효율적이다</a:t>
            </a:r>
            <a:r>
              <a:rPr lang="en-US" altLang="ko-KR" sz="1800" dirty="0"/>
              <a:t>.</a:t>
            </a:r>
          </a:p>
          <a:p>
            <a:pPr marL="0" indent="0" fontAlgn="base">
              <a:buNone/>
            </a:pPr>
            <a:endParaRPr lang="en-US" altLang="ko-KR" sz="1800" dirty="0"/>
          </a:p>
          <a:p>
            <a:pPr marL="0" indent="0" fontAlgn="base">
              <a:buNone/>
            </a:pPr>
            <a:endParaRPr lang="ko-KR" altLang="en-US" sz="1800" dirty="0"/>
          </a:p>
          <a:p>
            <a:pPr marL="0" indent="0" fontAlgn="base">
              <a:buNone/>
            </a:pPr>
            <a:r>
              <a:rPr lang="en-US" altLang="ko-KR" sz="1800" dirty="0"/>
              <a:t> • </a:t>
            </a:r>
            <a:r>
              <a:rPr lang="ko-KR" altLang="en-US" sz="1800" dirty="0"/>
              <a:t>두 번째로</a:t>
            </a:r>
            <a:r>
              <a:rPr lang="en-US" altLang="ko-KR" sz="1800" dirty="0"/>
              <a:t>, mini-batch</a:t>
            </a:r>
            <a:r>
              <a:rPr lang="ko-KR" altLang="en-US" sz="1800" dirty="0"/>
              <a:t>를 만드는 </a:t>
            </a:r>
            <a:r>
              <a:rPr lang="en-US" altLang="ko-KR" sz="1800" dirty="0"/>
              <a:t>sampling </a:t>
            </a:r>
            <a:r>
              <a:rPr lang="ko-KR" altLang="en-US" sz="1800" dirty="0"/>
              <a:t>과정을 통해 데이터들 간의 </a:t>
            </a:r>
            <a:r>
              <a:rPr lang="en-US" altLang="ko-KR" sz="1800" dirty="0"/>
              <a:t>high correlation</a:t>
            </a:r>
            <a:r>
              <a:rPr lang="ko-KR" altLang="en-US" sz="1800" dirty="0"/>
              <a:t>을 효율적으로 관리하고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이를 통해 보다 효율적인 </a:t>
            </a:r>
            <a:r>
              <a:rPr lang="en-US" altLang="ko-KR" sz="1800" dirty="0"/>
              <a:t>update</a:t>
            </a:r>
            <a:r>
              <a:rPr lang="ko-KR" altLang="en-US" sz="1800" dirty="0"/>
              <a:t>를 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방법은 </a:t>
            </a:r>
            <a:r>
              <a:rPr lang="en-US" altLang="ko-KR" sz="1800" dirty="0"/>
              <a:t>random</a:t>
            </a:r>
            <a:r>
              <a:rPr lang="ko-KR" altLang="en-US" sz="1800" dirty="0"/>
              <a:t>하게 </a:t>
            </a:r>
            <a:r>
              <a:rPr lang="en-US" altLang="ko-KR" sz="1800" dirty="0"/>
              <a:t>sample</a:t>
            </a:r>
            <a:r>
              <a:rPr lang="ko-KR" altLang="en-US" sz="1800" dirty="0"/>
              <a:t>을 뽑아서 </a:t>
            </a:r>
            <a:r>
              <a:rPr lang="en-US" altLang="ko-KR" sz="1800" dirty="0"/>
              <a:t>mini-batch</a:t>
            </a:r>
            <a:r>
              <a:rPr lang="ko-KR" altLang="en-US" sz="1800" dirty="0"/>
              <a:t>로 구성하기 때문에 이런 </a:t>
            </a:r>
            <a:r>
              <a:rPr lang="en-US" altLang="ko-KR" sz="1800" dirty="0"/>
              <a:t>high correlation</a:t>
            </a:r>
            <a:r>
              <a:rPr lang="ko-KR" altLang="en-US" sz="1800" dirty="0"/>
              <a:t>을 </a:t>
            </a:r>
            <a:r>
              <a:rPr lang="en-US" altLang="ko-KR" sz="1800" dirty="0"/>
              <a:t>break</a:t>
            </a:r>
            <a:r>
              <a:rPr lang="ko-KR" altLang="en-US" sz="1800" dirty="0"/>
              <a:t>해서 </a:t>
            </a:r>
            <a:r>
              <a:rPr lang="en-US" altLang="ko-KR" sz="1800" dirty="0"/>
              <a:t>update</a:t>
            </a:r>
            <a:r>
              <a:rPr lang="ko-KR" altLang="en-US" sz="1800" dirty="0"/>
              <a:t>의 효율성을 높이기 때문이다</a:t>
            </a:r>
            <a:r>
              <a:rPr lang="en-US" altLang="ko-KR" sz="1800" dirty="0"/>
              <a:t>.</a:t>
            </a:r>
          </a:p>
          <a:p>
            <a:pPr marL="0" indent="0" fontAlgn="base">
              <a:buNone/>
            </a:pPr>
            <a:endParaRPr lang="en-US" altLang="ko-KR" sz="1800" dirty="0"/>
          </a:p>
          <a:p>
            <a:pPr marL="0" indent="0" fontAlgn="base">
              <a:buNone/>
            </a:pPr>
            <a:endParaRPr lang="ko-KR" altLang="en-US" sz="1800" dirty="0"/>
          </a:p>
          <a:p>
            <a:pPr marL="0" indent="0" fontAlgn="base">
              <a:buNone/>
            </a:pPr>
            <a:r>
              <a:rPr lang="en-US" altLang="ko-KR" sz="1800" dirty="0"/>
              <a:t> • </a:t>
            </a:r>
            <a:r>
              <a:rPr lang="ko-KR" altLang="en-US" sz="1800" dirty="0"/>
              <a:t>마지막으로 이 방법을 통해 </a:t>
            </a:r>
            <a:r>
              <a:rPr lang="en-US" altLang="ko-KR" sz="1800" dirty="0"/>
              <a:t>parameter</a:t>
            </a:r>
            <a:r>
              <a:rPr lang="ko-KR" altLang="en-US" sz="1800" dirty="0"/>
              <a:t>를 </a:t>
            </a:r>
            <a:r>
              <a:rPr lang="en-US" altLang="ko-KR" sz="1800" dirty="0"/>
              <a:t>update</a:t>
            </a:r>
            <a:r>
              <a:rPr lang="ko-KR" altLang="en-US" sz="1800" dirty="0"/>
              <a:t>하게 되면 다음 </a:t>
            </a:r>
            <a:r>
              <a:rPr lang="en-US" altLang="ko-KR" sz="1800" dirty="0"/>
              <a:t>training</a:t>
            </a:r>
            <a:r>
              <a:rPr lang="ko-KR" altLang="en-US" sz="1800" dirty="0"/>
              <a:t>을 위한 </a:t>
            </a:r>
            <a:r>
              <a:rPr lang="en-US" altLang="ko-KR" sz="1800" dirty="0"/>
              <a:t>data sample</a:t>
            </a:r>
            <a:r>
              <a:rPr lang="ko-KR" altLang="en-US" sz="1800" dirty="0"/>
              <a:t>을 어느 정도 </a:t>
            </a:r>
            <a:r>
              <a:rPr lang="en-US" altLang="ko-KR" sz="1800" dirty="0"/>
              <a:t>determine</a:t>
            </a:r>
            <a:r>
              <a:rPr lang="ko-KR" altLang="en-US" sz="1800" dirty="0"/>
              <a:t>할 수 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2400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Experience replay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26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Experience replay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524000" y="1268760"/>
            <a:ext cx="914400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1800" dirty="0"/>
              <a:t>experience replay</a:t>
            </a:r>
            <a:r>
              <a:rPr lang="ko-KR" altLang="en-US" sz="1800" dirty="0"/>
              <a:t>를 사용한 </a:t>
            </a:r>
            <a:r>
              <a:rPr lang="en-US" altLang="ko-KR" sz="1800" dirty="0"/>
              <a:t>DQL</a:t>
            </a:r>
            <a:r>
              <a:rPr lang="ko-KR" altLang="en-US" sz="1800" dirty="0"/>
              <a:t>의 단점으로는</a:t>
            </a:r>
            <a:endParaRPr lang="en-US" altLang="ko-KR" sz="1800" dirty="0"/>
          </a:p>
          <a:p>
            <a:pPr marL="0" indent="0" fontAlgn="base">
              <a:buNone/>
            </a:pPr>
            <a:endParaRPr lang="en-US" altLang="ko-KR" sz="1800" dirty="0"/>
          </a:p>
          <a:p>
            <a:pPr marL="0" indent="0" fontAlgn="base">
              <a:buNone/>
            </a:pPr>
            <a:endParaRPr lang="ko-KR" altLang="en-US" sz="1800" dirty="0"/>
          </a:p>
          <a:p>
            <a:pPr marL="0" indent="0" fontAlgn="base">
              <a:buNone/>
            </a:pPr>
            <a:r>
              <a:rPr lang="en-US" altLang="ko-KR" sz="1800" dirty="0"/>
              <a:t> • </a:t>
            </a:r>
            <a:r>
              <a:rPr lang="ko-KR" altLang="en-US" sz="1800" dirty="0"/>
              <a:t>메모리의 한계 때문에 모든 </a:t>
            </a:r>
            <a:r>
              <a:rPr lang="en-US" altLang="ko-KR" sz="1800" dirty="0"/>
              <a:t>history</a:t>
            </a:r>
            <a:r>
              <a:rPr lang="ko-KR" altLang="en-US" sz="1800" dirty="0"/>
              <a:t>를 저장하지 못한다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0" indent="0" fontAlgn="base">
              <a:buNone/>
            </a:pPr>
            <a:endParaRPr lang="en-US" altLang="ko-KR" sz="1800" dirty="0"/>
          </a:p>
          <a:p>
            <a:pPr marL="0" indent="0" fontAlgn="base">
              <a:buNone/>
            </a:pPr>
            <a:endParaRPr lang="ko-KR" altLang="en-US" sz="1800" dirty="0"/>
          </a:p>
          <a:p>
            <a:pPr marL="0" indent="0" fontAlgn="base">
              <a:buNone/>
            </a:pPr>
            <a:r>
              <a:rPr lang="en-US" altLang="ko-KR" sz="1800" dirty="0"/>
              <a:t> • uniform sampling</a:t>
            </a:r>
            <a:r>
              <a:rPr lang="ko-KR" altLang="en-US" sz="1800" dirty="0"/>
              <a:t>을 사용하기 때문에 모든 과거 </a:t>
            </a:r>
            <a:r>
              <a:rPr lang="en-US" altLang="ko-KR" sz="1800" dirty="0"/>
              <a:t>experience</a:t>
            </a:r>
            <a:r>
              <a:rPr lang="ko-KR" altLang="en-US" sz="1800" dirty="0"/>
              <a:t>가 동일한 </a:t>
            </a:r>
            <a:r>
              <a:rPr lang="en-US" altLang="ko-KR" sz="1800" dirty="0"/>
              <a:t>weight</a:t>
            </a:r>
            <a:r>
              <a:rPr lang="ko-KR" altLang="en-US" sz="1800" dirty="0"/>
              <a:t>를 가진다</a:t>
            </a:r>
          </a:p>
          <a:p>
            <a:pPr marL="0" indent="0" fontAlgn="base">
              <a:buNone/>
            </a:pPr>
            <a:endParaRPr lang="en-US" altLang="ko-KR" sz="1800" dirty="0"/>
          </a:p>
          <a:p>
            <a:pPr marL="0" indent="0" fontAlgn="base">
              <a:buNone/>
            </a:pPr>
            <a:r>
              <a:rPr lang="en-US" altLang="ko-KR" sz="1800" dirty="0"/>
              <a:t>Experience replay</a:t>
            </a:r>
            <a:r>
              <a:rPr lang="ko-KR" altLang="en-US" sz="1800" dirty="0"/>
              <a:t>를 개선한 기법으로 </a:t>
            </a:r>
            <a:r>
              <a:rPr lang="en-US" altLang="ko-KR" sz="1800" dirty="0"/>
              <a:t>prioritized experience replay</a:t>
            </a:r>
            <a:r>
              <a:rPr lang="ko-KR" altLang="en-US" sz="1800" dirty="0"/>
              <a:t>가 있다</a:t>
            </a:r>
            <a:r>
              <a:rPr lang="en-US" altLang="ko-KR" sz="1800" dirty="0"/>
              <a:t>.</a:t>
            </a:r>
          </a:p>
          <a:p>
            <a:pPr marL="0" indent="0" fontAlgn="base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8868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908720"/>
            <a:ext cx="8424936" cy="548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2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6594</TotalTime>
  <Words>941</Words>
  <Application>Microsoft Office PowerPoint</Application>
  <PresentationFormat>와이드스크린</PresentationFormat>
  <Paragraphs>137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Cambria Math</vt:lpstr>
      <vt:lpstr>Century Schoolbook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ICSL</cp:lastModifiedBy>
  <cp:revision>116</cp:revision>
  <dcterms:created xsi:type="dcterms:W3CDTF">2019-05-01T03:51:59Z</dcterms:created>
  <dcterms:modified xsi:type="dcterms:W3CDTF">2019-07-17T10:07:55Z</dcterms:modified>
</cp:coreProperties>
</file>