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3" r:id="rId3"/>
    <p:sldId id="261" r:id="rId4"/>
    <p:sldId id="262" r:id="rId5"/>
    <p:sldId id="264" r:id="rId6"/>
    <p:sldId id="265" r:id="rId7"/>
    <p:sldId id="266" r:id="rId8"/>
    <p:sldId id="267" r:id="rId9"/>
    <p:sldId id="260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DF269-F4F1-4948-BC53-831361E1F5A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E1B1F-6AEA-4A09-ACD2-3EE80C1A9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6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F0835-1147-4559-AFB5-7B8EA3B73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FB7CD2-1F34-43BF-AE0A-9413A7C0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3E220-1596-47CB-A97B-91895F6E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BD875-D658-4724-8C24-882DABB7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34944-8728-45B8-9AE8-15874D1D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7394C-9BDC-4B55-903E-C6902676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F86CEA-B8F8-4FC3-9E02-A2C97D09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D0F54-1446-4003-957A-483ACEF1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979C7-E380-4E6D-8B28-73DF5F54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74416-57B4-4636-8177-F4DC7E99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1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05347-047D-414F-BB21-0E3CF99C2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95974-A2EA-43F1-A7D5-8F312F33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24ADC-5412-4C38-B334-64BDEC4D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8BB49-8700-47F2-A5AC-4810C764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8AE62-B6C0-4A53-8D65-20EFF885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C19B5-7E57-4812-A162-0425D073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550B1-2C79-4351-A68D-6177688A6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A8011-3CDA-453E-9D6A-37B71B9E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2E1D0-4CEF-4881-BDD5-11FFC726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B470B-E648-43E2-A549-A5DCE2B5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0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7FD69-9B0A-465E-B2EE-4FF498F4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2AEE6-F0C3-41D0-9551-001AC75A6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176BC-23CE-428B-901F-4CD25884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5680F-0F32-4D83-A9BA-71205049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657E6-71F2-4A61-8DFC-8C9FC928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9341F-0B4B-4E4D-A9C0-C83704CE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5CF93-42F5-4E3D-A204-517D6F9FC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E8C5D-6046-4837-AE72-7A3D68EA3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5C24C-F18A-4845-9CB6-68747B27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CF747-A710-406D-A62E-4648C364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F6971-7625-4BB0-B3A7-CD444C6F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2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4F99A-97FF-4021-80D3-F3EE57E7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33AFE-950B-4AF2-BE9D-C84D2D77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D89F6-3624-48F6-A4B7-E69FDA319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2ABF6D-F6FC-4DE8-8CF8-ACF9FAC80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2A5BDB-3D31-4550-94FB-FF546720A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00069C-800F-4BFA-9E77-A9DC2E20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53A479-8337-45A6-8857-C29E6DAC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5C4ACD-5DEB-4530-BDF6-8FD57708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2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655F7-71A0-4ACE-85BB-591731F2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61E674-0F4E-462C-8CBF-09946905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FFAC5-1624-4B1D-BBA5-9F5E0915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047C7-8281-4B01-8A66-6A19448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6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E6490-2D6B-488F-ABE2-EF10DA09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90F1C7-6F2A-42DB-9DE2-12E7E510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197331-112A-421B-A221-966D2934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6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38DFD-4004-44D9-86D9-F765A6A9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8CB3C-006B-443C-B760-A30A8C6D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E1286-BA9E-49DC-B1FD-7011D746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3507B-3CE2-44D1-8E91-08C03BB4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1A9DF-662C-4E31-BF9E-B5A1B08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DD156-EA84-4B01-A360-C286BC6B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4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45709-E0B5-46B9-85D9-F1F4EC7C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96AD05-EB83-4977-B822-800716DBC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CD086-AC07-4892-B753-DFE10055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25B87-10B5-43EB-8332-2C256570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88021-ED2B-4B42-B302-4FD51073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81D08-B2F8-4BF4-BB70-52EDAC1E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4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C99DA7-8186-4AD6-8AB6-4B527481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04A9C-5DCD-4C8D-87E2-C208328B0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11A9A-6B33-4B57-A5A0-5FA8EAF10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F6B0-FB50-4700-8218-BC74D4716F8C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F27D5-799C-4B99-A76D-91AD1A9BB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952C6-58EF-4CDB-813F-B89CB8CDE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9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media" Target="../media/media2.mp4"/><Relationship Id="rId7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12.png"/><Relationship Id="rId4" Type="http://schemas.openxmlformats.org/officeDocument/2006/relationships/video" Target="../media/media2.mp4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pendulum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Problem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AFC74-501A-41C1-9D64-FBB11E9AC43B}"/>
              </a:ext>
            </a:extLst>
          </p:cNvPr>
          <p:cNvSpPr txBox="1"/>
          <p:nvPr/>
        </p:nvSpPr>
        <p:spPr>
          <a:xfrm>
            <a:off x="2104373" y="232412"/>
            <a:ext cx="577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Pendulum Problem(</a:t>
            </a:r>
            <a:r>
              <a:rPr lang="ko-KR" altLang="en-US" dirty="0" err="1"/>
              <a:t>진자운동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F53752-A504-44F1-A0F7-6DAC30BECFD5}"/>
                  </a:ext>
                </a:extLst>
              </p:cNvPr>
              <p:cNvSpPr txBox="1"/>
              <p:nvPr/>
            </p:nvSpPr>
            <p:spPr>
              <a:xfrm>
                <a:off x="2052842" y="839244"/>
                <a:ext cx="2893512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State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{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dirty="0"/>
                  <a:t>} 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F53752-A504-44F1-A0F7-6DAC30BEC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842" y="839244"/>
                <a:ext cx="2893512" cy="382156"/>
              </a:xfrm>
              <a:prstGeom prst="rect">
                <a:avLst/>
              </a:prstGeom>
              <a:blipFill>
                <a:blip r:embed="rId2"/>
                <a:stretch>
                  <a:fillRect l="-1899" t="-6452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23C7ADCA-231F-4EA0-A815-D70480AD36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5" t="12055" r="36300" b="28584"/>
          <a:stretch/>
        </p:blipFill>
        <p:spPr>
          <a:xfrm>
            <a:off x="8956109" y="908026"/>
            <a:ext cx="1589379" cy="19791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A5AB839-00B4-4D6E-9888-A39A437D14EF}"/>
                  </a:ext>
                </a:extLst>
              </p:cNvPr>
              <p:cNvSpPr/>
              <p:nvPr/>
            </p:nvSpPr>
            <p:spPr>
              <a:xfrm>
                <a:off x="9671466" y="1897582"/>
                <a:ext cx="653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A5AB839-00B4-4D6E-9888-A39A437D1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466" y="1897582"/>
                <a:ext cx="6530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BF3AA6D-E0BB-4DA0-BE35-EBCC3D7E65E5}"/>
                  </a:ext>
                </a:extLst>
              </p:cNvPr>
              <p:cNvSpPr/>
              <p:nvPr/>
            </p:nvSpPr>
            <p:spPr>
              <a:xfrm>
                <a:off x="9138744" y="2504982"/>
                <a:ext cx="402994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BF3AA6D-E0BB-4DA0-BE35-EBCC3D7E6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744" y="2504982"/>
                <a:ext cx="402994" cy="3821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0D552B8-1711-4291-BD6A-886D7695B170}"/>
              </a:ext>
            </a:extLst>
          </p:cNvPr>
          <p:cNvSpPr txBox="1"/>
          <p:nvPr/>
        </p:nvSpPr>
        <p:spPr>
          <a:xfrm>
            <a:off x="4565736" y="858145"/>
            <a:ext cx="21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Max_speed</a:t>
            </a:r>
            <a:r>
              <a:rPr lang="en-US" altLang="ko-KR" dirty="0"/>
              <a:t> = 8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B96437-60B1-4C49-B829-782A129AF0AF}"/>
                  </a:ext>
                </a:extLst>
              </p:cNvPr>
              <p:cNvSpPr txBox="1"/>
              <p:nvPr/>
            </p:nvSpPr>
            <p:spPr>
              <a:xfrm>
                <a:off x="2052842" y="1534327"/>
                <a:ext cx="2025201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Action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{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𝑜𝑟𝑞𝑢𝑒</m:t>
                    </m:r>
                  </m:oMath>
                </a14:m>
                <a:r>
                  <a:rPr lang="en-US" altLang="ko-KR" dirty="0"/>
                  <a:t>} </a:t>
                </a:r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B96437-60B1-4C49-B829-782A129AF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842" y="1534327"/>
                <a:ext cx="2025201" cy="382156"/>
              </a:xfrm>
              <a:prstGeom prst="rect">
                <a:avLst/>
              </a:prstGeom>
              <a:blipFill>
                <a:blip r:embed="rId6"/>
                <a:stretch>
                  <a:fillRect l="-2711" t="-9677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2D8857-9F78-45AC-A8E1-743655F494DE}"/>
                  </a:ext>
                </a:extLst>
              </p:cNvPr>
              <p:cNvSpPr txBox="1"/>
              <p:nvPr/>
            </p:nvSpPr>
            <p:spPr>
              <a:xfrm>
                <a:off x="2052842" y="2266914"/>
                <a:ext cx="6302018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Reward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작을 수록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이 작을수록 높은 </a:t>
                </a:r>
                <a:r>
                  <a:rPr lang="en-US" altLang="ko-KR" dirty="0"/>
                  <a:t>Score</a:t>
                </a:r>
                <a:r>
                  <a:rPr lang="ko-KR" altLang="en-US" dirty="0"/>
                  <a:t>  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2D8857-9F78-45AC-A8E1-743655F49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842" y="2266914"/>
                <a:ext cx="6302018" cy="382156"/>
              </a:xfrm>
              <a:prstGeom prst="rect">
                <a:avLst/>
              </a:prstGeom>
              <a:blipFill>
                <a:blip r:embed="rId7"/>
                <a:stretch>
                  <a:fillRect l="-870" t="-6349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E610148-9B86-4AD9-8FC4-6D816BE106E8}"/>
              </a:ext>
            </a:extLst>
          </p:cNvPr>
          <p:cNvSpPr txBox="1"/>
          <p:nvPr/>
        </p:nvSpPr>
        <p:spPr>
          <a:xfrm>
            <a:off x="6701424" y="858639"/>
            <a:ext cx="177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 X 3] </a:t>
            </a:r>
            <a:r>
              <a:rPr lang="en-US" altLang="ko-KR" b="1" dirty="0"/>
              <a:t>matrix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E9AF75-E660-476A-B643-8FF2124E249F}"/>
              </a:ext>
            </a:extLst>
          </p:cNvPr>
          <p:cNvSpPr txBox="1"/>
          <p:nvPr/>
        </p:nvSpPr>
        <p:spPr>
          <a:xfrm>
            <a:off x="4103400" y="1571832"/>
            <a:ext cx="177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 X 1] </a:t>
            </a:r>
            <a:r>
              <a:rPr lang="en-US" altLang="ko-KR" b="1" dirty="0"/>
              <a:t>matrix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5113F-350A-43A1-98D5-18F3D060F78D}"/>
              </a:ext>
            </a:extLst>
          </p:cNvPr>
          <p:cNvSpPr txBox="1"/>
          <p:nvPr/>
        </p:nvSpPr>
        <p:spPr>
          <a:xfrm>
            <a:off x="2104372" y="3059668"/>
            <a:ext cx="722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Actor-Critic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DQN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DDPG(Deep Deterministic Policy Gradient)</a:t>
            </a:r>
            <a:r>
              <a:rPr lang="ko-KR" altLang="en-US" dirty="0"/>
              <a:t> </a:t>
            </a: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578E20AE-73DB-4D75-BC6C-C8AA82DACB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08" y="3663072"/>
            <a:ext cx="3318092" cy="312241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CDEBC5-E22A-414B-8C6E-39FCFAE80C96}"/>
              </a:ext>
            </a:extLst>
          </p:cNvPr>
          <p:cNvSpPr/>
          <p:nvPr/>
        </p:nvSpPr>
        <p:spPr>
          <a:xfrm>
            <a:off x="2777908" y="4659682"/>
            <a:ext cx="1828801" cy="1402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833D8D-4503-48AE-8C0C-F426D50D5C79}"/>
              </a:ext>
            </a:extLst>
          </p:cNvPr>
          <p:cNvSpPr/>
          <p:nvPr/>
        </p:nvSpPr>
        <p:spPr>
          <a:xfrm>
            <a:off x="4002477" y="3645680"/>
            <a:ext cx="1872343" cy="12519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BF6B40D-1ED5-4EDE-934F-31BD7E50B3E4}"/>
              </a:ext>
            </a:extLst>
          </p:cNvPr>
          <p:cNvCxnSpPr/>
          <p:nvPr/>
        </p:nvCxnSpPr>
        <p:spPr>
          <a:xfrm>
            <a:off x="4606709" y="5912285"/>
            <a:ext cx="25928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A247791-B1FC-4A20-9280-620880DE824B}"/>
              </a:ext>
            </a:extLst>
          </p:cNvPr>
          <p:cNvSpPr txBox="1"/>
          <p:nvPr/>
        </p:nvSpPr>
        <p:spPr>
          <a:xfrm>
            <a:off x="7185765" y="5743008"/>
            <a:ext cx="258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Critic(Q - Approximate)</a:t>
            </a:r>
            <a:endParaRPr lang="ko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B3A5EC-CB55-4C8D-AAEC-56BFADB9651E}"/>
              </a:ext>
            </a:extLst>
          </p:cNvPr>
          <p:cNvSpPr txBox="1"/>
          <p:nvPr/>
        </p:nvSpPr>
        <p:spPr>
          <a:xfrm>
            <a:off x="7185765" y="4162812"/>
            <a:ext cx="258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Actor(</a:t>
            </a:r>
            <a:r>
              <a:rPr lang="en-US" altLang="ko-KR" sz="1600" dirty="0" err="1"/>
              <a:t>Policy_Gradient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F131593-F596-41BF-A4CE-3378628535BA}"/>
              </a:ext>
            </a:extLst>
          </p:cNvPr>
          <p:cNvCxnSpPr>
            <a:cxnSpLocks/>
          </p:cNvCxnSpPr>
          <p:nvPr/>
        </p:nvCxnSpPr>
        <p:spPr>
          <a:xfrm>
            <a:off x="5890626" y="4334308"/>
            <a:ext cx="137786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9CA0784-CAF4-47AD-ABD2-E60C8F87828D}"/>
              </a:ext>
            </a:extLst>
          </p:cNvPr>
          <p:cNvSpPr txBox="1"/>
          <p:nvPr/>
        </p:nvSpPr>
        <p:spPr>
          <a:xfrm>
            <a:off x="9999552" y="4311847"/>
            <a:ext cx="17272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Replay buffer :</a:t>
            </a:r>
          </a:p>
          <a:p>
            <a:r>
              <a:rPr lang="ko-KR" altLang="en-US" sz="1400" dirty="0"/>
              <a:t>샘플간 상관관계를 줄여준다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Target</a:t>
            </a:r>
            <a:r>
              <a:rPr lang="ko-KR" altLang="en-US" sz="1400" dirty="0"/>
              <a:t> </a:t>
            </a:r>
            <a:r>
              <a:rPr lang="en-US" altLang="ko-KR" sz="1400" dirty="0"/>
              <a:t>Q</a:t>
            </a:r>
            <a:r>
              <a:rPr lang="ko-KR" altLang="en-US" sz="1400" dirty="0"/>
              <a:t> </a:t>
            </a:r>
            <a:r>
              <a:rPr lang="en-US" altLang="ko-KR" sz="1400" dirty="0"/>
              <a:t>net:</a:t>
            </a:r>
          </a:p>
          <a:p>
            <a:r>
              <a:rPr lang="en-US" altLang="ko-KR" sz="1400" dirty="0"/>
              <a:t>Update</a:t>
            </a:r>
            <a:r>
              <a:rPr lang="ko-KR" altLang="en-US" sz="1400" dirty="0"/>
              <a:t>시 </a:t>
            </a:r>
            <a:r>
              <a:rPr lang="en-US" altLang="ko-KR" sz="1400" dirty="0"/>
              <a:t>target</a:t>
            </a:r>
            <a:r>
              <a:rPr lang="ko-KR" altLang="en-US" sz="1400" dirty="0"/>
              <a:t>을 안정적으로 만든다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C25DD2-6C34-4D65-B93C-E160938ED85C}"/>
              </a:ext>
            </a:extLst>
          </p:cNvPr>
          <p:cNvSpPr txBox="1"/>
          <p:nvPr/>
        </p:nvSpPr>
        <p:spPr>
          <a:xfrm>
            <a:off x="9453319" y="4784942"/>
            <a:ext cx="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+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6429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pendulum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Problem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1F5A234-AA99-4086-B71D-59140285F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23" y="1426898"/>
            <a:ext cx="5852172" cy="43799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141EB9-FA43-4935-B266-4260DDEB0FC7}"/>
              </a:ext>
            </a:extLst>
          </p:cNvPr>
          <p:cNvSpPr txBox="1"/>
          <p:nvPr/>
        </p:nvSpPr>
        <p:spPr>
          <a:xfrm>
            <a:off x="5373666" y="5559587"/>
            <a:ext cx="321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episode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F30FD-EE1D-4AE8-B712-A7030C25852A}"/>
              </a:ext>
            </a:extLst>
          </p:cNvPr>
          <p:cNvSpPr txBox="1"/>
          <p:nvPr/>
        </p:nvSpPr>
        <p:spPr>
          <a:xfrm>
            <a:off x="3802910" y="2542783"/>
            <a:ext cx="430887" cy="26179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600" dirty="0"/>
              <a:t>Score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204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pendulum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Problem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5113F-350A-43A1-98D5-18F3D060F78D}"/>
              </a:ext>
            </a:extLst>
          </p:cNvPr>
          <p:cNvSpPr txBox="1"/>
          <p:nvPr/>
        </p:nvSpPr>
        <p:spPr>
          <a:xfrm>
            <a:off x="2104372" y="232412"/>
            <a:ext cx="722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Actor-Critic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DQN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DDPG(Deep Deterministic Policy Gradient)</a:t>
            </a:r>
            <a:r>
              <a:rPr lang="ko-KR" altLang="en-US" dirty="0"/>
              <a:t> 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DB157F7-ACCF-4743-977A-B11B17E86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76" y="948737"/>
            <a:ext cx="7341125" cy="53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6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pendulum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Problem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6F3282-541D-457A-8C1F-A77048487304}"/>
              </a:ext>
            </a:extLst>
          </p:cNvPr>
          <p:cNvSpPr txBox="1"/>
          <p:nvPr/>
        </p:nvSpPr>
        <p:spPr>
          <a:xfrm>
            <a:off x="2192056" y="2505204"/>
            <a:ext cx="87181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Tensorflow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각 레이어마다 다른 이름의 파라미터를 만들어 줘야 하고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	        </a:t>
            </a:r>
            <a:r>
              <a:rPr lang="ko-KR" altLang="en-US" sz="1600" dirty="0">
                <a:sym typeface="Wingdings" panose="05000000000000000000" pitchFamily="2" charset="2"/>
              </a:rPr>
              <a:t>각 네트워크마다 </a:t>
            </a:r>
            <a:r>
              <a:rPr lang="en-US" altLang="ko-KR" sz="1600" dirty="0">
                <a:sym typeface="Wingdings" panose="05000000000000000000" pitchFamily="2" charset="2"/>
              </a:rPr>
              <a:t>Session</a:t>
            </a:r>
            <a:r>
              <a:rPr lang="ko-KR" altLang="en-US" sz="1600" dirty="0">
                <a:sym typeface="Wingdings" panose="05000000000000000000" pitchFamily="2" charset="2"/>
              </a:rPr>
              <a:t>을 열고 닫고 를 반복함으로 코드에 복잡성이 올라감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	        (Define – and –Run)(Static graph)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	        </a:t>
            </a:r>
            <a:r>
              <a:rPr lang="ko-KR" altLang="en-US" sz="1600" dirty="0">
                <a:sym typeface="Wingdings" panose="05000000000000000000" pitchFamily="2" charset="2"/>
              </a:rPr>
              <a:t>즉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모델을 만들고 값을 다 따로 넣어 줘야함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sym typeface="Wingdings" panose="05000000000000000000" pitchFamily="2" charset="2"/>
              </a:rPr>
              <a:t>   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614D1A-D3DB-4A21-A50E-C890794DEFA5}"/>
              </a:ext>
            </a:extLst>
          </p:cNvPr>
          <p:cNvSpPr txBox="1"/>
          <p:nvPr/>
        </p:nvSpPr>
        <p:spPr>
          <a:xfrm>
            <a:off x="2192056" y="3920645"/>
            <a:ext cx="92567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각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네트워크 레이어를 하나의 파라미터로 합칠 수 있고</a:t>
            </a:r>
            <a:r>
              <a:rPr lang="en-US" altLang="ko-KR" sz="1600" dirty="0">
                <a:sym typeface="Wingdings" panose="05000000000000000000" pitchFamily="2" charset="2"/>
              </a:rPr>
              <a:t>,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	    (Define – by –run)(Dynamic graph)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	    </a:t>
            </a:r>
            <a:r>
              <a:rPr lang="ko-KR" altLang="en-US" sz="1600" dirty="0">
                <a:sym typeface="Wingdings" panose="05000000000000000000" pitchFamily="2" charset="2"/>
              </a:rPr>
              <a:t>즉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모델을 만들어 바로 적용할 수 있어서 직관적인 코딩이 가능하다</a:t>
            </a:r>
            <a:r>
              <a:rPr lang="en-US" altLang="ko-KR" sz="1600" dirty="0">
                <a:sym typeface="Wingdings" panose="05000000000000000000" pitchFamily="2" charset="2"/>
              </a:rPr>
              <a:t>.)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5640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pendulum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Problem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58ADDA-BB1E-4723-9D81-AA6CA23E6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829" y="1678962"/>
            <a:ext cx="6677493" cy="41319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ReplayBuffer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.buffer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collections.deque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buffer_limit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.buffer.append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mini_batch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random.sample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.buffer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s_lst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a_lst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r_lst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s_prime_lst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done_mask_lst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mini_batch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s_prime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done_mask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transition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s_lst.append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a_lst.append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r_lst.append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s_prime_lst.append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s_prime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done_mask_lst.append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done_mask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torch.tensor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s_lst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torch.float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torch.tensor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a_lst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torch.tensor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r_lst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torch.tensor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s_prime_lst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torch.float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torch.tensor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done_mask_lst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.buffer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7422A-75AB-423B-93C1-BEB7A69437E8}"/>
              </a:ext>
            </a:extLst>
          </p:cNvPr>
          <p:cNvSpPr txBox="1"/>
          <p:nvPr/>
        </p:nvSpPr>
        <p:spPr>
          <a:xfrm>
            <a:off x="2140829" y="1047138"/>
            <a:ext cx="434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ReplayBuffer</a:t>
            </a:r>
            <a:r>
              <a:rPr lang="en-US" altLang="ko-KR" dirty="0"/>
              <a:t>() </a:t>
            </a:r>
            <a:r>
              <a:rPr lang="ko-KR" altLang="en-US" dirty="0"/>
              <a:t>선언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65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pendulum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Problem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C143A9-C7AC-4EAC-B20D-72F5EB260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951" y="1394098"/>
            <a:ext cx="7002049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MuNet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nn.Module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MuNet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.fc1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.fc2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.fc_mu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F.relu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.fc1(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F.relu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.fc2(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torch.tanh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.fc_mu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Multipled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2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because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Pendulum-v0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[-2,2]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1F7F8B-1EA8-44AB-8FE2-BADC59B66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951" y="4047066"/>
            <a:ext cx="497283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QNet(nn.Module):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(QNet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.fc_s = nn.Linear(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.fc_a = nn.Linear(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.fc_q = nn.Linear(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.fc_3 = nn.Linear(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h1 = F.relu(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.fc_s(x))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h2 = F.relu(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.fc_a(a))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cat = torch.cat([h1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h2]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q = F.relu(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.fc_q(cat))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q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.fc_3(q)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97B96A-A87A-440C-A647-A0EFD6E99848}"/>
                  </a:ext>
                </a:extLst>
              </p:cNvPr>
              <p:cNvSpPr txBox="1"/>
              <p:nvPr/>
            </p:nvSpPr>
            <p:spPr>
              <a:xfrm>
                <a:off x="2141951" y="581161"/>
                <a:ext cx="5285983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2.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파</m:t>
                    </m:r>
                  </m:oMath>
                </a14:m>
                <a:r>
                  <a:rPr lang="ko-KR" altLang="en-US" dirty="0"/>
                  <a:t>라미터와 </a:t>
                </a:r>
                <a:r>
                  <a:rPr lang="en-US" altLang="ko-KR" dirty="0"/>
                  <a:t>, </a:t>
                </a:r>
                <a:r>
                  <a:rPr lang="en-US" altLang="ko-KR" i="1" dirty="0"/>
                  <a:t>Q </a:t>
                </a:r>
                <a:r>
                  <a:rPr lang="ko-KR" altLang="en-US" dirty="0"/>
                  <a:t>파라미터 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생성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97B96A-A87A-440C-A647-A0EFD6E9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951" y="581161"/>
                <a:ext cx="5285983" cy="374526"/>
              </a:xfrm>
              <a:prstGeom prst="rect">
                <a:avLst/>
              </a:prstGeom>
              <a:blipFill>
                <a:blip r:embed="rId2"/>
                <a:stretch>
                  <a:fillRect l="-923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99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pendulum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Problem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7B96A-A87A-440C-A647-A0EFD6E99848}"/>
              </a:ext>
            </a:extLst>
          </p:cNvPr>
          <p:cNvSpPr txBox="1"/>
          <p:nvPr/>
        </p:nvSpPr>
        <p:spPr>
          <a:xfrm>
            <a:off x="2141951" y="1304436"/>
            <a:ext cx="5285983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학습함수 행성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71F0C6-7C02-422D-8266-DE06B2D3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951" y="2001944"/>
            <a:ext cx="7928975" cy="298543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mu_target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q_target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q_optimizer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mu_optimizer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s_prime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done_mask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memory.sample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gamma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q_target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s_prime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mu_target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s_prime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q_loss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F.smooth_l1_loss(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target.detach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q_optimizer.zero_grad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q_loss.backward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q_optimizer.step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mu_loss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That's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policy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mu_optimizer.zero_grad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mu_loss.backward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mu_optimizer.step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0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pendulum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Problem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7B96A-A87A-440C-A647-A0EFD6E99848}"/>
              </a:ext>
            </a:extLst>
          </p:cNvPr>
          <p:cNvSpPr txBox="1"/>
          <p:nvPr/>
        </p:nvSpPr>
        <p:spPr>
          <a:xfrm>
            <a:off x="2141951" y="377510"/>
            <a:ext cx="5285983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네트워크 분리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B779E4-3512-4EF0-9D6C-CEA54E2D2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47" y="847965"/>
            <a:ext cx="10095979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soft_update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net_target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param_target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net_target.parameters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net.parameters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param_target.data.copy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param_target.data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tau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param.data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tau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E20DE2-DE7C-4234-8E7C-DA6A9F9BA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46" y="2898107"/>
            <a:ext cx="6369783" cy="32316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gym.make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'Pendulum-v0'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ReplayBuffer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x_lavel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q_target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QNet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QNet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q_target.load_state_dict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q.state_dict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mu_target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MuNet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MuNet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mu_target.load_state_dict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mu.state_dict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print_interval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2000.0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mu_optimizer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optim.Adam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mu.parameters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lr_mu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q_optimizer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optim.Adam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q.parameters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lr_q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ou_noise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OrnsteinUhlenbeckNoise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08118-79FF-4D90-81DD-24CEA0A7050F}"/>
              </a:ext>
            </a:extLst>
          </p:cNvPr>
          <p:cNvSpPr txBox="1"/>
          <p:nvPr/>
        </p:nvSpPr>
        <p:spPr>
          <a:xfrm>
            <a:off x="2141951" y="2356622"/>
            <a:ext cx="5285983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메인함수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35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pendulum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Problem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08118-79FF-4D90-81DD-24CEA0A7050F}"/>
              </a:ext>
            </a:extLst>
          </p:cNvPr>
          <p:cNvSpPr txBox="1"/>
          <p:nvPr/>
        </p:nvSpPr>
        <p:spPr>
          <a:xfrm>
            <a:off x="2141951" y="581161"/>
            <a:ext cx="5285983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5-1. </a:t>
            </a:r>
            <a:r>
              <a:rPr lang="ko-KR" altLang="en-US" dirty="0" err="1"/>
              <a:t>메인함수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A2730-8720-490B-9320-C757C061F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535" y="1122645"/>
            <a:ext cx="9457151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n_epi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env.reset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episode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200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Pendulum-v0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torch.from_numpy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a.item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ou_noise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n_epi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env.render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s_prime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env.step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memory.put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100.0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s_prime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s_prime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memory.size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mu_target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q_target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q_optimizer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mu_optimizer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soft_update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mu_target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soft_update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q_target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n_epi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print_interval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n_epi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"#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episode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:{},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: {:.1f}"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n_epi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print_interval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rAll.append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print_interval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print_interval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0.0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16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pendulum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Problem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0~10">
            <a:hlinkClick r:id="" action="ppaction://media"/>
            <a:extLst>
              <a:ext uri="{FF2B5EF4-FFF2-40B4-BE49-F238E27FC236}">
                <a16:creationId xmlns:a16="http://schemas.microsoft.com/office/drawing/2014/main" id="{F2C7F2B2-5359-4D5E-8ED7-BFA2EA987C8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58033" y="1553385"/>
            <a:ext cx="2537933" cy="26812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0D33B2-DAE9-4A4C-8646-A667AFFC4E3C}"/>
              </a:ext>
            </a:extLst>
          </p:cNvPr>
          <p:cNvSpPr txBox="1"/>
          <p:nvPr/>
        </p:nvSpPr>
        <p:spPr>
          <a:xfrm>
            <a:off x="2358033" y="4409162"/>
            <a:ext cx="253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Episode : 0 ~ 10</a:t>
            </a:r>
          </a:p>
          <a:p>
            <a:pPr algn="ctr"/>
            <a:r>
              <a:rPr lang="en-US" altLang="ko-KR" dirty="0"/>
              <a:t>Score: -1500~-1400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1DAD9-CC33-48A6-884F-5E0A1537D24D}"/>
              </a:ext>
            </a:extLst>
          </p:cNvPr>
          <p:cNvSpPr txBox="1"/>
          <p:nvPr/>
        </p:nvSpPr>
        <p:spPr>
          <a:xfrm>
            <a:off x="5571598" y="4409162"/>
            <a:ext cx="253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Episode : 550~560</a:t>
            </a:r>
          </a:p>
          <a:p>
            <a:pPr algn="ctr"/>
            <a:r>
              <a:rPr lang="en-US" altLang="ko-KR" dirty="0"/>
              <a:t>Score: -600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1917F2-8103-4B2E-B7E3-90BE504E7896}"/>
              </a:ext>
            </a:extLst>
          </p:cNvPr>
          <p:cNvSpPr txBox="1"/>
          <p:nvPr/>
        </p:nvSpPr>
        <p:spPr>
          <a:xfrm>
            <a:off x="9023829" y="4409162"/>
            <a:ext cx="253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Episode : 990~999</a:t>
            </a:r>
          </a:p>
          <a:p>
            <a:pPr algn="ctr"/>
            <a:r>
              <a:rPr lang="en-US" altLang="ko-KR" dirty="0"/>
              <a:t>Score: -145</a:t>
            </a:r>
            <a:endParaRPr lang="ko-KR" altLang="en-US" dirty="0"/>
          </a:p>
        </p:txBody>
      </p:sp>
      <p:pic>
        <p:nvPicPr>
          <p:cNvPr id="8" name="-145">
            <a:hlinkClick r:id="" action="ppaction://media"/>
            <a:extLst>
              <a:ext uri="{FF2B5EF4-FFF2-40B4-BE49-F238E27FC236}">
                <a16:creationId xmlns:a16="http://schemas.microsoft.com/office/drawing/2014/main" id="{B97FB9C4-D71B-4A55-948E-08AF96A2FC23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023828" y="1553385"/>
            <a:ext cx="2537934" cy="2681204"/>
          </a:xfrm>
          <a:prstGeom prst="rect">
            <a:avLst/>
          </a:prstGeom>
        </p:spPr>
      </p:pic>
      <p:pic>
        <p:nvPicPr>
          <p:cNvPr id="10" name="500">
            <a:hlinkClick r:id="" action="ppaction://media"/>
            <a:extLst>
              <a:ext uri="{FF2B5EF4-FFF2-40B4-BE49-F238E27FC236}">
                <a16:creationId xmlns:a16="http://schemas.microsoft.com/office/drawing/2014/main" id="{FF3BC28C-A855-42AE-ABFE-48C5CAB25DA1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670296" y="1553385"/>
            <a:ext cx="2537934" cy="26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9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33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923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6787</TotalTime>
  <Words>275</Words>
  <Application>Microsoft Office PowerPoint</Application>
  <PresentationFormat>와이드스크린</PresentationFormat>
  <Paragraphs>77</Paragraphs>
  <Slides>10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ICSL</dc:creator>
  <cp:lastModifiedBy>전상은</cp:lastModifiedBy>
  <cp:revision>134</cp:revision>
  <dcterms:created xsi:type="dcterms:W3CDTF">2019-05-01T03:51:59Z</dcterms:created>
  <dcterms:modified xsi:type="dcterms:W3CDTF">2019-08-08T12:38:59Z</dcterms:modified>
</cp:coreProperties>
</file>