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2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B2B2B"/>
    <a:srgbClr val="FF7F0E"/>
    <a:srgbClr val="FE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0" autoAdjust="0"/>
    <p:restoredTop sz="91633" autoAdjust="0"/>
  </p:normalViewPr>
  <p:slideViewPr>
    <p:cSldViewPr snapToGrid="0">
      <p:cViewPr varScale="1">
        <p:scale>
          <a:sx n="71" d="100"/>
          <a:sy n="71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DC5FB-8D9D-4203-A2B4-EE00EE771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08EEF-6821-48C4-A2A2-807B38D4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EF64A-EEF0-471C-97F3-1C38FBFC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B88FD-583C-4DFF-A870-57585C2E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D4F49-33D9-4C28-986A-55E17F3A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6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BFC1-BE5B-48F6-AF72-F8104123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8129D-3739-4C9A-AFDF-EF35C49B0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97884-97BB-4044-AC33-02515722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341A-CFC5-461C-AD5D-E1EA5B4C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B8A4E-1B4C-413B-81B2-56275940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3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401C6-6EA8-4DB3-B001-9AF9ECC34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E7E6C9-A680-4943-A3FA-D67C22CA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4B47E-CB10-4D1A-A784-7E5A0FC2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C64A1-EC8B-4065-BC84-41FE96E3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20A09-370F-4D4E-B1D5-88C774A4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5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56B-9D7E-4342-87B9-4F5D1031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6EE6B-D61A-43FF-A1E8-4BACD501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8FE96-3ED4-4202-B608-4CFAFE57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23C1B-5221-4176-831D-593CC9B1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E4DA9-5E2A-4900-80CB-9D43DFEE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51AFF-F278-440D-849C-E9FF3C5F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6E43F-E069-4760-BC62-B145D073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003AF-FBDB-4F3E-9FAB-46C0F43C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983CA-B1A6-4C2E-ADA5-18EC1504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D32B2-2268-4CFB-8212-FF9EF41C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4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0017B-508F-4B18-ADEE-75A7D0D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D4CB6-7B7D-4A8B-BA85-09BFD209C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087DC-4F55-4162-9A97-0C42CEAB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71531-D9C5-4F4F-BD11-2EDCFD9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E2CBE-F5F6-49CA-BE26-DE4E45BD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69224-CB26-41DF-BA82-F42CB9F4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7DD1-11BD-47EE-BD55-434882C6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BA489-DF2D-4561-BAD1-C561F9F6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F5376-2AF5-4112-9F9B-BE4AF108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237E2B-955D-4078-8D8D-8AD0C4ABC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769A21-2F56-495C-BB3C-39CE0C317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86BAD4-4ECE-4A1A-95C7-058196F1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A16594-BE9B-4D36-828D-B62A68A0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67D52-7E16-40C4-B784-E4DAA144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47EE-080B-468B-A824-600FA57B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796AD-18B9-47A8-AA6B-C2B58B83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2B09F-0DAB-48A5-9206-C80150C7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5740C-51D7-4F75-A29E-09C2BDB4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0922F3-260F-4F4B-8A04-5098FB33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CBA4A5-F3F9-4945-90C0-3EC8C349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F819E-D0FB-4833-A982-9DB801CB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FF43C-07D4-4C5D-A17D-D96AB033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D6370-799D-4872-A5D3-1CF44A36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13B7F-277E-4721-93E1-FC61EDBB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FA86A-8DE7-4849-8273-A59FD241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47895-119A-44B2-BC28-DE0FABBE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CC71C-46B3-45A5-9B47-1AA6D620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EFE8-57CC-4E88-BA99-843F059B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C8347A-6863-42CE-A021-79AFA87B6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5E01F-C94A-46DF-B6E0-8CAD5FD5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70A58-FBE1-4FA7-81ED-96EA4BF6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0583-BAC1-4044-A1CD-5EE0D3A2FA0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6EFF4-DD15-438F-95FF-E9B7CADD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6367F-D63A-4E2C-B9B3-779FB443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202FEC-E7F6-4AC7-A86D-1414DD6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D868D-0201-4B9D-AD7B-18D3B187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EB78A-E52B-4B11-8125-1337A4279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0583-BAC1-4044-A1CD-5EE0D3A2FA02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5E120-F5A9-4346-B0E1-17872403D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3D9FB-90D7-4395-98CF-9F883289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267C-7F0B-4FD5-B4B2-43066EBF2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Exploration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Exploitation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Dilemma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A5B02-4F3C-4B01-ACFB-E6B3AD8837CF}"/>
              </a:ext>
            </a:extLst>
          </p:cNvPr>
          <p:cNvSpPr txBox="1"/>
          <p:nvPr/>
        </p:nvSpPr>
        <p:spPr>
          <a:xfrm>
            <a:off x="3030024" y="2048159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Online decision-making involves a fundamental choice: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55124-D185-4914-A877-8A96E1DE9C39}"/>
              </a:ext>
            </a:extLst>
          </p:cNvPr>
          <p:cNvSpPr txBox="1"/>
          <p:nvPr/>
        </p:nvSpPr>
        <p:spPr>
          <a:xfrm>
            <a:off x="3513789" y="2658395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002060"/>
                </a:solidFill>
              </a:rPr>
              <a:t>Exploitation</a:t>
            </a:r>
            <a:r>
              <a:rPr lang="en-US" altLang="ko-KR" dirty="0"/>
              <a:t> Make the best decision given current information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6E2A3-8136-40D0-B604-1E81F764792B}"/>
              </a:ext>
            </a:extLst>
          </p:cNvPr>
          <p:cNvSpPr txBox="1"/>
          <p:nvPr/>
        </p:nvSpPr>
        <p:spPr>
          <a:xfrm>
            <a:off x="3030024" y="3672075"/>
            <a:ext cx="797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best long-term strategy may involve short-term sacrifices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4F065-1043-48FA-A8E9-D01E28DD5125}"/>
              </a:ext>
            </a:extLst>
          </p:cNvPr>
          <p:cNvSpPr txBox="1"/>
          <p:nvPr/>
        </p:nvSpPr>
        <p:spPr>
          <a:xfrm>
            <a:off x="3513789" y="3131083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002060"/>
                </a:solidFill>
              </a:rPr>
              <a:t>Exploration</a:t>
            </a:r>
            <a:r>
              <a:rPr lang="en-US" altLang="ko-KR" dirty="0"/>
              <a:t> Gather more information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66E73-3836-4CAE-8450-EF8BA454F15B}"/>
              </a:ext>
            </a:extLst>
          </p:cNvPr>
          <p:cNvSpPr txBox="1"/>
          <p:nvPr/>
        </p:nvSpPr>
        <p:spPr>
          <a:xfrm>
            <a:off x="3030024" y="4117910"/>
            <a:ext cx="797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Gather enough information to make the best overall decisions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60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Exploration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Exploitation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Dilemma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A5B02-4F3C-4B01-ACFB-E6B3AD8837CF}"/>
              </a:ext>
            </a:extLst>
          </p:cNvPr>
          <p:cNvSpPr txBox="1"/>
          <p:nvPr/>
        </p:nvSpPr>
        <p:spPr>
          <a:xfrm>
            <a:off x="3030024" y="1133759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Restaurant Selection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55124-D185-4914-A877-8A96E1DE9C39}"/>
              </a:ext>
            </a:extLst>
          </p:cNvPr>
          <p:cNvSpPr txBox="1"/>
          <p:nvPr/>
        </p:nvSpPr>
        <p:spPr>
          <a:xfrm>
            <a:off x="3217954" y="1677259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002060"/>
                </a:solidFill>
              </a:rPr>
              <a:t>Exploitation</a:t>
            </a:r>
            <a:r>
              <a:rPr lang="en-US" altLang="ko-KR" dirty="0"/>
              <a:t> Go to your favorite restaurant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4F065-1043-48FA-A8E9-D01E28DD5125}"/>
              </a:ext>
            </a:extLst>
          </p:cNvPr>
          <p:cNvSpPr txBox="1"/>
          <p:nvPr/>
        </p:nvSpPr>
        <p:spPr>
          <a:xfrm>
            <a:off x="3217954" y="2131167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002060"/>
                </a:solidFill>
              </a:rPr>
              <a:t>Exploration</a:t>
            </a:r>
            <a:r>
              <a:rPr lang="en-US" altLang="ko-KR" dirty="0"/>
              <a:t> Try a new restaurant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69BCA-CABB-4782-833A-7EFE1315A0AF}"/>
              </a:ext>
            </a:extLst>
          </p:cNvPr>
          <p:cNvSpPr txBox="1"/>
          <p:nvPr/>
        </p:nvSpPr>
        <p:spPr>
          <a:xfrm>
            <a:off x="3030024" y="2647691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Online Banner Advertisements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D820F-DDBF-4E3E-B62B-B563E539ED19}"/>
              </a:ext>
            </a:extLst>
          </p:cNvPr>
          <p:cNvSpPr txBox="1"/>
          <p:nvPr/>
        </p:nvSpPr>
        <p:spPr>
          <a:xfrm>
            <a:off x="3217954" y="3191191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002060"/>
                </a:solidFill>
              </a:rPr>
              <a:t>Exploitation</a:t>
            </a:r>
            <a:r>
              <a:rPr lang="en-US" altLang="ko-KR" dirty="0"/>
              <a:t> Show the most successful advert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82851-D834-419C-BDE4-98C074847E9D}"/>
              </a:ext>
            </a:extLst>
          </p:cNvPr>
          <p:cNvSpPr txBox="1"/>
          <p:nvPr/>
        </p:nvSpPr>
        <p:spPr>
          <a:xfrm>
            <a:off x="3217954" y="3645099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002060"/>
                </a:solidFill>
              </a:rPr>
              <a:t>Exploration</a:t>
            </a:r>
            <a:r>
              <a:rPr lang="en-US" altLang="ko-KR" dirty="0"/>
              <a:t> Show a different advert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B4BD74-636E-45FE-90E1-BE8DC262EFCD}"/>
              </a:ext>
            </a:extLst>
          </p:cNvPr>
          <p:cNvSpPr txBox="1"/>
          <p:nvPr/>
        </p:nvSpPr>
        <p:spPr>
          <a:xfrm>
            <a:off x="3030024" y="4293505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Game Playing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E9E69-824E-456E-90AA-C1F563CA02D3}"/>
              </a:ext>
            </a:extLst>
          </p:cNvPr>
          <p:cNvSpPr txBox="1"/>
          <p:nvPr/>
        </p:nvSpPr>
        <p:spPr>
          <a:xfrm>
            <a:off x="3217954" y="4837005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002060"/>
                </a:solidFill>
              </a:rPr>
              <a:t>Exploitation</a:t>
            </a:r>
            <a:r>
              <a:rPr lang="en-US" altLang="ko-KR" dirty="0"/>
              <a:t> Play the move you believe is best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7DE9D-1D3C-4327-9562-025D9799D2D3}"/>
              </a:ext>
            </a:extLst>
          </p:cNvPr>
          <p:cNvSpPr txBox="1"/>
          <p:nvPr/>
        </p:nvSpPr>
        <p:spPr>
          <a:xfrm>
            <a:off x="3217954" y="5290913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002060"/>
                </a:solidFill>
              </a:rPr>
              <a:t>Exploration</a:t>
            </a:r>
            <a:r>
              <a:rPr lang="en-US" altLang="ko-KR" dirty="0"/>
              <a:t> Play an experimental move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72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Exploration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Exploitation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Dilemma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A5B02-4F3C-4B01-ACFB-E6B3AD8837CF}"/>
              </a:ext>
            </a:extLst>
          </p:cNvPr>
          <p:cNvSpPr txBox="1"/>
          <p:nvPr/>
        </p:nvSpPr>
        <p:spPr>
          <a:xfrm>
            <a:off x="3030024" y="1133759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Random exploration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55124-D185-4914-A877-8A96E1DE9C39}"/>
                  </a:ext>
                </a:extLst>
              </p:cNvPr>
              <p:cNvSpPr txBox="1"/>
              <p:nvPr/>
            </p:nvSpPr>
            <p:spPr>
              <a:xfrm>
                <a:off x="3217954" y="1650283"/>
                <a:ext cx="709539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2B2B2B"/>
                    </a:solidFill>
                  </a:rPr>
                  <a:t>Explore random actions( e.g.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2B2B2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rgbClr val="2B2B2B"/>
                    </a:solidFill>
                  </a:rPr>
                  <a:t>-greedy, </a:t>
                </a:r>
                <a:r>
                  <a:rPr lang="en-US" altLang="ko-KR" dirty="0" err="1">
                    <a:solidFill>
                      <a:srgbClr val="2B2B2B"/>
                    </a:solidFill>
                  </a:rPr>
                  <a:t>softmax</a:t>
                </a:r>
                <a:r>
                  <a:rPr lang="en-US" altLang="ko-KR" dirty="0">
                    <a:solidFill>
                      <a:srgbClr val="2B2B2B"/>
                    </a:solidFill>
                  </a:rPr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55124-D185-4914-A877-8A96E1DE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54" y="1650283"/>
                <a:ext cx="7095392" cy="374526"/>
              </a:xfrm>
              <a:prstGeom prst="rect">
                <a:avLst/>
              </a:prstGeom>
              <a:blipFill>
                <a:blip r:embed="rId2"/>
                <a:stretch>
                  <a:fillRect l="-773" t="-9836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F569BCA-CABB-4782-833A-7EFE1315A0AF}"/>
              </a:ext>
            </a:extLst>
          </p:cNvPr>
          <p:cNvSpPr txBox="1"/>
          <p:nvPr/>
        </p:nvSpPr>
        <p:spPr>
          <a:xfrm>
            <a:off x="3030024" y="2410572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Optimism in the face of uncertainty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D820F-DDBF-4E3E-B62B-B563E539ED19}"/>
              </a:ext>
            </a:extLst>
          </p:cNvPr>
          <p:cNvSpPr txBox="1"/>
          <p:nvPr/>
        </p:nvSpPr>
        <p:spPr>
          <a:xfrm>
            <a:off x="3217954" y="2961420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2B2B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B2B2B"/>
                </a:solidFill>
              </a:rPr>
              <a:t> Estimate uncertainty on value</a:t>
            </a:r>
            <a:endParaRPr lang="ko-KR" altLang="en-US" dirty="0">
              <a:solidFill>
                <a:srgbClr val="2B2B2B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B4BD74-636E-45FE-90E1-BE8DC262EFCD}"/>
              </a:ext>
            </a:extLst>
          </p:cNvPr>
          <p:cNvSpPr txBox="1"/>
          <p:nvPr/>
        </p:nvSpPr>
        <p:spPr>
          <a:xfrm>
            <a:off x="3030024" y="4082697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2B2B"/>
                </a:solidFill>
              </a:rPr>
              <a:t>3. Information state space</a:t>
            </a:r>
            <a:endParaRPr lang="ko-KR" altLang="en-US" dirty="0">
              <a:solidFill>
                <a:srgbClr val="2B2B2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E9E69-824E-456E-90AA-C1F563CA02D3}"/>
              </a:ext>
            </a:extLst>
          </p:cNvPr>
          <p:cNvSpPr txBox="1"/>
          <p:nvPr/>
        </p:nvSpPr>
        <p:spPr>
          <a:xfrm>
            <a:off x="3217954" y="4684631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2B2B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B2B2B"/>
                </a:solidFill>
              </a:rPr>
              <a:t> Consider agent’s information as part of its state</a:t>
            </a:r>
            <a:endParaRPr lang="ko-KR" altLang="en-US" dirty="0">
              <a:solidFill>
                <a:srgbClr val="2B2B2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1D129-DE5F-438B-B1CE-5F028992A6CC}"/>
              </a:ext>
            </a:extLst>
          </p:cNvPr>
          <p:cNvSpPr txBox="1"/>
          <p:nvPr/>
        </p:nvSpPr>
        <p:spPr>
          <a:xfrm>
            <a:off x="3217954" y="3480763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2B2B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B2B2B"/>
                </a:solidFill>
              </a:rPr>
              <a:t> Prefer to explore states/actions with highest uncertainty</a:t>
            </a:r>
            <a:endParaRPr lang="ko-KR" altLang="en-US" dirty="0">
              <a:solidFill>
                <a:srgbClr val="2B2B2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215BC1-A337-4E94-9E49-2A428822DAE9}"/>
              </a:ext>
            </a:extLst>
          </p:cNvPr>
          <p:cNvSpPr txBox="1"/>
          <p:nvPr/>
        </p:nvSpPr>
        <p:spPr>
          <a:xfrm>
            <a:off x="3217954" y="5203974"/>
            <a:ext cx="709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B2B2B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B2B2B"/>
                </a:solidFill>
              </a:rPr>
              <a:t> Lookahead to see how information helps reward</a:t>
            </a:r>
            <a:endParaRPr lang="ko-KR" altLang="en-US" dirty="0">
              <a:solidFill>
                <a:srgbClr val="2B2B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State-action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Exploration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Parameter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Exploration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A5B02-4F3C-4B01-ACFB-E6B3AD8837CF}"/>
              </a:ext>
            </a:extLst>
          </p:cNvPr>
          <p:cNvSpPr txBox="1"/>
          <p:nvPr/>
        </p:nvSpPr>
        <p:spPr>
          <a:xfrm>
            <a:off x="2977563" y="905071"/>
            <a:ext cx="2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State-action Exploration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2DBDD-E761-4DE7-9180-FAEEB3B1ED98}"/>
              </a:ext>
            </a:extLst>
          </p:cNvPr>
          <p:cNvSpPr txBox="1"/>
          <p:nvPr/>
        </p:nvSpPr>
        <p:spPr>
          <a:xfrm>
            <a:off x="2977563" y="1812415"/>
            <a:ext cx="323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Systematically explore</a:t>
            </a:r>
          </a:p>
          <a:p>
            <a:r>
              <a:rPr lang="en-US" altLang="ko-KR" dirty="0"/>
              <a:t> state space / action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3CD928-A47A-4F26-AF48-2CFD15FBD71F}"/>
                  </a:ext>
                </a:extLst>
              </p:cNvPr>
              <p:cNvSpPr txBox="1"/>
              <p:nvPr/>
            </p:nvSpPr>
            <p:spPr>
              <a:xfrm>
                <a:off x="2977563" y="2844509"/>
                <a:ext cx="32363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e.g. Pick different 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each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time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visited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3CD928-A47A-4F26-AF48-2CFD15FBD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63" y="2844509"/>
                <a:ext cx="3236305" cy="646331"/>
              </a:xfrm>
              <a:prstGeom prst="rect">
                <a:avLst/>
              </a:prstGeom>
              <a:blipFill>
                <a:blip r:embed="rId2"/>
                <a:stretch>
                  <a:fillRect l="-1507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6C18B07-F503-4EE2-9245-327131874E19}"/>
              </a:ext>
            </a:extLst>
          </p:cNvPr>
          <p:cNvSpPr txBox="1"/>
          <p:nvPr/>
        </p:nvSpPr>
        <p:spPr>
          <a:xfrm>
            <a:off x="7319088" y="905071"/>
            <a:ext cx="2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Parameter Exploration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99DF92-7FAA-4C43-84CF-64292B4CCBA4}"/>
                  </a:ext>
                </a:extLst>
              </p:cNvPr>
              <p:cNvSpPr txBox="1"/>
              <p:nvPr/>
            </p:nvSpPr>
            <p:spPr>
              <a:xfrm>
                <a:off x="7319088" y="1812415"/>
                <a:ext cx="32363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Parameterize policy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altLang="ko-KR" dirty="0"/>
                  <a:t>) 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99DF92-7FAA-4C43-84CF-64292B4CC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088" y="1812415"/>
                <a:ext cx="3236305" cy="923330"/>
              </a:xfrm>
              <a:prstGeom prst="rect">
                <a:avLst/>
              </a:prstGeom>
              <a:blipFill>
                <a:blip r:embed="rId3"/>
                <a:stretch>
                  <a:fillRect l="-1695" t="-17105" b="-44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C595121-1C01-4D7F-A742-0046EDCCE470}"/>
              </a:ext>
            </a:extLst>
          </p:cNvPr>
          <p:cNvSpPr txBox="1"/>
          <p:nvPr/>
        </p:nvSpPr>
        <p:spPr>
          <a:xfrm>
            <a:off x="7319088" y="2844509"/>
            <a:ext cx="382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e.g. Pick different parameters and try for a while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FE00DB-2D92-4838-B75B-5DCC10FB8968}"/>
              </a:ext>
            </a:extLst>
          </p:cNvPr>
          <p:cNvSpPr/>
          <p:nvPr/>
        </p:nvSpPr>
        <p:spPr>
          <a:xfrm>
            <a:off x="7305640" y="4122256"/>
            <a:ext cx="3818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Advantage: consistent exploration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5490CD-FBB4-45A4-85AE-837F714DAF3B}"/>
              </a:ext>
            </a:extLst>
          </p:cNvPr>
          <p:cNvSpPr/>
          <p:nvPr/>
        </p:nvSpPr>
        <p:spPr>
          <a:xfrm>
            <a:off x="7305640" y="4871360"/>
            <a:ext cx="39825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Disadvantage: doesn’t know about </a:t>
            </a:r>
          </a:p>
          <a:p>
            <a:r>
              <a:rPr lang="en-US" altLang="ko-KR" dirty="0"/>
              <a:t>state/action space We will focus on</a:t>
            </a:r>
          </a:p>
          <a:p>
            <a:r>
              <a:rPr lang="en-US" altLang="ko-KR" dirty="0"/>
              <a:t> state-action exploration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BE4A5A-B649-4A67-B375-B3C0E7326C78}"/>
              </a:ext>
            </a:extLst>
          </p:cNvPr>
          <p:cNvCxnSpPr/>
          <p:nvPr/>
        </p:nvCxnSpPr>
        <p:spPr>
          <a:xfrm>
            <a:off x="6494929" y="793376"/>
            <a:ext cx="0" cy="520401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70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The 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Multi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Armed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Bandit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A5B02-4F3C-4B01-ACFB-E6B3AD8837CF}"/>
              </a:ext>
            </a:extLst>
          </p:cNvPr>
          <p:cNvSpPr txBox="1"/>
          <p:nvPr/>
        </p:nvSpPr>
        <p:spPr>
          <a:xfrm>
            <a:off x="2762410" y="810942"/>
            <a:ext cx="747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MAB(the Multi-Armed Bandit)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520AA1-7419-4D84-8F52-BC6ED22CD067}"/>
                  </a:ext>
                </a:extLst>
              </p:cNvPr>
              <p:cNvSpPr txBox="1"/>
              <p:nvPr/>
            </p:nvSpPr>
            <p:spPr>
              <a:xfrm>
                <a:off x="2762410" y="1604319"/>
                <a:ext cx="747080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 multi-armed bandit is a tuple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520AA1-7419-4D84-8F52-BC6ED22C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10" y="1604319"/>
                <a:ext cx="7470802" cy="374526"/>
              </a:xfrm>
              <a:prstGeom prst="rect">
                <a:avLst/>
              </a:prstGeom>
              <a:blipFill>
                <a:blip r:embed="rId2"/>
                <a:stretch>
                  <a:fillRect l="-653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F96DAF-FBFB-43B1-A954-8C756E639AFE}"/>
                  </a:ext>
                </a:extLst>
              </p:cNvPr>
              <p:cNvSpPr txBox="1"/>
              <p:nvPr/>
            </p:nvSpPr>
            <p:spPr>
              <a:xfrm>
                <a:off x="2762410" y="2168446"/>
                <a:ext cx="747080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ko-KR" dirty="0"/>
                  <a:t> is a known set of </a:t>
                </a:r>
                <a:r>
                  <a:rPr lang="en-US" altLang="ko-KR" i="1" dirty="0"/>
                  <a:t>m</a:t>
                </a:r>
                <a:r>
                  <a:rPr lang="en-US" altLang="ko-KR" dirty="0"/>
                  <a:t> actions(or “arms”)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F96DAF-FBFB-43B1-A954-8C756E63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10" y="2168446"/>
                <a:ext cx="7470802" cy="374526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ulti armed b에 대한 이미지 검색결과">
            <a:extLst>
              <a:ext uri="{FF2B5EF4-FFF2-40B4-BE49-F238E27FC236}">
                <a16:creationId xmlns:a16="http://schemas.microsoft.com/office/drawing/2014/main" id="{A36BAF1B-AF8F-4752-A90C-6F42CE2CA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744" y="2342270"/>
            <a:ext cx="3525091" cy="291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D25FA0-16EE-4A57-81BC-3C53365A0B1D}"/>
                  </a:ext>
                </a:extLst>
              </p:cNvPr>
              <p:cNvSpPr txBox="1"/>
              <p:nvPr/>
            </p:nvSpPr>
            <p:spPr>
              <a:xfrm>
                <a:off x="2762410" y="2716796"/>
                <a:ext cx="74708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/>
                  <a:t> is an unknown probability</a:t>
                </a:r>
              </a:p>
              <a:p>
                <a:r>
                  <a:rPr lang="en-US" altLang="ko-KR" dirty="0"/>
                  <a:t>Distribution over rewards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D25FA0-16EE-4A57-81BC-3C53365A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10" y="2716796"/>
                <a:ext cx="7470802" cy="646331"/>
              </a:xfrm>
              <a:prstGeom prst="rect">
                <a:avLst/>
              </a:prstGeom>
              <a:blipFill>
                <a:blip r:embed="rId5"/>
                <a:stretch>
                  <a:fillRect l="-653" t="-66981" b="-6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A31438-81EE-491B-B175-2CEEBC315C04}"/>
                  </a:ext>
                </a:extLst>
              </p:cNvPr>
              <p:cNvSpPr txBox="1"/>
              <p:nvPr/>
            </p:nvSpPr>
            <p:spPr>
              <a:xfrm>
                <a:off x="2762410" y="3536951"/>
                <a:ext cx="543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At each step t the agent selects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A31438-81EE-491B-B175-2CEEBC315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10" y="3536951"/>
                <a:ext cx="5438334" cy="369332"/>
              </a:xfrm>
              <a:prstGeom prst="rect">
                <a:avLst/>
              </a:prstGeom>
              <a:blipFill>
                <a:blip r:embed="rId6"/>
                <a:stretch>
                  <a:fillRect l="-89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A856E9-F895-4038-95CF-03D0D636AD48}"/>
                  </a:ext>
                </a:extLst>
              </p:cNvPr>
              <p:cNvSpPr txBox="1"/>
              <p:nvPr/>
            </p:nvSpPr>
            <p:spPr>
              <a:xfrm>
                <a:off x="2762410" y="4155791"/>
                <a:ext cx="543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 environment generates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A856E9-F895-4038-95CF-03D0D636A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10" y="4155791"/>
                <a:ext cx="5438334" cy="369332"/>
              </a:xfrm>
              <a:prstGeom prst="rect">
                <a:avLst/>
              </a:prstGeom>
              <a:blipFill>
                <a:blip r:embed="rId7"/>
                <a:stretch>
                  <a:fillRect l="-89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EA0812-7B61-4A01-819D-72ECBD181D63}"/>
                  </a:ext>
                </a:extLst>
              </p:cNvPr>
              <p:cNvSpPr txBox="1"/>
              <p:nvPr/>
            </p:nvSpPr>
            <p:spPr>
              <a:xfrm>
                <a:off x="2762410" y="4883613"/>
                <a:ext cx="5438334" cy="97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 goal is to maximize cumulative reward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</m:e>
                        <m:sub>
                          <m:r>
                            <m:rPr>
                              <m:brk m:alnAt="25"/>
                            </m:rP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EA0812-7B61-4A01-819D-72ECBD181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10" y="4883613"/>
                <a:ext cx="5438334" cy="970266"/>
              </a:xfrm>
              <a:prstGeom prst="rect">
                <a:avLst/>
              </a:prstGeom>
              <a:blipFill>
                <a:blip r:embed="rId8"/>
                <a:stretch>
                  <a:fillRect l="-897" t="-3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9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Regret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A5B02-4F3C-4B01-ACFB-E6B3AD8837CF}"/>
              </a:ext>
            </a:extLst>
          </p:cNvPr>
          <p:cNvSpPr txBox="1"/>
          <p:nvPr/>
        </p:nvSpPr>
        <p:spPr>
          <a:xfrm>
            <a:off x="2762410" y="810942"/>
            <a:ext cx="747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action-value is the mean reward for action a,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559C23-203C-4615-9AA2-711367981301}"/>
                  </a:ext>
                </a:extLst>
              </p:cNvPr>
              <p:cNvSpPr txBox="1"/>
              <p:nvPr/>
            </p:nvSpPr>
            <p:spPr>
              <a:xfrm>
                <a:off x="6096000" y="1378323"/>
                <a:ext cx="1550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559C23-203C-4615-9AA2-711367981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78323"/>
                <a:ext cx="1550873" cy="276999"/>
              </a:xfrm>
              <a:prstGeom prst="rect">
                <a:avLst/>
              </a:prstGeom>
              <a:blipFill>
                <a:blip r:embed="rId2"/>
                <a:stretch>
                  <a:fillRect l="-3543" t="-169565" r="-11024" b="-26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FF47BC-2117-4AF3-BC05-B59EDC856EB0}"/>
                  </a:ext>
                </a:extLst>
              </p:cNvPr>
              <p:cNvSpPr txBox="1"/>
              <p:nvPr/>
            </p:nvSpPr>
            <p:spPr>
              <a:xfrm>
                <a:off x="2762410" y="1853371"/>
                <a:ext cx="7470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 optimal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is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FF47BC-2117-4AF3-BC05-B59EDC85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10" y="1853371"/>
                <a:ext cx="7470802" cy="369332"/>
              </a:xfrm>
              <a:prstGeom prst="rect">
                <a:avLst/>
              </a:prstGeom>
              <a:blipFill>
                <a:blip r:embed="rId3"/>
                <a:stretch>
                  <a:fillRect l="-65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4D1CE2-20D4-453C-9225-D895B159FD14}"/>
                  </a:ext>
                </a:extLst>
              </p:cNvPr>
              <p:cNvSpPr txBox="1"/>
              <p:nvPr/>
            </p:nvSpPr>
            <p:spPr>
              <a:xfrm>
                <a:off x="2762410" y="2526468"/>
                <a:ext cx="7470802" cy="459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4D1CE2-20D4-453C-9225-D895B159F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10" y="2526468"/>
                <a:ext cx="7470802" cy="459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583C9FA-A31D-43F6-A30E-1E6394F11B67}"/>
              </a:ext>
            </a:extLst>
          </p:cNvPr>
          <p:cNvSpPr txBox="1"/>
          <p:nvPr/>
        </p:nvSpPr>
        <p:spPr>
          <a:xfrm>
            <a:off x="2762410" y="3274012"/>
            <a:ext cx="747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regret is the opportunity loss for one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747FA8-B1E4-41D2-839A-012195254C9B}"/>
                  </a:ext>
                </a:extLst>
              </p:cNvPr>
              <p:cNvSpPr txBox="1"/>
              <p:nvPr/>
            </p:nvSpPr>
            <p:spPr>
              <a:xfrm>
                <a:off x="2762410" y="3931339"/>
                <a:ext cx="7470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]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747FA8-B1E4-41D2-839A-012195254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10" y="3931339"/>
                <a:ext cx="7470802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233DA32-EF36-48FD-A56D-95D8883AE242}"/>
              </a:ext>
            </a:extLst>
          </p:cNvPr>
          <p:cNvSpPr txBox="1"/>
          <p:nvPr/>
        </p:nvSpPr>
        <p:spPr>
          <a:xfrm>
            <a:off x="2762410" y="4595043"/>
            <a:ext cx="747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total regret is the total opportunity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DF6177-A8B8-48D6-A40D-16FD3FE60C67}"/>
                  </a:ext>
                </a:extLst>
              </p:cNvPr>
              <p:cNvSpPr txBox="1"/>
              <p:nvPr/>
            </p:nvSpPr>
            <p:spPr>
              <a:xfrm>
                <a:off x="2762410" y="5952524"/>
                <a:ext cx="747080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Maximize cumulative reward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ko-KR" dirty="0"/>
                  <a:t> minimize total regret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DF6177-A8B8-48D6-A40D-16FD3FE60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10" y="5952524"/>
                <a:ext cx="7470802" cy="374526"/>
              </a:xfrm>
              <a:prstGeom prst="rect">
                <a:avLst/>
              </a:prstGeom>
              <a:blipFill>
                <a:blip r:embed="rId6"/>
                <a:stretch>
                  <a:fillRect l="-653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D17FD43-9C6C-46FC-A802-719B82F188A5}"/>
                  </a:ext>
                </a:extLst>
              </p:cNvPr>
              <p:cNvSpPr/>
              <p:nvPr/>
            </p:nvSpPr>
            <p:spPr>
              <a:xfrm>
                <a:off x="5204511" y="5104089"/>
                <a:ext cx="291252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D17FD43-9C6C-46FC-A802-719B82F18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511" y="5104089"/>
                <a:ext cx="2912529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1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E29B6-315B-4A61-ADEC-42279D35B473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83B4-6A84-4C35-865D-5A3922698574}"/>
              </a:ext>
            </a:extLst>
          </p:cNvPr>
          <p:cNvSpPr txBox="1"/>
          <p:nvPr/>
        </p:nvSpPr>
        <p:spPr>
          <a:xfrm>
            <a:off x="0" y="19847"/>
            <a:ext cx="177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Counting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Regret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6A5B02-4F3C-4B01-ACFB-E6B3AD8837CF}"/>
                  </a:ext>
                </a:extLst>
              </p:cNvPr>
              <p:cNvSpPr txBox="1"/>
              <p:nvPr/>
            </p:nvSpPr>
            <p:spPr>
              <a:xfrm>
                <a:off x="2762410" y="810942"/>
                <a:ext cx="747080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expected number of selections for action a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6A5B02-4F3C-4B01-ACFB-E6B3AD883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10" y="810942"/>
                <a:ext cx="7470802" cy="374526"/>
              </a:xfrm>
              <a:prstGeom prst="rect">
                <a:avLst/>
              </a:prstGeom>
              <a:blipFill>
                <a:blip r:embed="rId2"/>
                <a:stretch>
                  <a:fillRect l="-65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FF47BC-2117-4AF3-BC05-B59EDC856EB0}"/>
                  </a:ext>
                </a:extLst>
              </p:cNvPr>
              <p:cNvSpPr txBox="1"/>
              <p:nvPr/>
            </p:nvSpPr>
            <p:spPr>
              <a:xfrm>
                <a:off x="2762409" y="1853371"/>
                <a:ext cx="83608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 gap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 is the difference in value between action a and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FF47BC-2117-4AF3-BC05-B59EDC85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09" y="1853371"/>
                <a:ext cx="8360869" cy="646331"/>
              </a:xfrm>
              <a:prstGeom prst="rect">
                <a:avLst/>
              </a:prstGeom>
              <a:blipFill>
                <a:blip r:embed="rId3"/>
                <a:stretch>
                  <a:fillRect l="-583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583C9FA-A31D-43F6-A30E-1E6394F11B67}"/>
              </a:ext>
            </a:extLst>
          </p:cNvPr>
          <p:cNvSpPr txBox="1"/>
          <p:nvPr/>
        </p:nvSpPr>
        <p:spPr>
          <a:xfrm>
            <a:off x="2762409" y="2943190"/>
            <a:ext cx="747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Regret is a function of gaps and the counts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278178-1068-4EF7-A466-54572C4DA056}"/>
                  </a:ext>
                </a:extLst>
              </p:cNvPr>
              <p:cNvSpPr txBox="1"/>
              <p:nvPr/>
            </p:nvSpPr>
            <p:spPr>
              <a:xfrm>
                <a:off x="3676810" y="3474947"/>
                <a:ext cx="5642002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278178-1068-4EF7-A466-54572C4D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10" y="3474947"/>
                <a:ext cx="5642002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FDF6177-A8B8-48D6-A40D-16FD3FE60C67}"/>
              </a:ext>
            </a:extLst>
          </p:cNvPr>
          <p:cNvSpPr txBox="1"/>
          <p:nvPr/>
        </p:nvSpPr>
        <p:spPr>
          <a:xfrm>
            <a:off x="2762410" y="5672532"/>
            <a:ext cx="7470802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good algorithm ensures small counts for large gaps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677F34-FB3F-4E91-A349-97F5B9AAD794}"/>
                  </a:ext>
                </a:extLst>
              </p:cNvPr>
              <p:cNvSpPr txBox="1"/>
              <p:nvPr/>
            </p:nvSpPr>
            <p:spPr>
              <a:xfrm>
                <a:off x="3676810" y="4108370"/>
                <a:ext cx="5642002" cy="655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677F34-FB3F-4E91-A349-97F5B9AAD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10" y="4108370"/>
                <a:ext cx="5642002" cy="6556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BFA403-3CEE-431B-866F-8B31E4C4823A}"/>
                  </a:ext>
                </a:extLst>
              </p:cNvPr>
              <p:cNvSpPr txBox="1"/>
              <p:nvPr/>
            </p:nvSpPr>
            <p:spPr>
              <a:xfrm>
                <a:off x="3676810" y="4854415"/>
                <a:ext cx="5642002" cy="655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BFA403-3CEE-431B-866F-8B31E4C48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10" y="4854415"/>
                <a:ext cx="5642002" cy="6556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F167333-D871-47A2-9490-73EB638D3783}"/>
              </a:ext>
            </a:extLst>
          </p:cNvPr>
          <p:cNvSpPr txBox="1"/>
          <p:nvPr/>
        </p:nvSpPr>
        <p:spPr>
          <a:xfrm>
            <a:off x="2762410" y="6068269"/>
            <a:ext cx="7470802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 : gaps are not known!</a:t>
            </a:r>
          </a:p>
        </p:txBody>
      </p:sp>
    </p:spTree>
    <p:extLst>
      <p:ext uri="{BB962C8B-B14F-4D97-AF65-F5344CB8AC3E}">
        <p14:creationId xmlns:p14="http://schemas.microsoft.com/office/powerpoint/2010/main" val="213989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</TotalTime>
  <Words>442</Words>
  <Application>Microsoft Office PowerPoint</Application>
  <PresentationFormat>와이드스크린</PresentationFormat>
  <Paragraphs>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전상은</cp:lastModifiedBy>
  <cp:revision>97</cp:revision>
  <dcterms:created xsi:type="dcterms:W3CDTF">2019-05-08T04:21:03Z</dcterms:created>
  <dcterms:modified xsi:type="dcterms:W3CDTF">2019-11-05T09:53:50Z</dcterms:modified>
</cp:coreProperties>
</file>