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8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7F0E"/>
    <a:srgbClr val="FE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2CBE4-A303-454F-B91F-E62601A1D7A1}"/>
              </a:ext>
            </a:extLst>
          </p:cNvPr>
          <p:cNvSpPr txBox="1"/>
          <p:nvPr/>
        </p:nvSpPr>
        <p:spPr>
          <a:xfrm>
            <a:off x="1455611" y="1969535"/>
            <a:ext cx="95759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Deep Learning Based Transmit Power Control in Underlaid </a:t>
            </a:r>
          </a:p>
          <a:p>
            <a:pPr algn="ctr"/>
            <a:r>
              <a:rPr lang="en-US" altLang="ko-KR" sz="4400" dirty="0"/>
              <a:t>Device-to-Device Communication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altLang="ko-KR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Cache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Replacement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632FE-1D28-4190-96BF-E9C7921A54B1}"/>
              </a:ext>
            </a:extLst>
          </p:cNvPr>
          <p:cNvSpPr txBox="1"/>
          <p:nvPr/>
        </p:nvSpPr>
        <p:spPr>
          <a:xfrm>
            <a:off x="1791190" y="4022474"/>
            <a:ext cx="860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Woongsup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Lee , Member, IEEE,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Minhoe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Kim , Member, IEEE, and Dong-Ho Cho , Senior Member, IEEE</a:t>
            </a:r>
          </a:p>
        </p:txBody>
      </p:sp>
    </p:spTree>
    <p:extLst>
      <p:ext uri="{BB962C8B-B14F-4D97-AF65-F5344CB8AC3E}">
        <p14:creationId xmlns:p14="http://schemas.microsoft.com/office/powerpoint/2010/main" val="53055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EC7382-4D72-4AA5-86DC-589837A5C72C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flipV="1">
            <a:off x="5963606" y="3568265"/>
            <a:ext cx="2270671" cy="206226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8389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CF9E7-1EB9-4628-80B1-FF5683CD16F4}"/>
              </a:ext>
            </a:extLst>
          </p:cNvPr>
          <p:cNvSpPr txBox="1"/>
          <p:nvPr/>
        </p:nvSpPr>
        <p:spPr>
          <a:xfrm>
            <a:off x="2097247" y="178226"/>
            <a:ext cx="54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Device-to-Device</a:t>
            </a:r>
            <a:r>
              <a:rPr lang="ko-KR" altLang="en-US" dirty="0"/>
              <a:t> </a:t>
            </a:r>
            <a:r>
              <a:rPr lang="en-US" altLang="ko-KR" dirty="0"/>
              <a:t>Communication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BA2F-C333-4B2D-B36B-AB449394DCD6}"/>
              </a:ext>
            </a:extLst>
          </p:cNvPr>
          <p:cNvSpPr txBox="1"/>
          <p:nvPr/>
        </p:nvSpPr>
        <p:spPr>
          <a:xfrm>
            <a:off x="2097247" y="652724"/>
            <a:ext cx="95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Cellular Frequencies</a:t>
            </a:r>
            <a:r>
              <a:rPr lang="ko-KR" altLang="en-US" dirty="0"/>
              <a:t>에서 두 모바일 사용자 간 </a:t>
            </a:r>
            <a:r>
              <a:rPr lang="en-US" altLang="ko-KR" dirty="0"/>
              <a:t>Base Station</a:t>
            </a:r>
            <a:r>
              <a:rPr lang="ko-KR" altLang="en-US" dirty="0"/>
              <a:t>을 통과하지 않는 직접통신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통신이 대역 내에선 셀룰러 주파수로 대역 외에선 </a:t>
            </a:r>
            <a:r>
              <a:rPr lang="ko-KR" altLang="en-US" sz="1600" dirty="0" err="1"/>
              <a:t>비허가</a:t>
            </a:r>
            <a:r>
              <a:rPr lang="ko-KR" altLang="en-US" sz="1600" dirty="0"/>
              <a:t> 스펙트럼으로 발생할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 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56ED8-9064-434C-BAC7-289D573FA285}"/>
              </a:ext>
            </a:extLst>
          </p:cNvPr>
          <p:cNvSpPr txBox="1"/>
          <p:nvPr/>
        </p:nvSpPr>
        <p:spPr>
          <a:xfrm>
            <a:off x="2203373" y="1287103"/>
            <a:ext cx="94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수 많은 유저들이 동시에 통신이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61DB9-DCE0-4FA7-96FA-F12DC911E986}"/>
              </a:ext>
            </a:extLst>
          </p:cNvPr>
          <p:cNvSpPr txBox="1"/>
          <p:nvPr/>
        </p:nvSpPr>
        <p:spPr>
          <a:xfrm>
            <a:off x="2203373" y="1785618"/>
            <a:ext cx="943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D2D User</a:t>
            </a:r>
            <a:r>
              <a:rPr lang="ko-KR" altLang="en-US" dirty="0"/>
              <a:t> </a:t>
            </a:r>
            <a:r>
              <a:rPr lang="en-US" altLang="ko-KR" dirty="0"/>
              <a:t>Equipment(DUE)</a:t>
            </a:r>
            <a:r>
              <a:rPr lang="ko-KR" altLang="en-US" dirty="0"/>
              <a:t>의 송신전력 </a:t>
            </a:r>
            <a:r>
              <a:rPr lang="en-US" altLang="ko-KR" dirty="0"/>
              <a:t>Control</a:t>
            </a:r>
            <a:r>
              <a:rPr lang="ko-KR" altLang="en-US" dirty="0"/>
              <a:t>이 </a:t>
            </a:r>
            <a:r>
              <a:rPr lang="en-US" altLang="ko-KR" dirty="0"/>
              <a:t>D2D </a:t>
            </a:r>
            <a:r>
              <a:rPr lang="ko-KR" altLang="en-US" dirty="0"/>
              <a:t>통신의 성능에 중요하다</a:t>
            </a:r>
            <a:r>
              <a:rPr lang="en-US" altLang="ko-KR" dirty="0"/>
              <a:t>.</a:t>
            </a:r>
          </a:p>
          <a:p>
            <a:r>
              <a:rPr lang="en-US" altLang="ko-KR" sz="1600" dirty="0"/>
              <a:t>(DUE</a:t>
            </a:r>
            <a:r>
              <a:rPr lang="ko-KR" altLang="en-US" sz="1600" dirty="0"/>
              <a:t>들이 </a:t>
            </a:r>
            <a:r>
              <a:rPr lang="en-US" altLang="ko-KR" sz="1600" dirty="0"/>
              <a:t>Cellular user Equipment(CUE)</a:t>
            </a:r>
            <a:r>
              <a:rPr lang="ko-KR" altLang="en-US" sz="1600" dirty="0"/>
              <a:t>와 주파수 공유시에 송신전력이 매우 중요하다</a:t>
            </a:r>
            <a:r>
              <a:rPr lang="en-US" altLang="ko-KR" sz="1600" dirty="0"/>
              <a:t>.)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3F99BA-DB33-4CE9-995F-8F7F752EBFDB}"/>
              </a:ext>
            </a:extLst>
          </p:cNvPr>
          <p:cNvSpPr/>
          <p:nvPr/>
        </p:nvSpPr>
        <p:spPr>
          <a:xfrm>
            <a:off x="2617364" y="2809301"/>
            <a:ext cx="8604174" cy="35474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base station iconì ëí ì´ë¯¸ì§ ê²ìê²°ê³¼">
            <a:extLst>
              <a:ext uri="{FF2B5EF4-FFF2-40B4-BE49-F238E27FC236}">
                <a16:creationId xmlns:a16="http://schemas.microsoft.com/office/drawing/2014/main" id="{906DA7EF-1EC9-4781-B6D2-7451F3C8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75" y="3718902"/>
            <a:ext cx="467508" cy="10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A6A9F82A-7219-45DC-B8BC-3B63EC9F3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83" y="5630525"/>
            <a:ext cx="453245" cy="4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B5C6C3BA-DD73-4F5F-A3CE-0EABF107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15" y="4167350"/>
            <a:ext cx="453245" cy="402572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</p:pic>
      <p:pic>
        <p:nvPicPr>
          <p:cNvPr id="19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7E47D531-1FE5-413B-B080-E1B419F5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30" y="4167350"/>
            <a:ext cx="453245" cy="402572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</p:pic>
      <p:pic>
        <p:nvPicPr>
          <p:cNvPr id="20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7991050A-A83A-4679-B6BF-2A98B169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30" y="3165693"/>
            <a:ext cx="453245" cy="40257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</p:pic>
      <p:pic>
        <p:nvPicPr>
          <p:cNvPr id="21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4D625256-FDE9-404E-9CAA-AB1A66425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654" y="3165693"/>
            <a:ext cx="453245" cy="40257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5FC16-BBA2-4B64-9B56-2B467A8A5012}"/>
              </a:ext>
            </a:extLst>
          </p:cNvPr>
          <p:cNvSpPr txBox="1"/>
          <p:nvPr/>
        </p:nvSpPr>
        <p:spPr>
          <a:xfrm>
            <a:off x="6190228" y="3145837"/>
            <a:ext cx="55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D2D T1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BCD9B-12C7-436B-982F-C88F1B245600}"/>
              </a:ext>
            </a:extLst>
          </p:cNvPr>
          <p:cNvSpPr txBox="1"/>
          <p:nvPr/>
        </p:nvSpPr>
        <p:spPr>
          <a:xfrm>
            <a:off x="8427558" y="3145837"/>
            <a:ext cx="55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D2D R1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34E31-5FDE-4494-961C-2B67A425C0FF}"/>
              </a:ext>
            </a:extLst>
          </p:cNvPr>
          <p:cNvSpPr txBox="1"/>
          <p:nvPr/>
        </p:nvSpPr>
        <p:spPr>
          <a:xfrm>
            <a:off x="6190228" y="4137803"/>
            <a:ext cx="55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D2D T2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F0448-51D2-4E95-A5D0-349E368EE5D0}"/>
              </a:ext>
            </a:extLst>
          </p:cNvPr>
          <p:cNvSpPr txBox="1"/>
          <p:nvPr/>
        </p:nvSpPr>
        <p:spPr>
          <a:xfrm>
            <a:off x="8427557" y="4137803"/>
            <a:ext cx="55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D2D R2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39E0D1-582F-4A2A-BBB1-D6BCFD3D66A2}"/>
              </a:ext>
            </a:extLst>
          </p:cNvPr>
          <p:cNvSpPr txBox="1"/>
          <p:nvPr/>
        </p:nvSpPr>
        <p:spPr>
          <a:xfrm>
            <a:off x="6025152" y="5701443"/>
            <a:ext cx="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CUE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1D232A-35E4-477D-B512-4153DE823C8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6746877" y="3366979"/>
            <a:ext cx="1260777" cy="9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AAC356E-60AB-4716-A88D-83E651C6E0FA}"/>
              </a:ext>
            </a:extLst>
          </p:cNvPr>
          <p:cNvCxnSpPr>
            <a:cxnSpLocks/>
          </p:cNvCxnSpPr>
          <p:nvPr/>
        </p:nvCxnSpPr>
        <p:spPr>
          <a:xfrm flipV="1">
            <a:off x="6746877" y="4382894"/>
            <a:ext cx="1260777" cy="9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1C134D-4062-4367-B4D3-6F24C060D5D0}"/>
              </a:ext>
            </a:extLst>
          </p:cNvPr>
          <p:cNvSpPr txBox="1"/>
          <p:nvPr/>
        </p:nvSpPr>
        <p:spPr>
          <a:xfrm>
            <a:off x="6866388" y="3095390"/>
            <a:ext cx="106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pair1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4C93C-E04E-475A-877C-78ACA6F83A24}"/>
              </a:ext>
            </a:extLst>
          </p:cNvPr>
          <p:cNvSpPr txBox="1"/>
          <p:nvPr/>
        </p:nvSpPr>
        <p:spPr>
          <a:xfrm>
            <a:off x="6866388" y="4084808"/>
            <a:ext cx="106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pair2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CB6EC3-D41B-41F2-8304-2E67BAC9146C}"/>
              </a:ext>
            </a:extLst>
          </p:cNvPr>
          <p:cNvSpPr txBox="1"/>
          <p:nvPr/>
        </p:nvSpPr>
        <p:spPr>
          <a:xfrm>
            <a:off x="3539455" y="4048357"/>
            <a:ext cx="77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Base Station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91956-B5E3-4CE7-B1BC-2C28E912BECD}"/>
              </a:ext>
            </a:extLst>
          </p:cNvPr>
          <p:cNvSpPr txBox="1"/>
          <p:nvPr/>
        </p:nvSpPr>
        <p:spPr>
          <a:xfrm>
            <a:off x="6671679" y="3350121"/>
            <a:ext cx="135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D2D link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90FA90-DEC0-414C-8CAB-B93A3A7C05B4}"/>
              </a:ext>
            </a:extLst>
          </p:cNvPr>
          <p:cNvSpPr txBox="1"/>
          <p:nvPr/>
        </p:nvSpPr>
        <p:spPr>
          <a:xfrm>
            <a:off x="6671679" y="4388403"/>
            <a:ext cx="135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D2D link</a:t>
            </a: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6577E89-F368-491B-9A97-EDC53A425CE6}"/>
              </a:ext>
            </a:extLst>
          </p:cNvPr>
          <p:cNvSpPr/>
          <p:nvPr/>
        </p:nvSpPr>
        <p:spPr>
          <a:xfrm>
            <a:off x="4946573" y="2876022"/>
            <a:ext cx="4439175" cy="2088253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00E1F9-6117-4BA0-BB0A-49848D6F578F}"/>
              </a:ext>
            </a:extLst>
          </p:cNvPr>
          <p:cNvCxnSpPr>
            <a:stCxn id="13" idx="0"/>
            <a:endCxn id="11" idx="0"/>
          </p:cNvCxnSpPr>
          <p:nvPr/>
        </p:nvCxnSpPr>
        <p:spPr>
          <a:xfrm flipH="1" flipV="1">
            <a:off x="3412829" y="3718902"/>
            <a:ext cx="2550777" cy="1911623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542577-3498-4832-B42B-62A13A76E1BC}"/>
                  </a:ext>
                </a:extLst>
              </p:cNvPr>
              <p:cNvSpPr txBox="1"/>
              <p:nvPr/>
            </p:nvSpPr>
            <p:spPr>
              <a:xfrm rot="2203258">
                <a:off x="4479367" y="4623232"/>
                <a:ext cx="12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542577-3498-4832-B42B-62A13A76E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258">
                <a:off x="4479367" y="4623232"/>
                <a:ext cx="12733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E6C3684-069C-4C98-8E77-D43A3B01A709}"/>
              </a:ext>
            </a:extLst>
          </p:cNvPr>
          <p:cNvSpPr txBox="1"/>
          <p:nvPr/>
        </p:nvSpPr>
        <p:spPr>
          <a:xfrm>
            <a:off x="8984206" y="6169804"/>
            <a:ext cx="17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Cellular Net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D422D0-2BEC-441D-9E9E-F8ED3FDFA2A9}"/>
              </a:ext>
            </a:extLst>
          </p:cNvPr>
          <p:cNvSpPr txBox="1"/>
          <p:nvPr/>
        </p:nvSpPr>
        <p:spPr>
          <a:xfrm>
            <a:off x="8808833" y="4506004"/>
            <a:ext cx="109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D2D Net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879C6D-0531-40C0-AA38-C10D9206FBCA}"/>
                  </a:ext>
                </a:extLst>
              </p:cNvPr>
              <p:cNvSpPr txBox="1"/>
              <p:nvPr/>
            </p:nvSpPr>
            <p:spPr>
              <a:xfrm>
                <a:off x="5804435" y="4925485"/>
                <a:ext cx="12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879C6D-0531-40C0-AA38-C10D9206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35" y="4925485"/>
                <a:ext cx="127337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0C0DCD-C5D0-4840-8A2A-81E856494AF0}"/>
                  </a:ext>
                </a:extLst>
              </p:cNvPr>
              <p:cNvSpPr txBox="1"/>
              <p:nvPr/>
            </p:nvSpPr>
            <p:spPr>
              <a:xfrm>
                <a:off x="5768812" y="3643682"/>
                <a:ext cx="1273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0C0DCD-C5D0-4840-8A2A-81E856494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2" y="3643682"/>
                <a:ext cx="127337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8EBF37CD-A60B-49A9-A7C4-F64D8F32D632}"/>
              </a:ext>
            </a:extLst>
          </p:cNvPr>
          <p:cNvSpPr txBox="1"/>
          <p:nvPr/>
        </p:nvSpPr>
        <p:spPr>
          <a:xfrm rot="2220616">
            <a:off x="4340014" y="4853061"/>
            <a:ext cx="1101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C2B</a:t>
            </a:r>
            <a:r>
              <a:rPr lang="ko-KR" altLang="en-US" sz="1400" dirty="0"/>
              <a:t> </a:t>
            </a:r>
            <a:r>
              <a:rPr lang="en-US" altLang="ko-KR" sz="1400" dirty="0"/>
              <a:t>Uplink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101414C-1A7A-4F79-A2E2-EF582460F97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35387" y="3607502"/>
            <a:ext cx="2217251" cy="559848"/>
          </a:xfrm>
          <a:prstGeom prst="straightConnector1">
            <a:avLst/>
          </a:prstGeom>
          <a:ln w="19050">
            <a:solidFill>
              <a:srgbClr val="2B2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F2D1D84-AEBF-42B6-BA2D-C6E344CF6415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V="1">
            <a:off x="6025153" y="3568265"/>
            <a:ext cx="2209124" cy="599085"/>
          </a:xfrm>
          <a:prstGeom prst="straightConnector1">
            <a:avLst/>
          </a:prstGeom>
          <a:ln w="19050">
            <a:solidFill>
              <a:srgbClr val="2B2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25156F4-4C7C-4211-9A1E-9BCBB3F42636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5963606" y="4569922"/>
            <a:ext cx="2289032" cy="106060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Introduction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391DD-0B7B-429B-A0BB-75E95C7FF2BE}"/>
              </a:ext>
            </a:extLst>
          </p:cNvPr>
          <p:cNvSpPr txBox="1"/>
          <p:nvPr/>
        </p:nvSpPr>
        <p:spPr>
          <a:xfrm>
            <a:off x="2203373" y="1249331"/>
            <a:ext cx="9432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이상적인 송신전력 </a:t>
            </a:r>
            <a:r>
              <a:rPr lang="en-US" altLang="ko-KR" sz="1600" dirty="0"/>
              <a:t>Control</a:t>
            </a:r>
            <a:r>
              <a:rPr lang="ko-KR" altLang="en-US" sz="1600" dirty="0"/>
              <a:t>은 </a:t>
            </a:r>
            <a:r>
              <a:rPr lang="en-US" altLang="ko-KR" sz="1600" dirty="0"/>
              <a:t>Maximizing Energy Efficiency(EE)</a:t>
            </a:r>
            <a:r>
              <a:rPr lang="ko-KR" altLang="en-US" sz="1600" dirty="0"/>
              <a:t>하면서 </a:t>
            </a:r>
            <a:r>
              <a:rPr lang="en-US" altLang="ko-KR" sz="1600" dirty="0"/>
              <a:t>CUE</a:t>
            </a:r>
            <a:r>
              <a:rPr lang="ko-KR" altLang="en-US" sz="1600" dirty="0"/>
              <a:t>와 </a:t>
            </a:r>
            <a:r>
              <a:rPr lang="en-US" altLang="ko-KR" sz="1600" dirty="0"/>
              <a:t>DUE</a:t>
            </a:r>
            <a:r>
              <a:rPr lang="ko-KR" altLang="en-US" sz="1600" dirty="0"/>
              <a:t>에 자원 할당을 각 장치가 요구하는 </a:t>
            </a:r>
            <a:r>
              <a:rPr lang="en-US" altLang="ko-KR" sz="1600" dirty="0"/>
              <a:t>QOS</a:t>
            </a:r>
            <a:r>
              <a:rPr lang="ko-KR" altLang="en-US" sz="1600" dirty="0"/>
              <a:t>를 최대화 하게한다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위 논문에선 각 </a:t>
            </a:r>
            <a:r>
              <a:rPr lang="en-US" altLang="ko-KR" sz="1600" dirty="0"/>
              <a:t>DUEs</a:t>
            </a:r>
            <a:r>
              <a:rPr lang="ko-KR" altLang="en-US" sz="1600" dirty="0"/>
              <a:t>의 </a:t>
            </a:r>
            <a:r>
              <a:rPr lang="en-US" altLang="ko-KR" sz="1600" dirty="0"/>
              <a:t>Weighted sum rate(WSR)</a:t>
            </a:r>
            <a:r>
              <a:rPr lang="ko-KR" altLang="en-US" sz="1600" dirty="0"/>
              <a:t>을 </a:t>
            </a:r>
            <a:r>
              <a:rPr lang="en-US" altLang="ko-KR" sz="1600" dirty="0"/>
              <a:t>CUE</a:t>
            </a:r>
            <a:r>
              <a:rPr lang="ko-KR" altLang="en-US" sz="1600" dirty="0"/>
              <a:t>사이 간섭을 고려하여 최대화 시키는 방법을 연구한다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51FBC-06A9-40E9-84A9-9804B565785E}"/>
              </a:ext>
            </a:extLst>
          </p:cNvPr>
          <p:cNvSpPr txBox="1"/>
          <p:nvPr/>
        </p:nvSpPr>
        <p:spPr>
          <a:xfrm>
            <a:off x="2203373" y="3423457"/>
            <a:ext cx="9432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 </a:t>
            </a:r>
            <a:r>
              <a:rPr lang="en-US" altLang="ko-KR" sz="1600" dirty="0"/>
              <a:t>: </a:t>
            </a:r>
            <a:r>
              <a:rPr lang="ko-KR" altLang="en-US" sz="1600" dirty="0"/>
              <a:t>기존의 송신전력 </a:t>
            </a:r>
            <a:r>
              <a:rPr lang="en-US" altLang="ko-KR" sz="1600" dirty="0"/>
              <a:t>Control</a:t>
            </a:r>
            <a:r>
              <a:rPr lang="ko-KR" altLang="en-US" sz="1600" dirty="0"/>
              <a:t>에 쓰이는 알고리즘은 반복적인 실행과 복잡한 전산으로 인하여 전력</a:t>
            </a:r>
            <a:r>
              <a:rPr lang="en-US" altLang="ko-KR" sz="1600" dirty="0"/>
              <a:t>          	Control</a:t>
            </a:r>
            <a:r>
              <a:rPr lang="ko-KR" altLang="en-US" sz="1600" dirty="0"/>
              <a:t>에 많은 시간이 소요된다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F47-78F3-4CDE-8D84-7973197C4202}"/>
              </a:ext>
            </a:extLst>
          </p:cNvPr>
          <p:cNvSpPr txBox="1"/>
          <p:nvPr/>
        </p:nvSpPr>
        <p:spPr>
          <a:xfrm>
            <a:off x="2203373" y="4727761"/>
            <a:ext cx="9432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해결 </a:t>
            </a:r>
            <a:r>
              <a:rPr lang="en-US" altLang="ko-KR" sz="1600" dirty="0"/>
              <a:t>: DNNs </a:t>
            </a:r>
            <a:r>
              <a:rPr lang="ko-KR" altLang="en-US" sz="1600" dirty="0"/>
              <a:t>기법을 이용하여 높은 </a:t>
            </a:r>
            <a:r>
              <a:rPr lang="en-US" altLang="ko-KR" sz="1600" dirty="0"/>
              <a:t>WSR</a:t>
            </a:r>
            <a:r>
              <a:rPr lang="ko-KR" altLang="en-US" sz="1600" dirty="0"/>
              <a:t>과 적은 전산시간을 기대해본다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System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Model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63AC7-1EE4-4F0A-8E51-FA52E3BB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80" y="387342"/>
            <a:ext cx="6820852" cy="322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AB2F9-D207-43DC-A808-EFE47A9339AF}"/>
              </a:ext>
            </a:extLst>
          </p:cNvPr>
          <p:cNvSpPr txBox="1"/>
          <p:nvPr/>
        </p:nvSpPr>
        <p:spPr>
          <a:xfrm>
            <a:off x="2101680" y="16422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DNN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50D63-A0DD-4580-93D9-54376D1873CE}"/>
                  </a:ext>
                </a:extLst>
              </p:cNvPr>
              <p:cNvSpPr txBox="1"/>
              <p:nvPr/>
            </p:nvSpPr>
            <p:spPr>
              <a:xfrm>
                <a:off x="2101680" y="3745011"/>
                <a:ext cx="882451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송</m:t>
                    </m:r>
                  </m:oMath>
                </a14:m>
                <a:r>
                  <a:rPr lang="ko-KR" altLang="en-US" dirty="0"/>
                  <a:t>신자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전력 </a:t>
                </a:r>
                <a:r>
                  <a:rPr lang="en-US" altLang="ko-KR" dirty="0"/>
                  <a:t>( 0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CUE </a:t>
                </a:r>
                <a:r>
                  <a:rPr lang="ko-KR" altLang="en-US" sz="1400" dirty="0"/>
                  <a:t>송신전력은 고정한다</a:t>
                </a:r>
                <a:r>
                  <a:rPr lang="en-US" altLang="ko-KR" sz="1400" dirty="0"/>
                  <a:t>.)</a:t>
                </a:r>
                <a:r>
                  <a:rPr lang="ko-KR" altLang="en-US" sz="14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850D63-A0DD-4580-93D9-54376D187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0" y="3745011"/>
                <a:ext cx="8824511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9603378-3681-4813-B976-04571510B380}"/>
              </a:ext>
            </a:extLst>
          </p:cNvPr>
          <p:cNvSpPr txBox="1"/>
          <p:nvPr/>
        </p:nvSpPr>
        <p:spPr>
          <a:xfrm rot="16200000">
            <a:off x="1645857" y="2063562"/>
            <a:ext cx="125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</a:t>
            </a:r>
            <a:r>
              <a:rPr lang="ko-KR" altLang="en-US" sz="1600" dirty="0"/>
              <a:t>쌍의 </a:t>
            </a:r>
            <a:r>
              <a:rPr lang="en-US" altLang="ko-KR" sz="1600" dirty="0"/>
              <a:t>DUE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FE7E52-9294-40CA-81A6-BB9E759ADF5C}"/>
                  </a:ext>
                </a:extLst>
              </p:cNvPr>
              <p:cNvSpPr txBox="1"/>
              <p:nvPr/>
            </p:nvSpPr>
            <p:spPr>
              <a:xfrm>
                <a:off x="2101679" y="4247780"/>
                <a:ext cx="9245693" cy="77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: Channel gain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altLang="ko-KR" sz="1400" dirty="0"/>
                  <a:t> =</a:t>
                </a:r>
                <a:r>
                  <a:rPr lang="ko-KR" altLang="en-US" sz="1400" dirty="0"/>
                  <a:t>송신기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와 수신기</a:t>
                </a:r>
                <a:r>
                  <a:rPr lang="en-US" altLang="ko-KR" sz="1400" dirty="0"/>
                  <a:t>j </a:t>
                </a:r>
                <a:r>
                  <a:rPr lang="ko-KR" altLang="en-US" sz="1400" dirty="0"/>
                  <a:t>사이의 거리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sz="1400" dirty="0"/>
                  <a:t>송신기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와 수신기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사이의 다중 경로 </a:t>
                </a:r>
                <a:r>
                  <a:rPr lang="ko-KR" altLang="en-US" sz="1400" dirty="0" err="1"/>
                  <a:t>페이딩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FE7E52-9294-40CA-81A6-BB9E759A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79" y="4247780"/>
                <a:ext cx="9245693" cy="775405"/>
              </a:xfrm>
              <a:prstGeom prst="rect">
                <a:avLst/>
              </a:prstGeom>
              <a:blipFill>
                <a:blip r:embed="rId4"/>
                <a:stretch>
                  <a:fillRect t="-5512" b="-6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FD6FC-40EE-4C66-AE15-99E764B770AB}"/>
                  </a:ext>
                </a:extLst>
              </p:cNvPr>
              <p:cNvSpPr txBox="1"/>
              <p:nvPr/>
            </p:nvSpPr>
            <p:spPr>
              <a:xfrm>
                <a:off x="2101679" y="5284865"/>
                <a:ext cx="3859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DUE(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Data rate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FD6FC-40EE-4C66-AE15-99E764B7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79" y="5284865"/>
                <a:ext cx="3859576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CFE15EB5-0FAF-4894-BFE7-F9D3CE95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79" y="5626237"/>
            <a:ext cx="5103565" cy="857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E192F-1B10-4A5B-A944-93E5610B2C66}"/>
                  </a:ext>
                </a:extLst>
              </p:cNvPr>
              <p:cNvSpPr txBox="1"/>
              <p:nvPr/>
            </p:nvSpPr>
            <p:spPr>
              <a:xfrm>
                <a:off x="7205244" y="5870566"/>
                <a:ext cx="466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의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벡터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ko-KR" altLang="en-US" sz="1400" dirty="0"/>
                  <a:t>대역폭</a:t>
                </a:r>
                <a:r>
                  <a:rPr lang="en-US" altLang="ko-KR" sz="1400" dirty="0"/>
                  <a:t>, Noise spectral density)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E192F-1B10-4A5B-A944-93E5610B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44" y="5870566"/>
                <a:ext cx="466925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System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Model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C69C1-E05C-4F62-87E4-1435F4B54973}"/>
              </a:ext>
            </a:extLst>
          </p:cNvPr>
          <p:cNvSpPr txBox="1"/>
          <p:nvPr/>
        </p:nvSpPr>
        <p:spPr>
          <a:xfrm>
            <a:off x="2108200" y="238760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 dirty="0"/>
              <a:t>학습방향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9592E0-E53F-4346-8FF5-DCF73E52DC3E}"/>
              </a:ext>
            </a:extLst>
          </p:cNvPr>
          <p:cNvSpPr txBox="1"/>
          <p:nvPr/>
        </p:nvSpPr>
        <p:spPr>
          <a:xfrm>
            <a:off x="2108200" y="2840612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-&gt;DUEs</a:t>
            </a:r>
            <a:r>
              <a:rPr lang="ko-KR" altLang="en-US" dirty="0"/>
              <a:t>의 </a:t>
            </a:r>
            <a:r>
              <a:rPr lang="en-US" altLang="ko-KR" dirty="0"/>
              <a:t>WSR</a:t>
            </a:r>
            <a:r>
              <a:rPr lang="ko-KR" altLang="en-US" dirty="0"/>
              <a:t>을 최대화 하는 것을 목표로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EA26B5-0DD2-4866-8D66-0085B2F36EE3}"/>
                  </a:ext>
                </a:extLst>
              </p:cNvPr>
              <p:cNvSpPr txBox="1"/>
              <p:nvPr/>
            </p:nvSpPr>
            <p:spPr>
              <a:xfrm>
                <a:off x="2108200" y="3293624"/>
                <a:ext cx="9067800" cy="163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 algn="ctr"/>
                <a:r>
                  <a:rPr lang="en-US" altLang="ko-KR" b="1" dirty="0" err="1"/>
                  <a:t>s.t.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0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는 </a:t>
                </a:r>
                <a:r>
                  <a:rPr lang="en-US" altLang="ko-KR" dirty="0"/>
                  <a:t>weight of the data rate for DUE(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,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각 </a:t>
                </a:r>
                <a:r>
                  <a:rPr lang="en-US" altLang="ko-KR" sz="1400" dirty="0"/>
                  <a:t>DUE</a:t>
                </a:r>
                <a:r>
                  <a:rPr lang="ko-KR" altLang="en-US" sz="1400" dirty="0"/>
                  <a:t>들의 가중치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우선순위</a:t>
                </a:r>
                <a:r>
                  <a:rPr lang="en-US" altLang="ko-KR" sz="1400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EA26B5-0DD2-4866-8D66-0085B2F36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3293624"/>
                <a:ext cx="9067800" cy="1631729"/>
              </a:xfrm>
              <a:prstGeom prst="rect">
                <a:avLst/>
              </a:prstGeom>
              <a:blipFill>
                <a:blip r:embed="rId2"/>
                <a:stretch>
                  <a:fillRect b="-4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5904F-EE36-4A2A-B3D8-5547EA379AD5}"/>
                  </a:ext>
                </a:extLst>
              </p:cNvPr>
              <p:cNvSpPr txBox="1"/>
              <p:nvPr/>
            </p:nvSpPr>
            <p:spPr>
              <a:xfrm>
                <a:off x="2286000" y="872112"/>
                <a:ext cx="4396845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output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normalized transmit power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65904F-EE36-4A2A-B3D8-5547EA37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72112"/>
                <a:ext cx="4396845" cy="292131"/>
              </a:xfrm>
              <a:prstGeom prst="rect">
                <a:avLst/>
              </a:prstGeom>
              <a:blipFill>
                <a:blip r:embed="rId3"/>
                <a:stretch>
                  <a:fillRect l="-3190" t="-25000" r="-1526" b="-4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CA3DCB-9863-403D-B6B9-8D660BBE1EAF}"/>
                  </a:ext>
                </a:extLst>
              </p:cNvPr>
              <p:cNvSpPr txBox="1"/>
              <p:nvPr/>
            </p:nvSpPr>
            <p:spPr>
              <a:xfrm>
                <a:off x="2286000" y="1399113"/>
                <a:ext cx="1636730" cy="563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CA3DCB-9863-403D-B6B9-8D660BB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99113"/>
                <a:ext cx="1636730" cy="56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66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Training and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Inference of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DNN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7DBA576-0EBA-4D22-9E7A-8D29373C890A}"/>
                  </a:ext>
                </a:extLst>
              </p:cNvPr>
              <p:cNvSpPr/>
              <p:nvPr/>
            </p:nvSpPr>
            <p:spPr>
              <a:xfrm>
                <a:off x="5910175" y="3130234"/>
                <a:ext cx="2276649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7DBA576-0EBA-4D22-9E7A-8D29373C8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75" y="3130234"/>
                <a:ext cx="2276649" cy="80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6F2466-E686-4DA6-95B0-3293C6DA36BE}"/>
              </a:ext>
            </a:extLst>
          </p:cNvPr>
          <p:cNvSpPr txBox="1"/>
          <p:nvPr/>
        </p:nvSpPr>
        <p:spPr>
          <a:xfrm>
            <a:off x="2070100" y="1346200"/>
            <a:ext cx="995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sym typeface="Wingdings" panose="05000000000000000000" pitchFamily="2" charset="2"/>
              </a:rPr>
              <a:t>Input : </a:t>
            </a:r>
            <a:r>
              <a:rPr lang="ko-KR" altLang="en-US" sz="1600" dirty="0">
                <a:sym typeface="Wingdings" panose="05000000000000000000" pitchFamily="2" charset="2"/>
              </a:rPr>
              <a:t>수집된 채널 이득을 </a:t>
            </a:r>
            <a:r>
              <a:rPr lang="ko-KR" altLang="en-US" sz="1600" dirty="0" err="1">
                <a:sym typeface="Wingdings" panose="05000000000000000000" pitchFamily="2" charset="2"/>
              </a:rPr>
              <a:t>데시벨로</a:t>
            </a:r>
            <a:r>
              <a:rPr lang="ko-KR" altLang="en-US" sz="1600" dirty="0">
                <a:sym typeface="Wingdings" panose="05000000000000000000" pitchFamily="2" charset="2"/>
              </a:rPr>
              <a:t> 변환한 뒤 평균 </a:t>
            </a:r>
            <a:r>
              <a:rPr lang="en-US" altLang="ko-KR" sz="1600" dirty="0"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ym typeface="Wingdings" panose="05000000000000000000" pitchFamily="2" charset="2"/>
              </a:rPr>
              <a:t> 및 단위 분산이 되도록 표준화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이유 </a:t>
            </a:r>
            <a:r>
              <a:rPr lang="en-US" altLang="ko-KR" sz="1600" dirty="0">
                <a:sym typeface="Wingdings" panose="05000000000000000000" pitchFamily="2" charset="2"/>
              </a:rPr>
              <a:t>: because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the characteristics of pathloss </a:t>
            </a:r>
            <a:r>
              <a:rPr lang="en-US" altLang="ko-KR" sz="1600" dirty="0">
                <a:sym typeface="Wingdings" panose="05000000000000000000" pitchFamily="2" charset="2"/>
              </a:rPr>
              <a:t>and </a:t>
            </a:r>
            <a:r>
              <a:rPr lang="en-US" altLang="ko-KR" sz="1600" dirty="0">
                <a:highlight>
                  <a:srgbClr val="FFFF00"/>
                </a:highlight>
                <a:sym typeface="Wingdings" panose="05000000000000000000" pitchFamily="2" charset="2"/>
              </a:rPr>
              <a:t>the effect of multipath fading</a:t>
            </a:r>
            <a:r>
              <a:rPr lang="en-US" altLang="ko-KR" sz="1600" dirty="0">
                <a:sym typeface="Wingdings" panose="05000000000000000000" pitchFamily="2" charset="2"/>
              </a:rPr>
              <a:t> mean that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the scale of the channel gain for different samples can vary greatly, which adversely affects the training of the DNN.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E3693-D464-4779-9CA5-A0DD0EEA0974}"/>
              </a:ext>
            </a:extLst>
          </p:cNvPr>
          <p:cNvSpPr txBox="1"/>
          <p:nvPr/>
        </p:nvSpPr>
        <p:spPr>
          <a:xfrm>
            <a:off x="2159000" y="2590800"/>
            <a:ext cx="87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en-US" altLang="ko-KR" dirty="0">
                <a:sym typeface="Wingdings" panose="05000000000000000000" pitchFamily="2" charset="2"/>
              </a:rPr>
              <a:t>: (Trained using the stochastic gradient descent(SGD))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57173C2-1051-4026-A727-AAD00258ADA4}"/>
                  </a:ext>
                </a:extLst>
              </p:cNvPr>
              <p:cNvSpPr/>
              <p:nvPr/>
            </p:nvSpPr>
            <p:spPr>
              <a:xfrm>
                <a:off x="6126612" y="4563902"/>
                <a:ext cx="1843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ko-KR" altLang="en-US" b="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57173C2-1051-4026-A727-AAD00258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12" y="4563902"/>
                <a:ext cx="1843773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F2D2056-7067-4BE8-8EE2-E03B0078A3DE}"/>
              </a:ext>
            </a:extLst>
          </p:cNvPr>
          <p:cNvSpPr txBox="1"/>
          <p:nvPr/>
        </p:nvSpPr>
        <p:spPr>
          <a:xfrm>
            <a:off x="2159000" y="406276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Updated for the batches of channel samples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8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Performance Evaluation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EFD182-BBA8-483E-B5D6-EF5A487A3D19}"/>
              </a:ext>
            </a:extLst>
          </p:cNvPr>
          <p:cNvSpPr/>
          <p:nvPr/>
        </p:nvSpPr>
        <p:spPr>
          <a:xfrm>
            <a:off x="2095500" y="279400"/>
            <a:ext cx="3759200" cy="37592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4F6EB-C517-41FC-98FA-AAA04D639FEA}"/>
              </a:ext>
            </a:extLst>
          </p:cNvPr>
          <p:cNvSpPr txBox="1"/>
          <p:nvPr/>
        </p:nvSpPr>
        <p:spPr>
          <a:xfrm>
            <a:off x="5918202" y="19558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53938-2D1D-4E69-9B06-EF7BB021B429}"/>
              </a:ext>
            </a:extLst>
          </p:cNvPr>
          <p:cNvSpPr txBox="1"/>
          <p:nvPr/>
        </p:nvSpPr>
        <p:spPr>
          <a:xfrm>
            <a:off x="3765550" y="4127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F784AA-8D79-4295-9B86-7EA17F479167}"/>
                  </a:ext>
                </a:extLst>
              </p:cNvPr>
              <p:cNvSpPr txBox="1"/>
              <p:nvPr/>
            </p:nvSpPr>
            <p:spPr>
              <a:xfrm>
                <a:off x="2095500" y="4455667"/>
                <a:ext cx="2364775" cy="219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N = 30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#DUE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쌍 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3.453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i="1" dirty="0"/>
                  <a:t>W </a:t>
                </a:r>
                <a:r>
                  <a:rPr lang="en-US" altLang="ko-KR" dirty="0"/>
                  <a:t>= 10Mhz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𝑑𝐵𝑚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ko-KR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0.1  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F784AA-8D79-4295-9B86-7EA17F47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4455667"/>
                <a:ext cx="2364775" cy="2199833"/>
              </a:xfrm>
              <a:prstGeom prst="rect">
                <a:avLst/>
              </a:prstGeom>
              <a:blipFill>
                <a:blip r:embed="rId2"/>
                <a:stretch>
                  <a:fillRect l="-2320" t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0" descr="base station iconì ëí ì´ë¯¸ì§ ê²ìê²°ê³¼">
            <a:extLst>
              <a:ext uri="{FF2B5EF4-FFF2-40B4-BE49-F238E27FC236}">
                <a16:creationId xmlns:a16="http://schemas.microsoft.com/office/drawing/2014/main" id="{311CB373-1163-44A0-98A0-0E145F98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14" y="1982001"/>
            <a:ext cx="151972" cy="3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mobile iconì ëí ì´ë¯¸ì§ ê²ìê²°ê³¼">
            <a:extLst>
              <a:ext uri="{FF2B5EF4-FFF2-40B4-BE49-F238E27FC236}">
                <a16:creationId xmlns:a16="http://schemas.microsoft.com/office/drawing/2014/main" id="{C03B089C-6801-457E-BE42-38C2B1D6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84" y="2696825"/>
            <a:ext cx="280990" cy="2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ECCD47-FF88-4621-9E20-C3310DC44244}"/>
              </a:ext>
            </a:extLst>
          </p:cNvPr>
          <p:cNvGrpSpPr/>
          <p:nvPr/>
        </p:nvGrpSpPr>
        <p:grpSpPr>
          <a:xfrm>
            <a:off x="2669934" y="781184"/>
            <a:ext cx="591345" cy="539615"/>
            <a:chOff x="3618124" y="1251084"/>
            <a:chExt cx="591345" cy="539615"/>
          </a:xfrm>
        </p:grpSpPr>
        <p:pic>
          <p:nvPicPr>
            <p:cNvPr id="16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99F981DA-9CDC-497F-BAA3-3AC03614D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76C87239-E40C-43C2-85BC-85A99359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C0EBF57-0005-4C3D-87C1-8BE8E53946A4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2426B1-B781-4E9B-AB82-863626005C4C}"/>
              </a:ext>
            </a:extLst>
          </p:cNvPr>
          <p:cNvGrpSpPr/>
          <p:nvPr/>
        </p:nvGrpSpPr>
        <p:grpSpPr>
          <a:xfrm>
            <a:off x="3593305" y="1226623"/>
            <a:ext cx="591345" cy="539615"/>
            <a:chOff x="3618124" y="1251084"/>
            <a:chExt cx="591345" cy="539615"/>
          </a:xfrm>
        </p:grpSpPr>
        <p:pic>
          <p:nvPicPr>
            <p:cNvPr id="20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1AAF6F91-C335-4E8B-9A2C-F4429276C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E9518DBF-62DE-4862-B36F-662DE4CF7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418E93A-2A26-417B-970F-2D1EE455976C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3E94E5-E2EF-4AB5-A4FB-9E7C82BED3E8}"/>
              </a:ext>
            </a:extLst>
          </p:cNvPr>
          <p:cNvGrpSpPr/>
          <p:nvPr/>
        </p:nvGrpSpPr>
        <p:grpSpPr>
          <a:xfrm>
            <a:off x="4460275" y="2347329"/>
            <a:ext cx="591345" cy="539615"/>
            <a:chOff x="3618124" y="1251084"/>
            <a:chExt cx="591345" cy="539615"/>
          </a:xfrm>
        </p:grpSpPr>
        <p:pic>
          <p:nvPicPr>
            <p:cNvPr id="24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A3DD72BD-6FF4-48E6-BE9E-29D20F9CD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8FE58382-87D9-412D-BD97-CD99608D7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F9CBA8F-8F92-4469-A72C-2B6238F7953E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7F42BC5-F540-4079-B68E-657986629D99}"/>
              </a:ext>
            </a:extLst>
          </p:cNvPr>
          <p:cNvGrpSpPr/>
          <p:nvPr/>
        </p:nvGrpSpPr>
        <p:grpSpPr>
          <a:xfrm>
            <a:off x="2810429" y="1796384"/>
            <a:ext cx="591345" cy="539615"/>
            <a:chOff x="3618124" y="1251084"/>
            <a:chExt cx="591345" cy="539615"/>
          </a:xfrm>
        </p:grpSpPr>
        <p:pic>
          <p:nvPicPr>
            <p:cNvPr id="28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5C35AFFE-8FF5-4F44-94C4-E4FBAA7B3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335331A3-828C-4234-963A-DE580D88D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B860A10-0E81-4C8F-987A-7F6FF6F5023E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36F482-0DD1-4857-96E8-DAA77B5CE37C}"/>
              </a:ext>
            </a:extLst>
          </p:cNvPr>
          <p:cNvGrpSpPr/>
          <p:nvPr/>
        </p:nvGrpSpPr>
        <p:grpSpPr>
          <a:xfrm>
            <a:off x="4770630" y="525108"/>
            <a:ext cx="591345" cy="539615"/>
            <a:chOff x="3618124" y="1251084"/>
            <a:chExt cx="591345" cy="539615"/>
          </a:xfrm>
        </p:grpSpPr>
        <p:pic>
          <p:nvPicPr>
            <p:cNvPr id="32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30839F1E-F832-4229-A30F-E81B7EB37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72C8C131-0B58-465B-A48F-3F2ADBBEB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D2848D6-3066-45C1-8052-DA7881ED685C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97F7337-3918-4A30-AF5A-6E48459727FB}"/>
              </a:ext>
            </a:extLst>
          </p:cNvPr>
          <p:cNvGrpSpPr/>
          <p:nvPr/>
        </p:nvGrpSpPr>
        <p:grpSpPr>
          <a:xfrm>
            <a:off x="4681990" y="1593185"/>
            <a:ext cx="591345" cy="539615"/>
            <a:chOff x="3618124" y="1251084"/>
            <a:chExt cx="591345" cy="539615"/>
          </a:xfrm>
        </p:grpSpPr>
        <p:pic>
          <p:nvPicPr>
            <p:cNvPr id="36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56DBE373-FCE8-4E90-A28C-3786B8DEF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9C502220-8DF7-4FC0-8176-79C2C258D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326CD47-18DD-4435-8721-39AB11BEA8B6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0EFF9D-6CC4-4F92-8680-3210E541B7B6}"/>
              </a:ext>
            </a:extLst>
          </p:cNvPr>
          <p:cNvGrpSpPr/>
          <p:nvPr/>
        </p:nvGrpSpPr>
        <p:grpSpPr>
          <a:xfrm>
            <a:off x="3520475" y="3159192"/>
            <a:ext cx="591345" cy="539615"/>
            <a:chOff x="3618124" y="1251084"/>
            <a:chExt cx="591345" cy="539615"/>
          </a:xfrm>
        </p:grpSpPr>
        <p:pic>
          <p:nvPicPr>
            <p:cNvPr id="40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4A8B5085-6F3F-46A0-9AB8-4AC8C2D82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CE211A0B-5AB0-4E82-9D0A-1AB3C03C7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1E07D0-B438-4D70-AD63-0D887A63C9B0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8DD984-9C43-4072-94A3-652A67689356}"/>
              </a:ext>
            </a:extLst>
          </p:cNvPr>
          <p:cNvGrpSpPr/>
          <p:nvPr/>
        </p:nvGrpSpPr>
        <p:grpSpPr>
          <a:xfrm>
            <a:off x="4822485" y="3207021"/>
            <a:ext cx="591345" cy="539615"/>
            <a:chOff x="3618124" y="1251084"/>
            <a:chExt cx="591345" cy="539615"/>
          </a:xfrm>
        </p:grpSpPr>
        <p:pic>
          <p:nvPicPr>
            <p:cNvPr id="44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8EDEB4CE-EA39-4902-9163-B2553C7BD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6F813DF8-F8A2-4AE1-8DDB-31C67A661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BCAB886-55C6-4385-9AA4-095310EFE359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C9EFE-08AA-4F7B-8AC9-46D15877F8B3}"/>
              </a:ext>
            </a:extLst>
          </p:cNvPr>
          <p:cNvGrpSpPr/>
          <p:nvPr/>
        </p:nvGrpSpPr>
        <p:grpSpPr>
          <a:xfrm>
            <a:off x="2343977" y="2939136"/>
            <a:ext cx="591345" cy="539615"/>
            <a:chOff x="3618124" y="1251084"/>
            <a:chExt cx="591345" cy="539615"/>
          </a:xfrm>
        </p:grpSpPr>
        <p:pic>
          <p:nvPicPr>
            <p:cNvPr id="48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FC91454B-FE6C-4FE4-96B5-9234F6379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124" y="1337925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 descr="mobile iconì ëí ì´ë¯¸ì§ ê²ìê²°ê³¼">
              <a:extLst>
                <a:ext uri="{FF2B5EF4-FFF2-40B4-BE49-F238E27FC236}">
                  <a16:creationId xmlns:a16="http://schemas.microsoft.com/office/drawing/2014/main" id="{B263E699-F710-4768-AD8E-98AC8025F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79" y="1442654"/>
              <a:ext cx="280990" cy="24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66A6397-4443-4928-AEA9-60E5806DC218}"/>
                </a:ext>
              </a:extLst>
            </p:cNvPr>
            <p:cNvSpPr/>
            <p:nvPr/>
          </p:nvSpPr>
          <p:spPr>
            <a:xfrm>
              <a:off x="3618124" y="1251084"/>
              <a:ext cx="591345" cy="539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773BD44-4E71-4E5C-BFAC-764DED97DCC7}"/>
              </a:ext>
            </a:extLst>
          </p:cNvPr>
          <p:cNvSpPr txBox="1"/>
          <p:nvPr/>
        </p:nvSpPr>
        <p:spPr>
          <a:xfrm>
            <a:off x="2236042" y="1603713"/>
            <a:ext cx="76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445810-9B36-4165-81BF-21E8AC95094F}"/>
              </a:ext>
            </a:extLst>
          </p:cNvPr>
          <p:cNvSpPr txBox="1"/>
          <p:nvPr/>
        </p:nvSpPr>
        <p:spPr>
          <a:xfrm>
            <a:off x="4231442" y="4455667"/>
            <a:ext cx="23647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</a:rPr>
              <a:t>*Discount = 0.00002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*Number of training epochs = 5000</a:t>
            </a:r>
          </a:p>
          <a:p>
            <a:r>
              <a:rPr lang="en-US" altLang="ko-KR" sz="1600" dirty="0">
                <a:latin typeface="Cambria Math" panose="02040503050406030204" pitchFamily="18" charset="0"/>
              </a:rPr>
              <a:t>*Maximum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distance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between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the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DUE(T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–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R)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=</a:t>
            </a:r>
            <a:r>
              <a:rPr lang="ko-KR" altLang="en-US" sz="1600" dirty="0">
                <a:latin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</a:rPr>
              <a:t>100m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850394-FD99-4C82-BB6A-4D8C4C50A083}"/>
              </a:ext>
            </a:extLst>
          </p:cNvPr>
          <p:cNvSpPr txBox="1"/>
          <p:nvPr/>
        </p:nvSpPr>
        <p:spPr>
          <a:xfrm>
            <a:off x="3036359" y="2899000"/>
            <a:ext cx="5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CUE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72BEF2-ADE2-4153-AC6C-21154804E79F}"/>
              </a:ext>
            </a:extLst>
          </p:cNvPr>
          <p:cNvSpPr txBox="1"/>
          <p:nvPr/>
        </p:nvSpPr>
        <p:spPr>
          <a:xfrm>
            <a:off x="3643746" y="980242"/>
            <a:ext cx="5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DUEs</a:t>
            </a:r>
            <a:endParaRPr lang="ko-KR" altLang="en-US" sz="1200" dirty="0"/>
          </a:p>
        </p:txBody>
      </p:sp>
      <p:pic>
        <p:nvPicPr>
          <p:cNvPr id="57" name="그림 5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C318D0C-1236-465B-B980-001AB4F76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40" y="327500"/>
            <a:ext cx="5706271" cy="3820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B578CFB-5A9B-47B4-BF23-C96FEC2E01A1}"/>
                  </a:ext>
                </a:extLst>
              </p:cNvPr>
              <p:cNvSpPr txBox="1"/>
              <p:nvPr/>
            </p:nvSpPr>
            <p:spPr>
              <a:xfrm>
                <a:off x="6596217" y="4312166"/>
                <a:ext cx="5329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Small Net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 (FC part)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10 (</a:t>
                </a:r>
                <a:r>
                  <a:rPr lang="ko-KR" altLang="en-US" dirty="0"/>
                  <a:t>폭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B578CFB-5A9B-47B4-BF23-C96FEC2E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17" y="4312166"/>
                <a:ext cx="5329083" cy="369332"/>
              </a:xfrm>
              <a:prstGeom prst="rect">
                <a:avLst/>
              </a:prstGeom>
              <a:blipFill>
                <a:blip r:embed="rId6"/>
                <a:stretch>
                  <a:fillRect l="-91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ED555D-0B4A-4686-A263-F7AF4C861805}"/>
                  </a:ext>
                </a:extLst>
              </p:cNvPr>
              <p:cNvSpPr txBox="1"/>
              <p:nvPr/>
            </p:nvSpPr>
            <p:spPr>
              <a:xfrm>
                <a:off x="6596217" y="4650264"/>
                <a:ext cx="5329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Large Net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3 (FC part)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200 (</a:t>
                </a:r>
                <a:r>
                  <a:rPr lang="ko-KR" altLang="en-US" dirty="0"/>
                  <a:t>폭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ED555D-0B4A-4686-A263-F7AF4C86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17" y="4650264"/>
                <a:ext cx="5329083" cy="369332"/>
              </a:xfrm>
              <a:prstGeom prst="rect">
                <a:avLst/>
              </a:prstGeom>
              <a:blipFill>
                <a:blip r:embed="rId7"/>
                <a:stretch>
                  <a:fillRect l="-91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73B8DA9-F4CA-4AF2-B060-AEF3186E92CE}"/>
              </a:ext>
            </a:extLst>
          </p:cNvPr>
          <p:cNvSpPr txBox="1"/>
          <p:nvPr/>
        </p:nvSpPr>
        <p:spPr>
          <a:xfrm>
            <a:off x="6596217" y="5098565"/>
            <a:ext cx="400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channel samples for</a:t>
            </a:r>
            <a:r>
              <a:rPr lang="ko-KR" alt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D33298-6087-4A9D-953F-23D89FC89AF1}"/>
              </a:ext>
            </a:extLst>
          </p:cNvPr>
          <p:cNvSpPr txBox="1"/>
          <p:nvPr/>
        </p:nvSpPr>
        <p:spPr>
          <a:xfrm>
            <a:off x="10444317" y="5019596"/>
            <a:ext cx="14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*Training</a:t>
            </a:r>
          </a:p>
          <a:p>
            <a:r>
              <a:rPr lang="en-US" altLang="ko-KR" dirty="0"/>
              <a:t>*Test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ADE780-E565-446A-99FE-38C2904FDB2F}"/>
              </a:ext>
            </a:extLst>
          </p:cNvPr>
          <p:cNvSpPr txBox="1"/>
          <p:nvPr/>
        </p:nvSpPr>
        <p:spPr>
          <a:xfrm>
            <a:off x="6596217" y="5634693"/>
            <a:ext cx="400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WMMSE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8ED1617-F097-4BD4-A1C7-CA4588318575}"/>
                  </a:ext>
                </a:extLst>
              </p:cNvPr>
              <p:cNvSpPr txBox="1"/>
              <p:nvPr/>
            </p:nvSpPr>
            <p:spPr>
              <a:xfrm>
                <a:off x="6596217" y="6093427"/>
                <a:ext cx="559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Equal Power : DUEs</a:t>
                </a:r>
                <a:r>
                  <a:rPr lang="ko-KR" altLang="en-US" dirty="0"/>
                  <a:t>에 가하는 </a:t>
                </a:r>
                <a:r>
                  <a:rPr lang="en-US" altLang="ko-KR" dirty="0"/>
                  <a:t>Power 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dirty="0"/>
                  <a:t>으로 고정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8ED1617-F097-4BD4-A1C7-CA458831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17" y="6093427"/>
                <a:ext cx="5595783" cy="369332"/>
              </a:xfrm>
              <a:prstGeom prst="rect">
                <a:avLst/>
              </a:prstGeom>
              <a:blipFill>
                <a:blip r:embed="rId8"/>
                <a:stretch>
                  <a:fillRect l="-871" t="-10000" r="-65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1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64226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Performance Evaluation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28D5BC-630F-4007-83DA-EB2495F7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21" y="1825589"/>
            <a:ext cx="4742257" cy="3206821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2D342D4-CA85-4D20-B67E-203717A5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57" y="1825589"/>
            <a:ext cx="4742258" cy="31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4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556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131</cp:revision>
  <dcterms:created xsi:type="dcterms:W3CDTF">2019-05-08T04:21:03Z</dcterms:created>
  <dcterms:modified xsi:type="dcterms:W3CDTF">2019-08-19T07:37:20Z</dcterms:modified>
</cp:coreProperties>
</file>