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7"/>
  </p:notesMasterIdLst>
  <p:sldIdLst>
    <p:sldId id="256" r:id="rId2"/>
    <p:sldId id="262" r:id="rId3"/>
    <p:sldId id="263" r:id="rId4"/>
    <p:sldId id="264" r:id="rId5"/>
    <p:sldId id="265" r:id="rId6"/>
    <p:sldId id="266" r:id="rId7"/>
    <p:sldId id="267" r:id="rId8"/>
    <p:sldId id="268" r:id="rId9"/>
    <p:sldId id="270" r:id="rId10"/>
    <p:sldId id="271" r:id="rId11"/>
    <p:sldId id="277" r:id="rId12"/>
    <p:sldId id="272" r:id="rId13"/>
    <p:sldId id="273" r:id="rId14"/>
    <p:sldId id="274" r:id="rId15"/>
    <p:sldId id="275" r:id="rId16"/>
  </p:sldIdLst>
  <p:sldSz cx="12192000" cy="6858000"/>
  <p:notesSz cx="9874250" cy="679767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전상은" initials="전" lastIdx="1" clrIdx="0">
    <p:extLst>
      <p:ext uri="{19B8F6BF-5375-455C-9EA6-DF929625EA0E}">
        <p15:presenceInfo xmlns:p15="http://schemas.microsoft.com/office/powerpoint/2012/main" userId="S::201512631@pukyong.ac.kr::08eadf05-1b22-45ad-99ce-a6eeddd1e19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4" autoAdjust="0"/>
    <p:restoredTop sz="85411" autoAdjust="0"/>
  </p:normalViewPr>
  <p:slideViewPr>
    <p:cSldViewPr snapToGrid="0">
      <p:cViewPr>
        <p:scale>
          <a:sx n="66" d="100"/>
          <a:sy n="66" d="100"/>
        </p:scale>
        <p:origin x="222"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4278842" cy="34106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593123" y="2"/>
            <a:ext cx="4278842" cy="341064"/>
          </a:xfrm>
          <a:prstGeom prst="rect">
            <a:avLst/>
          </a:prstGeom>
        </p:spPr>
        <p:txBody>
          <a:bodyPr vert="horz" lIns="91440" tIns="45720" rIns="91440" bIns="45720" rtlCol="0"/>
          <a:lstStyle>
            <a:lvl1pPr algn="r">
              <a:defRPr sz="1200"/>
            </a:lvl1pPr>
          </a:lstStyle>
          <a:p>
            <a:fld id="{0239E761-D35E-46EE-BB09-4CAEDDDB4851}" type="datetimeFigureOut">
              <a:rPr lang="ko-KR" altLang="en-US" smtClean="0"/>
              <a:t>2020-08-27</a:t>
            </a:fld>
            <a:endParaRPr lang="ko-KR" altLang="en-US"/>
          </a:p>
        </p:txBody>
      </p:sp>
      <p:sp>
        <p:nvSpPr>
          <p:cNvPr id="4" name="슬라이드 이미지 개체 틀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B6FC22F3-E41C-484B-AD67-E37D476E2308}" type="slidenum">
              <a:rPr lang="ko-KR" altLang="en-US" smtClean="0"/>
              <a:t>‹#›</a:t>
            </a:fld>
            <a:endParaRPr lang="ko-KR" altLang="en-US"/>
          </a:p>
        </p:txBody>
      </p:sp>
    </p:spTree>
    <p:extLst>
      <p:ext uri="{BB962C8B-B14F-4D97-AF65-F5344CB8AC3E}">
        <p14:creationId xmlns:p14="http://schemas.microsoft.com/office/powerpoint/2010/main" val="326274719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B6FC22F3-E41C-484B-AD67-E37D476E2308}" type="slidenum">
              <a:rPr lang="ko-KR" altLang="en-US" smtClean="0"/>
              <a:t>1</a:t>
            </a:fld>
            <a:endParaRPr lang="ko-KR" altLang="en-US"/>
          </a:p>
        </p:txBody>
      </p:sp>
    </p:spTree>
    <p:extLst>
      <p:ext uri="{BB962C8B-B14F-4D97-AF65-F5344CB8AC3E}">
        <p14:creationId xmlns:p14="http://schemas.microsoft.com/office/powerpoint/2010/main" val="1416707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B6FC22F3-E41C-484B-AD67-E37D476E2308}" type="slidenum">
              <a:rPr lang="ko-KR" altLang="en-US" smtClean="0"/>
              <a:t>10</a:t>
            </a:fld>
            <a:endParaRPr lang="ko-KR" altLang="en-US"/>
          </a:p>
        </p:txBody>
      </p:sp>
    </p:spTree>
    <p:extLst>
      <p:ext uri="{BB962C8B-B14F-4D97-AF65-F5344CB8AC3E}">
        <p14:creationId xmlns:p14="http://schemas.microsoft.com/office/powerpoint/2010/main" val="1773970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B6FC22F3-E41C-484B-AD67-E37D476E2308}" type="slidenum">
              <a:rPr lang="ko-KR" altLang="en-US" smtClean="0"/>
              <a:t>11</a:t>
            </a:fld>
            <a:endParaRPr lang="ko-KR" altLang="en-US"/>
          </a:p>
        </p:txBody>
      </p:sp>
    </p:spTree>
    <p:extLst>
      <p:ext uri="{BB962C8B-B14F-4D97-AF65-F5344CB8AC3E}">
        <p14:creationId xmlns:p14="http://schemas.microsoft.com/office/powerpoint/2010/main" val="1842947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B6FC22F3-E41C-484B-AD67-E37D476E2308}" type="slidenum">
              <a:rPr lang="ko-KR" altLang="en-US" smtClean="0"/>
              <a:t>12</a:t>
            </a:fld>
            <a:endParaRPr lang="ko-KR" altLang="en-US"/>
          </a:p>
        </p:txBody>
      </p:sp>
    </p:spTree>
    <p:extLst>
      <p:ext uri="{BB962C8B-B14F-4D97-AF65-F5344CB8AC3E}">
        <p14:creationId xmlns:p14="http://schemas.microsoft.com/office/powerpoint/2010/main" val="3429514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B6FC22F3-E41C-484B-AD67-E37D476E2308}" type="slidenum">
              <a:rPr lang="ko-KR" altLang="en-US" smtClean="0"/>
              <a:t>13</a:t>
            </a:fld>
            <a:endParaRPr lang="ko-KR" altLang="en-US"/>
          </a:p>
        </p:txBody>
      </p:sp>
    </p:spTree>
    <p:extLst>
      <p:ext uri="{BB962C8B-B14F-4D97-AF65-F5344CB8AC3E}">
        <p14:creationId xmlns:p14="http://schemas.microsoft.com/office/powerpoint/2010/main" val="4128129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UCB (Upper Confidence Bound Bandit)</a:t>
            </a:r>
            <a:r>
              <a:rPr lang="ko-KR" altLang="en-US" dirty="0"/>
              <a:t>알고리즘 </a:t>
            </a:r>
            <a:r>
              <a:rPr lang="en-US" altLang="ko-KR" dirty="0"/>
              <a:t>: </a:t>
            </a:r>
            <a:r>
              <a:rPr lang="ko-KR" altLang="en-US" dirty="0"/>
              <a:t>좋은 보상을 보이며 최적의 선택이 될 가능성이 있는 액션을 선택한다</a:t>
            </a:r>
            <a:r>
              <a:rPr lang="en-US" altLang="ko-KR" dirty="0"/>
              <a:t>.</a:t>
            </a:r>
          </a:p>
          <a:p>
            <a:r>
              <a:rPr lang="it-IT" altLang="ko-KR" b="0" i="0" dirty="0">
                <a:solidFill>
                  <a:srgbClr val="333333"/>
                </a:solidFill>
                <a:effectLst/>
                <a:latin typeface="Helvetica Neue"/>
              </a:rPr>
              <a:t>i=argmaxi​​ μi​+Pi​</a:t>
            </a:r>
          </a:p>
          <a:p>
            <a:br>
              <a:rPr lang="it-IT" altLang="ko-KR" dirty="0"/>
            </a:br>
            <a:r>
              <a:rPr lang="it-IT" altLang="ko-KR" dirty="0"/>
              <a:t>[5] </a:t>
            </a:r>
            <a:r>
              <a:rPr lang="en-US" altLang="ko-KR" dirty="0"/>
              <a:t>Learning-Based Content Caching and Sharing for Wireless Networks</a:t>
            </a:r>
          </a:p>
          <a:p>
            <a:r>
              <a:rPr lang="en-US" altLang="ko-KR" dirty="0"/>
              <a:t>[6] Learning-based optimization of cache content in a small cell base station</a:t>
            </a:r>
            <a:endParaRPr lang="ko-KR" altLang="en-US" dirty="0"/>
          </a:p>
        </p:txBody>
      </p:sp>
      <p:sp>
        <p:nvSpPr>
          <p:cNvPr id="4" name="슬라이드 번호 개체 틀 3"/>
          <p:cNvSpPr>
            <a:spLocks noGrp="1"/>
          </p:cNvSpPr>
          <p:nvPr>
            <p:ph type="sldNum" sz="quarter" idx="5"/>
          </p:nvPr>
        </p:nvSpPr>
        <p:spPr/>
        <p:txBody>
          <a:bodyPr/>
          <a:lstStyle/>
          <a:p>
            <a:fld id="{B6FC22F3-E41C-484B-AD67-E37D476E2308}" type="slidenum">
              <a:rPr lang="ko-KR" altLang="en-US" smtClean="0"/>
              <a:t>14</a:t>
            </a:fld>
            <a:endParaRPr lang="ko-KR" altLang="en-US"/>
          </a:p>
        </p:txBody>
      </p:sp>
    </p:spTree>
    <p:extLst>
      <p:ext uri="{BB962C8B-B14F-4D97-AF65-F5344CB8AC3E}">
        <p14:creationId xmlns:p14="http://schemas.microsoft.com/office/powerpoint/2010/main" val="1796812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B6FC22F3-E41C-484B-AD67-E37D476E2308}" type="slidenum">
              <a:rPr lang="ko-KR" altLang="en-US" smtClean="0"/>
              <a:t>15</a:t>
            </a:fld>
            <a:endParaRPr lang="ko-KR" altLang="en-US"/>
          </a:p>
        </p:txBody>
      </p:sp>
    </p:spTree>
    <p:extLst>
      <p:ext uri="{BB962C8B-B14F-4D97-AF65-F5344CB8AC3E}">
        <p14:creationId xmlns:p14="http://schemas.microsoft.com/office/powerpoint/2010/main" val="4003306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B6FC22F3-E41C-484B-AD67-E37D476E2308}" type="slidenum">
              <a:rPr lang="ko-KR" altLang="en-US" smtClean="0"/>
              <a:t>2</a:t>
            </a:fld>
            <a:endParaRPr lang="ko-KR" altLang="en-US"/>
          </a:p>
        </p:txBody>
      </p:sp>
    </p:spTree>
    <p:extLst>
      <p:ext uri="{BB962C8B-B14F-4D97-AF65-F5344CB8AC3E}">
        <p14:creationId xmlns:p14="http://schemas.microsoft.com/office/powerpoint/2010/main" val="1228119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B6FC22F3-E41C-484B-AD67-E37D476E2308}" type="slidenum">
              <a:rPr lang="ko-KR" altLang="en-US" smtClean="0"/>
              <a:t>3</a:t>
            </a:fld>
            <a:endParaRPr lang="ko-KR" altLang="en-US"/>
          </a:p>
        </p:txBody>
      </p:sp>
    </p:spTree>
    <p:extLst>
      <p:ext uri="{BB962C8B-B14F-4D97-AF65-F5344CB8AC3E}">
        <p14:creationId xmlns:p14="http://schemas.microsoft.com/office/powerpoint/2010/main" val="2305544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We consider a non-stationary finite content library at the content server, where new contents are constantly introduced into the system.</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B6FC22F3-E41C-484B-AD67-E37D476E2308}" type="slidenum">
              <a:rPr lang="ko-KR" altLang="en-US" smtClean="0"/>
              <a:t>4</a:t>
            </a:fld>
            <a:endParaRPr lang="ko-KR" altLang="en-US"/>
          </a:p>
        </p:txBody>
      </p:sp>
    </p:spTree>
    <p:extLst>
      <p:ext uri="{BB962C8B-B14F-4D97-AF65-F5344CB8AC3E}">
        <p14:creationId xmlns:p14="http://schemas.microsoft.com/office/powerpoint/2010/main" val="474058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Either via ~</a:t>
            </a:r>
            <a:r>
              <a:rPr lang="ko-KR" altLang="en-US" dirty="0"/>
              <a:t>중</a:t>
            </a:r>
            <a:r>
              <a:rPr lang="en-US" altLang="ko-KR" dirty="0"/>
              <a:t> </a:t>
            </a:r>
            <a:r>
              <a:rPr lang="ko-KR" altLang="en-US" dirty="0"/>
              <a:t>하나를 통해 </a:t>
            </a:r>
            <a:endParaRPr lang="en-US" altLang="ko-KR" dirty="0"/>
          </a:p>
          <a:p>
            <a:r>
              <a:rPr lang="en-US" altLang="ko-KR" dirty="0"/>
              <a:t>Via == ~</a:t>
            </a:r>
            <a:r>
              <a:rPr lang="ko-KR" altLang="en-US" dirty="0"/>
              <a:t>를 통하여 </a:t>
            </a:r>
            <a:r>
              <a:rPr lang="en-US" altLang="ko-KR" dirty="0"/>
              <a:t>through </a:t>
            </a:r>
            <a:r>
              <a:rPr lang="ko-KR" altLang="en-US" dirty="0"/>
              <a:t>같은</a:t>
            </a:r>
          </a:p>
        </p:txBody>
      </p:sp>
      <p:sp>
        <p:nvSpPr>
          <p:cNvPr id="4" name="슬라이드 번호 개체 틀 3"/>
          <p:cNvSpPr>
            <a:spLocks noGrp="1"/>
          </p:cNvSpPr>
          <p:nvPr>
            <p:ph type="sldNum" sz="quarter" idx="5"/>
          </p:nvPr>
        </p:nvSpPr>
        <p:spPr/>
        <p:txBody>
          <a:bodyPr/>
          <a:lstStyle/>
          <a:p>
            <a:fld id="{B6FC22F3-E41C-484B-AD67-E37D476E2308}" type="slidenum">
              <a:rPr lang="ko-KR" altLang="en-US" smtClean="0"/>
              <a:t>5</a:t>
            </a:fld>
            <a:endParaRPr lang="ko-KR" altLang="en-US"/>
          </a:p>
        </p:txBody>
      </p:sp>
    </p:spTree>
    <p:extLst>
      <p:ext uri="{BB962C8B-B14F-4D97-AF65-F5344CB8AC3E}">
        <p14:creationId xmlns:p14="http://schemas.microsoft.com/office/powerpoint/2010/main" val="4114864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B6FC22F3-E41C-484B-AD67-E37D476E2308}" type="slidenum">
              <a:rPr lang="ko-KR" altLang="en-US" smtClean="0"/>
              <a:t>6</a:t>
            </a:fld>
            <a:endParaRPr lang="ko-KR" altLang="en-US"/>
          </a:p>
        </p:txBody>
      </p:sp>
    </p:spTree>
    <p:extLst>
      <p:ext uri="{BB962C8B-B14F-4D97-AF65-F5344CB8AC3E}">
        <p14:creationId xmlns:p14="http://schemas.microsoft.com/office/powerpoint/2010/main" val="583343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B6FC22F3-E41C-484B-AD67-E37D476E2308}" type="slidenum">
              <a:rPr lang="ko-KR" altLang="en-US" smtClean="0"/>
              <a:t>7</a:t>
            </a:fld>
            <a:endParaRPr lang="ko-KR" altLang="en-US"/>
          </a:p>
        </p:txBody>
      </p:sp>
    </p:spTree>
    <p:extLst>
      <p:ext uri="{BB962C8B-B14F-4D97-AF65-F5344CB8AC3E}">
        <p14:creationId xmlns:p14="http://schemas.microsoft.com/office/powerpoint/2010/main" val="1433829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B6FC22F3-E41C-484B-AD67-E37D476E2308}" type="slidenum">
              <a:rPr lang="ko-KR" altLang="en-US" smtClean="0"/>
              <a:t>8</a:t>
            </a:fld>
            <a:endParaRPr lang="ko-KR" altLang="en-US"/>
          </a:p>
        </p:txBody>
      </p:sp>
    </p:spTree>
    <p:extLst>
      <p:ext uri="{BB962C8B-B14F-4D97-AF65-F5344CB8AC3E}">
        <p14:creationId xmlns:p14="http://schemas.microsoft.com/office/powerpoint/2010/main" val="2080226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C1</a:t>
            </a:r>
            <a:r>
              <a:rPr lang="ko-KR" altLang="en-US" dirty="0"/>
              <a:t> </a:t>
            </a:r>
            <a:r>
              <a:rPr lang="en-US" altLang="ko-KR" dirty="0"/>
              <a:t>:</a:t>
            </a:r>
            <a:r>
              <a:rPr lang="ko-KR" altLang="en-US" dirty="0"/>
              <a:t> </a:t>
            </a:r>
            <a:r>
              <a:rPr lang="en-US" altLang="ko-KR" dirty="0"/>
              <a:t>BS</a:t>
            </a:r>
            <a:r>
              <a:rPr lang="ko-KR" altLang="en-US" dirty="0"/>
              <a:t>의 메모리 량을 넘어 설순 없다</a:t>
            </a:r>
            <a:endParaRPr lang="en-US" altLang="ko-KR" dirty="0"/>
          </a:p>
          <a:p>
            <a:r>
              <a:rPr lang="en-US" altLang="ko-KR" dirty="0"/>
              <a:t>C2 : </a:t>
            </a:r>
            <a:r>
              <a:rPr lang="ko-KR" altLang="en-US" dirty="0"/>
              <a:t>사용자의 컨텐츠 수요가 </a:t>
            </a:r>
            <a:r>
              <a:rPr lang="en-US" altLang="ko-KR" dirty="0"/>
              <a:t>BS</a:t>
            </a:r>
            <a:r>
              <a:rPr lang="ko-KR" altLang="en-US" dirty="0"/>
              <a:t>에 있든 </a:t>
            </a:r>
            <a:r>
              <a:rPr lang="en-US" altLang="ko-KR" dirty="0"/>
              <a:t>Server</a:t>
            </a:r>
            <a:r>
              <a:rPr lang="ko-KR" altLang="en-US" dirty="0"/>
              <a:t>에 있는 있어야한다</a:t>
            </a:r>
            <a:r>
              <a:rPr lang="en-US" altLang="ko-KR" dirty="0"/>
              <a:t>.</a:t>
            </a:r>
          </a:p>
          <a:p>
            <a:r>
              <a:rPr lang="en-US" altLang="ko-KR" dirty="0"/>
              <a:t>guarantees that the user's content demands at each time slot will be satisfied either from the BS's cache unit or from server</a:t>
            </a:r>
          </a:p>
          <a:p>
            <a:r>
              <a:rPr lang="en-US" altLang="ko-KR" dirty="0"/>
              <a:t>C3</a:t>
            </a:r>
            <a:r>
              <a:rPr lang="ko-KR" altLang="en-US" dirty="0"/>
              <a:t> </a:t>
            </a:r>
            <a:r>
              <a:rPr lang="en-US" altLang="ko-KR" dirty="0"/>
              <a:t>:</a:t>
            </a:r>
            <a:r>
              <a:rPr lang="ko-KR" altLang="en-US" dirty="0"/>
              <a:t> 컨텐츠 </a:t>
            </a:r>
            <a:r>
              <a:rPr lang="en-US" altLang="ko-KR" dirty="0"/>
              <a:t>f</a:t>
            </a:r>
            <a:r>
              <a:rPr lang="ko-KR" altLang="en-US" dirty="0"/>
              <a:t>는 최대 </a:t>
            </a:r>
            <a:r>
              <a:rPr lang="en-US" altLang="ko-KR" dirty="0"/>
              <a:t>1</a:t>
            </a:r>
            <a:r>
              <a:rPr lang="ko-KR" altLang="en-US" dirty="0"/>
              <a:t>명의 사용자가 </a:t>
            </a:r>
            <a:r>
              <a:rPr lang="en-US" altLang="ko-KR" dirty="0"/>
              <a:t>BS</a:t>
            </a:r>
            <a:r>
              <a:rPr lang="ko-KR" altLang="en-US" dirty="0"/>
              <a:t>로 업로드 할 수 있다</a:t>
            </a:r>
            <a:endParaRPr lang="en-US" altLang="ko-KR" dirty="0"/>
          </a:p>
          <a:p>
            <a:r>
              <a:rPr lang="en-US" altLang="ko-KR" dirty="0"/>
              <a:t>C3 denotes that the content f can be uploaded from at most one local user to the BS.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C4</a:t>
            </a:r>
            <a:r>
              <a:rPr lang="ko-KR" altLang="en-US" dirty="0"/>
              <a:t> </a:t>
            </a:r>
            <a:r>
              <a:rPr lang="en-US" altLang="ko-KR" dirty="0"/>
              <a:t>:</a:t>
            </a:r>
            <a:r>
              <a:rPr lang="ko-KR" altLang="en-US" dirty="0"/>
              <a:t> 사용자로부터 업로드 된 콘텐츠가 </a:t>
            </a:r>
            <a:r>
              <a:rPr lang="en-US" altLang="ko-KR" dirty="0"/>
              <a:t>BS</a:t>
            </a:r>
            <a:r>
              <a:rPr lang="ko-KR" altLang="en-US" dirty="0"/>
              <a:t>의 캐시 유닛에 저장된다</a:t>
            </a:r>
            <a:r>
              <a:rPr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C4 indicates that the contents uploaded from the users will be stored at the BS’s cache unit.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C5 : BS</a:t>
            </a:r>
            <a:r>
              <a:rPr lang="ko-KR" altLang="en-US" dirty="0"/>
              <a:t>내의 캐시 유무판단 해당 시점에 </a:t>
            </a:r>
            <a:r>
              <a:rPr lang="en-US" altLang="ko-KR" dirty="0"/>
              <a:t>f</a:t>
            </a:r>
            <a:r>
              <a:rPr lang="ko-KR" altLang="en-US" dirty="0"/>
              <a:t>의 컨텐츠</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C6 : </a:t>
            </a:r>
            <a:r>
              <a:rPr lang="ko-KR" altLang="en-US" dirty="0"/>
              <a:t>사용자의 </a:t>
            </a:r>
            <a:r>
              <a:rPr lang="en-US" altLang="ko-KR" dirty="0"/>
              <a:t>f</a:t>
            </a:r>
            <a:r>
              <a:rPr lang="ko-KR" altLang="en-US" dirty="0"/>
              <a:t>컨텐츠 </a:t>
            </a:r>
            <a:r>
              <a:rPr lang="en-US" altLang="ko-KR" dirty="0"/>
              <a:t>BS </a:t>
            </a:r>
            <a:r>
              <a:rPr lang="ko-KR" altLang="en-US" dirty="0"/>
              <a:t>업로드 가능 유무</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C7 : </a:t>
            </a:r>
            <a:r>
              <a:rPr lang="ko-KR" altLang="en-US" dirty="0"/>
              <a:t>서버로 부터 </a:t>
            </a:r>
            <a:r>
              <a:rPr lang="en-US" altLang="ko-KR" dirty="0"/>
              <a:t>f</a:t>
            </a:r>
            <a:r>
              <a:rPr lang="ko-KR" altLang="en-US" dirty="0"/>
              <a:t>컨텐츠 </a:t>
            </a:r>
            <a:r>
              <a:rPr lang="en-US" altLang="ko-KR" dirty="0"/>
              <a:t>BS </a:t>
            </a:r>
            <a:r>
              <a:rPr lang="ko-KR" altLang="en-US" dirty="0"/>
              <a:t>업로드 가능 유무</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specify that the joint caching policy (1), (2), (3) are binary variables, respectively.</a:t>
            </a:r>
          </a:p>
        </p:txBody>
      </p:sp>
      <p:sp>
        <p:nvSpPr>
          <p:cNvPr id="4" name="슬라이드 번호 개체 틀 3"/>
          <p:cNvSpPr>
            <a:spLocks noGrp="1"/>
          </p:cNvSpPr>
          <p:nvPr>
            <p:ph type="sldNum" sz="quarter" idx="5"/>
          </p:nvPr>
        </p:nvSpPr>
        <p:spPr/>
        <p:txBody>
          <a:bodyPr/>
          <a:lstStyle/>
          <a:p>
            <a:fld id="{B6FC22F3-E41C-484B-AD67-E37D476E2308}" type="slidenum">
              <a:rPr lang="ko-KR" altLang="en-US" smtClean="0"/>
              <a:t>9</a:t>
            </a:fld>
            <a:endParaRPr lang="ko-KR" altLang="en-US"/>
          </a:p>
        </p:txBody>
      </p:sp>
    </p:spTree>
    <p:extLst>
      <p:ext uri="{BB962C8B-B14F-4D97-AF65-F5344CB8AC3E}">
        <p14:creationId xmlns:p14="http://schemas.microsoft.com/office/powerpoint/2010/main" val="357325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8/27/2020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9354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8/27/2020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7706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8/27/2020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74624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8/27/2020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2268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8/27/2020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33287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8/27/2020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1949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8/27/2020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05139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8/27/2020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7650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8/27/2020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28867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8/27/2020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21192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8/27/2020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63198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8/27/2020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89990513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1.png"/><Relationship Id="rId7" Type="http://schemas.openxmlformats.org/officeDocument/2006/relationships/image" Target="../media/image5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1.png"/><Relationship Id="rId7"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image" Target="../media/image62.png"/></Relationships>
</file>

<file path=ppt/slides/_rels/slide13.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1.png"/><Relationship Id="rId7" Type="http://schemas.openxmlformats.org/officeDocument/2006/relationships/image" Target="../media/image66.png"/><Relationship Id="rId12" Type="http://schemas.openxmlformats.org/officeDocument/2006/relationships/image" Target="../media/image7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0.png"/><Relationship Id="rId9" Type="http://schemas.openxmlformats.org/officeDocument/2006/relationships/image" Target="../media/image68.png"/></Relationships>
</file>

<file path=ppt/slides/_rels/slide14.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1.png"/><Relationship Id="rId7" Type="http://schemas.openxmlformats.org/officeDocument/2006/relationships/image" Target="../media/image7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 Id="rId9" Type="http://schemas.openxmlformats.org/officeDocument/2006/relationships/image" Target="../media/image7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1.wdp"/><Relationship Id="rId11" Type="http://schemas.microsoft.com/office/2007/relationships/hdphoto" Target="../media/hdphoto3.wdp"/><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2.png"/><Relationship Id="rId9"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7.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1.png"/><Relationship Id="rId7" Type="http://schemas.openxmlformats.org/officeDocument/2006/relationships/image" Target="../media/image7.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8.xml"/><Relationship Id="rId16" Type="http://schemas.openxmlformats.org/officeDocument/2006/relationships/image" Target="../media/image38.png"/><Relationship Id="rId20"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3.png"/><Relationship Id="rId5" Type="http://schemas.openxmlformats.org/officeDocument/2006/relationships/image" Target="../media/image28.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7.png"/><Relationship Id="rId9" Type="http://schemas.openxmlformats.org/officeDocument/2006/relationships/image" Target="../media/image31.png"/><Relationship Id="rId14" Type="http://schemas.openxmlformats.org/officeDocument/2006/relationships/image" Target="../media/image36.png"/></Relationships>
</file>

<file path=ppt/slides/_rels/slide9.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1.png"/><Relationship Id="rId7" Type="http://schemas.openxmlformats.org/officeDocument/2006/relationships/image" Target="../media/image430.png"/><Relationship Id="rId12"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47.png"/><Relationship Id="rId5" Type="http://schemas.openxmlformats.org/officeDocument/2006/relationships/image" Target="../media/image410.png"/><Relationship Id="rId10" Type="http://schemas.openxmlformats.org/officeDocument/2006/relationships/image" Target="../media/image46.png"/><Relationship Id="rId4" Type="http://schemas.openxmlformats.org/officeDocument/2006/relationships/image" Target="../media/image400.png"/><Relationship Id="rId9"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tx1">
              <a:alpha val="30000"/>
            </a:schemeClr>
          </a:solidFill>
          <a:ln w="12700">
            <a:noFill/>
          </a:ln>
          <a:effectLst>
            <a:outerShdw blurRad="50800" dist="508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제목 1">
            <a:extLst>
              <a:ext uri="{FF2B5EF4-FFF2-40B4-BE49-F238E27FC236}">
                <a16:creationId xmlns:a16="http://schemas.microsoft.com/office/drawing/2014/main" id="{C518C414-E779-4610-B0C5-8889A51C5CC7}"/>
              </a:ext>
            </a:extLst>
          </p:cNvPr>
          <p:cNvSpPr>
            <a:spLocks noGrp="1"/>
          </p:cNvSpPr>
          <p:nvPr>
            <p:ph type="ctrTitle"/>
          </p:nvPr>
        </p:nvSpPr>
        <p:spPr>
          <a:xfrm>
            <a:off x="754848" y="2196359"/>
            <a:ext cx="9944891" cy="2009172"/>
          </a:xfrm>
        </p:spPr>
        <p:txBody>
          <a:bodyPr anchor="ctr">
            <a:normAutofit/>
          </a:bodyPr>
          <a:lstStyle/>
          <a:p>
            <a:r>
              <a:rPr lang="en-US" altLang="ko-KR" sz="3600" dirty="0"/>
              <a:t>A Learning Approach to Edge Caching with</a:t>
            </a:r>
            <a:br>
              <a:rPr lang="en-US" altLang="ko-KR" sz="3600" dirty="0"/>
            </a:br>
            <a:r>
              <a:rPr lang="en-US" altLang="ko-KR" sz="3600" dirty="0"/>
              <a:t>Dynamic Content Library in Wireless Networks</a:t>
            </a:r>
            <a:endParaRPr lang="ko-KR" altLang="en-US" sz="3600" dirty="0"/>
          </a:p>
        </p:txBody>
      </p:sp>
      <p:sp>
        <p:nvSpPr>
          <p:cNvPr id="3" name="부제목 2">
            <a:extLst>
              <a:ext uri="{FF2B5EF4-FFF2-40B4-BE49-F238E27FC236}">
                <a16:creationId xmlns:a16="http://schemas.microsoft.com/office/drawing/2014/main" id="{4FBCCF79-9DD5-467A-82D6-88676F3ABD52}"/>
              </a:ext>
            </a:extLst>
          </p:cNvPr>
          <p:cNvSpPr>
            <a:spLocks noGrp="1"/>
          </p:cNvSpPr>
          <p:nvPr>
            <p:ph type="subTitle" idx="1"/>
          </p:nvPr>
        </p:nvSpPr>
        <p:spPr>
          <a:xfrm>
            <a:off x="9403912" y="4907629"/>
            <a:ext cx="2228641" cy="1185353"/>
          </a:xfrm>
        </p:spPr>
        <p:txBody>
          <a:bodyPr anchor="ctr">
            <a:normAutofit lnSpcReduction="10000"/>
          </a:bodyPr>
          <a:lstStyle/>
          <a:p>
            <a:r>
              <a:rPr lang="en-US" altLang="ko-KR" sz="1700" dirty="0">
                <a:solidFill>
                  <a:schemeClr val="bg1"/>
                </a:solidFill>
              </a:rPr>
              <a:t>Global Telecommunications (GLOBECOM), IEEE Conference 2019</a:t>
            </a:r>
          </a:p>
        </p:txBody>
      </p:sp>
      <p:sp>
        <p:nvSpPr>
          <p:cNvPr id="13" name="Rectangle 1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72B20727-A914-4CCC-BC8D-1039BBD452BC}"/>
              </a:ext>
            </a:extLst>
          </p:cNvPr>
          <p:cNvSpPr txBox="1"/>
          <p:nvPr/>
        </p:nvSpPr>
        <p:spPr>
          <a:xfrm>
            <a:off x="5727294" y="4773126"/>
            <a:ext cx="3529263" cy="1200329"/>
          </a:xfrm>
          <a:prstGeom prst="rect">
            <a:avLst/>
          </a:prstGeom>
          <a:noFill/>
        </p:spPr>
        <p:txBody>
          <a:bodyPr wrap="square">
            <a:spAutoFit/>
          </a:bodyPr>
          <a:lstStyle/>
          <a:p>
            <a:r>
              <a:rPr lang="en-US" altLang="ko-KR" dirty="0" err="1"/>
              <a:t>Xinruo</a:t>
            </a:r>
            <a:r>
              <a:rPr lang="en-US" altLang="ko-KR" dirty="0"/>
              <a:t> Zhang ; Gan Zheng ; </a:t>
            </a:r>
            <a:r>
              <a:rPr lang="en-US" altLang="ko-KR" dirty="0" err="1"/>
              <a:t>Sangarapillai</a:t>
            </a:r>
            <a:r>
              <a:rPr lang="en-US" altLang="ko-KR" dirty="0"/>
              <a:t> </a:t>
            </a:r>
            <a:r>
              <a:rPr lang="en-US" altLang="ko-KR" dirty="0" err="1"/>
              <a:t>Lambotharan</a:t>
            </a:r>
            <a:r>
              <a:rPr lang="en-US" altLang="ko-KR" dirty="0"/>
              <a:t> ; Mohammad Reza </a:t>
            </a:r>
            <a:r>
              <a:rPr lang="en-US" altLang="ko-KR" dirty="0" err="1"/>
              <a:t>Nakhai</a:t>
            </a:r>
            <a:r>
              <a:rPr lang="en-US" altLang="ko-KR" dirty="0"/>
              <a:t> ; Kai-Kit Wong</a:t>
            </a:r>
            <a:endParaRPr lang="ko-KR" altLang="en-US" dirty="0"/>
          </a:p>
        </p:txBody>
      </p:sp>
      <p:sp>
        <p:nvSpPr>
          <p:cNvPr id="16" name="TextBox 15">
            <a:extLst>
              <a:ext uri="{FF2B5EF4-FFF2-40B4-BE49-F238E27FC236}">
                <a16:creationId xmlns:a16="http://schemas.microsoft.com/office/drawing/2014/main" id="{5FA24984-53F0-484E-B569-3741DA2C768E}"/>
              </a:ext>
            </a:extLst>
          </p:cNvPr>
          <p:cNvSpPr txBox="1"/>
          <p:nvPr/>
        </p:nvSpPr>
        <p:spPr>
          <a:xfrm>
            <a:off x="5727294" y="5908316"/>
            <a:ext cx="3353622" cy="369332"/>
          </a:xfrm>
          <a:prstGeom prst="rect">
            <a:avLst/>
          </a:prstGeom>
          <a:noFill/>
        </p:spPr>
        <p:txBody>
          <a:bodyPr wrap="square">
            <a:spAutoFit/>
          </a:bodyPr>
          <a:lstStyle/>
          <a:p>
            <a:r>
              <a:rPr lang="en-US" altLang="ko-KR" dirty="0"/>
              <a:t>Loughborough University(UK)</a:t>
            </a:r>
            <a:endParaRPr lang="ko-KR" altLang="en-US" dirty="0"/>
          </a:p>
        </p:txBody>
      </p:sp>
    </p:spTree>
    <p:extLst>
      <p:ext uri="{BB962C8B-B14F-4D97-AF65-F5344CB8AC3E}">
        <p14:creationId xmlns:p14="http://schemas.microsoft.com/office/powerpoint/2010/main" val="1137661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1EFD6F9-84DB-4040-A2B3-2F9E6C2E10EF}"/>
              </a:ext>
            </a:extLst>
          </p:cNvPr>
          <p:cNvPicPr>
            <a:picLocks noChangeAspect="1"/>
          </p:cNvPicPr>
          <p:nvPr/>
        </p:nvPicPr>
        <p:blipFill>
          <a:blip r:embed="rId3"/>
          <a:stretch>
            <a:fillRect/>
          </a:stretch>
        </p:blipFill>
        <p:spPr>
          <a:xfrm>
            <a:off x="337283" y="0"/>
            <a:ext cx="11724698" cy="1027670"/>
          </a:xfrm>
          <a:prstGeom prst="rect">
            <a:avLst/>
          </a:prstGeom>
        </p:spPr>
      </p:pic>
      <p:sp>
        <p:nvSpPr>
          <p:cNvPr id="4" name="제목 1">
            <a:extLst>
              <a:ext uri="{FF2B5EF4-FFF2-40B4-BE49-F238E27FC236}">
                <a16:creationId xmlns:a16="http://schemas.microsoft.com/office/drawing/2014/main" id="{6BBA9114-B5D6-44E8-974A-DBE1BCEFE043}"/>
              </a:ext>
            </a:extLst>
          </p:cNvPr>
          <p:cNvSpPr txBox="1">
            <a:spLocks/>
          </p:cNvSpPr>
          <p:nvPr/>
        </p:nvSpPr>
        <p:spPr>
          <a:xfrm>
            <a:off x="753103" y="252695"/>
            <a:ext cx="10916383" cy="5222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2800" dirty="0"/>
              <a:t>USER-AIDED LEARNING-BASED CONTENT CACHING STRATEGY</a:t>
            </a:r>
            <a:endParaRPr lang="ko-KR" altLang="en-US" sz="2800" dirty="0"/>
          </a:p>
        </p:txBody>
      </p:sp>
      <p:sp>
        <p:nvSpPr>
          <p:cNvPr id="24" name="TextBox 23">
            <a:extLst>
              <a:ext uri="{FF2B5EF4-FFF2-40B4-BE49-F238E27FC236}">
                <a16:creationId xmlns:a16="http://schemas.microsoft.com/office/drawing/2014/main" id="{92A8FC3B-3302-4F1D-93F9-1EA8FBEC5D22}"/>
              </a:ext>
            </a:extLst>
          </p:cNvPr>
          <p:cNvSpPr txBox="1"/>
          <p:nvPr/>
        </p:nvSpPr>
        <p:spPr>
          <a:xfrm>
            <a:off x="753102" y="957199"/>
            <a:ext cx="7967817" cy="584775"/>
          </a:xfrm>
          <a:prstGeom prst="rect">
            <a:avLst/>
          </a:prstGeom>
          <a:noFill/>
        </p:spPr>
        <p:txBody>
          <a:bodyPr wrap="square">
            <a:spAutoFit/>
          </a:bodyPr>
          <a:lstStyle/>
          <a:p>
            <a:r>
              <a:rPr lang="en-US" altLang="ko-KR" sz="1600" dirty="0"/>
              <a:t>the problem in will be solved through a user-aided reinforcement learning-based three-phase procedure running concurrently at different time scales. </a:t>
            </a:r>
            <a:endParaRPr lang="ko-KR" altLang="en-US" sz="1600"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05DBDE6B-FF5D-4D48-B236-60C948F826D7}"/>
                  </a:ext>
                </a:extLst>
              </p:cNvPr>
              <p:cNvSpPr txBox="1"/>
              <p:nvPr/>
            </p:nvSpPr>
            <p:spPr>
              <a:xfrm>
                <a:off x="753101" y="1578062"/>
                <a:ext cx="10246995" cy="577722"/>
              </a:xfrm>
              <a:prstGeom prst="rect">
                <a:avLst/>
              </a:prstGeom>
              <a:noFill/>
            </p:spPr>
            <p:txBody>
              <a:bodyPr wrap="square">
                <a:spAutoFit/>
              </a:bodyPr>
              <a:lstStyle/>
              <a:p>
                <a:r>
                  <a:rPr lang="en-US" altLang="ko-KR" sz="1400" dirty="0"/>
                  <a:t>The main objective of the proposed caching algorithm is to progressively optimize the joint caching policy {</a:t>
                </a:r>
                <a14:m>
                  <m:oMath xmlns:m="http://schemas.openxmlformats.org/officeDocument/2006/math">
                    <m:sSubSup>
                      <m:sSubSupPr>
                        <m:ctrlPr>
                          <a:rPr lang="en-US" altLang="ko-KR" sz="1400" i="1" dirty="0" smtClean="0">
                            <a:latin typeface="Cambria Math" panose="02040503050406030204" pitchFamily="18" charset="0"/>
                          </a:rPr>
                        </m:ctrlPr>
                      </m:sSubSupPr>
                      <m:e>
                        <m:r>
                          <a:rPr lang="en-US" altLang="ko-KR" sz="1400" b="1" i="0" dirty="0" smtClean="0">
                            <a:latin typeface="Cambria Math" panose="02040503050406030204" pitchFamily="18" charset="0"/>
                          </a:rPr>
                          <m:t>𝐜</m:t>
                        </m:r>
                      </m:e>
                      <m:sub>
                        <m:r>
                          <a:rPr lang="en-US" altLang="ko-KR" sz="1400" b="0" i="1" dirty="0" smtClean="0">
                            <a:latin typeface="Cambria Math" panose="02040503050406030204" pitchFamily="18" charset="0"/>
                          </a:rPr>
                          <m:t>𝑡</m:t>
                        </m:r>
                      </m:sub>
                      <m:sup>
                        <m:r>
                          <a:rPr lang="en-US" altLang="ko-KR" sz="1400" b="0" i="1" dirty="0" smtClean="0">
                            <a:latin typeface="Cambria Math" panose="02040503050406030204" pitchFamily="18" charset="0"/>
                          </a:rPr>
                          <m:t>[</m:t>
                        </m:r>
                        <m:r>
                          <a:rPr lang="en-US" altLang="ko-KR" sz="1400" b="0" i="1" dirty="0" smtClean="0">
                            <a:latin typeface="Cambria Math" panose="02040503050406030204" pitchFamily="18" charset="0"/>
                          </a:rPr>
                          <m:t>𝑝</m:t>
                        </m:r>
                        <m:r>
                          <a:rPr lang="en-US" altLang="ko-KR" sz="1400" b="0" i="1" dirty="0" smtClean="0">
                            <a:latin typeface="Cambria Math" panose="02040503050406030204" pitchFamily="18" charset="0"/>
                          </a:rPr>
                          <m:t>]</m:t>
                        </m:r>
                      </m:sup>
                    </m:sSubSup>
                  </m:oMath>
                </a14:m>
                <a:r>
                  <a:rPr lang="en-US" altLang="ko-KR" sz="1400" dirty="0"/>
                  <a:t>, </a:t>
                </a:r>
                <a14:m>
                  <m:oMath xmlns:m="http://schemas.openxmlformats.org/officeDocument/2006/math">
                    <m:sSubSup>
                      <m:sSubSupPr>
                        <m:ctrlPr>
                          <a:rPr lang="en-US" altLang="ko-KR" sz="1400" i="1" dirty="0">
                            <a:latin typeface="Cambria Math" panose="02040503050406030204" pitchFamily="18" charset="0"/>
                          </a:rPr>
                        </m:ctrlPr>
                      </m:sSubSupPr>
                      <m:e>
                        <m:r>
                          <a:rPr lang="en-US" altLang="ko-KR" sz="1400" b="1" dirty="0">
                            <a:latin typeface="Cambria Math" panose="02040503050406030204" pitchFamily="18" charset="0"/>
                          </a:rPr>
                          <m:t>𝐜</m:t>
                        </m:r>
                      </m:e>
                      <m:sub>
                        <m:r>
                          <a:rPr lang="en-US" altLang="ko-KR" sz="1400" i="1" dirty="0">
                            <a:latin typeface="Cambria Math" panose="02040503050406030204" pitchFamily="18" charset="0"/>
                          </a:rPr>
                          <m:t>𝑡</m:t>
                        </m:r>
                      </m:sub>
                      <m:sup>
                        <m:r>
                          <a:rPr lang="en-US" altLang="ko-KR" sz="1400" i="1" dirty="0">
                            <a:latin typeface="Cambria Math" panose="02040503050406030204" pitchFamily="18" charset="0"/>
                          </a:rPr>
                          <m:t>[</m:t>
                        </m:r>
                        <m:r>
                          <a:rPr lang="en-US" altLang="ko-KR" sz="1400" i="1" dirty="0">
                            <a:latin typeface="Cambria Math" panose="02040503050406030204" pitchFamily="18" charset="0"/>
                          </a:rPr>
                          <m:t>𝑢</m:t>
                        </m:r>
                        <m:r>
                          <a:rPr lang="en-US" altLang="ko-KR" sz="1400" i="1" dirty="0">
                            <a:latin typeface="Cambria Math" panose="02040503050406030204" pitchFamily="18" charset="0"/>
                          </a:rPr>
                          <m:t>]</m:t>
                        </m:r>
                      </m:sup>
                    </m:sSubSup>
                  </m:oMath>
                </a14:m>
                <a:r>
                  <a:rPr lang="en-US" altLang="ko-KR" sz="1400" dirty="0"/>
                  <a:t>, </a:t>
                </a:r>
                <a14:m>
                  <m:oMath xmlns:m="http://schemas.openxmlformats.org/officeDocument/2006/math">
                    <m:sSubSup>
                      <m:sSubSupPr>
                        <m:ctrlPr>
                          <a:rPr lang="en-US" altLang="ko-KR" sz="1400" i="1" dirty="0">
                            <a:latin typeface="Cambria Math" panose="02040503050406030204" pitchFamily="18" charset="0"/>
                          </a:rPr>
                        </m:ctrlPr>
                      </m:sSubSupPr>
                      <m:e>
                        <m:r>
                          <a:rPr lang="en-US" altLang="ko-KR" sz="1400" b="1" dirty="0">
                            <a:latin typeface="Cambria Math" panose="02040503050406030204" pitchFamily="18" charset="0"/>
                          </a:rPr>
                          <m:t>𝐜</m:t>
                        </m:r>
                      </m:e>
                      <m:sub>
                        <m:r>
                          <a:rPr lang="en-US" altLang="ko-KR" sz="1400" i="1" dirty="0">
                            <a:latin typeface="Cambria Math" panose="02040503050406030204" pitchFamily="18" charset="0"/>
                          </a:rPr>
                          <m:t>𝑡</m:t>
                        </m:r>
                      </m:sub>
                      <m:sup>
                        <m:r>
                          <a:rPr lang="en-US" altLang="ko-KR" sz="1400" i="1" dirty="0">
                            <a:latin typeface="Cambria Math" panose="02040503050406030204" pitchFamily="18" charset="0"/>
                          </a:rPr>
                          <m:t>[</m:t>
                        </m:r>
                        <m:r>
                          <a:rPr lang="en-US" altLang="ko-KR" sz="1400" i="1" dirty="0">
                            <a:latin typeface="Cambria Math" panose="02040503050406030204" pitchFamily="18" charset="0"/>
                          </a:rPr>
                          <m:t>𝑠</m:t>
                        </m:r>
                        <m:r>
                          <a:rPr lang="en-US" altLang="ko-KR" sz="1400" i="1" dirty="0">
                            <a:latin typeface="Cambria Math" panose="02040503050406030204" pitchFamily="18" charset="0"/>
                          </a:rPr>
                          <m:t>]</m:t>
                        </m:r>
                      </m:sup>
                    </m:sSubSup>
                  </m:oMath>
                </a14:m>
                <a:r>
                  <a:rPr lang="en-US" altLang="ko-KR" sz="1400" dirty="0"/>
                  <a:t>} </a:t>
                </a:r>
              </a:p>
              <a:p>
                <a:r>
                  <a:rPr lang="en-US" altLang="ko-KR" sz="1400" dirty="0"/>
                  <a:t>time slot by time slot, such that the long-term average reward.</a:t>
                </a:r>
                <a:endParaRPr lang="ko-KR" altLang="en-US" sz="1400" dirty="0"/>
              </a:p>
            </p:txBody>
          </p:sp>
        </mc:Choice>
        <mc:Fallback xmlns="">
          <p:sp>
            <p:nvSpPr>
              <p:cNvPr id="28" name="TextBox 27">
                <a:extLst>
                  <a:ext uri="{FF2B5EF4-FFF2-40B4-BE49-F238E27FC236}">
                    <a16:creationId xmlns:a16="http://schemas.microsoft.com/office/drawing/2014/main" id="{05DBDE6B-FF5D-4D48-B236-60C948F826D7}"/>
                  </a:ext>
                </a:extLst>
              </p:cNvPr>
              <p:cNvSpPr txBox="1">
                <a:spLocks noRot="1" noChangeAspect="1" noMove="1" noResize="1" noEditPoints="1" noAdjustHandles="1" noChangeArrowheads="1" noChangeShapeType="1" noTextEdit="1"/>
              </p:cNvSpPr>
              <p:nvPr/>
            </p:nvSpPr>
            <p:spPr>
              <a:xfrm>
                <a:off x="753101" y="1578062"/>
                <a:ext cx="10246995" cy="577722"/>
              </a:xfrm>
              <a:prstGeom prst="rect">
                <a:avLst/>
              </a:prstGeom>
              <a:blipFill>
                <a:blip r:embed="rId4"/>
                <a:stretch>
                  <a:fillRect l="-179" b="-9474"/>
                </a:stretch>
              </a:blipFill>
            </p:spPr>
            <p:txBody>
              <a:bodyPr/>
              <a:lstStyle/>
              <a:p>
                <a:r>
                  <a:rPr lang="ko-KR" altLang="en-US">
                    <a:noFill/>
                  </a:rPr>
                  <a:t> </a:t>
                </a:r>
              </a:p>
            </p:txBody>
          </p:sp>
        </mc:Fallback>
      </mc:AlternateContent>
      <p:sp>
        <p:nvSpPr>
          <p:cNvPr id="34" name="TextBox 33">
            <a:extLst>
              <a:ext uri="{FF2B5EF4-FFF2-40B4-BE49-F238E27FC236}">
                <a16:creationId xmlns:a16="http://schemas.microsoft.com/office/drawing/2014/main" id="{F476CC26-289F-48D2-9CEC-281E7E8458EB}"/>
              </a:ext>
            </a:extLst>
          </p:cNvPr>
          <p:cNvSpPr txBox="1"/>
          <p:nvPr/>
        </p:nvSpPr>
        <p:spPr>
          <a:xfrm>
            <a:off x="753100" y="2300597"/>
            <a:ext cx="10356177" cy="307777"/>
          </a:xfrm>
          <a:prstGeom prst="rect">
            <a:avLst/>
          </a:prstGeom>
          <a:noFill/>
        </p:spPr>
        <p:txBody>
          <a:bodyPr wrap="square">
            <a:spAutoFit/>
          </a:bodyPr>
          <a:lstStyle/>
          <a:p>
            <a:r>
              <a:rPr lang="en-US" altLang="ko-KR" sz="1400" dirty="0"/>
              <a:t>the learning processes in Phase I, Phase II and Phase III of the proposed algorithm, </a:t>
            </a:r>
            <a:endParaRPr lang="ko-KR" altLang="en-US" sz="1400" dirty="0"/>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10C3D09-A9C6-4A9A-91C9-DBCAF4D8E0DD}"/>
                  </a:ext>
                </a:extLst>
              </p:cNvPr>
              <p:cNvSpPr txBox="1"/>
              <p:nvPr/>
            </p:nvSpPr>
            <p:spPr>
              <a:xfrm>
                <a:off x="753100" y="2608374"/>
                <a:ext cx="10042279" cy="586892"/>
              </a:xfrm>
              <a:prstGeom prst="rect">
                <a:avLst/>
              </a:prstGeom>
              <a:noFill/>
            </p:spPr>
            <p:txBody>
              <a:bodyPr wrap="square">
                <a:spAutoFit/>
              </a:bodyPr>
              <a:lstStyle/>
              <a:p>
                <a:r>
                  <a:rPr lang="en-US" altLang="ko-KR" sz="1400" dirty="0"/>
                  <a:t>Phase I  aim at tracking the variations in user demands in order to design {</a:t>
                </a:r>
                <a14:m>
                  <m:oMath xmlns:m="http://schemas.openxmlformats.org/officeDocument/2006/math">
                    <m:sSubSup>
                      <m:sSubSupPr>
                        <m:ctrlPr>
                          <a:rPr lang="en-US" altLang="ko-KR" sz="1400" i="1" dirty="0" smtClean="0">
                            <a:latin typeface="Cambria Math" panose="02040503050406030204" pitchFamily="18" charset="0"/>
                          </a:rPr>
                        </m:ctrlPr>
                      </m:sSubSupPr>
                      <m:e>
                        <m:r>
                          <a:rPr lang="en-US" altLang="ko-KR" sz="1400" b="1" i="0" dirty="0" smtClean="0">
                            <a:latin typeface="Cambria Math" panose="02040503050406030204" pitchFamily="18" charset="0"/>
                          </a:rPr>
                          <m:t>𝐜</m:t>
                        </m:r>
                      </m:e>
                      <m:sub>
                        <m:r>
                          <a:rPr lang="en-US" altLang="ko-KR" sz="1400" b="0" i="1" dirty="0" smtClean="0">
                            <a:latin typeface="Cambria Math" panose="02040503050406030204" pitchFamily="18" charset="0"/>
                          </a:rPr>
                          <m:t>𝑡</m:t>
                        </m:r>
                      </m:sub>
                      <m:sup>
                        <m:r>
                          <a:rPr lang="en-US" altLang="ko-KR" sz="1400" b="0" i="1" dirty="0" smtClean="0">
                            <a:latin typeface="Cambria Math" panose="02040503050406030204" pitchFamily="18" charset="0"/>
                          </a:rPr>
                          <m:t>[</m:t>
                        </m:r>
                        <m:r>
                          <a:rPr lang="en-US" altLang="ko-KR" sz="1400" b="0" i="1" dirty="0" smtClean="0">
                            <a:latin typeface="Cambria Math" panose="02040503050406030204" pitchFamily="18" charset="0"/>
                          </a:rPr>
                          <m:t>𝑝</m:t>
                        </m:r>
                        <m:r>
                          <a:rPr lang="en-US" altLang="ko-KR" sz="1400" b="0" i="1" dirty="0" smtClean="0">
                            <a:latin typeface="Cambria Math" panose="02040503050406030204" pitchFamily="18" charset="0"/>
                          </a:rPr>
                          <m:t>]</m:t>
                        </m:r>
                      </m:sup>
                    </m:sSubSup>
                  </m:oMath>
                </a14:m>
                <a:r>
                  <a:rPr lang="en-US" altLang="ko-KR" sz="1400" dirty="0"/>
                  <a:t>} in constraints C1, C4 and C5 of problem (5) at every </a:t>
                </a:r>
                <a14:m>
                  <m:oMath xmlns:m="http://schemas.openxmlformats.org/officeDocument/2006/math">
                    <m:sSup>
                      <m:sSupPr>
                        <m:ctrlPr>
                          <a:rPr lang="en-US" altLang="ko-KR" sz="1400" i="1">
                            <a:latin typeface="Cambria Math" panose="02040503050406030204" pitchFamily="18" charset="0"/>
                          </a:rPr>
                        </m:ctrlPr>
                      </m:sSupPr>
                      <m:e>
                        <m:r>
                          <a:rPr lang="ko-KR" altLang="en-US" sz="1400" i="1">
                            <a:latin typeface="Cambria Math" panose="02040503050406030204" pitchFamily="18" charset="0"/>
                          </a:rPr>
                          <m:t>𝒯</m:t>
                        </m:r>
                      </m:e>
                      <m:sup>
                        <m:r>
                          <a:rPr lang="en-US" altLang="ko-KR" sz="1400" i="1">
                            <a:latin typeface="Cambria Math" panose="02040503050406030204" pitchFamily="18" charset="0"/>
                          </a:rPr>
                          <m:t>[</m:t>
                        </m:r>
                        <m:r>
                          <m:rPr>
                            <m:sty m:val="p"/>
                          </m:rPr>
                          <a:rPr lang="en-US" altLang="ko-KR" sz="1400" b="0" i="0" smtClean="0">
                            <a:latin typeface="Cambria Math" panose="02040503050406030204" pitchFamily="18" charset="0"/>
                          </a:rPr>
                          <m:t>main</m:t>
                        </m:r>
                        <m:r>
                          <a:rPr lang="en-US" altLang="ko-KR" sz="1400" i="1">
                            <a:latin typeface="Cambria Math" panose="02040503050406030204" pitchFamily="18" charset="0"/>
                          </a:rPr>
                          <m:t>]</m:t>
                        </m:r>
                      </m:sup>
                    </m:sSup>
                  </m:oMath>
                </a14:m>
                <a:r>
                  <a:rPr lang="en-US" altLang="ko-KR" sz="1400" dirty="0"/>
                  <a:t> time slots. </a:t>
                </a:r>
                <a:endParaRPr lang="ko-KR" altLang="en-US" sz="1400" dirty="0"/>
              </a:p>
            </p:txBody>
          </p:sp>
        </mc:Choice>
        <mc:Fallback xmlns="">
          <p:sp>
            <p:nvSpPr>
              <p:cNvPr id="39" name="TextBox 38">
                <a:extLst>
                  <a:ext uri="{FF2B5EF4-FFF2-40B4-BE49-F238E27FC236}">
                    <a16:creationId xmlns:a16="http://schemas.microsoft.com/office/drawing/2014/main" id="{510C3D09-A9C6-4A9A-91C9-DBCAF4D8E0DD}"/>
                  </a:ext>
                </a:extLst>
              </p:cNvPr>
              <p:cNvSpPr txBox="1">
                <a:spLocks noRot="1" noChangeAspect="1" noMove="1" noResize="1" noEditPoints="1" noAdjustHandles="1" noChangeArrowheads="1" noChangeShapeType="1" noTextEdit="1"/>
              </p:cNvSpPr>
              <p:nvPr/>
            </p:nvSpPr>
            <p:spPr>
              <a:xfrm>
                <a:off x="753100" y="2608374"/>
                <a:ext cx="10042279" cy="586892"/>
              </a:xfrm>
              <a:prstGeom prst="rect">
                <a:avLst/>
              </a:prstGeom>
              <a:blipFill>
                <a:blip r:embed="rId5"/>
                <a:stretch>
                  <a:fillRect l="-182" r="-243" b="-937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822ED532-0BDB-4916-ACF0-D12E91112721}"/>
                  </a:ext>
                </a:extLst>
              </p:cNvPr>
              <p:cNvSpPr txBox="1"/>
              <p:nvPr/>
            </p:nvSpPr>
            <p:spPr>
              <a:xfrm>
                <a:off x="753099" y="3196956"/>
                <a:ext cx="7735807" cy="362279"/>
              </a:xfrm>
              <a:prstGeom prst="rect">
                <a:avLst/>
              </a:prstGeom>
              <a:noFill/>
            </p:spPr>
            <p:txBody>
              <a:bodyPr wrap="square">
                <a:spAutoFit/>
              </a:bodyPr>
              <a:lstStyle/>
              <a:p>
                <a:r>
                  <a:rPr lang="en-US" altLang="ko-KR" sz="1400" dirty="0"/>
                  <a:t>Phase II aim at design </a:t>
                </a:r>
                <a14:m>
                  <m:oMath xmlns:m="http://schemas.openxmlformats.org/officeDocument/2006/math">
                    <m:sSubSup>
                      <m:sSubSupPr>
                        <m:ctrlPr>
                          <a:rPr lang="en-US" altLang="ko-KR" sz="1400" i="1" dirty="0" smtClean="0">
                            <a:latin typeface="Cambria Math" panose="02040503050406030204" pitchFamily="18" charset="0"/>
                          </a:rPr>
                        </m:ctrlPr>
                      </m:sSubSupPr>
                      <m:e>
                        <m:r>
                          <a:rPr lang="en-US" altLang="ko-KR" sz="1400" b="1" dirty="0">
                            <a:latin typeface="Cambria Math" panose="02040503050406030204" pitchFamily="18" charset="0"/>
                          </a:rPr>
                          <m:t>𝐜</m:t>
                        </m:r>
                      </m:e>
                      <m:sub>
                        <m:r>
                          <a:rPr lang="en-US" altLang="ko-KR" sz="1400" i="1" dirty="0">
                            <a:latin typeface="Cambria Math" panose="02040503050406030204" pitchFamily="18" charset="0"/>
                          </a:rPr>
                          <m:t>𝑡</m:t>
                        </m:r>
                      </m:sub>
                      <m:sup>
                        <m:r>
                          <a:rPr lang="en-US" altLang="ko-KR" sz="1400" i="1" dirty="0">
                            <a:latin typeface="Cambria Math" panose="02040503050406030204" pitchFamily="18" charset="0"/>
                          </a:rPr>
                          <m:t>[</m:t>
                        </m:r>
                        <m:r>
                          <a:rPr lang="en-US" altLang="ko-KR" sz="1400" i="1" dirty="0">
                            <a:latin typeface="Cambria Math" panose="02040503050406030204" pitchFamily="18" charset="0"/>
                          </a:rPr>
                          <m:t>𝑢</m:t>
                        </m:r>
                        <m:r>
                          <a:rPr lang="en-US" altLang="ko-KR" sz="1400" i="1" dirty="0">
                            <a:latin typeface="Cambria Math" panose="02040503050406030204" pitchFamily="18" charset="0"/>
                          </a:rPr>
                          <m:t>]</m:t>
                        </m:r>
                      </m:sup>
                    </m:sSubSup>
                    <m:r>
                      <a:rPr lang="en-US" altLang="ko-KR" sz="1400" i="1" dirty="0">
                        <a:latin typeface="Cambria Math" panose="02040503050406030204" pitchFamily="18" charset="0"/>
                      </a:rPr>
                      <m:t> </m:t>
                    </m:r>
                  </m:oMath>
                </a14:m>
                <a:r>
                  <a:rPr lang="en-US" altLang="ko-KR" sz="1400" dirty="0"/>
                  <a:t>in constraints C3 and C6 at every </a:t>
                </a:r>
                <a14:m>
                  <m:oMath xmlns:m="http://schemas.openxmlformats.org/officeDocument/2006/math">
                    <m:sSup>
                      <m:sSupPr>
                        <m:ctrlPr>
                          <a:rPr lang="en-US" altLang="ko-KR" sz="1400" i="1">
                            <a:latin typeface="Cambria Math" panose="02040503050406030204" pitchFamily="18" charset="0"/>
                          </a:rPr>
                        </m:ctrlPr>
                      </m:sSupPr>
                      <m:e>
                        <m:r>
                          <a:rPr lang="ko-KR" altLang="en-US" sz="1400" i="1">
                            <a:latin typeface="Cambria Math" panose="02040503050406030204" pitchFamily="18" charset="0"/>
                          </a:rPr>
                          <m:t>𝒯</m:t>
                        </m:r>
                      </m:e>
                      <m:sup>
                        <m:r>
                          <a:rPr lang="en-US" altLang="ko-KR" sz="1400" i="1">
                            <a:latin typeface="Cambria Math" panose="02040503050406030204" pitchFamily="18" charset="0"/>
                          </a:rPr>
                          <m:t>[</m:t>
                        </m:r>
                        <m:r>
                          <m:rPr>
                            <m:sty m:val="p"/>
                          </m:rPr>
                          <a:rPr lang="en-US" altLang="ko-KR" sz="1400">
                            <a:latin typeface="Cambria Math" panose="02040503050406030204" pitchFamily="18" charset="0"/>
                          </a:rPr>
                          <m:t>flex</m:t>
                        </m:r>
                        <m:r>
                          <a:rPr lang="en-US" altLang="ko-KR" sz="1400" i="1">
                            <a:latin typeface="Cambria Math" panose="02040503050406030204" pitchFamily="18" charset="0"/>
                          </a:rPr>
                          <m:t>]</m:t>
                        </m:r>
                      </m:sup>
                    </m:sSup>
                  </m:oMath>
                </a14:m>
                <a:r>
                  <a:rPr lang="en-US" altLang="ko-KR" sz="1400" dirty="0"/>
                  <a:t> time slots. </a:t>
                </a:r>
                <a:endParaRPr lang="ko-KR" altLang="en-US" sz="1400" dirty="0"/>
              </a:p>
            </p:txBody>
          </p:sp>
        </mc:Choice>
        <mc:Fallback xmlns="">
          <p:sp>
            <p:nvSpPr>
              <p:cNvPr id="43" name="TextBox 42">
                <a:extLst>
                  <a:ext uri="{FF2B5EF4-FFF2-40B4-BE49-F238E27FC236}">
                    <a16:creationId xmlns:a16="http://schemas.microsoft.com/office/drawing/2014/main" id="{822ED532-0BDB-4916-ACF0-D12E91112721}"/>
                  </a:ext>
                </a:extLst>
              </p:cNvPr>
              <p:cNvSpPr txBox="1">
                <a:spLocks noRot="1" noChangeAspect="1" noMove="1" noResize="1" noEditPoints="1" noAdjustHandles="1" noChangeArrowheads="1" noChangeShapeType="1" noTextEdit="1"/>
              </p:cNvSpPr>
              <p:nvPr/>
            </p:nvSpPr>
            <p:spPr>
              <a:xfrm>
                <a:off x="753099" y="3196956"/>
                <a:ext cx="7735807" cy="362279"/>
              </a:xfrm>
              <a:prstGeom prst="rect">
                <a:avLst/>
              </a:prstGeom>
              <a:blipFill>
                <a:blip r:embed="rId6"/>
                <a:stretch>
                  <a:fillRect l="-236" b="-133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80BCB28-8C98-4B80-AE9B-10EA8334A895}"/>
                  </a:ext>
                </a:extLst>
              </p:cNvPr>
              <p:cNvSpPr txBox="1"/>
              <p:nvPr/>
            </p:nvSpPr>
            <p:spPr>
              <a:xfrm>
                <a:off x="753099" y="3662735"/>
                <a:ext cx="11175044" cy="362279"/>
              </a:xfrm>
              <a:prstGeom prst="rect">
                <a:avLst/>
              </a:prstGeom>
              <a:noFill/>
            </p:spPr>
            <p:txBody>
              <a:bodyPr wrap="square">
                <a:spAutoFit/>
              </a:bodyPr>
              <a:lstStyle/>
              <a:p>
                <a:r>
                  <a:rPr lang="en-US" altLang="ko-KR" sz="1400" dirty="0"/>
                  <a:t>Phase III aim at  The content retrieving and delivery policy, i.e., </a:t>
                </a:r>
                <a14:m>
                  <m:oMath xmlns:m="http://schemas.openxmlformats.org/officeDocument/2006/math">
                    <m:sSubSup>
                      <m:sSubSupPr>
                        <m:ctrlPr>
                          <a:rPr lang="en-US" altLang="ko-KR" sz="1400" i="1" dirty="0" smtClean="0">
                            <a:latin typeface="Cambria Math" panose="02040503050406030204" pitchFamily="18" charset="0"/>
                          </a:rPr>
                        </m:ctrlPr>
                      </m:sSubSupPr>
                      <m:e>
                        <m:r>
                          <a:rPr lang="en-US" altLang="ko-KR" sz="1400" b="1" dirty="0">
                            <a:latin typeface="Cambria Math" panose="02040503050406030204" pitchFamily="18" charset="0"/>
                          </a:rPr>
                          <m:t>𝐜</m:t>
                        </m:r>
                      </m:e>
                      <m:sub>
                        <m:r>
                          <a:rPr lang="en-US" altLang="ko-KR" sz="1400" i="1" dirty="0">
                            <a:latin typeface="Cambria Math" panose="02040503050406030204" pitchFamily="18" charset="0"/>
                          </a:rPr>
                          <m:t>𝑡</m:t>
                        </m:r>
                      </m:sub>
                      <m:sup>
                        <m:r>
                          <a:rPr lang="en-US" altLang="ko-KR" sz="1400" i="1" dirty="0">
                            <a:latin typeface="Cambria Math" panose="02040503050406030204" pitchFamily="18" charset="0"/>
                          </a:rPr>
                          <m:t>[</m:t>
                        </m:r>
                        <m:r>
                          <a:rPr lang="en-US" altLang="ko-KR" sz="1400" i="1" dirty="0">
                            <a:latin typeface="Cambria Math" panose="02040503050406030204" pitchFamily="18" charset="0"/>
                          </a:rPr>
                          <m:t>𝑠</m:t>
                        </m:r>
                        <m:r>
                          <a:rPr lang="en-US" altLang="ko-KR" sz="1400" i="1" dirty="0">
                            <a:latin typeface="Cambria Math" panose="02040503050406030204" pitchFamily="18" charset="0"/>
                          </a:rPr>
                          <m:t>]</m:t>
                        </m:r>
                      </m:sup>
                    </m:sSubSup>
                    <m:r>
                      <a:rPr lang="en-US" altLang="ko-KR" sz="1400" i="1" dirty="0">
                        <a:latin typeface="Cambria Math" panose="02040503050406030204" pitchFamily="18" charset="0"/>
                      </a:rPr>
                      <m:t> </m:t>
                    </m:r>
                  </m:oMath>
                </a14:m>
                <a:r>
                  <a:rPr lang="en-US" altLang="ko-KR" sz="1400" dirty="0"/>
                  <a:t> in constraints C2 and C7, will be satisfied at each time slot </a:t>
                </a:r>
                <a14:m>
                  <m:oMath xmlns:m="http://schemas.openxmlformats.org/officeDocument/2006/math">
                    <m:r>
                      <a:rPr lang="en-US" altLang="ko-KR" sz="1400" i="1" dirty="0">
                        <a:latin typeface="Cambria Math" panose="02040503050406030204" pitchFamily="18" charset="0"/>
                      </a:rPr>
                      <m:t>𝑡</m:t>
                    </m:r>
                  </m:oMath>
                </a14:m>
                <a:r>
                  <a:rPr lang="en-US" altLang="ko-KR" sz="1400" dirty="0"/>
                  <a:t>, </a:t>
                </a:r>
                <a14:m>
                  <m:oMath xmlns:m="http://schemas.openxmlformats.org/officeDocument/2006/math">
                    <m:r>
                      <a:rPr lang="en-US" altLang="ko-KR" sz="1400" i="1" dirty="0">
                        <a:latin typeface="Cambria Math" panose="02040503050406030204" pitchFamily="18" charset="0"/>
                      </a:rPr>
                      <m:t>𝑡</m:t>
                    </m:r>
                  </m:oMath>
                </a14:m>
                <a:r>
                  <a:rPr lang="en-US" altLang="ko-KR" sz="1400" dirty="0"/>
                  <a:t> ∈ </a:t>
                </a:r>
                <a14:m>
                  <m:oMath xmlns:m="http://schemas.openxmlformats.org/officeDocument/2006/math">
                    <m:r>
                      <a:rPr lang="ko-KR" altLang="en-US" sz="1400" i="1">
                        <a:latin typeface="Cambria Math" panose="02040503050406030204" pitchFamily="18" charset="0"/>
                      </a:rPr>
                      <m:t>𝒯</m:t>
                    </m:r>
                  </m:oMath>
                </a14:m>
                <a:endParaRPr lang="ko-KR" altLang="en-US" sz="1400" dirty="0"/>
              </a:p>
            </p:txBody>
          </p:sp>
        </mc:Choice>
        <mc:Fallback xmlns="">
          <p:sp>
            <p:nvSpPr>
              <p:cNvPr id="45" name="TextBox 44">
                <a:extLst>
                  <a:ext uri="{FF2B5EF4-FFF2-40B4-BE49-F238E27FC236}">
                    <a16:creationId xmlns:a16="http://schemas.microsoft.com/office/drawing/2014/main" id="{B80BCB28-8C98-4B80-AE9B-10EA8334A895}"/>
                  </a:ext>
                </a:extLst>
              </p:cNvPr>
              <p:cNvSpPr txBox="1">
                <a:spLocks noRot="1" noChangeAspect="1" noMove="1" noResize="1" noEditPoints="1" noAdjustHandles="1" noChangeArrowheads="1" noChangeShapeType="1" noTextEdit="1"/>
              </p:cNvSpPr>
              <p:nvPr/>
            </p:nvSpPr>
            <p:spPr>
              <a:xfrm>
                <a:off x="753099" y="3662735"/>
                <a:ext cx="11175044" cy="362279"/>
              </a:xfrm>
              <a:prstGeom prst="rect">
                <a:avLst/>
              </a:prstGeom>
              <a:blipFill>
                <a:blip r:embed="rId7"/>
                <a:stretch>
                  <a:fillRect l="-164" b="-1355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4BF6D927-B0AB-4180-8E8F-058E06A05DC6}"/>
                  </a:ext>
                </a:extLst>
              </p:cNvPr>
              <p:cNvSpPr txBox="1"/>
              <p:nvPr/>
            </p:nvSpPr>
            <p:spPr>
              <a:xfrm>
                <a:off x="753099" y="4475553"/>
                <a:ext cx="10629134" cy="523220"/>
              </a:xfrm>
              <a:prstGeom prst="rect">
                <a:avLst/>
              </a:prstGeom>
              <a:noFill/>
            </p:spPr>
            <p:txBody>
              <a:bodyPr wrap="square">
                <a:spAutoFit/>
              </a:bodyPr>
              <a:lstStyle/>
              <a:p>
                <a:r>
                  <a:rPr lang="en-US" altLang="ko-KR" sz="1400" dirty="0"/>
                  <a:t> Let us consider a non-stationary generalization of the MAB problem that models a system of </a:t>
                </a:r>
                <a14:m>
                  <m:oMath xmlns:m="http://schemas.openxmlformats.org/officeDocument/2006/math">
                    <m:sSup>
                      <m:sSupPr>
                        <m:ctrlPr>
                          <a:rPr lang="en-US" altLang="ko-KR" sz="1400" b="0" i="1" smtClean="0">
                            <a:latin typeface="Cambria Math" panose="02040503050406030204" pitchFamily="18" charset="0"/>
                          </a:rPr>
                        </m:ctrlPr>
                      </m:sSupPr>
                      <m:e>
                        <m:r>
                          <a:rPr lang="en-US" altLang="ko-KR" sz="1400" b="0" i="1" smtClean="0">
                            <a:latin typeface="Cambria Math" panose="02040503050406030204" pitchFamily="18" charset="0"/>
                          </a:rPr>
                          <m:t>𝐹</m:t>
                        </m:r>
                      </m:e>
                      <m:sup>
                        <m:r>
                          <a:rPr lang="en-US" altLang="ko-KR" sz="1400" b="0" i="1" smtClean="0">
                            <a:latin typeface="Cambria Math" panose="02040503050406030204" pitchFamily="18" charset="0"/>
                          </a:rPr>
                          <m:t>′</m:t>
                        </m:r>
                      </m:sup>
                    </m:sSup>
                    <m:r>
                      <a:rPr lang="en-US" altLang="ko-KR" sz="1400" b="0" i="1" smtClean="0">
                        <a:latin typeface="Cambria Math" panose="02040503050406030204" pitchFamily="18" charset="0"/>
                      </a:rPr>
                      <m:t> </m:t>
                    </m:r>
                  </m:oMath>
                </a14:m>
                <a:r>
                  <a:rPr lang="en-US" altLang="ko-KR" sz="1400" dirty="0"/>
                  <a:t>actions whose expected rewards are independent and identically distributed over time with unknown means and may vary across time.</a:t>
                </a:r>
                <a:endParaRPr lang="ko-KR" altLang="en-US" sz="1400" dirty="0"/>
              </a:p>
            </p:txBody>
          </p:sp>
        </mc:Choice>
        <mc:Fallback xmlns="">
          <p:sp>
            <p:nvSpPr>
              <p:cNvPr id="49" name="TextBox 48">
                <a:extLst>
                  <a:ext uri="{FF2B5EF4-FFF2-40B4-BE49-F238E27FC236}">
                    <a16:creationId xmlns:a16="http://schemas.microsoft.com/office/drawing/2014/main" id="{4BF6D927-B0AB-4180-8E8F-058E06A05DC6}"/>
                  </a:ext>
                </a:extLst>
              </p:cNvPr>
              <p:cNvSpPr txBox="1">
                <a:spLocks noRot="1" noChangeAspect="1" noMove="1" noResize="1" noEditPoints="1" noAdjustHandles="1" noChangeArrowheads="1" noChangeShapeType="1" noTextEdit="1"/>
              </p:cNvSpPr>
              <p:nvPr/>
            </p:nvSpPr>
            <p:spPr>
              <a:xfrm>
                <a:off x="753099" y="4475553"/>
                <a:ext cx="10629134" cy="523220"/>
              </a:xfrm>
              <a:prstGeom prst="rect">
                <a:avLst/>
              </a:prstGeom>
              <a:blipFill>
                <a:blip r:embed="rId8"/>
                <a:stretch>
                  <a:fillRect l="-172" t="-2326" b="-11628"/>
                </a:stretch>
              </a:blipFill>
            </p:spPr>
            <p:txBody>
              <a:bodyPr/>
              <a:lstStyle/>
              <a:p>
                <a:r>
                  <a:rPr lang="ko-KR" altLang="en-US">
                    <a:noFill/>
                  </a:rPr>
                  <a:t> </a:t>
                </a:r>
              </a:p>
            </p:txBody>
          </p:sp>
        </mc:Fallback>
      </mc:AlternateContent>
      <p:sp>
        <p:nvSpPr>
          <p:cNvPr id="54" name="TextBox 53">
            <a:extLst>
              <a:ext uri="{FF2B5EF4-FFF2-40B4-BE49-F238E27FC236}">
                <a16:creationId xmlns:a16="http://schemas.microsoft.com/office/drawing/2014/main" id="{80F0F7E8-1D52-4205-9AE4-BF88AD541389}"/>
              </a:ext>
            </a:extLst>
          </p:cNvPr>
          <p:cNvSpPr txBox="1"/>
          <p:nvPr/>
        </p:nvSpPr>
        <p:spPr>
          <a:xfrm>
            <a:off x="753099" y="5278192"/>
            <a:ext cx="9488019" cy="738664"/>
          </a:xfrm>
          <a:prstGeom prst="rect">
            <a:avLst/>
          </a:prstGeom>
          <a:noFill/>
        </p:spPr>
        <p:txBody>
          <a:bodyPr wrap="square">
            <a:spAutoFit/>
          </a:bodyPr>
          <a:lstStyle/>
          <a:p>
            <a:r>
              <a:rPr lang="en-US" altLang="ko-KR" sz="1400" dirty="0"/>
              <a:t>The objective of the agent in the MAB problem is to maximize the accumulated reward over time via exploring the environment to find profitable actions, while exploiting current knowledge to make the empirically best decisions among a set of actions.</a:t>
            </a:r>
            <a:endParaRPr lang="ko-KR" altLang="en-US" sz="1400" dirty="0"/>
          </a:p>
        </p:txBody>
      </p:sp>
    </p:spTree>
    <p:extLst>
      <p:ext uri="{BB962C8B-B14F-4D97-AF65-F5344CB8AC3E}">
        <p14:creationId xmlns:p14="http://schemas.microsoft.com/office/powerpoint/2010/main" val="2265886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1EFD6F9-84DB-4040-A2B3-2F9E6C2E10EF}"/>
              </a:ext>
            </a:extLst>
          </p:cNvPr>
          <p:cNvPicPr>
            <a:picLocks noChangeAspect="1"/>
          </p:cNvPicPr>
          <p:nvPr/>
        </p:nvPicPr>
        <p:blipFill>
          <a:blip r:embed="rId3"/>
          <a:stretch>
            <a:fillRect/>
          </a:stretch>
        </p:blipFill>
        <p:spPr>
          <a:xfrm>
            <a:off x="337283" y="0"/>
            <a:ext cx="11724698" cy="1027670"/>
          </a:xfrm>
          <a:prstGeom prst="rect">
            <a:avLst/>
          </a:prstGeom>
        </p:spPr>
      </p:pic>
      <p:sp>
        <p:nvSpPr>
          <p:cNvPr id="4" name="제목 1">
            <a:extLst>
              <a:ext uri="{FF2B5EF4-FFF2-40B4-BE49-F238E27FC236}">
                <a16:creationId xmlns:a16="http://schemas.microsoft.com/office/drawing/2014/main" id="{6BBA9114-B5D6-44E8-974A-DBE1BCEFE043}"/>
              </a:ext>
            </a:extLst>
          </p:cNvPr>
          <p:cNvSpPr txBox="1">
            <a:spLocks/>
          </p:cNvSpPr>
          <p:nvPr/>
        </p:nvSpPr>
        <p:spPr>
          <a:xfrm>
            <a:off x="753103" y="252695"/>
            <a:ext cx="10916383" cy="5222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2800" dirty="0"/>
              <a:t>USER-AIDED LEARNING-BASED CONTENT CACHING STRATEGY</a:t>
            </a:r>
            <a:endParaRPr lang="ko-KR" altLang="en-US" sz="2800" dirty="0"/>
          </a:p>
        </p:txBody>
      </p:sp>
      <p:pic>
        <p:nvPicPr>
          <p:cNvPr id="2" name="그림 1">
            <a:extLst>
              <a:ext uri="{FF2B5EF4-FFF2-40B4-BE49-F238E27FC236}">
                <a16:creationId xmlns:a16="http://schemas.microsoft.com/office/drawing/2014/main" id="{89E99282-D550-405D-8B4A-E84A5277DE82}"/>
              </a:ext>
            </a:extLst>
          </p:cNvPr>
          <p:cNvPicPr>
            <a:picLocks noChangeAspect="1"/>
          </p:cNvPicPr>
          <p:nvPr/>
        </p:nvPicPr>
        <p:blipFill rotWithShape="1">
          <a:blip r:embed="rId4"/>
          <a:srcRect b="33670"/>
          <a:stretch/>
        </p:blipFill>
        <p:spPr>
          <a:xfrm>
            <a:off x="1337889" y="1280365"/>
            <a:ext cx="4096953" cy="5147731"/>
          </a:xfrm>
          <a:prstGeom prst="rect">
            <a:avLst/>
          </a:prstGeom>
        </p:spPr>
      </p:pic>
      <p:pic>
        <p:nvPicPr>
          <p:cNvPr id="13" name="그림 12">
            <a:extLst>
              <a:ext uri="{FF2B5EF4-FFF2-40B4-BE49-F238E27FC236}">
                <a16:creationId xmlns:a16="http://schemas.microsoft.com/office/drawing/2014/main" id="{C4E78875-9635-4E55-AD93-4C65C3C3ADA5}"/>
              </a:ext>
            </a:extLst>
          </p:cNvPr>
          <p:cNvPicPr>
            <a:picLocks noChangeAspect="1"/>
          </p:cNvPicPr>
          <p:nvPr/>
        </p:nvPicPr>
        <p:blipFill rotWithShape="1">
          <a:blip r:embed="rId4"/>
          <a:srcRect t="66330"/>
          <a:stretch/>
        </p:blipFill>
        <p:spPr>
          <a:xfrm>
            <a:off x="6478137" y="3815079"/>
            <a:ext cx="4096953" cy="2613017"/>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6140E16-2C4C-478C-97F8-71A96CE243EB}"/>
                  </a:ext>
                </a:extLst>
              </p:cNvPr>
              <p:cNvSpPr txBox="1"/>
              <p:nvPr/>
            </p:nvSpPr>
            <p:spPr>
              <a:xfrm>
                <a:off x="6360404" y="1282473"/>
                <a:ext cx="4214686" cy="341247"/>
              </a:xfrm>
              <a:prstGeom prst="rect">
                <a:avLst/>
              </a:prstGeom>
              <a:noFill/>
            </p:spPr>
            <p:txBody>
              <a:bodyPr wrap="square">
                <a:spAutoFit/>
              </a:bodyPr>
              <a:lstStyle/>
              <a:p>
                <a:r>
                  <a:rPr lang="en-US" altLang="ko-KR" sz="1400" dirty="0"/>
                  <a:t>Temporary reward matrix  </a:t>
                </a:r>
                <a14:m>
                  <m:oMath xmlns:m="http://schemas.openxmlformats.org/officeDocument/2006/math">
                    <m:r>
                      <a:rPr lang="en-US" altLang="ko-KR" sz="1400" b="1" i="0" smtClean="0">
                        <a:latin typeface="Cambria Math" panose="02040503050406030204" pitchFamily="18" charset="0"/>
                      </a:rPr>
                      <m:t>𝐫</m:t>
                    </m:r>
                    <m:r>
                      <a:rPr lang="en-US" altLang="ko-KR" sz="1400" b="0" i="0" smtClean="0">
                        <a:latin typeface="Cambria Math" panose="02040503050406030204" pitchFamily="18" charset="0"/>
                      </a:rPr>
                      <m:t>=</m:t>
                    </m:r>
                    <m:r>
                      <a:rPr lang="en-US" altLang="ko-KR" sz="1400" b="0" i="1" smtClean="0">
                        <a:latin typeface="Cambria Math" panose="02040503050406030204" pitchFamily="18" charset="0"/>
                      </a:rPr>
                      <m:t>{</m:t>
                    </m:r>
                    <m:sSubSup>
                      <m:sSubSupPr>
                        <m:ctrlPr>
                          <a:rPr lang="en-US" altLang="ko-KR" sz="1400" b="0" i="1" smtClean="0">
                            <a:latin typeface="Cambria Math" panose="02040503050406030204" pitchFamily="18" charset="0"/>
                          </a:rPr>
                        </m:ctrlPr>
                      </m:sSubSupPr>
                      <m:e>
                        <m:r>
                          <a:rPr lang="en-US" altLang="ko-KR" sz="1400" b="0" i="1" smtClean="0">
                            <a:latin typeface="Cambria Math" panose="02040503050406030204" pitchFamily="18" charset="0"/>
                          </a:rPr>
                          <m:t>𝑟</m:t>
                        </m:r>
                      </m:e>
                      <m:sub>
                        <m:r>
                          <a:rPr lang="en-US" altLang="ko-KR" sz="1400" b="0" i="1" smtClean="0">
                            <a:latin typeface="Cambria Math" panose="02040503050406030204" pitchFamily="18" charset="0"/>
                          </a:rPr>
                          <m:t>𝑓</m:t>
                        </m:r>
                      </m:sub>
                      <m:sup>
                        <m:r>
                          <a:rPr lang="en-US" altLang="ko-KR" sz="1400" b="0" i="1" smtClean="0">
                            <a:latin typeface="Cambria Math" panose="02040503050406030204" pitchFamily="18" charset="0"/>
                          </a:rPr>
                          <m:t>𝑡</m:t>
                        </m:r>
                      </m:sup>
                    </m:sSubSup>
                    <m:r>
                      <a:rPr lang="en-US" altLang="ko-KR" sz="1400" b="0" i="1" smtClean="0">
                        <a:latin typeface="Cambria Math" panose="02040503050406030204" pitchFamily="18" charset="0"/>
                      </a:rPr>
                      <m:t>, </m:t>
                    </m:r>
                    <m:r>
                      <a:rPr lang="en-US" altLang="ko-KR" sz="1400" b="0" i="1" smtClean="0">
                        <a:latin typeface="Cambria Math" panose="02040503050406030204" pitchFamily="18" charset="0"/>
                        <a:ea typeface="Cambria Math" panose="02040503050406030204" pitchFamily="18" charset="0"/>
                      </a:rPr>
                      <m:t>⋁</m:t>
                    </m:r>
                    <m:r>
                      <a:rPr lang="en-US" altLang="ko-KR" sz="1400" b="0" i="1" smtClean="0">
                        <a:latin typeface="Cambria Math" panose="02040503050406030204" pitchFamily="18" charset="0"/>
                      </a:rPr>
                      <m:t>𝑓</m:t>
                    </m:r>
                    <m:r>
                      <a:rPr lang="en-US" altLang="ko-KR" sz="1400" b="0" i="1" smtClean="0">
                        <a:latin typeface="Cambria Math" panose="02040503050406030204" pitchFamily="18" charset="0"/>
                      </a:rPr>
                      <m:t>∈ </m:t>
                    </m:r>
                    <m:sSup>
                      <m:sSupPr>
                        <m:ctrlPr>
                          <a:rPr lang="en-US" altLang="ko-KR" sz="1400" b="0" i="1" smtClean="0">
                            <a:latin typeface="Cambria Math" panose="02040503050406030204" pitchFamily="18" charset="0"/>
                          </a:rPr>
                        </m:ctrlPr>
                      </m:sSupPr>
                      <m:e>
                        <m:r>
                          <a:rPr lang="en-US" altLang="ko-KR" sz="1400" b="0" i="1" smtClean="0">
                            <a:latin typeface="Cambria Math" panose="02040503050406030204" pitchFamily="18" charset="0"/>
                            <a:ea typeface="Cambria Math" panose="02040503050406030204" pitchFamily="18" charset="0"/>
                          </a:rPr>
                          <m:t>ℱ</m:t>
                        </m:r>
                      </m:e>
                      <m:sup>
                        <m:r>
                          <a:rPr lang="en-US" altLang="ko-KR" sz="1400" b="0" i="1" smtClean="0">
                            <a:latin typeface="Cambria Math" panose="02040503050406030204" pitchFamily="18" charset="0"/>
                          </a:rPr>
                          <m:t>𝑡</m:t>
                        </m:r>
                      </m:sup>
                    </m:sSup>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𝑡</m:t>
                    </m:r>
                    <m:r>
                      <a:rPr lang="en-US" altLang="ko-KR" sz="1400" b="0" i="1" smtClean="0">
                        <a:latin typeface="Cambria Math" panose="02040503050406030204" pitchFamily="18" charset="0"/>
                      </a:rPr>
                      <m:t>∈ </m:t>
                    </m:r>
                    <m:r>
                      <a:rPr lang="ko-KR" altLang="en-US" sz="1400" b="0" i="1" smtClean="0">
                        <a:latin typeface="Cambria Math" panose="02040503050406030204" pitchFamily="18" charset="0"/>
                      </a:rPr>
                      <m:t>𝒯</m:t>
                    </m:r>
                    <m:r>
                      <a:rPr lang="en-US" altLang="ko-KR" sz="1400" b="0" i="1" smtClean="0">
                        <a:latin typeface="Cambria Math" panose="02040503050406030204" pitchFamily="18" charset="0"/>
                      </a:rPr>
                      <m:t>}</m:t>
                    </m:r>
                  </m:oMath>
                </a14:m>
                <a:r>
                  <a:rPr lang="en-US" altLang="ko-KR" sz="1400" dirty="0"/>
                  <a:t> </a:t>
                </a:r>
                <a:endParaRPr lang="ko-KR" altLang="en-US" sz="1400" dirty="0"/>
              </a:p>
            </p:txBody>
          </p:sp>
        </mc:Choice>
        <mc:Fallback>
          <p:sp>
            <p:nvSpPr>
              <p:cNvPr id="14" name="TextBox 13">
                <a:extLst>
                  <a:ext uri="{FF2B5EF4-FFF2-40B4-BE49-F238E27FC236}">
                    <a16:creationId xmlns:a16="http://schemas.microsoft.com/office/drawing/2014/main" id="{A6140E16-2C4C-478C-97F8-71A96CE243EB}"/>
                  </a:ext>
                </a:extLst>
              </p:cNvPr>
              <p:cNvSpPr txBox="1">
                <a:spLocks noRot="1" noChangeAspect="1" noMove="1" noResize="1" noEditPoints="1" noAdjustHandles="1" noChangeArrowheads="1" noChangeShapeType="1" noTextEdit="1"/>
              </p:cNvSpPr>
              <p:nvPr/>
            </p:nvSpPr>
            <p:spPr>
              <a:xfrm>
                <a:off x="6360404" y="1282473"/>
                <a:ext cx="4214686" cy="341247"/>
              </a:xfrm>
              <a:prstGeom prst="rect">
                <a:avLst/>
              </a:prstGeom>
              <a:blipFill>
                <a:blip r:embed="rId5"/>
                <a:stretch>
                  <a:fillRect l="-434" b="-10714"/>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5815B246-BA7A-44D6-9F45-487D9AFFA681}"/>
                  </a:ext>
                </a:extLst>
              </p:cNvPr>
              <p:cNvSpPr txBox="1"/>
              <p:nvPr/>
            </p:nvSpPr>
            <p:spPr>
              <a:xfrm>
                <a:off x="6360403" y="1641112"/>
                <a:ext cx="4430411" cy="341247"/>
              </a:xfrm>
              <a:prstGeom prst="rect">
                <a:avLst/>
              </a:prstGeom>
              <a:noFill/>
            </p:spPr>
            <p:txBody>
              <a:bodyPr wrap="square">
                <a:spAutoFit/>
              </a:bodyPr>
              <a:lstStyle/>
              <a:p>
                <a:r>
                  <a:rPr lang="en-US" altLang="ko-KR" sz="1400" dirty="0"/>
                  <a:t>Estimated mean reward vector  </a:t>
                </a:r>
                <a14:m>
                  <m:oMath xmlns:m="http://schemas.openxmlformats.org/officeDocument/2006/math">
                    <m:sSup>
                      <m:sSupPr>
                        <m:ctrlPr>
                          <a:rPr lang="en-US" altLang="ko-KR" sz="1400" b="0" i="1" smtClean="0">
                            <a:latin typeface="Cambria Math" panose="02040503050406030204" pitchFamily="18" charset="0"/>
                          </a:rPr>
                        </m:ctrlPr>
                      </m:sSupPr>
                      <m:e>
                        <m:acc>
                          <m:accPr>
                            <m:chr m:val="̅"/>
                            <m:ctrlPr>
                              <a:rPr lang="en-US" altLang="ko-KR" sz="1400" b="1" i="1" smtClean="0">
                                <a:latin typeface="Cambria Math" panose="02040503050406030204" pitchFamily="18" charset="0"/>
                              </a:rPr>
                            </m:ctrlPr>
                          </m:accPr>
                          <m:e>
                            <m:r>
                              <a:rPr lang="en-US" altLang="ko-KR" sz="1400" b="1" i="0" smtClean="0">
                                <a:latin typeface="Cambria Math" panose="02040503050406030204" pitchFamily="18" charset="0"/>
                              </a:rPr>
                              <m:t>𝐫</m:t>
                            </m:r>
                          </m:e>
                        </m:acc>
                      </m:e>
                      <m:sup>
                        <m:r>
                          <a:rPr lang="en-US" altLang="ko-KR" sz="1400" b="0" i="1" smtClean="0">
                            <a:latin typeface="Cambria Math" panose="02040503050406030204" pitchFamily="18" charset="0"/>
                          </a:rPr>
                          <m:t>𝑡</m:t>
                        </m:r>
                      </m:sup>
                    </m:sSup>
                    <m:r>
                      <a:rPr lang="en-US" altLang="ko-KR" sz="1400" b="0" i="1" smtClean="0">
                        <a:latin typeface="Cambria Math" panose="02040503050406030204" pitchFamily="18" charset="0"/>
                      </a:rPr>
                      <m:t> = {</m:t>
                    </m:r>
                    <m:sSubSup>
                      <m:sSubSupPr>
                        <m:ctrlPr>
                          <a:rPr lang="en-US" altLang="ko-KR" sz="1400" b="0" i="1" smtClean="0">
                            <a:latin typeface="Cambria Math" panose="02040503050406030204" pitchFamily="18" charset="0"/>
                          </a:rPr>
                        </m:ctrlPr>
                      </m:sSubSupPr>
                      <m:e>
                        <m:acc>
                          <m:accPr>
                            <m:chr m:val="̅"/>
                            <m:ctrlPr>
                              <a:rPr lang="en-US" altLang="ko-KR" sz="1400" b="0" i="1" smtClean="0">
                                <a:latin typeface="Cambria Math" panose="02040503050406030204" pitchFamily="18" charset="0"/>
                              </a:rPr>
                            </m:ctrlPr>
                          </m:accPr>
                          <m:e>
                            <m:r>
                              <a:rPr lang="en-US" altLang="ko-KR" sz="1400" i="1">
                                <a:latin typeface="Cambria Math" panose="02040503050406030204" pitchFamily="18" charset="0"/>
                              </a:rPr>
                              <m:t>𝑟</m:t>
                            </m:r>
                          </m:e>
                        </m:acc>
                      </m:e>
                      <m:sub>
                        <m:r>
                          <a:rPr lang="en-US" altLang="ko-KR" sz="1400" b="0" i="1" smtClean="0">
                            <a:latin typeface="Cambria Math" panose="02040503050406030204" pitchFamily="18" charset="0"/>
                          </a:rPr>
                          <m:t>𝑓</m:t>
                        </m:r>
                      </m:sub>
                      <m:sup>
                        <m:r>
                          <a:rPr lang="en-US" altLang="ko-KR" sz="1400" b="0" i="1" smtClean="0">
                            <a:latin typeface="Cambria Math" panose="02040503050406030204" pitchFamily="18" charset="0"/>
                          </a:rPr>
                          <m:t>𝑡</m:t>
                        </m:r>
                      </m:sup>
                    </m:sSubSup>
                    <m:r>
                      <a:rPr lang="en-US" altLang="ko-KR" sz="1400" b="0" i="1" smtClean="0">
                        <a:latin typeface="Cambria Math" panose="02040503050406030204" pitchFamily="18" charset="0"/>
                      </a:rPr>
                      <m:t>,  </m:t>
                    </m:r>
                    <m:r>
                      <a:rPr lang="en-US" altLang="ko-KR" sz="1400" b="0" i="1" smtClean="0">
                        <a:latin typeface="Cambria Math" panose="02040503050406030204" pitchFamily="18" charset="0"/>
                        <a:ea typeface="Cambria Math" panose="02040503050406030204" pitchFamily="18" charset="0"/>
                      </a:rPr>
                      <m:t>⋁</m:t>
                    </m:r>
                    <m:r>
                      <a:rPr lang="en-US" altLang="ko-KR" sz="1400" b="0" i="1" smtClean="0">
                        <a:latin typeface="Cambria Math" panose="02040503050406030204" pitchFamily="18" charset="0"/>
                      </a:rPr>
                      <m:t>𝑓</m:t>
                    </m:r>
                    <m:r>
                      <a:rPr lang="en-US" altLang="ko-KR" sz="1400" b="0" i="1" smtClean="0">
                        <a:latin typeface="Cambria Math" panose="02040503050406030204" pitchFamily="18" charset="0"/>
                      </a:rPr>
                      <m:t>∈ </m:t>
                    </m:r>
                    <m:sSup>
                      <m:sSupPr>
                        <m:ctrlPr>
                          <a:rPr lang="en-US" altLang="ko-KR" sz="1400" b="0" i="1" smtClean="0">
                            <a:latin typeface="Cambria Math" panose="02040503050406030204" pitchFamily="18" charset="0"/>
                          </a:rPr>
                        </m:ctrlPr>
                      </m:sSupPr>
                      <m:e>
                        <m:r>
                          <a:rPr lang="en-US" altLang="ko-KR" sz="1400" b="0" i="1" smtClean="0">
                            <a:latin typeface="Cambria Math" panose="02040503050406030204" pitchFamily="18" charset="0"/>
                            <a:ea typeface="Cambria Math" panose="02040503050406030204" pitchFamily="18" charset="0"/>
                          </a:rPr>
                          <m:t>ℱ</m:t>
                        </m:r>
                      </m:e>
                      <m:sup>
                        <m:r>
                          <a:rPr lang="en-US" altLang="ko-KR" sz="1400" b="0" i="1" smtClean="0">
                            <a:latin typeface="Cambria Math" panose="02040503050406030204" pitchFamily="18" charset="0"/>
                          </a:rPr>
                          <m:t>𝑡</m:t>
                        </m:r>
                      </m:sup>
                    </m:sSup>
                    <m:r>
                      <a:rPr lang="en-US" altLang="ko-KR" sz="1400" b="0" i="1" smtClean="0">
                        <a:latin typeface="Cambria Math" panose="02040503050406030204" pitchFamily="18" charset="0"/>
                      </a:rPr>
                      <m:t>}</m:t>
                    </m:r>
                  </m:oMath>
                </a14:m>
                <a:r>
                  <a:rPr lang="en-US" altLang="ko-KR" sz="1400" dirty="0"/>
                  <a:t> </a:t>
                </a:r>
                <a:endParaRPr lang="ko-KR" altLang="en-US" sz="1400" dirty="0"/>
              </a:p>
            </p:txBody>
          </p:sp>
        </mc:Choice>
        <mc:Fallback>
          <p:sp>
            <p:nvSpPr>
              <p:cNvPr id="15" name="TextBox 14">
                <a:extLst>
                  <a:ext uri="{FF2B5EF4-FFF2-40B4-BE49-F238E27FC236}">
                    <a16:creationId xmlns:a16="http://schemas.microsoft.com/office/drawing/2014/main" id="{5815B246-BA7A-44D6-9F45-487D9AFFA681}"/>
                  </a:ext>
                </a:extLst>
              </p:cNvPr>
              <p:cNvSpPr txBox="1">
                <a:spLocks noRot="1" noChangeAspect="1" noMove="1" noResize="1" noEditPoints="1" noAdjustHandles="1" noChangeArrowheads="1" noChangeShapeType="1" noTextEdit="1"/>
              </p:cNvSpPr>
              <p:nvPr/>
            </p:nvSpPr>
            <p:spPr>
              <a:xfrm>
                <a:off x="6360403" y="1641112"/>
                <a:ext cx="4430411" cy="341247"/>
              </a:xfrm>
              <a:prstGeom prst="rect">
                <a:avLst/>
              </a:prstGeom>
              <a:blipFill>
                <a:blip r:embed="rId6"/>
                <a:stretch>
                  <a:fillRect l="-413" t="-1786" b="-10714"/>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D9B4DF7-6D10-4962-9A2D-683ABEA5912A}"/>
                  </a:ext>
                </a:extLst>
              </p:cNvPr>
              <p:cNvSpPr txBox="1"/>
              <p:nvPr/>
            </p:nvSpPr>
            <p:spPr>
              <a:xfrm>
                <a:off x="6360403" y="1999751"/>
                <a:ext cx="4430411" cy="341247"/>
              </a:xfrm>
              <a:prstGeom prst="rect">
                <a:avLst/>
              </a:prstGeom>
              <a:noFill/>
            </p:spPr>
            <p:txBody>
              <a:bodyPr wrap="square">
                <a:spAutoFit/>
              </a:bodyPr>
              <a:lstStyle/>
              <a:p>
                <a:r>
                  <a:rPr lang="en-US" altLang="ko-KR" sz="1400" dirty="0"/>
                  <a:t>Adjusted mean reward vector  </a:t>
                </a:r>
                <a14:m>
                  <m:oMath xmlns:m="http://schemas.openxmlformats.org/officeDocument/2006/math">
                    <m:sSup>
                      <m:sSupPr>
                        <m:ctrlPr>
                          <a:rPr lang="en-US" altLang="ko-KR" sz="1400" b="0" i="1" smtClean="0">
                            <a:latin typeface="Cambria Math" panose="02040503050406030204" pitchFamily="18" charset="0"/>
                          </a:rPr>
                        </m:ctrlPr>
                      </m:sSupPr>
                      <m:e>
                        <m:acc>
                          <m:accPr>
                            <m:chr m:val="̂"/>
                            <m:ctrlPr>
                              <a:rPr lang="en-US" altLang="ko-KR" sz="1400" b="1" i="1" smtClean="0">
                                <a:latin typeface="Cambria Math" panose="02040503050406030204" pitchFamily="18" charset="0"/>
                              </a:rPr>
                            </m:ctrlPr>
                          </m:accPr>
                          <m:e>
                            <m:r>
                              <a:rPr lang="en-US" altLang="ko-KR" sz="1400" b="1" i="0" smtClean="0">
                                <a:latin typeface="Cambria Math" panose="02040503050406030204" pitchFamily="18" charset="0"/>
                              </a:rPr>
                              <m:t>𝐫</m:t>
                            </m:r>
                          </m:e>
                        </m:acc>
                      </m:e>
                      <m:sup>
                        <m:r>
                          <a:rPr lang="en-US" altLang="ko-KR" sz="1400" b="0" i="1" smtClean="0">
                            <a:latin typeface="Cambria Math" panose="02040503050406030204" pitchFamily="18" charset="0"/>
                          </a:rPr>
                          <m:t>𝑡</m:t>
                        </m:r>
                      </m:sup>
                    </m:sSup>
                    <m:r>
                      <a:rPr lang="en-US" altLang="ko-KR" sz="1400" b="0" i="1" smtClean="0">
                        <a:latin typeface="Cambria Math" panose="02040503050406030204" pitchFamily="18" charset="0"/>
                      </a:rPr>
                      <m:t> = {</m:t>
                    </m:r>
                    <m:sSubSup>
                      <m:sSubSupPr>
                        <m:ctrlPr>
                          <a:rPr lang="en-US" altLang="ko-KR" sz="1400" b="0" i="1" smtClean="0">
                            <a:latin typeface="Cambria Math" panose="02040503050406030204" pitchFamily="18" charset="0"/>
                          </a:rPr>
                        </m:ctrlPr>
                      </m:sSubSupPr>
                      <m:e>
                        <m:acc>
                          <m:accPr>
                            <m:chr m:val="̂"/>
                            <m:ctrlPr>
                              <a:rPr lang="en-US" altLang="ko-KR" sz="1400" b="0" i="1" smtClean="0">
                                <a:latin typeface="Cambria Math" panose="02040503050406030204" pitchFamily="18" charset="0"/>
                              </a:rPr>
                            </m:ctrlPr>
                          </m:accPr>
                          <m:e>
                            <m:r>
                              <a:rPr lang="en-US" altLang="ko-KR" sz="1400" b="0" i="1" smtClean="0">
                                <a:latin typeface="Cambria Math" panose="02040503050406030204" pitchFamily="18" charset="0"/>
                              </a:rPr>
                              <m:t>𝑟</m:t>
                            </m:r>
                          </m:e>
                        </m:acc>
                      </m:e>
                      <m:sub>
                        <m:r>
                          <a:rPr lang="en-US" altLang="ko-KR" sz="1400" b="0" i="1" smtClean="0">
                            <a:latin typeface="Cambria Math" panose="02040503050406030204" pitchFamily="18" charset="0"/>
                          </a:rPr>
                          <m:t>𝑓</m:t>
                        </m:r>
                      </m:sub>
                      <m:sup>
                        <m:r>
                          <a:rPr lang="en-US" altLang="ko-KR" sz="1400" b="0" i="1" smtClean="0">
                            <a:latin typeface="Cambria Math" panose="02040503050406030204" pitchFamily="18" charset="0"/>
                          </a:rPr>
                          <m:t>𝑡</m:t>
                        </m:r>
                      </m:sup>
                    </m:sSubSup>
                    <m:r>
                      <a:rPr lang="en-US" altLang="ko-KR" sz="1400" b="0" i="1" smtClean="0">
                        <a:latin typeface="Cambria Math" panose="02040503050406030204" pitchFamily="18" charset="0"/>
                      </a:rPr>
                      <m:t>,  </m:t>
                    </m:r>
                    <m:r>
                      <a:rPr lang="en-US" altLang="ko-KR" sz="1400" b="0" i="1" smtClean="0">
                        <a:latin typeface="Cambria Math" panose="02040503050406030204" pitchFamily="18" charset="0"/>
                        <a:ea typeface="Cambria Math" panose="02040503050406030204" pitchFamily="18" charset="0"/>
                      </a:rPr>
                      <m:t>⋁</m:t>
                    </m:r>
                    <m:r>
                      <a:rPr lang="en-US" altLang="ko-KR" sz="1400" b="0" i="1" smtClean="0">
                        <a:latin typeface="Cambria Math" panose="02040503050406030204" pitchFamily="18" charset="0"/>
                      </a:rPr>
                      <m:t>𝑓</m:t>
                    </m:r>
                    <m:r>
                      <a:rPr lang="en-US" altLang="ko-KR" sz="1400" b="0" i="1" smtClean="0">
                        <a:latin typeface="Cambria Math" panose="02040503050406030204" pitchFamily="18" charset="0"/>
                      </a:rPr>
                      <m:t>∈ </m:t>
                    </m:r>
                    <m:sSup>
                      <m:sSupPr>
                        <m:ctrlPr>
                          <a:rPr lang="en-US" altLang="ko-KR" sz="1400" b="0" i="1" smtClean="0">
                            <a:latin typeface="Cambria Math" panose="02040503050406030204" pitchFamily="18" charset="0"/>
                          </a:rPr>
                        </m:ctrlPr>
                      </m:sSupPr>
                      <m:e>
                        <m:r>
                          <a:rPr lang="en-US" altLang="ko-KR" sz="1400" b="0" i="1" smtClean="0">
                            <a:latin typeface="Cambria Math" panose="02040503050406030204" pitchFamily="18" charset="0"/>
                            <a:ea typeface="Cambria Math" panose="02040503050406030204" pitchFamily="18" charset="0"/>
                          </a:rPr>
                          <m:t>ℱ</m:t>
                        </m:r>
                      </m:e>
                      <m:sup>
                        <m:r>
                          <a:rPr lang="en-US" altLang="ko-KR" sz="1400" b="0" i="1" smtClean="0">
                            <a:latin typeface="Cambria Math" panose="02040503050406030204" pitchFamily="18" charset="0"/>
                          </a:rPr>
                          <m:t>𝑡</m:t>
                        </m:r>
                      </m:sup>
                    </m:sSup>
                    <m:r>
                      <a:rPr lang="en-US" altLang="ko-KR" sz="1400" b="0" i="1" smtClean="0">
                        <a:latin typeface="Cambria Math" panose="02040503050406030204" pitchFamily="18" charset="0"/>
                      </a:rPr>
                      <m:t>}</m:t>
                    </m:r>
                  </m:oMath>
                </a14:m>
                <a:r>
                  <a:rPr lang="en-US" altLang="ko-KR" sz="1400" dirty="0"/>
                  <a:t> </a:t>
                </a:r>
                <a:endParaRPr lang="ko-KR" altLang="en-US" sz="1400" dirty="0"/>
              </a:p>
            </p:txBody>
          </p:sp>
        </mc:Choice>
        <mc:Fallback>
          <p:sp>
            <p:nvSpPr>
              <p:cNvPr id="16" name="TextBox 15">
                <a:extLst>
                  <a:ext uri="{FF2B5EF4-FFF2-40B4-BE49-F238E27FC236}">
                    <a16:creationId xmlns:a16="http://schemas.microsoft.com/office/drawing/2014/main" id="{DD9B4DF7-6D10-4962-9A2D-683ABEA5912A}"/>
                  </a:ext>
                </a:extLst>
              </p:cNvPr>
              <p:cNvSpPr txBox="1">
                <a:spLocks noRot="1" noChangeAspect="1" noMove="1" noResize="1" noEditPoints="1" noAdjustHandles="1" noChangeArrowheads="1" noChangeShapeType="1" noTextEdit="1"/>
              </p:cNvSpPr>
              <p:nvPr/>
            </p:nvSpPr>
            <p:spPr>
              <a:xfrm>
                <a:off x="6360403" y="1999751"/>
                <a:ext cx="4430411" cy="341247"/>
              </a:xfrm>
              <a:prstGeom prst="rect">
                <a:avLst/>
              </a:prstGeom>
              <a:blipFill>
                <a:blip r:embed="rId7"/>
                <a:stretch>
                  <a:fillRect l="-413" t="-1786" b="-10714"/>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A7EFBE80-48E5-41CE-BCD0-BEC0209B43FE}"/>
                  </a:ext>
                </a:extLst>
              </p:cNvPr>
              <p:cNvSpPr txBox="1"/>
              <p:nvPr/>
            </p:nvSpPr>
            <p:spPr>
              <a:xfrm>
                <a:off x="6360404" y="2366792"/>
                <a:ext cx="4980886" cy="341247"/>
              </a:xfrm>
              <a:prstGeom prst="rect">
                <a:avLst/>
              </a:prstGeom>
              <a:noFill/>
            </p:spPr>
            <p:txBody>
              <a:bodyPr wrap="square">
                <a:spAutoFit/>
              </a:bodyPr>
              <a:lstStyle/>
              <a:p>
                <a:r>
                  <a:rPr lang="en-US" altLang="ko-KR" sz="1400" dirty="0"/>
                  <a:t>Recent content demand observation </a:t>
                </a:r>
                <a14:m>
                  <m:oMath xmlns:m="http://schemas.openxmlformats.org/officeDocument/2006/math">
                    <m:sSup>
                      <m:sSupPr>
                        <m:ctrlPr>
                          <a:rPr lang="en-US" altLang="ko-KR" sz="1400" b="0" i="1" smtClean="0">
                            <a:latin typeface="Cambria Math" panose="02040503050406030204" pitchFamily="18" charset="0"/>
                          </a:rPr>
                        </m:ctrlPr>
                      </m:sSupPr>
                      <m:e>
                        <m:r>
                          <a:rPr lang="en-US" altLang="ko-KR" sz="1400" b="1" i="0" smtClean="0">
                            <a:latin typeface="Cambria Math" panose="02040503050406030204" pitchFamily="18" charset="0"/>
                          </a:rPr>
                          <m:t>𝐨</m:t>
                        </m:r>
                      </m:e>
                      <m:sup>
                        <m:r>
                          <a:rPr lang="en-US" altLang="ko-KR" sz="1400" b="0" i="1" smtClean="0">
                            <a:latin typeface="Cambria Math" panose="02040503050406030204" pitchFamily="18" charset="0"/>
                          </a:rPr>
                          <m:t>𝑡</m:t>
                        </m:r>
                      </m:sup>
                    </m:sSup>
                    <m:r>
                      <a:rPr lang="en-US" altLang="ko-KR" sz="1400" b="0" i="1" smtClean="0">
                        <a:latin typeface="Cambria Math" panose="02040503050406030204" pitchFamily="18" charset="0"/>
                      </a:rPr>
                      <m:t> = {</m:t>
                    </m:r>
                    <m:sSubSup>
                      <m:sSubSupPr>
                        <m:ctrlPr>
                          <a:rPr lang="en-US" altLang="ko-KR" sz="1400" b="0" i="1" smtClean="0">
                            <a:latin typeface="Cambria Math" panose="02040503050406030204" pitchFamily="18" charset="0"/>
                          </a:rPr>
                        </m:ctrlPr>
                      </m:sSubSupPr>
                      <m:e>
                        <m:r>
                          <a:rPr lang="en-US" altLang="ko-KR" sz="1400" b="0" i="1" smtClean="0">
                            <a:latin typeface="Cambria Math" panose="02040503050406030204" pitchFamily="18" charset="0"/>
                          </a:rPr>
                          <m:t>𝑜</m:t>
                        </m:r>
                      </m:e>
                      <m:sub>
                        <m:r>
                          <a:rPr lang="en-US" altLang="ko-KR" sz="1400" b="0" i="1" smtClean="0">
                            <a:latin typeface="Cambria Math" panose="02040503050406030204" pitchFamily="18" charset="0"/>
                          </a:rPr>
                          <m:t>𝑓</m:t>
                        </m:r>
                      </m:sub>
                      <m:sup>
                        <m:r>
                          <a:rPr lang="en-US" altLang="ko-KR" sz="1400" b="0" i="1" smtClean="0">
                            <a:latin typeface="Cambria Math" panose="02040503050406030204" pitchFamily="18" charset="0"/>
                          </a:rPr>
                          <m:t>𝑡</m:t>
                        </m:r>
                      </m:sup>
                    </m:sSubSup>
                    <m:r>
                      <a:rPr lang="en-US" altLang="ko-KR" sz="1400" b="0" i="1" smtClean="0">
                        <a:latin typeface="Cambria Math" panose="02040503050406030204" pitchFamily="18" charset="0"/>
                      </a:rPr>
                      <m:t>,  </m:t>
                    </m:r>
                    <m:r>
                      <a:rPr lang="en-US" altLang="ko-KR" sz="1400" b="0" i="1" smtClean="0">
                        <a:latin typeface="Cambria Math" panose="02040503050406030204" pitchFamily="18" charset="0"/>
                        <a:ea typeface="Cambria Math" panose="02040503050406030204" pitchFamily="18" charset="0"/>
                      </a:rPr>
                      <m:t>⋁</m:t>
                    </m:r>
                    <m:r>
                      <a:rPr lang="en-US" altLang="ko-KR" sz="1400" b="0" i="1" smtClean="0">
                        <a:latin typeface="Cambria Math" panose="02040503050406030204" pitchFamily="18" charset="0"/>
                      </a:rPr>
                      <m:t>𝑓</m:t>
                    </m:r>
                    <m:r>
                      <a:rPr lang="en-US" altLang="ko-KR" sz="1400" b="0" i="1" smtClean="0">
                        <a:latin typeface="Cambria Math" panose="02040503050406030204" pitchFamily="18" charset="0"/>
                      </a:rPr>
                      <m:t>∈ </m:t>
                    </m:r>
                    <m:sSup>
                      <m:sSupPr>
                        <m:ctrlPr>
                          <a:rPr lang="en-US" altLang="ko-KR" sz="1400" b="0" i="1" smtClean="0">
                            <a:latin typeface="Cambria Math" panose="02040503050406030204" pitchFamily="18" charset="0"/>
                          </a:rPr>
                        </m:ctrlPr>
                      </m:sSupPr>
                      <m:e>
                        <m:r>
                          <a:rPr lang="en-US" altLang="ko-KR" sz="1400" b="0" i="1" smtClean="0">
                            <a:latin typeface="Cambria Math" panose="02040503050406030204" pitchFamily="18" charset="0"/>
                            <a:ea typeface="Cambria Math" panose="02040503050406030204" pitchFamily="18" charset="0"/>
                          </a:rPr>
                          <m:t>ℱ</m:t>
                        </m:r>
                      </m:e>
                      <m:sup>
                        <m:r>
                          <a:rPr lang="en-US" altLang="ko-KR" sz="1400" b="0" i="1" smtClean="0">
                            <a:latin typeface="Cambria Math" panose="02040503050406030204" pitchFamily="18" charset="0"/>
                          </a:rPr>
                          <m:t>𝑡</m:t>
                        </m:r>
                      </m:sup>
                    </m:sSup>
                    <m:r>
                      <a:rPr lang="en-US" altLang="ko-KR" sz="1400" b="0" i="1" smtClean="0">
                        <a:latin typeface="Cambria Math" panose="02040503050406030204" pitchFamily="18" charset="0"/>
                      </a:rPr>
                      <m:t>}</m:t>
                    </m:r>
                  </m:oMath>
                </a14:m>
                <a:r>
                  <a:rPr lang="en-US" altLang="ko-KR" sz="1400" dirty="0"/>
                  <a:t> </a:t>
                </a:r>
                <a:endParaRPr lang="ko-KR" altLang="en-US" sz="1400" dirty="0"/>
              </a:p>
            </p:txBody>
          </p:sp>
        </mc:Choice>
        <mc:Fallback>
          <p:sp>
            <p:nvSpPr>
              <p:cNvPr id="17" name="TextBox 16">
                <a:extLst>
                  <a:ext uri="{FF2B5EF4-FFF2-40B4-BE49-F238E27FC236}">
                    <a16:creationId xmlns:a16="http://schemas.microsoft.com/office/drawing/2014/main" id="{A7EFBE80-48E5-41CE-BCD0-BEC0209B43FE}"/>
                  </a:ext>
                </a:extLst>
              </p:cNvPr>
              <p:cNvSpPr txBox="1">
                <a:spLocks noRot="1" noChangeAspect="1" noMove="1" noResize="1" noEditPoints="1" noAdjustHandles="1" noChangeArrowheads="1" noChangeShapeType="1" noTextEdit="1"/>
              </p:cNvSpPr>
              <p:nvPr/>
            </p:nvSpPr>
            <p:spPr>
              <a:xfrm>
                <a:off x="6360404" y="2366792"/>
                <a:ext cx="4980886" cy="341247"/>
              </a:xfrm>
              <a:prstGeom prst="rect">
                <a:avLst/>
              </a:prstGeom>
              <a:blipFill>
                <a:blip r:embed="rId8"/>
                <a:stretch>
                  <a:fillRect l="-367" b="-10714"/>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3AD533F9-5278-4C92-AAB4-D726F127157F}"/>
                  </a:ext>
                </a:extLst>
              </p:cNvPr>
              <p:cNvSpPr txBox="1"/>
              <p:nvPr/>
            </p:nvSpPr>
            <p:spPr>
              <a:xfrm>
                <a:off x="6360403" y="2785904"/>
                <a:ext cx="2463015" cy="307777"/>
              </a:xfrm>
              <a:prstGeom prst="rect">
                <a:avLst/>
              </a:prstGeom>
              <a:noFill/>
            </p:spPr>
            <p:txBody>
              <a:bodyPr wrap="square">
                <a:spAutoFit/>
              </a:bodyPr>
              <a:lstStyle/>
              <a:p>
                <a:r>
                  <a:rPr lang="en-US" altLang="ko-KR" sz="1400" dirty="0"/>
                  <a:t>Exploration/exploitation </a:t>
                </a:r>
                <a14:m>
                  <m:oMath xmlns:m="http://schemas.openxmlformats.org/officeDocument/2006/math">
                    <m:sSup>
                      <m:sSupPr>
                        <m:ctrlPr>
                          <a:rPr lang="en-US" altLang="ko-KR" sz="1400" i="1" smtClean="0">
                            <a:latin typeface="Cambria Math" panose="02040503050406030204" pitchFamily="18" charset="0"/>
                          </a:rPr>
                        </m:ctrlPr>
                      </m:sSupPr>
                      <m:e>
                        <m:r>
                          <a:rPr lang="ko-KR" altLang="en-US" sz="1400" i="1">
                            <a:latin typeface="Cambria Math" panose="02040503050406030204" pitchFamily="18" charset="0"/>
                          </a:rPr>
                          <m:t>𝜖</m:t>
                        </m:r>
                      </m:e>
                      <m:sup>
                        <m:r>
                          <a:rPr lang="en-US" altLang="ko-KR" sz="1400" b="0" i="1" smtClean="0">
                            <a:latin typeface="Cambria Math" panose="02040503050406030204" pitchFamily="18" charset="0"/>
                          </a:rPr>
                          <m:t>𝑡</m:t>
                        </m:r>
                      </m:sup>
                    </m:sSup>
                  </m:oMath>
                </a14:m>
                <a:r>
                  <a:rPr lang="en-US" altLang="ko-KR" sz="1400" dirty="0"/>
                  <a:t> </a:t>
                </a:r>
                <a:endParaRPr lang="ko-KR" altLang="en-US" sz="1400" dirty="0"/>
              </a:p>
            </p:txBody>
          </p:sp>
        </mc:Choice>
        <mc:Fallback>
          <p:sp>
            <p:nvSpPr>
              <p:cNvPr id="18" name="TextBox 17">
                <a:extLst>
                  <a:ext uri="{FF2B5EF4-FFF2-40B4-BE49-F238E27FC236}">
                    <a16:creationId xmlns:a16="http://schemas.microsoft.com/office/drawing/2014/main" id="{3AD533F9-5278-4C92-AAB4-D726F127157F}"/>
                  </a:ext>
                </a:extLst>
              </p:cNvPr>
              <p:cNvSpPr txBox="1">
                <a:spLocks noRot="1" noChangeAspect="1" noMove="1" noResize="1" noEditPoints="1" noAdjustHandles="1" noChangeArrowheads="1" noChangeShapeType="1" noTextEdit="1"/>
              </p:cNvSpPr>
              <p:nvPr/>
            </p:nvSpPr>
            <p:spPr>
              <a:xfrm>
                <a:off x="6360403" y="2785904"/>
                <a:ext cx="2463015" cy="307777"/>
              </a:xfrm>
              <a:prstGeom prst="rect">
                <a:avLst/>
              </a:prstGeom>
              <a:blipFill>
                <a:blip r:embed="rId9"/>
                <a:stretch>
                  <a:fillRect l="-743" t="-4000" b="-22000"/>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5B72276C-35BD-4C00-A477-DD04063BC4F3}"/>
                  </a:ext>
                </a:extLst>
              </p:cNvPr>
              <p:cNvSpPr txBox="1"/>
              <p:nvPr/>
            </p:nvSpPr>
            <p:spPr>
              <a:xfrm>
                <a:off x="6360403" y="3067951"/>
                <a:ext cx="2231003" cy="307777"/>
              </a:xfrm>
              <a:prstGeom prst="rect">
                <a:avLst/>
              </a:prstGeom>
              <a:noFill/>
            </p:spPr>
            <p:txBody>
              <a:bodyPr wrap="square">
                <a:spAutoFit/>
              </a:bodyPr>
              <a:lstStyle/>
              <a:p>
                <a:r>
                  <a:rPr lang="en-US" altLang="ko-KR" sz="1400" dirty="0"/>
                  <a:t>Discount factor </a:t>
                </a:r>
                <a14:m>
                  <m:oMath xmlns:m="http://schemas.openxmlformats.org/officeDocument/2006/math">
                    <m:r>
                      <a:rPr lang="ko-KR" altLang="en-US" sz="1400" i="1" smtClean="0">
                        <a:latin typeface="Cambria Math" panose="02040503050406030204" pitchFamily="18" charset="0"/>
                      </a:rPr>
                      <m:t>𝛽</m:t>
                    </m:r>
                  </m:oMath>
                </a14:m>
                <a:endParaRPr lang="ko-KR" altLang="en-US" sz="1400" dirty="0"/>
              </a:p>
            </p:txBody>
          </p:sp>
        </mc:Choice>
        <mc:Fallback>
          <p:sp>
            <p:nvSpPr>
              <p:cNvPr id="19" name="TextBox 18">
                <a:extLst>
                  <a:ext uri="{FF2B5EF4-FFF2-40B4-BE49-F238E27FC236}">
                    <a16:creationId xmlns:a16="http://schemas.microsoft.com/office/drawing/2014/main" id="{5B72276C-35BD-4C00-A477-DD04063BC4F3}"/>
                  </a:ext>
                </a:extLst>
              </p:cNvPr>
              <p:cNvSpPr txBox="1">
                <a:spLocks noRot="1" noChangeAspect="1" noMove="1" noResize="1" noEditPoints="1" noAdjustHandles="1" noChangeArrowheads="1" noChangeShapeType="1" noTextEdit="1"/>
              </p:cNvSpPr>
              <p:nvPr/>
            </p:nvSpPr>
            <p:spPr>
              <a:xfrm>
                <a:off x="6360403" y="3067951"/>
                <a:ext cx="2231003" cy="307777"/>
              </a:xfrm>
              <a:prstGeom prst="rect">
                <a:avLst/>
              </a:prstGeom>
              <a:blipFill>
                <a:blip r:embed="rId10"/>
                <a:stretch>
                  <a:fillRect l="-820" t="-1961" b="-19608"/>
                </a:stretch>
              </a:blipFill>
            </p:spPr>
            <p:txBody>
              <a:bodyPr/>
              <a:lstStyle/>
              <a:p>
                <a:r>
                  <a:rPr lang="ko-KR" altLang="en-US">
                    <a:noFill/>
                  </a:rPr>
                  <a:t> </a:t>
                </a:r>
              </a:p>
            </p:txBody>
          </p:sp>
        </mc:Fallback>
      </mc:AlternateContent>
      <p:cxnSp>
        <p:nvCxnSpPr>
          <p:cNvPr id="20" name="직선 연결선 19">
            <a:extLst>
              <a:ext uri="{FF2B5EF4-FFF2-40B4-BE49-F238E27FC236}">
                <a16:creationId xmlns:a16="http://schemas.microsoft.com/office/drawing/2014/main" id="{064688BD-04B0-444B-859C-019061A701EA}"/>
              </a:ext>
            </a:extLst>
          </p:cNvPr>
          <p:cNvCxnSpPr/>
          <p:nvPr/>
        </p:nvCxnSpPr>
        <p:spPr>
          <a:xfrm>
            <a:off x="9195666" y="1424757"/>
            <a:ext cx="609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직선 연결선 20">
            <a:extLst>
              <a:ext uri="{FF2B5EF4-FFF2-40B4-BE49-F238E27FC236}">
                <a16:creationId xmlns:a16="http://schemas.microsoft.com/office/drawing/2014/main" id="{14EDEF4E-FBA8-4425-950E-89269A34CDF8}"/>
              </a:ext>
            </a:extLst>
          </p:cNvPr>
          <p:cNvCxnSpPr/>
          <p:nvPr/>
        </p:nvCxnSpPr>
        <p:spPr>
          <a:xfrm>
            <a:off x="9858606" y="1787977"/>
            <a:ext cx="609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직선 연결선 21">
            <a:extLst>
              <a:ext uri="{FF2B5EF4-FFF2-40B4-BE49-F238E27FC236}">
                <a16:creationId xmlns:a16="http://schemas.microsoft.com/office/drawing/2014/main" id="{00235E38-498D-4263-B6FC-E16A589C73B6}"/>
              </a:ext>
            </a:extLst>
          </p:cNvPr>
          <p:cNvCxnSpPr/>
          <p:nvPr/>
        </p:nvCxnSpPr>
        <p:spPr>
          <a:xfrm>
            <a:off x="9777152" y="2146117"/>
            <a:ext cx="609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AB91DA19-9793-4CA6-9396-BDCDF8CACAEF}"/>
              </a:ext>
            </a:extLst>
          </p:cNvPr>
          <p:cNvCxnSpPr/>
          <p:nvPr/>
        </p:nvCxnSpPr>
        <p:spPr>
          <a:xfrm>
            <a:off x="10313322" y="2510861"/>
            <a:ext cx="609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208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1EFD6F9-84DB-4040-A2B3-2F9E6C2E10EF}"/>
              </a:ext>
            </a:extLst>
          </p:cNvPr>
          <p:cNvPicPr>
            <a:picLocks noChangeAspect="1"/>
          </p:cNvPicPr>
          <p:nvPr/>
        </p:nvPicPr>
        <p:blipFill>
          <a:blip r:embed="rId3"/>
          <a:stretch>
            <a:fillRect/>
          </a:stretch>
        </p:blipFill>
        <p:spPr>
          <a:xfrm>
            <a:off x="337283" y="0"/>
            <a:ext cx="11724698" cy="1027670"/>
          </a:xfrm>
          <a:prstGeom prst="rect">
            <a:avLst/>
          </a:prstGeom>
        </p:spPr>
      </p:pic>
      <p:sp>
        <p:nvSpPr>
          <p:cNvPr id="4" name="제목 1">
            <a:extLst>
              <a:ext uri="{FF2B5EF4-FFF2-40B4-BE49-F238E27FC236}">
                <a16:creationId xmlns:a16="http://schemas.microsoft.com/office/drawing/2014/main" id="{6BBA9114-B5D6-44E8-974A-DBE1BCEFE043}"/>
              </a:ext>
            </a:extLst>
          </p:cNvPr>
          <p:cNvSpPr txBox="1">
            <a:spLocks/>
          </p:cNvSpPr>
          <p:nvPr/>
        </p:nvSpPr>
        <p:spPr>
          <a:xfrm>
            <a:off x="753103" y="252695"/>
            <a:ext cx="10916383" cy="5222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2800" dirty="0"/>
              <a:t>USER-AIDED LEARNING-BASED CONTENT CACHING STRATEGY</a:t>
            </a:r>
            <a:endParaRPr lang="ko-KR" altLang="en-US" sz="2800" dirty="0"/>
          </a:p>
        </p:txBody>
      </p:sp>
      <p:pic>
        <p:nvPicPr>
          <p:cNvPr id="2" name="그림 1" descr="스크린샷이(가) 표시된 사진&#10;&#10;자동 생성된 설명">
            <a:extLst>
              <a:ext uri="{FF2B5EF4-FFF2-40B4-BE49-F238E27FC236}">
                <a16:creationId xmlns:a16="http://schemas.microsoft.com/office/drawing/2014/main" id="{A1A96C56-807F-4C01-9E9E-81C0F19B816A}"/>
              </a:ext>
            </a:extLst>
          </p:cNvPr>
          <p:cNvPicPr>
            <a:picLocks noChangeAspect="1"/>
          </p:cNvPicPr>
          <p:nvPr/>
        </p:nvPicPr>
        <p:blipFill>
          <a:blip r:embed="rId4"/>
          <a:stretch>
            <a:fillRect/>
          </a:stretch>
        </p:blipFill>
        <p:spPr>
          <a:xfrm>
            <a:off x="753103" y="2082756"/>
            <a:ext cx="8125172" cy="3851193"/>
          </a:xfrm>
          <a:prstGeom prst="rect">
            <a:avLst/>
          </a:prstGeom>
        </p:spPr>
      </p:pic>
      <p:sp>
        <p:nvSpPr>
          <p:cNvPr id="14" name="TextBox 13">
            <a:extLst>
              <a:ext uri="{FF2B5EF4-FFF2-40B4-BE49-F238E27FC236}">
                <a16:creationId xmlns:a16="http://schemas.microsoft.com/office/drawing/2014/main" id="{3AACA028-8D40-416E-A9EA-0923005DF825}"/>
              </a:ext>
            </a:extLst>
          </p:cNvPr>
          <p:cNvSpPr txBox="1"/>
          <p:nvPr/>
        </p:nvSpPr>
        <p:spPr>
          <a:xfrm>
            <a:off x="7833247" y="2082756"/>
            <a:ext cx="3183705" cy="307777"/>
          </a:xfrm>
          <a:prstGeom prst="rect">
            <a:avLst/>
          </a:prstGeom>
          <a:noFill/>
        </p:spPr>
        <p:txBody>
          <a:bodyPr wrap="square">
            <a:spAutoFit/>
          </a:bodyPr>
          <a:lstStyle/>
          <a:p>
            <a:r>
              <a:rPr lang="en-US" altLang="ko-KR" sz="1400" dirty="0"/>
              <a:t>the BS can be regarded as the agent</a:t>
            </a:r>
            <a:endParaRPr lang="ko-KR" altLang="en-US" sz="1400" dirty="0"/>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CDC5CD0-69D5-4A93-AAE0-07D7AFB3E771}"/>
                  </a:ext>
                </a:extLst>
              </p:cNvPr>
              <p:cNvSpPr txBox="1"/>
              <p:nvPr/>
            </p:nvSpPr>
            <p:spPr>
              <a:xfrm>
                <a:off x="7830745" y="2467600"/>
                <a:ext cx="3608152" cy="523220"/>
              </a:xfrm>
              <a:prstGeom prst="rect">
                <a:avLst/>
              </a:prstGeom>
              <a:noFill/>
            </p:spPr>
            <p:txBody>
              <a:bodyPr wrap="square">
                <a:spAutoFit/>
              </a:bodyPr>
              <a:lstStyle/>
              <a:p>
                <a14:m>
                  <m:oMath xmlns:m="http://schemas.openxmlformats.org/officeDocument/2006/math">
                    <m:sSup>
                      <m:sSupPr>
                        <m:ctrlPr>
                          <a:rPr lang="en-US" altLang="ko-KR" sz="1400" i="1" smtClean="0">
                            <a:latin typeface="Cambria Math" panose="02040503050406030204" pitchFamily="18" charset="0"/>
                          </a:rPr>
                        </m:ctrlPr>
                      </m:sSupPr>
                      <m:e>
                        <m:r>
                          <a:rPr lang="en-US" altLang="ko-KR" sz="1400" b="0" i="1" smtClean="0">
                            <a:latin typeface="Cambria Math" panose="02040503050406030204" pitchFamily="18" charset="0"/>
                          </a:rPr>
                          <m:t>𝐹</m:t>
                        </m:r>
                      </m:e>
                      <m:sup>
                        <m:r>
                          <a:rPr lang="en-US" altLang="ko-KR" sz="1400" b="0" i="1" smtClean="0">
                            <a:latin typeface="Cambria Math" panose="02040503050406030204" pitchFamily="18" charset="0"/>
                          </a:rPr>
                          <m:t>′</m:t>
                        </m:r>
                      </m:sup>
                    </m:sSup>
                  </m:oMath>
                </a14:m>
                <a:r>
                  <a:rPr lang="en-US" altLang="ko-KR" sz="1400" dirty="0"/>
                  <a:t> actions correspond to the current library of </a:t>
                </a:r>
                <a14:m>
                  <m:oMath xmlns:m="http://schemas.openxmlformats.org/officeDocument/2006/math">
                    <m:sSup>
                      <m:sSupPr>
                        <m:ctrlPr>
                          <a:rPr lang="en-US" altLang="ko-KR" sz="1400" i="1">
                            <a:latin typeface="Cambria Math" panose="02040503050406030204" pitchFamily="18" charset="0"/>
                          </a:rPr>
                        </m:ctrlPr>
                      </m:sSupPr>
                      <m:e>
                        <m:r>
                          <a:rPr lang="en-US" altLang="ko-KR" sz="1400" i="1">
                            <a:latin typeface="Cambria Math" panose="02040503050406030204" pitchFamily="18" charset="0"/>
                          </a:rPr>
                          <m:t>𝐹</m:t>
                        </m:r>
                      </m:e>
                      <m:sup>
                        <m:r>
                          <a:rPr lang="en-US" altLang="ko-KR" sz="1400" i="1">
                            <a:latin typeface="Cambria Math" panose="02040503050406030204" pitchFamily="18" charset="0"/>
                          </a:rPr>
                          <m:t>′</m:t>
                        </m:r>
                      </m:sup>
                    </m:sSup>
                  </m:oMath>
                </a14:m>
                <a:r>
                  <a:rPr lang="en-US" altLang="ko-KR" sz="1400" dirty="0"/>
                  <a:t> contents at the content server</a:t>
                </a:r>
                <a:endParaRPr lang="ko-KR" altLang="en-US" sz="1400" dirty="0"/>
              </a:p>
            </p:txBody>
          </p:sp>
        </mc:Choice>
        <mc:Fallback>
          <p:sp>
            <p:nvSpPr>
              <p:cNvPr id="18" name="TextBox 17">
                <a:extLst>
                  <a:ext uri="{FF2B5EF4-FFF2-40B4-BE49-F238E27FC236}">
                    <a16:creationId xmlns:a16="http://schemas.microsoft.com/office/drawing/2014/main" id="{DCDC5CD0-69D5-4A93-AAE0-07D7AFB3E771}"/>
                  </a:ext>
                </a:extLst>
              </p:cNvPr>
              <p:cNvSpPr txBox="1">
                <a:spLocks noRot="1" noChangeAspect="1" noMove="1" noResize="1" noEditPoints="1" noAdjustHandles="1" noChangeArrowheads="1" noChangeShapeType="1" noTextEdit="1"/>
              </p:cNvSpPr>
              <p:nvPr/>
            </p:nvSpPr>
            <p:spPr>
              <a:xfrm>
                <a:off x="7830745" y="2467600"/>
                <a:ext cx="3608152" cy="523220"/>
              </a:xfrm>
              <a:prstGeom prst="rect">
                <a:avLst/>
              </a:prstGeom>
              <a:blipFill>
                <a:blip r:embed="rId5"/>
                <a:stretch>
                  <a:fillRect l="-508" t="-2326" b="-1046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57010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1EFD6F9-84DB-4040-A2B3-2F9E6C2E10EF}"/>
              </a:ext>
            </a:extLst>
          </p:cNvPr>
          <p:cNvPicPr>
            <a:picLocks noChangeAspect="1"/>
          </p:cNvPicPr>
          <p:nvPr/>
        </p:nvPicPr>
        <p:blipFill>
          <a:blip r:embed="rId3"/>
          <a:stretch>
            <a:fillRect/>
          </a:stretch>
        </p:blipFill>
        <p:spPr>
          <a:xfrm>
            <a:off x="337283" y="0"/>
            <a:ext cx="11724698" cy="1027670"/>
          </a:xfrm>
          <a:prstGeom prst="rect">
            <a:avLst/>
          </a:prstGeom>
        </p:spPr>
      </p:pic>
      <p:sp>
        <p:nvSpPr>
          <p:cNvPr id="4" name="제목 1">
            <a:extLst>
              <a:ext uri="{FF2B5EF4-FFF2-40B4-BE49-F238E27FC236}">
                <a16:creationId xmlns:a16="http://schemas.microsoft.com/office/drawing/2014/main" id="{6BBA9114-B5D6-44E8-974A-DBE1BCEFE043}"/>
              </a:ext>
            </a:extLst>
          </p:cNvPr>
          <p:cNvSpPr txBox="1">
            <a:spLocks/>
          </p:cNvSpPr>
          <p:nvPr/>
        </p:nvSpPr>
        <p:spPr>
          <a:xfrm>
            <a:off x="753103" y="252695"/>
            <a:ext cx="10916383" cy="5222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2800" dirty="0"/>
              <a:t>USER-AIDED LEARNING-BASED CONTENT CACHING STRATEGY</a:t>
            </a:r>
            <a:endParaRPr lang="ko-KR" altLang="en-US" sz="280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E0A802B-8298-4B38-A48D-17598660572E}"/>
                  </a:ext>
                </a:extLst>
              </p:cNvPr>
              <p:cNvSpPr txBox="1"/>
              <p:nvPr/>
            </p:nvSpPr>
            <p:spPr>
              <a:xfrm>
                <a:off x="883920" y="1280365"/>
                <a:ext cx="10785566" cy="954107"/>
              </a:xfrm>
              <a:prstGeom prst="rect">
                <a:avLst/>
              </a:prstGeom>
              <a:noFill/>
            </p:spPr>
            <p:txBody>
              <a:bodyPr wrap="square">
                <a:spAutoFit/>
              </a:bodyPr>
              <a:lstStyle/>
              <a:p>
                <a:r>
                  <a:rPr lang="en-US" altLang="ko-KR" sz="1400" dirty="0"/>
                  <a:t>The user will be served from BS’s local cache with the top priority, and by retrieving from the content server with the least priority.  Hence, the associated reward of action </a:t>
                </a:r>
                <a14:m>
                  <m:oMath xmlns:m="http://schemas.openxmlformats.org/officeDocument/2006/math">
                    <m:r>
                      <a:rPr lang="en-US" altLang="ko-KR" sz="1400" i="1">
                        <a:latin typeface="Cambria Math" panose="02040503050406030204" pitchFamily="18" charset="0"/>
                      </a:rPr>
                      <m:t>𝑓</m:t>
                    </m:r>
                  </m:oMath>
                </a14:m>
                <a:r>
                  <a:rPr lang="en-US" altLang="ko-KR" sz="1400" dirty="0"/>
                  <a:t>,</a:t>
                </a:r>
                <a:r>
                  <a:rPr lang="en-US" altLang="ko-KR" sz="1400" b="0" dirty="0"/>
                  <a:t> </a:t>
                </a:r>
                <a14:m>
                  <m:oMath xmlns:m="http://schemas.openxmlformats.org/officeDocument/2006/math">
                    <m:r>
                      <a:rPr lang="en-US" altLang="ko-KR" sz="1400" b="0" i="1" smtClean="0">
                        <a:latin typeface="Cambria Math" panose="02040503050406030204" pitchFamily="18" charset="0"/>
                      </a:rPr>
                      <m:t>𝑓</m:t>
                    </m:r>
                    <m:r>
                      <a:rPr lang="en-US" altLang="ko-KR" sz="1400" b="0" i="1" smtClean="0">
                        <a:latin typeface="Cambria Math" panose="02040503050406030204" pitchFamily="18" charset="0"/>
                      </a:rPr>
                      <m:t>∈ </m:t>
                    </m:r>
                    <m:sSup>
                      <m:sSupPr>
                        <m:ctrlPr>
                          <a:rPr lang="en-US" altLang="ko-KR" sz="1400" b="0" i="1" smtClean="0">
                            <a:latin typeface="Cambria Math" panose="02040503050406030204" pitchFamily="18" charset="0"/>
                          </a:rPr>
                        </m:ctrlPr>
                      </m:sSupPr>
                      <m:e>
                        <m:r>
                          <a:rPr lang="en-US" altLang="ko-KR" sz="1400" b="0" i="1" smtClean="0">
                            <a:latin typeface="Cambria Math" panose="02040503050406030204" pitchFamily="18" charset="0"/>
                            <a:ea typeface="Cambria Math" panose="02040503050406030204" pitchFamily="18" charset="0"/>
                          </a:rPr>
                          <m:t>ℱ</m:t>
                        </m:r>
                      </m:e>
                      <m:sup>
                        <m:r>
                          <a:rPr lang="en-US" altLang="ko-KR" sz="1400" b="0" i="1" smtClean="0">
                            <a:latin typeface="Cambria Math" panose="02040503050406030204" pitchFamily="18" charset="0"/>
                          </a:rPr>
                          <m:t>𝑡</m:t>
                        </m:r>
                      </m:sup>
                    </m:sSup>
                  </m:oMath>
                </a14:m>
                <a:r>
                  <a:rPr lang="en-US" altLang="ko-KR" sz="1400" dirty="0"/>
                  <a:t>, can be defined as the aggregated content delivery rate for satisfying users’ content demand of </a:t>
                </a:r>
                <a14:m>
                  <m:oMath xmlns:m="http://schemas.openxmlformats.org/officeDocument/2006/math">
                    <m:r>
                      <a:rPr lang="en-US" altLang="ko-KR" sz="1400" i="1">
                        <a:latin typeface="Cambria Math" panose="02040503050406030204" pitchFamily="18" charset="0"/>
                      </a:rPr>
                      <m:t>𝑓</m:t>
                    </m:r>
                  </m:oMath>
                </a14:m>
                <a:r>
                  <a:rPr lang="en-US" altLang="ko-KR" sz="1400" dirty="0"/>
                  <a:t>.</a:t>
                </a:r>
                <a:endParaRPr lang="ko-KR" altLang="en-US" sz="1400" dirty="0"/>
              </a:p>
              <a:p>
                <a:endParaRPr lang="ko-KR" altLang="en-US" sz="1400" dirty="0"/>
              </a:p>
            </p:txBody>
          </p:sp>
        </mc:Choice>
        <mc:Fallback xmlns="">
          <p:sp>
            <p:nvSpPr>
              <p:cNvPr id="19" name="TextBox 18">
                <a:extLst>
                  <a:ext uri="{FF2B5EF4-FFF2-40B4-BE49-F238E27FC236}">
                    <a16:creationId xmlns:a16="http://schemas.microsoft.com/office/drawing/2014/main" id="{6E0A802B-8298-4B38-A48D-17598660572E}"/>
                  </a:ext>
                </a:extLst>
              </p:cNvPr>
              <p:cNvSpPr txBox="1">
                <a:spLocks noRot="1" noChangeAspect="1" noMove="1" noResize="1" noEditPoints="1" noAdjustHandles="1" noChangeArrowheads="1" noChangeShapeType="1" noTextEdit="1"/>
              </p:cNvSpPr>
              <p:nvPr/>
            </p:nvSpPr>
            <p:spPr>
              <a:xfrm>
                <a:off x="883920" y="1280365"/>
                <a:ext cx="10785566" cy="954107"/>
              </a:xfrm>
              <a:prstGeom prst="rect">
                <a:avLst/>
              </a:prstGeom>
              <a:blipFill>
                <a:blip r:embed="rId4"/>
                <a:stretch>
                  <a:fillRect l="-170" t="-127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0DEDDD-1D49-41B2-BA92-F8B89ADC2906}"/>
                  </a:ext>
                </a:extLst>
              </p:cNvPr>
              <p:cNvSpPr txBox="1"/>
              <p:nvPr/>
            </p:nvSpPr>
            <p:spPr>
              <a:xfrm>
                <a:off x="2339911" y="1757418"/>
                <a:ext cx="2094929" cy="5494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ko-KR" sz="1400" i="1" smtClean="0">
                              <a:latin typeface="Cambria Math" panose="02040503050406030204" pitchFamily="18" charset="0"/>
                            </a:rPr>
                          </m:ctrlPr>
                        </m:naryPr>
                        <m:sub>
                          <m:r>
                            <m:rPr>
                              <m:brk m:alnAt="7"/>
                            </m:rPr>
                            <a:rPr lang="en-US" altLang="ko-KR" sz="1400" b="0" i="1" smtClean="0">
                              <a:latin typeface="Cambria Math" panose="02040503050406030204" pitchFamily="18" charset="0"/>
                            </a:rPr>
                            <m:t>𝑢</m:t>
                          </m:r>
                          <m:r>
                            <a:rPr lang="en-US" altLang="ko-KR" sz="1400" b="0" i="1" smtClean="0">
                              <a:latin typeface="Cambria Math" panose="02040503050406030204" pitchFamily="18" charset="0"/>
                            </a:rPr>
                            <m:t>∈</m:t>
                          </m:r>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ea typeface="Cambria Math" panose="02040503050406030204" pitchFamily="18" charset="0"/>
                                </a:rPr>
                                <m:t>ℒ</m:t>
                              </m:r>
                            </m:e>
                            <m:sub>
                              <m:r>
                                <a:rPr lang="en-US" altLang="ko-KR" sz="1400" b="0" i="1" smtClean="0">
                                  <a:latin typeface="Cambria Math" panose="02040503050406030204" pitchFamily="18" charset="0"/>
                                </a:rPr>
                                <m:t>𝑢</m:t>
                              </m:r>
                            </m:sub>
                          </m:sSub>
                        </m:sub>
                        <m:sup/>
                        <m:e>
                          <m:sSubSup>
                            <m:sSubSupPr>
                              <m:ctrlPr>
                                <a:rPr lang="en-US" altLang="ko-KR" sz="1400" i="1" smtClean="0">
                                  <a:latin typeface="Cambria Math" panose="02040503050406030204" pitchFamily="18" charset="0"/>
                                </a:rPr>
                              </m:ctrlPr>
                            </m:sSubSupPr>
                            <m:e>
                              <m:r>
                                <a:rPr lang="en-US" altLang="ko-KR" sz="1400" b="0" i="1" smtClean="0">
                                  <a:latin typeface="Cambria Math" panose="02040503050406030204" pitchFamily="18" charset="0"/>
                                </a:rPr>
                                <m:t>𝑅</m:t>
                              </m:r>
                            </m:e>
                            <m:sub>
                              <m:r>
                                <a:rPr lang="en-US" altLang="ko-KR" sz="1400" b="0" i="1" smtClean="0">
                                  <a:latin typeface="Cambria Math" panose="02040503050406030204" pitchFamily="18" charset="0"/>
                                </a:rPr>
                                <m:t>𝑢</m:t>
                              </m:r>
                            </m:sub>
                            <m:sup>
                              <m:r>
                                <a:rPr lang="en-US" altLang="ko-KR" sz="1400" b="0" i="1" smtClean="0">
                                  <a:latin typeface="Cambria Math" panose="02040503050406030204" pitchFamily="18" charset="0"/>
                                </a:rPr>
                                <m:t>𝑡</m:t>
                              </m:r>
                            </m:sup>
                          </m:sSubSup>
                          <m:sSubSup>
                            <m:sSubSupPr>
                              <m:ctrlPr>
                                <a:rPr lang="en-US" altLang="ko-KR" sz="1400" i="1" smtClean="0">
                                  <a:latin typeface="Cambria Math" panose="02040503050406030204" pitchFamily="18" charset="0"/>
                                </a:rPr>
                              </m:ctrlPr>
                            </m:sSubSupPr>
                            <m:e>
                              <m:r>
                                <a:rPr lang="en-US" altLang="ko-KR" sz="1400" b="0" i="1" smtClean="0">
                                  <a:latin typeface="Cambria Math" panose="02040503050406030204" pitchFamily="18" charset="0"/>
                                </a:rPr>
                                <m:t>𝑑</m:t>
                              </m:r>
                            </m:e>
                            <m:sub>
                              <m:r>
                                <a:rPr lang="en-US" altLang="ko-KR" sz="1400" b="0" i="1" smtClean="0">
                                  <a:latin typeface="Cambria Math" panose="02040503050406030204" pitchFamily="18" charset="0"/>
                                </a:rPr>
                                <m:t>𝑢</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𝑓</m:t>
                              </m:r>
                            </m:sub>
                            <m:sup>
                              <m:r>
                                <a:rPr lang="en-US" altLang="ko-KR" sz="1400" b="0" i="1" smtClean="0">
                                  <a:latin typeface="Cambria Math" panose="02040503050406030204" pitchFamily="18" charset="0"/>
                                </a:rPr>
                                <m:t>𝑡</m:t>
                              </m:r>
                            </m:sup>
                          </m:sSubSup>
                        </m:e>
                      </m:nary>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𝑚</m:t>
                          </m:r>
                        </m:e>
                        <m:sub>
                          <m:r>
                            <a:rPr lang="en-US" altLang="ko-KR" sz="1400" b="0" i="1" smtClean="0">
                              <a:latin typeface="Cambria Math" panose="02040503050406030204" pitchFamily="18" charset="0"/>
                            </a:rPr>
                            <m:t>𝑓</m:t>
                          </m:r>
                        </m:sub>
                      </m:sSub>
                    </m:oMath>
                  </m:oMathPara>
                </a14:m>
                <a:endParaRPr lang="ko-KR" altLang="en-US" sz="1400" dirty="0"/>
              </a:p>
            </p:txBody>
          </p:sp>
        </mc:Choice>
        <mc:Fallback xmlns="">
          <p:sp>
            <p:nvSpPr>
              <p:cNvPr id="11" name="TextBox 10">
                <a:extLst>
                  <a:ext uri="{FF2B5EF4-FFF2-40B4-BE49-F238E27FC236}">
                    <a16:creationId xmlns:a16="http://schemas.microsoft.com/office/drawing/2014/main" id="{3A0DEDDD-1D49-41B2-BA92-F8B89ADC2906}"/>
                  </a:ext>
                </a:extLst>
              </p:cNvPr>
              <p:cNvSpPr txBox="1">
                <a:spLocks noRot="1" noChangeAspect="1" noMove="1" noResize="1" noEditPoints="1" noAdjustHandles="1" noChangeArrowheads="1" noChangeShapeType="1" noTextEdit="1"/>
              </p:cNvSpPr>
              <p:nvPr/>
            </p:nvSpPr>
            <p:spPr>
              <a:xfrm>
                <a:off x="2339911" y="1757418"/>
                <a:ext cx="2094929" cy="549446"/>
              </a:xfrm>
              <a:prstGeom prst="rect">
                <a:avLst/>
              </a:prstGeom>
              <a:blipFill>
                <a:blip r:embed="rId5"/>
                <a:stretch>
                  <a:fillRect l="-6686" t="-137778" b="-191111"/>
                </a:stretch>
              </a:blipFill>
            </p:spPr>
            <p:txBody>
              <a:bodyPr/>
              <a:lstStyle/>
              <a:p>
                <a:r>
                  <a:rPr lang="ko-KR" altLang="en-US">
                    <a:noFill/>
                  </a:rPr>
                  <a:t> </a:t>
                </a:r>
              </a:p>
            </p:txBody>
          </p:sp>
        </mc:Fallback>
      </mc:AlternateContent>
      <p:pic>
        <p:nvPicPr>
          <p:cNvPr id="28" name="그림 27">
            <a:extLst>
              <a:ext uri="{FF2B5EF4-FFF2-40B4-BE49-F238E27FC236}">
                <a16:creationId xmlns:a16="http://schemas.microsoft.com/office/drawing/2014/main" id="{EAE65E6F-CF5D-47D7-B3C7-D9817E8F8501}"/>
              </a:ext>
            </a:extLst>
          </p:cNvPr>
          <p:cNvPicPr>
            <a:picLocks noChangeAspect="1"/>
          </p:cNvPicPr>
          <p:nvPr/>
        </p:nvPicPr>
        <p:blipFill>
          <a:blip r:embed="rId3"/>
          <a:stretch>
            <a:fillRect/>
          </a:stretch>
        </p:blipFill>
        <p:spPr>
          <a:xfrm>
            <a:off x="337283" y="2783917"/>
            <a:ext cx="11724698" cy="1027670"/>
          </a:xfrm>
          <a:prstGeom prst="rect">
            <a:avLst/>
          </a:prstGeom>
        </p:spPr>
      </p:pic>
      <p:sp>
        <p:nvSpPr>
          <p:cNvPr id="29" name="제목 1">
            <a:extLst>
              <a:ext uri="{FF2B5EF4-FFF2-40B4-BE49-F238E27FC236}">
                <a16:creationId xmlns:a16="http://schemas.microsoft.com/office/drawing/2014/main" id="{1C3502D5-A015-433A-A126-8C2D81F6453C}"/>
              </a:ext>
            </a:extLst>
          </p:cNvPr>
          <p:cNvSpPr txBox="1">
            <a:spLocks/>
          </p:cNvSpPr>
          <p:nvPr/>
        </p:nvSpPr>
        <p:spPr>
          <a:xfrm>
            <a:off x="753103" y="3036612"/>
            <a:ext cx="10916383" cy="5222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2800" dirty="0"/>
              <a:t>SIMULATIONS</a:t>
            </a:r>
            <a:endParaRPr lang="ko-KR" altLang="en-US" sz="28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BED8109-532E-40DE-AE2A-4CDFD973A7C2}"/>
                  </a:ext>
                </a:extLst>
              </p:cNvPr>
              <p:cNvSpPr txBox="1"/>
              <p:nvPr/>
            </p:nvSpPr>
            <p:spPr>
              <a:xfrm>
                <a:off x="1080689" y="4064282"/>
                <a:ext cx="724961" cy="318481"/>
              </a:xfrm>
              <a:prstGeom prst="rect">
                <a:avLst/>
              </a:prstGeom>
              <a:noFill/>
            </p:spPr>
            <p:txBody>
              <a:bodyPr wrap="square">
                <a:spAutoFit/>
              </a:bodyPr>
              <a:lstStyle/>
              <a:p>
                <a14:m>
                  <m:oMath xmlns:m="http://schemas.openxmlformats.org/officeDocument/2006/math">
                    <m:r>
                      <a:rPr lang="en-US" altLang="ko-KR" sz="1400" b="0" i="1" smtClean="0">
                        <a:latin typeface="Cambria Math" panose="02040503050406030204" pitchFamily="18" charset="0"/>
                      </a:rPr>
                      <m:t>𝐾</m:t>
                    </m:r>
                  </m:oMath>
                </a14:m>
                <a:r>
                  <a:rPr lang="en-US" altLang="ko-KR" sz="1400" dirty="0"/>
                  <a:t> = 8</a:t>
                </a:r>
                <a:endParaRPr lang="ko-KR" altLang="en-US" sz="1400" dirty="0"/>
              </a:p>
            </p:txBody>
          </p:sp>
        </mc:Choice>
        <mc:Fallback xmlns="">
          <p:sp>
            <p:nvSpPr>
              <p:cNvPr id="12" name="TextBox 11">
                <a:extLst>
                  <a:ext uri="{FF2B5EF4-FFF2-40B4-BE49-F238E27FC236}">
                    <a16:creationId xmlns:a16="http://schemas.microsoft.com/office/drawing/2014/main" id="{4BED8109-532E-40DE-AE2A-4CDFD973A7C2}"/>
                  </a:ext>
                </a:extLst>
              </p:cNvPr>
              <p:cNvSpPr txBox="1">
                <a:spLocks noRot="1" noChangeAspect="1" noMove="1" noResize="1" noEditPoints="1" noAdjustHandles="1" noChangeArrowheads="1" noChangeShapeType="1" noTextEdit="1"/>
              </p:cNvSpPr>
              <p:nvPr/>
            </p:nvSpPr>
            <p:spPr>
              <a:xfrm>
                <a:off x="1080689" y="4064282"/>
                <a:ext cx="724961" cy="318481"/>
              </a:xfrm>
              <a:prstGeom prst="rect">
                <a:avLst/>
              </a:prstGeom>
              <a:blipFill>
                <a:blip r:embed="rId6"/>
                <a:stretch>
                  <a:fillRect t="-3846" b="-15385"/>
                </a:stretch>
              </a:blipFill>
            </p:spPr>
            <p:txBody>
              <a:bodyPr/>
              <a:lstStyle/>
              <a:p>
                <a:r>
                  <a:rPr lang="ko-KR" altLang="en-US">
                    <a:noFill/>
                  </a:rPr>
                  <a:t> </a:t>
                </a:r>
              </a:p>
            </p:txBody>
          </p:sp>
        </mc:Fallback>
      </mc:AlternateContent>
      <p:sp>
        <p:nvSpPr>
          <p:cNvPr id="31" name="TextBox 30">
            <a:extLst>
              <a:ext uri="{FF2B5EF4-FFF2-40B4-BE49-F238E27FC236}">
                <a16:creationId xmlns:a16="http://schemas.microsoft.com/office/drawing/2014/main" id="{0B71FD27-7B61-430C-B879-F3FB786AB560}"/>
              </a:ext>
            </a:extLst>
          </p:cNvPr>
          <p:cNvSpPr txBox="1"/>
          <p:nvPr/>
        </p:nvSpPr>
        <p:spPr>
          <a:xfrm>
            <a:off x="883920" y="3831478"/>
            <a:ext cx="8688343" cy="307777"/>
          </a:xfrm>
          <a:prstGeom prst="rect">
            <a:avLst/>
          </a:prstGeom>
          <a:noFill/>
        </p:spPr>
        <p:txBody>
          <a:bodyPr wrap="square">
            <a:spAutoFit/>
          </a:bodyPr>
          <a:lstStyle/>
          <a:p>
            <a:r>
              <a:rPr lang="en-US" altLang="ko-KR" sz="1400"/>
              <a:t>Parameters</a:t>
            </a:r>
            <a:endParaRPr lang="ko-KR" altLang="en-US" sz="1400"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95275A2-A7F3-419C-8D70-C2DA4633408C}"/>
                  </a:ext>
                </a:extLst>
              </p:cNvPr>
              <p:cNvSpPr txBox="1"/>
              <p:nvPr/>
            </p:nvSpPr>
            <p:spPr>
              <a:xfrm>
                <a:off x="1080689" y="4298621"/>
                <a:ext cx="2588486" cy="316946"/>
              </a:xfrm>
              <a:prstGeom prst="rect">
                <a:avLst/>
              </a:prstGeom>
              <a:noFill/>
            </p:spPr>
            <p:txBody>
              <a:bodyPr wrap="square">
                <a:spAutoFit/>
              </a:bodyPr>
              <a:lstStyle/>
              <a:p>
                <a14:m>
                  <m:oMath xmlns:m="http://schemas.openxmlformats.org/officeDocument/2006/math">
                    <m:r>
                      <a:rPr lang="en-US" altLang="ko-KR" sz="1400" i="1" smtClean="0">
                        <a:latin typeface="Cambria Math" panose="02040503050406030204" pitchFamily="18" charset="0"/>
                      </a:rPr>
                      <m:t>𝐹</m:t>
                    </m:r>
                  </m:oMath>
                </a14:m>
                <a:r>
                  <a:rPr lang="en-US" altLang="ko-KR" sz="1400" dirty="0"/>
                  <a:t>= 100, </a:t>
                </a:r>
                <a14:m>
                  <m:oMath xmlns:m="http://schemas.openxmlformats.org/officeDocument/2006/math">
                    <m:sSup>
                      <m:sSupPr>
                        <m:ctrlPr>
                          <a:rPr lang="en-US" altLang="ko-KR" sz="1400" i="1">
                            <a:latin typeface="Cambria Math" panose="02040503050406030204" pitchFamily="18" charset="0"/>
                          </a:rPr>
                        </m:ctrlPr>
                      </m:sSupPr>
                      <m:e>
                        <m:r>
                          <a:rPr lang="en-US" altLang="ko-KR" sz="1400" i="1">
                            <a:latin typeface="Cambria Math" panose="02040503050406030204" pitchFamily="18" charset="0"/>
                          </a:rPr>
                          <m:t>𝐹</m:t>
                        </m:r>
                      </m:e>
                      <m:sup>
                        <m:r>
                          <a:rPr lang="en-US" altLang="ko-KR" sz="1400" i="1">
                            <a:latin typeface="Cambria Math" panose="02040503050406030204" pitchFamily="18" charset="0"/>
                          </a:rPr>
                          <m:t>[</m:t>
                        </m:r>
                        <m:r>
                          <m:rPr>
                            <m:sty m:val="p"/>
                          </m:rPr>
                          <a:rPr lang="en-US" altLang="ko-KR" sz="1400">
                            <a:latin typeface="Cambria Math" panose="02040503050406030204" pitchFamily="18" charset="0"/>
                          </a:rPr>
                          <m:t>max</m:t>
                        </m:r>
                        <m:r>
                          <a:rPr lang="en-US" altLang="ko-KR" sz="1400" i="1">
                            <a:latin typeface="Cambria Math" panose="02040503050406030204" pitchFamily="18" charset="0"/>
                          </a:rPr>
                          <m:t>]</m:t>
                        </m:r>
                      </m:sup>
                    </m:sSup>
                  </m:oMath>
                </a14:m>
                <a:r>
                  <a:rPr lang="ko-KR" altLang="en-US" sz="1400" dirty="0"/>
                  <a:t> </a:t>
                </a:r>
                <a:r>
                  <a:rPr lang="en-US" altLang="ko-KR" sz="1400" dirty="0"/>
                  <a:t>= 150</a:t>
                </a:r>
                <a:endParaRPr lang="ko-KR" altLang="en-US" sz="1400" dirty="0"/>
              </a:p>
            </p:txBody>
          </p:sp>
        </mc:Choice>
        <mc:Fallback xmlns="">
          <p:sp>
            <p:nvSpPr>
              <p:cNvPr id="32" name="TextBox 31">
                <a:extLst>
                  <a:ext uri="{FF2B5EF4-FFF2-40B4-BE49-F238E27FC236}">
                    <a16:creationId xmlns:a16="http://schemas.microsoft.com/office/drawing/2014/main" id="{895275A2-A7F3-419C-8D70-C2DA4633408C}"/>
                  </a:ext>
                </a:extLst>
              </p:cNvPr>
              <p:cNvSpPr txBox="1">
                <a:spLocks noRot="1" noChangeAspect="1" noMove="1" noResize="1" noEditPoints="1" noAdjustHandles="1" noChangeArrowheads="1" noChangeShapeType="1" noTextEdit="1"/>
              </p:cNvSpPr>
              <p:nvPr/>
            </p:nvSpPr>
            <p:spPr>
              <a:xfrm>
                <a:off x="1080689" y="4298621"/>
                <a:ext cx="2588486" cy="316946"/>
              </a:xfrm>
              <a:prstGeom prst="rect">
                <a:avLst/>
              </a:prstGeom>
              <a:blipFill>
                <a:blip r:embed="rId7"/>
                <a:stretch>
                  <a:fillRect t="-1923" b="-1923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6679DD65-AA3A-410B-8457-11D8D6E5D688}"/>
                  </a:ext>
                </a:extLst>
              </p:cNvPr>
              <p:cNvSpPr txBox="1"/>
              <p:nvPr/>
            </p:nvSpPr>
            <p:spPr>
              <a:xfrm>
                <a:off x="1080689" y="4546982"/>
                <a:ext cx="6094070" cy="325025"/>
              </a:xfrm>
              <a:prstGeom prst="rect">
                <a:avLst/>
              </a:prstGeom>
              <a:noFill/>
            </p:spPr>
            <p:txBody>
              <a:bodyPr wrap="square">
                <a:spAutoFit/>
              </a:bodyPr>
              <a:lstStyle/>
              <a:p>
                <a:r>
                  <a:rPr lang="en-US" altLang="ko-KR" sz="1400" dirty="0"/>
                  <a:t>Each content size varies as </a:t>
                </a:r>
                <a14:m>
                  <m:oMath xmlns:m="http://schemas.openxmlformats.org/officeDocument/2006/math">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𝑚</m:t>
                        </m:r>
                      </m:e>
                      <m:sub>
                        <m:r>
                          <a:rPr lang="en-US" altLang="ko-KR" sz="1400" b="0" i="1" smtClean="0">
                            <a:latin typeface="Cambria Math" panose="02040503050406030204" pitchFamily="18" charset="0"/>
                          </a:rPr>
                          <m:t>𝑓</m:t>
                        </m:r>
                      </m:sub>
                    </m:sSub>
                    <m:r>
                      <a:rPr lang="en-US" altLang="ko-KR" sz="1400" b="0" i="1" smtClean="0">
                        <a:latin typeface="Cambria Math" panose="02040503050406030204" pitchFamily="18" charset="0"/>
                      </a:rPr>
                      <m:t>∈{1, 2}</m:t>
                    </m:r>
                  </m:oMath>
                </a14:m>
                <a:endParaRPr lang="ko-KR" altLang="en-US" sz="1400" dirty="0"/>
              </a:p>
            </p:txBody>
          </p:sp>
        </mc:Choice>
        <mc:Fallback xmlns="">
          <p:sp>
            <p:nvSpPr>
              <p:cNvPr id="37" name="TextBox 36">
                <a:extLst>
                  <a:ext uri="{FF2B5EF4-FFF2-40B4-BE49-F238E27FC236}">
                    <a16:creationId xmlns:a16="http://schemas.microsoft.com/office/drawing/2014/main" id="{6679DD65-AA3A-410B-8457-11D8D6E5D688}"/>
                  </a:ext>
                </a:extLst>
              </p:cNvPr>
              <p:cNvSpPr txBox="1">
                <a:spLocks noRot="1" noChangeAspect="1" noMove="1" noResize="1" noEditPoints="1" noAdjustHandles="1" noChangeArrowheads="1" noChangeShapeType="1" noTextEdit="1"/>
              </p:cNvSpPr>
              <p:nvPr/>
            </p:nvSpPr>
            <p:spPr>
              <a:xfrm>
                <a:off x="1080689" y="4546982"/>
                <a:ext cx="6094070" cy="325025"/>
              </a:xfrm>
              <a:prstGeom prst="rect">
                <a:avLst/>
              </a:prstGeom>
              <a:blipFill>
                <a:blip r:embed="rId8"/>
                <a:stretch>
                  <a:fillRect l="-300" t="-3774" b="-132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6AE6D97-ECC6-4EA4-9A23-43E090677CCA}"/>
                  </a:ext>
                </a:extLst>
              </p:cNvPr>
              <p:cNvSpPr txBox="1"/>
              <p:nvPr/>
            </p:nvSpPr>
            <p:spPr>
              <a:xfrm>
                <a:off x="1080689" y="4842497"/>
                <a:ext cx="2588486" cy="316946"/>
              </a:xfrm>
              <a:prstGeom prst="rect">
                <a:avLst/>
              </a:prstGeom>
              <a:noFill/>
            </p:spPr>
            <p:txBody>
              <a:bodyPr wrap="square">
                <a:spAutoFit/>
              </a:bodyPr>
              <a:lstStyle/>
              <a:p>
                <a14:m>
                  <m:oMath xmlns:m="http://schemas.openxmlformats.org/officeDocument/2006/math">
                    <m:r>
                      <a:rPr lang="en-US" altLang="ko-KR" sz="1400" b="0" i="1" smtClean="0">
                        <a:latin typeface="Cambria Math" panose="02040503050406030204" pitchFamily="18" charset="0"/>
                      </a:rPr>
                      <m:t>𝑀</m:t>
                    </m:r>
                  </m:oMath>
                </a14:m>
                <a:r>
                  <a:rPr lang="en-US" altLang="ko-KR" sz="1400" dirty="0"/>
                  <a:t> = 15, </a:t>
                </a:r>
                <a14:m>
                  <m:oMath xmlns:m="http://schemas.openxmlformats.org/officeDocument/2006/math">
                    <m:r>
                      <a:rPr lang="ko-KR" altLang="en-US" sz="1400" i="1">
                        <a:latin typeface="Cambria Math" panose="02040503050406030204" pitchFamily="18" charset="0"/>
                      </a:rPr>
                      <m:t>𝜉</m:t>
                    </m:r>
                    <m:r>
                      <a:rPr lang="ko-KR" altLang="en-US" sz="1400" i="1">
                        <a:latin typeface="Cambria Math" panose="02040503050406030204" pitchFamily="18" charset="0"/>
                      </a:rPr>
                      <m:t> </m:t>
                    </m:r>
                  </m:oMath>
                </a14:m>
                <a:r>
                  <a:rPr lang="el-GR" altLang="ko-KR" sz="1400" dirty="0"/>
                  <a:t>= 0.2</a:t>
                </a:r>
                <a:endParaRPr lang="ko-KR" altLang="en-US" sz="1400" dirty="0"/>
              </a:p>
            </p:txBody>
          </p:sp>
        </mc:Choice>
        <mc:Fallback xmlns="">
          <p:sp>
            <p:nvSpPr>
              <p:cNvPr id="38" name="TextBox 37">
                <a:extLst>
                  <a:ext uri="{FF2B5EF4-FFF2-40B4-BE49-F238E27FC236}">
                    <a16:creationId xmlns:a16="http://schemas.microsoft.com/office/drawing/2014/main" id="{E6AE6D97-ECC6-4EA4-9A23-43E090677CCA}"/>
                  </a:ext>
                </a:extLst>
              </p:cNvPr>
              <p:cNvSpPr txBox="1">
                <a:spLocks noRot="1" noChangeAspect="1" noMove="1" noResize="1" noEditPoints="1" noAdjustHandles="1" noChangeArrowheads="1" noChangeShapeType="1" noTextEdit="1"/>
              </p:cNvSpPr>
              <p:nvPr/>
            </p:nvSpPr>
            <p:spPr>
              <a:xfrm>
                <a:off x="1080689" y="4842497"/>
                <a:ext cx="2588486" cy="316946"/>
              </a:xfrm>
              <a:prstGeom prst="rect">
                <a:avLst/>
              </a:prstGeom>
              <a:blipFill>
                <a:blip r:embed="rId9"/>
                <a:stretch>
                  <a:fillRect t="-1923" b="-173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63AEF4C-2588-4568-9A77-162EB8ADA616}"/>
                  </a:ext>
                </a:extLst>
              </p:cNvPr>
              <p:cNvSpPr txBox="1"/>
              <p:nvPr/>
            </p:nvSpPr>
            <p:spPr>
              <a:xfrm>
                <a:off x="1047701" y="5129933"/>
                <a:ext cx="9901653" cy="616836"/>
              </a:xfrm>
              <a:prstGeom prst="rect">
                <a:avLst/>
              </a:prstGeom>
              <a:noFill/>
            </p:spPr>
            <p:txBody>
              <a:bodyPr wrap="square">
                <a:spAutoFit/>
              </a:bodyPr>
              <a:lstStyle/>
              <a:p>
                <a14:m>
                  <m:oMath xmlns:m="http://schemas.openxmlformats.org/officeDocument/2006/math">
                    <m:sSup>
                      <m:sSupPr>
                        <m:ctrlPr>
                          <a:rPr lang="en-US" altLang="ko-KR" sz="1400" i="1" smtClean="0">
                            <a:latin typeface="Cambria Math" panose="02040503050406030204" pitchFamily="18" charset="0"/>
                          </a:rPr>
                        </m:ctrlPr>
                      </m:sSupPr>
                      <m:e>
                        <m:r>
                          <a:rPr lang="ko-KR" altLang="en-US" sz="1400" i="1">
                            <a:latin typeface="Cambria Math" panose="02040503050406030204" pitchFamily="18" charset="0"/>
                          </a:rPr>
                          <m:t>𝒯</m:t>
                        </m:r>
                      </m:e>
                      <m:sup>
                        <m:r>
                          <a:rPr lang="en-US" altLang="ko-KR" sz="1400" i="1">
                            <a:latin typeface="Cambria Math" panose="02040503050406030204" pitchFamily="18" charset="0"/>
                          </a:rPr>
                          <m:t>[</m:t>
                        </m:r>
                        <m:r>
                          <m:rPr>
                            <m:sty m:val="p"/>
                          </m:rPr>
                          <a:rPr lang="en-US" altLang="ko-KR" sz="1400" b="0" i="0" smtClean="0">
                            <a:latin typeface="Cambria Math" panose="02040503050406030204" pitchFamily="18" charset="0"/>
                          </a:rPr>
                          <m:t>main</m:t>
                        </m:r>
                        <m:r>
                          <a:rPr lang="en-US" altLang="ko-KR" sz="1400" i="1">
                            <a:latin typeface="Cambria Math" panose="02040503050406030204" pitchFamily="18" charset="0"/>
                          </a:rPr>
                          <m:t>]</m:t>
                        </m:r>
                      </m:sup>
                    </m:sSup>
                  </m:oMath>
                </a14:m>
                <a:r>
                  <a:rPr lang="en-US" altLang="ko-KR" sz="1400" dirty="0"/>
                  <a:t> = 9,  </a:t>
                </a:r>
                <a14:m>
                  <m:oMath xmlns:m="http://schemas.openxmlformats.org/officeDocument/2006/math">
                    <m:sSup>
                      <m:sSupPr>
                        <m:ctrlPr>
                          <a:rPr lang="en-US" altLang="ko-KR" sz="1400" i="1">
                            <a:latin typeface="Cambria Math" panose="02040503050406030204" pitchFamily="18" charset="0"/>
                          </a:rPr>
                        </m:ctrlPr>
                      </m:sSupPr>
                      <m:e>
                        <m:r>
                          <a:rPr lang="ko-KR" altLang="en-US" sz="1400" i="1">
                            <a:latin typeface="Cambria Math" panose="02040503050406030204" pitchFamily="18" charset="0"/>
                          </a:rPr>
                          <m:t>𝒯</m:t>
                        </m:r>
                      </m:e>
                      <m:sup>
                        <m:r>
                          <a:rPr lang="en-US" altLang="ko-KR" sz="1400" i="1">
                            <a:latin typeface="Cambria Math" panose="02040503050406030204" pitchFamily="18" charset="0"/>
                          </a:rPr>
                          <m:t>[</m:t>
                        </m:r>
                        <m:r>
                          <m:rPr>
                            <m:sty m:val="p"/>
                          </m:rPr>
                          <a:rPr lang="en-US" altLang="ko-KR" sz="1400" b="0" i="0" smtClean="0">
                            <a:latin typeface="Cambria Math" panose="02040503050406030204" pitchFamily="18" charset="0"/>
                          </a:rPr>
                          <m:t>flex</m:t>
                        </m:r>
                        <m:r>
                          <a:rPr lang="en-US" altLang="ko-KR" sz="1400" i="1">
                            <a:latin typeface="Cambria Math" panose="02040503050406030204" pitchFamily="18" charset="0"/>
                          </a:rPr>
                          <m:t>]</m:t>
                        </m:r>
                      </m:sup>
                    </m:sSup>
                    <m:r>
                      <a:rPr lang="en-US" altLang="ko-KR" sz="1400" b="0" i="1" smtClean="0">
                        <a:latin typeface="Cambria Math" panose="02040503050406030204" pitchFamily="18" charset="0"/>
                      </a:rPr>
                      <m:t>=3</m:t>
                    </m:r>
                  </m:oMath>
                </a14:m>
                <a:r>
                  <a:rPr lang="en-US" altLang="ko-KR" sz="1400" dirty="0"/>
                  <a:t>,  </a:t>
                </a:r>
              </a:p>
              <a:p>
                <a14:m>
                  <m:oMath xmlns:m="http://schemas.openxmlformats.org/officeDocument/2006/math">
                    <m:sSubSup>
                      <m:sSubSupPr>
                        <m:ctrlPr>
                          <a:rPr lang="en-US" altLang="ko-KR" sz="1400" i="1">
                            <a:latin typeface="Cambria Math" panose="02040503050406030204" pitchFamily="18" charset="0"/>
                          </a:rPr>
                        </m:ctrlPr>
                      </m:sSubSupPr>
                      <m:e>
                        <m:r>
                          <a:rPr lang="en-US" altLang="ko-KR" sz="1400" b="0" i="1" smtClean="0">
                            <a:latin typeface="Cambria Math" panose="02040503050406030204" pitchFamily="18" charset="0"/>
                          </a:rPr>
                          <m:t>𝑁</m:t>
                        </m:r>
                      </m:e>
                      <m:sub>
                        <m:r>
                          <a:rPr lang="en-US" altLang="ko-KR" sz="1400" b="0" i="1" smtClean="0">
                            <a:latin typeface="Cambria Math" panose="02040503050406030204" pitchFamily="18" charset="0"/>
                          </a:rPr>
                          <m:t>𝑓</m:t>
                        </m:r>
                      </m:sub>
                      <m:sup>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𝑛𝑒𝑤</m:t>
                        </m:r>
                        <m:r>
                          <a:rPr lang="en-US" altLang="ko-KR" sz="1400" b="0" i="1" smtClean="0">
                            <a:latin typeface="Cambria Math" panose="02040503050406030204" pitchFamily="18" charset="0"/>
                          </a:rPr>
                          <m:t>]</m:t>
                        </m:r>
                      </m:sup>
                    </m:sSubSup>
                  </m:oMath>
                </a14:m>
                <a:r>
                  <a:rPr lang="en-US" altLang="ko-KR" sz="1400" dirty="0"/>
                  <a:t> = 3 </a:t>
                </a:r>
                <a:r>
                  <a:rPr lang="en-US" altLang="ko-KR" sz="1400" dirty="0">
                    <a:sym typeface="Wingdings" panose="05000000000000000000" pitchFamily="2" charset="2"/>
                  </a:rPr>
                  <a:t> new contents will be added to the content library and might be cached by maximally 3 random users.</a:t>
                </a:r>
                <a:r>
                  <a:rPr lang="en-US" altLang="ko-KR" sz="1400" dirty="0"/>
                  <a:t>,    </a:t>
                </a:r>
                <a:endParaRPr lang="ko-KR" altLang="en-US" sz="1400" dirty="0"/>
              </a:p>
            </p:txBody>
          </p:sp>
        </mc:Choice>
        <mc:Fallback xmlns="">
          <p:sp>
            <p:nvSpPr>
              <p:cNvPr id="40" name="TextBox 39">
                <a:extLst>
                  <a:ext uri="{FF2B5EF4-FFF2-40B4-BE49-F238E27FC236}">
                    <a16:creationId xmlns:a16="http://schemas.microsoft.com/office/drawing/2014/main" id="{063AEF4C-2588-4568-9A77-162EB8ADA616}"/>
                  </a:ext>
                </a:extLst>
              </p:cNvPr>
              <p:cNvSpPr txBox="1">
                <a:spLocks noRot="1" noChangeAspect="1" noMove="1" noResize="1" noEditPoints="1" noAdjustHandles="1" noChangeArrowheads="1" noChangeShapeType="1" noTextEdit="1"/>
              </p:cNvSpPr>
              <p:nvPr/>
            </p:nvSpPr>
            <p:spPr>
              <a:xfrm>
                <a:off x="1047701" y="5129933"/>
                <a:ext cx="9901653" cy="616836"/>
              </a:xfrm>
              <a:prstGeom prst="rect">
                <a:avLst/>
              </a:prstGeom>
              <a:blipFill>
                <a:blip r:embed="rId10"/>
                <a:stretch>
                  <a:fillRect b="-297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CD0A8898-2199-4727-847E-7327ED3A3372}"/>
                  </a:ext>
                </a:extLst>
              </p:cNvPr>
              <p:cNvSpPr txBox="1"/>
              <p:nvPr/>
            </p:nvSpPr>
            <p:spPr>
              <a:xfrm>
                <a:off x="1047701" y="5781467"/>
                <a:ext cx="9868665" cy="532390"/>
              </a:xfrm>
              <a:prstGeom prst="rect">
                <a:avLst/>
              </a:prstGeom>
              <a:noFill/>
            </p:spPr>
            <p:txBody>
              <a:bodyPr wrap="square">
                <a:spAutoFit/>
              </a:bodyPr>
              <a:lstStyle/>
              <a:p>
                <a:r>
                  <a:rPr lang="en-US" altLang="ko-KR" sz="1400" dirty="0"/>
                  <a:t>The per-unit gross gains for the BS to serve its users directly from the local cache unit, and by retrieving contents from the content server are, respectively </a:t>
                </a:r>
                <a14:m>
                  <m:oMath xmlns:m="http://schemas.openxmlformats.org/officeDocument/2006/math">
                    <m:sSup>
                      <m:sSupPr>
                        <m:ctrlPr>
                          <a:rPr lang="en-US" altLang="ko-KR" sz="1400" i="1" smtClean="0">
                            <a:latin typeface="Cambria Math" panose="02040503050406030204" pitchFamily="18" charset="0"/>
                          </a:rPr>
                        </m:ctrlPr>
                      </m:sSupPr>
                      <m:e>
                        <m:r>
                          <a:rPr lang="ko-KR" altLang="en-US" sz="1400" i="1">
                            <a:latin typeface="Cambria Math" panose="02040503050406030204" pitchFamily="18" charset="0"/>
                          </a:rPr>
                          <m:t>𝜋</m:t>
                        </m:r>
                      </m:e>
                      <m:sup>
                        <m:r>
                          <a:rPr lang="en-US" altLang="ko-KR" sz="1400" i="1">
                            <a:latin typeface="Cambria Math" panose="02040503050406030204" pitchFamily="18" charset="0"/>
                          </a:rPr>
                          <m:t>[</m:t>
                        </m:r>
                        <m:r>
                          <m:rPr>
                            <m:sty m:val="p"/>
                          </m:rPr>
                          <a:rPr lang="en-US" altLang="ko-KR" sz="1400" b="0" i="0" smtClean="0">
                            <a:latin typeface="Cambria Math" panose="02040503050406030204" pitchFamily="18" charset="0"/>
                          </a:rPr>
                          <m:t>server</m:t>
                        </m:r>
                        <m:r>
                          <a:rPr lang="en-US" altLang="ko-KR" sz="1400" i="1">
                            <a:latin typeface="Cambria Math" panose="02040503050406030204" pitchFamily="18" charset="0"/>
                          </a:rPr>
                          <m:t>]</m:t>
                        </m:r>
                      </m:sup>
                    </m:sSup>
                    <m:r>
                      <a:rPr lang="en-US" altLang="ko-KR" sz="1400" b="0" i="1" smtClean="0">
                        <a:latin typeface="Cambria Math" panose="02040503050406030204" pitchFamily="18" charset="0"/>
                      </a:rPr>
                      <m:t>=1</m:t>
                    </m:r>
                  </m:oMath>
                </a14:m>
                <a:r>
                  <a:rPr lang="en-US" altLang="ko-KR" sz="1400" dirty="0"/>
                  <a:t> and </a:t>
                </a:r>
                <a14:m>
                  <m:oMath xmlns:m="http://schemas.openxmlformats.org/officeDocument/2006/math">
                    <m:sSup>
                      <m:sSupPr>
                        <m:ctrlPr>
                          <a:rPr lang="en-US" altLang="ko-KR" sz="1400" i="1">
                            <a:latin typeface="Cambria Math" panose="02040503050406030204" pitchFamily="18" charset="0"/>
                          </a:rPr>
                        </m:ctrlPr>
                      </m:sSupPr>
                      <m:e>
                        <m:r>
                          <a:rPr lang="ko-KR" altLang="en-US" sz="1400" i="1">
                            <a:latin typeface="Cambria Math" panose="02040503050406030204" pitchFamily="18" charset="0"/>
                          </a:rPr>
                          <m:t>𝜋</m:t>
                        </m:r>
                      </m:e>
                      <m:sup>
                        <m:r>
                          <a:rPr lang="en-US" altLang="ko-KR" sz="1400" i="1">
                            <a:latin typeface="Cambria Math" panose="02040503050406030204" pitchFamily="18" charset="0"/>
                          </a:rPr>
                          <m:t>[</m:t>
                        </m:r>
                        <m:r>
                          <m:rPr>
                            <m:sty m:val="p"/>
                          </m:rPr>
                          <a:rPr lang="en-US" altLang="ko-KR" sz="1400">
                            <a:latin typeface="Cambria Math" panose="02040503050406030204" pitchFamily="18" charset="0"/>
                          </a:rPr>
                          <m:t>server</m:t>
                        </m:r>
                        <m:r>
                          <a:rPr lang="en-US" altLang="ko-KR" sz="1400" i="1">
                            <a:latin typeface="Cambria Math" panose="02040503050406030204" pitchFamily="18" charset="0"/>
                          </a:rPr>
                          <m:t>]</m:t>
                        </m:r>
                      </m:sup>
                    </m:sSup>
                    <m:r>
                      <a:rPr lang="en-US" altLang="ko-KR" sz="1400" b="0" i="0" smtClean="0">
                        <a:latin typeface="Cambria Math" panose="02040503050406030204" pitchFamily="18" charset="0"/>
                      </a:rPr>
                      <m:t>=0.3</m:t>
                    </m:r>
                  </m:oMath>
                </a14:m>
                <a:endParaRPr lang="ko-KR" altLang="en-US" sz="1400" dirty="0"/>
              </a:p>
            </p:txBody>
          </p:sp>
        </mc:Choice>
        <mc:Fallback xmlns="">
          <p:sp>
            <p:nvSpPr>
              <p:cNvPr id="46" name="TextBox 45">
                <a:extLst>
                  <a:ext uri="{FF2B5EF4-FFF2-40B4-BE49-F238E27FC236}">
                    <a16:creationId xmlns:a16="http://schemas.microsoft.com/office/drawing/2014/main" id="{CD0A8898-2199-4727-847E-7327ED3A3372}"/>
                  </a:ext>
                </a:extLst>
              </p:cNvPr>
              <p:cNvSpPr txBox="1">
                <a:spLocks noRot="1" noChangeAspect="1" noMove="1" noResize="1" noEditPoints="1" noAdjustHandles="1" noChangeArrowheads="1" noChangeShapeType="1" noTextEdit="1"/>
              </p:cNvSpPr>
              <p:nvPr/>
            </p:nvSpPr>
            <p:spPr>
              <a:xfrm>
                <a:off x="1047701" y="5781467"/>
                <a:ext cx="9868665" cy="532390"/>
              </a:xfrm>
              <a:prstGeom prst="rect">
                <a:avLst/>
              </a:prstGeom>
              <a:blipFill>
                <a:blip r:embed="rId11"/>
                <a:stretch>
                  <a:fillRect l="-185" t="-1136" b="-1022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102FCFA-B971-4B1B-92AD-A1A79BCF5E6E}"/>
                  </a:ext>
                </a:extLst>
              </p:cNvPr>
              <p:cNvSpPr txBox="1"/>
              <p:nvPr/>
            </p:nvSpPr>
            <p:spPr>
              <a:xfrm>
                <a:off x="1047701" y="6319306"/>
                <a:ext cx="7158750" cy="316946"/>
              </a:xfrm>
              <a:prstGeom prst="rect">
                <a:avLst/>
              </a:prstGeom>
              <a:noFill/>
            </p:spPr>
            <p:txBody>
              <a:bodyPr wrap="square">
                <a:spAutoFit/>
              </a:bodyPr>
              <a:lstStyle/>
              <a:p>
                <a:r>
                  <a:rPr lang="en-US" altLang="ko-KR" sz="1400" dirty="0"/>
                  <a:t>The per-unit per-time-slot equivalent cost of users’ uploading incentives is </a:t>
                </a:r>
                <a14:m>
                  <m:oMath xmlns:m="http://schemas.openxmlformats.org/officeDocument/2006/math">
                    <m:sSup>
                      <m:sSupPr>
                        <m:ctrlPr>
                          <a:rPr lang="en-US" altLang="ko-KR" sz="1400" i="1" dirty="0" smtClean="0">
                            <a:latin typeface="Cambria Math" panose="02040503050406030204" pitchFamily="18" charset="0"/>
                          </a:rPr>
                        </m:ctrlPr>
                      </m:sSupPr>
                      <m:e>
                        <m:r>
                          <a:rPr lang="ko-KR" altLang="en-US" sz="1400" i="1" dirty="0" smtClean="0">
                            <a:latin typeface="Cambria Math" panose="02040503050406030204" pitchFamily="18" charset="0"/>
                          </a:rPr>
                          <m:t>𝜅</m:t>
                        </m:r>
                      </m:e>
                      <m:sup>
                        <m:r>
                          <a:rPr lang="en-US" altLang="ko-KR" sz="1400" b="0" i="1" dirty="0" smtClean="0">
                            <a:latin typeface="Cambria Math" panose="02040503050406030204" pitchFamily="18" charset="0"/>
                          </a:rPr>
                          <m:t>[</m:t>
                        </m:r>
                        <m:r>
                          <m:rPr>
                            <m:sty m:val="p"/>
                          </m:rPr>
                          <a:rPr lang="en-US" altLang="ko-KR" sz="1400" b="0" i="0" dirty="0" smtClean="0">
                            <a:latin typeface="Cambria Math" panose="02040503050406030204" pitchFamily="18" charset="0"/>
                          </a:rPr>
                          <m:t>user</m:t>
                        </m:r>
                        <m:r>
                          <a:rPr lang="en-US" altLang="ko-KR" sz="1400" b="0" i="1" dirty="0" smtClean="0">
                            <a:latin typeface="Cambria Math" panose="02040503050406030204" pitchFamily="18" charset="0"/>
                          </a:rPr>
                          <m:t>]</m:t>
                        </m:r>
                      </m:sup>
                    </m:sSup>
                  </m:oMath>
                </a14:m>
                <a:r>
                  <a:rPr lang="ko-KR" altLang="en-US" sz="1400" dirty="0"/>
                  <a:t> </a:t>
                </a:r>
                <a:r>
                  <a:rPr lang="en-US" altLang="ko-KR" sz="1400" dirty="0"/>
                  <a:t>= 0.2</a:t>
                </a:r>
                <a:endParaRPr lang="ko-KR" altLang="en-US" sz="1400" dirty="0"/>
              </a:p>
            </p:txBody>
          </p:sp>
        </mc:Choice>
        <mc:Fallback xmlns="">
          <p:sp>
            <p:nvSpPr>
              <p:cNvPr id="50" name="TextBox 49">
                <a:extLst>
                  <a:ext uri="{FF2B5EF4-FFF2-40B4-BE49-F238E27FC236}">
                    <a16:creationId xmlns:a16="http://schemas.microsoft.com/office/drawing/2014/main" id="{F102FCFA-B971-4B1B-92AD-A1A79BCF5E6E}"/>
                  </a:ext>
                </a:extLst>
              </p:cNvPr>
              <p:cNvSpPr txBox="1">
                <a:spLocks noRot="1" noChangeAspect="1" noMove="1" noResize="1" noEditPoints="1" noAdjustHandles="1" noChangeArrowheads="1" noChangeShapeType="1" noTextEdit="1"/>
              </p:cNvSpPr>
              <p:nvPr/>
            </p:nvSpPr>
            <p:spPr>
              <a:xfrm>
                <a:off x="1047701" y="6319306"/>
                <a:ext cx="7158750" cy="316946"/>
              </a:xfrm>
              <a:prstGeom prst="rect">
                <a:avLst/>
              </a:prstGeom>
              <a:blipFill>
                <a:blip r:embed="rId12"/>
                <a:stretch>
                  <a:fillRect l="-256" t="-1923" b="-17308"/>
                </a:stretch>
              </a:blipFill>
            </p:spPr>
            <p:txBody>
              <a:bodyPr/>
              <a:lstStyle/>
              <a:p>
                <a:r>
                  <a:rPr lang="ko-KR" altLang="en-US">
                    <a:noFill/>
                  </a:rPr>
                  <a:t> </a:t>
                </a:r>
              </a:p>
            </p:txBody>
          </p:sp>
        </mc:Fallback>
      </mc:AlternateContent>
      <p:sp>
        <p:nvSpPr>
          <p:cNvPr id="53" name="TextBox 52">
            <a:extLst>
              <a:ext uri="{FF2B5EF4-FFF2-40B4-BE49-F238E27FC236}">
                <a16:creationId xmlns:a16="http://schemas.microsoft.com/office/drawing/2014/main" id="{F3D01452-EFB7-452B-826F-9D063EAADB02}"/>
              </a:ext>
            </a:extLst>
          </p:cNvPr>
          <p:cNvSpPr txBox="1"/>
          <p:nvPr/>
        </p:nvSpPr>
        <p:spPr>
          <a:xfrm>
            <a:off x="8926147" y="6348555"/>
            <a:ext cx="3265853" cy="307777"/>
          </a:xfrm>
          <a:prstGeom prst="rect">
            <a:avLst/>
          </a:prstGeom>
          <a:noFill/>
        </p:spPr>
        <p:txBody>
          <a:bodyPr wrap="square">
            <a:spAutoFit/>
          </a:bodyPr>
          <a:lstStyle/>
          <a:p>
            <a:r>
              <a:rPr lang="en-US" altLang="ko-KR" sz="1400" b="0" i="0" dirty="0">
                <a:solidFill>
                  <a:srgbClr val="000000"/>
                </a:solidFill>
                <a:effectLst/>
                <a:latin typeface="Noto Sans"/>
              </a:rPr>
              <a:t>Popularity also follows a </a:t>
            </a:r>
            <a:r>
              <a:rPr lang="en-US" altLang="ko-KR" sz="1400" b="0" i="0" dirty="0" err="1">
                <a:solidFill>
                  <a:srgbClr val="000000"/>
                </a:solidFill>
                <a:effectLst/>
                <a:latin typeface="Noto Sans"/>
              </a:rPr>
              <a:t>Zipf</a:t>
            </a:r>
            <a:r>
              <a:rPr lang="en-US" altLang="ko-KR" sz="1400" b="0" i="0" dirty="0">
                <a:solidFill>
                  <a:srgbClr val="000000"/>
                </a:solidFill>
                <a:effectLst/>
                <a:latin typeface="Noto Sans"/>
              </a:rPr>
              <a:t> distribution.</a:t>
            </a:r>
            <a:endParaRPr lang="ko-KR" altLang="en-US" sz="1400" dirty="0"/>
          </a:p>
        </p:txBody>
      </p:sp>
    </p:spTree>
    <p:extLst>
      <p:ext uri="{BB962C8B-B14F-4D97-AF65-F5344CB8AC3E}">
        <p14:creationId xmlns:p14="http://schemas.microsoft.com/office/powerpoint/2010/main" val="170499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그림 27">
            <a:extLst>
              <a:ext uri="{FF2B5EF4-FFF2-40B4-BE49-F238E27FC236}">
                <a16:creationId xmlns:a16="http://schemas.microsoft.com/office/drawing/2014/main" id="{EAE65E6F-CF5D-47D7-B3C7-D9817E8F8501}"/>
              </a:ext>
            </a:extLst>
          </p:cNvPr>
          <p:cNvPicPr>
            <a:picLocks noChangeAspect="1"/>
          </p:cNvPicPr>
          <p:nvPr/>
        </p:nvPicPr>
        <p:blipFill>
          <a:blip r:embed="rId3"/>
          <a:stretch>
            <a:fillRect/>
          </a:stretch>
        </p:blipFill>
        <p:spPr>
          <a:xfrm>
            <a:off x="337283" y="25991"/>
            <a:ext cx="11724698" cy="1027670"/>
          </a:xfrm>
          <a:prstGeom prst="rect">
            <a:avLst/>
          </a:prstGeom>
        </p:spPr>
      </p:pic>
      <p:sp>
        <p:nvSpPr>
          <p:cNvPr id="29" name="제목 1">
            <a:extLst>
              <a:ext uri="{FF2B5EF4-FFF2-40B4-BE49-F238E27FC236}">
                <a16:creationId xmlns:a16="http://schemas.microsoft.com/office/drawing/2014/main" id="{1C3502D5-A015-433A-A126-8C2D81F6453C}"/>
              </a:ext>
            </a:extLst>
          </p:cNvPr>
          <p:cNvSpPr txBox="1">
            <a:spLocks/>
          </p:cNvSpPr>
          <p:nvPr/>
        </p:nvSpPr>
        <p:spPr>
          <a:xfrm>
            <a:off x="753103" y="278686"/>
            <a:ext cx="10916383" cy="5222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2800" dirty="0"/>
              <a:t>SIMULATIONS</a:t>
            </a:r>
            <a:endParaRPr lang="ko-KR" altLang="en-US" sz="280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DDF187A-4FD8-4E00-9F48-BC5EBF54D57C}"/>
                  </a:ext>
                </a:extLst>
              </p:cNvPr>
              <p:cNvSpPr txBox="1"/>
              <p:nvPr/>
            </p:nvSpPr>
            <p:spPr>
              <a:xfrm>
                <a:off x="753103" y="1464838"/>
                <a:ext cx="9281160" cy="523220"/>
              </a:xfrm>
              <a:prstGeom prst="rect">
                <a:avLst/>
              </a:prstGeom>
              <a:noFill/>
            </p:spPr>
            <p:txBody>
              <a:bodyPr wrap="square">
                <a:spAutoFit/>
              </a:bodyPr>
              <a:lstStyle/>
              <a:p>
                <a:r>
                  <a:rPr lang="en-US" altLang="ko-KR" sz="1400" dirty="0"/>
                  <a:t>Each user has up to </a:t>
                </a:r>
                <a14:m>
                  <m:oMath xmlns:m="http://schemas.openxmlformats.org/officeDocument/2006/math">
                    <m:sSubSup>
                      <m:sSubSupPr>
                        <m:ctrlPr>
                          <a:rPr lang="en-US" altLang="ko-KR" sz="1400" i="1" smtClean="0">
                            <a:latin typeface="Cambria Math" panose="02040503050406030204" pitchFamily="18" charset="0"/>
                          </a:rPr>
                        </m:ctrlPr>
                      </m:sSubSupPr>
                      <m:e>
                        <m:r>
                          <a:rPr lang="en-US" altLang="ko-KR" sz="1400" b="0" i="1" smtClean="0">
                            <a:latin typeface="Cambria Math" panose="02040503050406030204" pitchFamily="18" charset="0"/>
                          </a:rPr>
                          <m:t>𝑁</m:t>
                        </m:r>
                      </m:e>
                      <m:sub>
                        <m:r>
                          <a:rPr lang="en-US" altLang="ko-KR" sz="1400" b="0" i="1" smtClean="0">
                            <a:latin typeface="Cambria Math" panose="02040503050406030204" pitchFamily="18" charset="0"/>
                          </a:rPr>
                          <m:t>𝑢</m:t>
                        </m:r>
                      </m:sub>
                      <m:sup>
                        <m:r>
                          <a:rPr lang="en-US" altLang="ko-KR" sz="1400" b="0" i="1" smtClean="0">
                            <a:latin typeface="Cambria Math" panose="02040503050406030204" pitchFamily="18" charset="0"/>
                          </a:rPr>
                          <m:t>𝑡</m:t>
                        </m:r>
                      </m:sup>
                    </m:sSubSup>
                    <m:r>
                      <a:rPr lang="en-US" altLang="ko-KR" sz="1400" b="0" i="1" smtClean="0">
                        <a:latin typeface="Cambria Math" panose="02040503050406030204" pitchFamily="18" charset="0"/>
                      </a:rPr>
                      <m:t>=3</m:t>
                    </m:r>
                  </m:oMath>
                </a14:m>
                <a:r>
                  <a:rPr lang="en-US" altLang="ko-KR" sz="1400" dirty="0"/>
                  <a:t> number of different content requests at each time slot t according to the actual content popularity distribution</a:t>
                </a:r>
                <a:endParaRPr lang="ko-KR" altLang="en-US" sz="1400" dirty="0"/>
              </a:p>
            </p:txBody>
          </p:sp>
        </mc:Choice>
        <mc:Fallback xmlns="">
          <p:sp>
            <p:nvSpPr>
              <p:cNvPr id="20" name="TextBox 19">
                <a:extLst>
                  <a:ext uri="{FF2B5EF4-FFF2-40B4-BE49-F238E27FC236}">
                    <a16:creationId xmlns:a16="http://schemas.microsoft.com/office/drawing/2014/main" id="{ADDF187A-4FD8-4E00-9F48-BC5EBF54D57C}"/>
                  </a:ext>
                </a:extLst>
              </p:cNvPr>
              <p:cNvSpPr txBox="1">
                <a:spLocks noRot="1" noChangeAspect="1" noMove="1" noResize="1" noEditPoints="1" noAdjustHandles="1" noChangeArrowheads="1" noChangeShapeType="1" noTextEdit="1"/>
              </p:cNvSpPr>
              <p:nvPr/>
            </p:nvSpPr>
            <p:spPr>
              <a:xfrm>
                <a:off x="753103" y="1464838"/>
                <a:ext cx="9281160" cy="523220"/>
              </a:xfrm>
              <a:prstGeom prst="rect">
                <a:avLst/>
              </a:prstGeom>
              <a:blipFill>
                <a:blip r:embed="rId4"/>
                <a:stretch>
                  <a:fillRect l="-197" t="-1163" b="-1162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5EF9DF6-728F-4D86-9051-51D2DA0FDB74}"/>
                  </a:ext>
                </a:extLst>
              </p:cNvPr>
              <p:cNvSpPr txBox="1"/>
              <p:nvPr/>
            </p:nvSpPr>
            <p:spPr>
              <a:xfrm>
                <a:off x="753102" y="1105361"/>
                <a:ext cx="10916383" cy="307777"/>
              </a:xfrm>
              <a:prstGeom prst="rect">
                <a:avLst/>
              </a:prstGeom>
              <a:noFill/>
            </p:spPr>
            <p:txBody>
              <a:bodyPr wrap="square">
                <a:spAutoFit/>
              </a:bodyPr>
              <a:lstStyle/>
              <a:p>
                <a:r>
                  <a:rPr lang="en-US" altLang="ko-KR" sz="1400" dirty="0"/>
                  <a:t>the actual content preferences at the individual users that are unknown to the BS, where the circular shifts are </a:t>
                </a:r>
                <a14:m>
                  <m:oMath xmlns:m="http://schemas.openxmlformats.org/officeDocument/2006/math">
                    <m:d>
                      <m:dPr>
                        <m:begChr m:val="{"/>
                        <m:endChr m:val="}"/>
                        <m:ctrlPr>
                          <a:rPr lang="en-US" altLang="ko-KR" sz="1400" b="0" i="1" smtClean="0">
                            <a:latin typeface="Cambria Math" panose="02040503050406030204" pitchFamily="18" charset="0"/>
                          </a:rPr>
                        </m:ctrlPr>
                      </m:dPr>
                      <m:e>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ea typeface="Cambria Math" panose="02040503050406030204" pitchFamily="18" charset="0"/>
                              </a:rPr>
                              <m:t>∆</m:t>
                            </m:r>
                          </m:e>
                          <m:sub>
                            <m:r>
                              <a:rPr lang="en-US" altLang="ko-KR" sz="1400" b="0" i="1" smtClean="0">
                                <a:latin typeface="Cambria Math" panose="02040503050406030204" pitchFamily="18" charset="0"/>
                              </a:rPr>
                              <m:t>𝑢</m:t>
                            </m:r>
                          </m:sub>
                        </m:sSub>
                      </m:e>
                    </m:d>
                    <m:r>
                      <a:rPr lang="en-US" altLang="ko-KR" sz="1400" b="0" i="1" smtClean="0">
                        <a:latin typeface="Cambria Math" panose="02040503050406030204" pitchFamily="18" charset="0"/>
                      </a:rPr>
                      <m:t>={0, 2, …, 14}</m:t>
                    </m:r>
                  </m:oMath>
                </a14:m>
                <a:r>
                  <a:rPr lang="en-US" altLang="ko-KR" sz="1400" dirty="0"/>
                  <a:t>.</a:t>
                </a:r>
                <a:endParaRPr lang="ko-KR" altLang="en-US" sz="1400" dirty="0"/>
              </a:p>
            </p:txBody>
          </p:sp>
        </mc:Choice>
        <mc:Fallback xmlns="">
          <p:sp>
            <p:nvSpPr>
              <p:cNvPr id="21" name="TextBox 20">
                <a:extLst>
                  <a:ext uri="{FF2B5EF4-FFF2-40B4-BE49-F238E27FC236}">
                    <a16:creationId xmlns:a16="http://schemas.microsoft.com/office/drawing/2014/main" id="{25EF9DF6-728F-4D86-9051-51D2DA0FDB74}"/>
                  </a:ext>
                </a:extLst>
              </p:cNvPr>
              <p:cNvSpPr txBox="1">
                <a:spLocks noRot="1" noChangeAspect="1" noMove="1" noResize="1" noEditPoints="1" noAdjustHandles="1" noChangeArrowheads="1" noChangeShapeType="1" noTextEdit="1"/>
              </p:cNvSpPr>
              <p:nvPr/>
            </p:nvSpPr>
            <p:spPr>
              <a:xfrm>
                <a:off x="753102" y="1105361"/>
                <a:ext cx="10916383" cy="307777"/>
              </a:xfrm>
              <a:prstGeom prst="rect">
                <a:avLst/>
              </a:prstGeom>
              <a:blipFill>
                <a:blip r:embed="rId5"/>
                <a:stretch>
                  <a:fillRect l="-168" t="-1961" b="-19608"/>
                </a:stretch>
              </a:blipFill>
            </p:spPr>
            <p:txBody>
              <a:bodyPr/>
              <a:lstStyle/>
              <a:p>
                <a:r>
                  <a:rPr lang="ko-KR" altLang="en-US">
                    <a:noFill/>
                  </a:rPr>
                  <a:t> </a:t>
                </a:r>
              </a:p>
            </p:txBody>
          </p:sp>
        </mc:Fallback>
      </mc:AlternateContent>
      <p:grpSp>
        <p:nvGrpSpPr>
          <p:cNvPr id="2" name="그룹 1">
            <a:extLst>
              <a:ext uri="{FF2B5EF4-FFF2-40B4-BE49-F238E27FC236}">
                <a16:creationId xmlns:a16="http://schemas.microsoft.com/office/drawing/2014/main" id="{F5A57710-8248-4F48-BE81-8A74BF3CBCC5}"/>
              </a:ext>
            </a:extLst>
          </p:cNvPr>
          <p:cNvGrpSpPr/>
          <p:nvPr/>
        </p:nvGrpSpPr>
        <p:grpSpPr>
          <a:xfrm>
            <a:off x="5981911" y="2030167"/>
            <a:ext cx="5573485" cy="1698157"/>
            <a:chOff x="6096000" y="2819938"/>
            <a:chExt cx="5573485" cy="1698157"/>
          </a:xfrm>
        </p:grpSpPr>
        <p:pic>
          <p:nvPicPr>
            <p:cNvPr id="7" name="그림 6">
              <a:extLst>
                <a:ext uri="{FF2B5EF4-FFF2-40B4-BE49-F238E27FC236}">
                  <a16:creationId xmlns:a16="http://schemas.microsoft.com/office/drawing/2014/main" id="{07EADC27-A883-4464-9795-A5B838E49D74}"/>
                </a:ext>
              </a:extLst>
            </p:cNvPr>
            <p:cNvPicPr>
              <a:picLocks noChangeAspect="1"/>
            </p:cNvPicPr>
            <p:nvPr/>
          </p:nvPicPr>
          <p:blipFill>
            <a:blip r:embed="rId6"/>
            <a:stretch>
              <a:fillRect/>
            </a:stretch>
          </p:blipFill>
          <p:spPr>
            <a:xfrm>
              <a:off x="6096000" y="2819938"/>
              <a:ext cx="5558399" cy="1698157"/>
            </a:xfrm>
            <a:prstGeom prst="rect">
              <a:avLst/>
            </a:prstGeom>
          </p:spPr>
        </p:pic>
        <p:sp>
          <p:nvSpPr>
            <p:cNvPr id="8" name="직사각형 7">
              <a:extLst>
                <a:ext uri="{FF2B5EF4-FFF2-40B4-BE49-F238E27FC236}">
                  <a16:creationId xmlns:a16="http://schemas.microsoft.com/office/drawing/2014/main" id="{6F64E66D-AD10-4435-B4E4-A4127ABE188D}"/>
                </a:ext>
              </a:extLst>
            </p:cNvPr>
            <p:cNvSpPr/>
            <p:nvPr/>
          </p:nvSpPr>
          <p:spPr>
            <a:xfrm>
              <a:off x="6096000" y="2819938"/>
              <a:ext cx="5120153" cy="327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2740929F-623A-4811-905A-63B33F14B898}"/>
                </a:ext>
              </a:extLst>
            </p:cNvPr>
            <p:cNvSpPr/>
            <p:nvPr/>
          </p:nvSpPr>
          <p:spPr>
            <a:xfrm>
              <a:off x="7815659" y="4260900"/>
              <a:ext cx="3853826" cy="257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02A6251-B246-47A9-AD18-0590185F8CFD}"/>
                  </a:ext>
                </a:extLst>
              </p:cNvPr>
              <p:cNvSpPr txBox="1"/>
              <p:nvPr/>
            </p:nvSpPr>
            <p:spPr>
              <a:xfrm>
                <a:off x="753101" y="2155228"/>
                <a:ext cx="3069885" cy="307777"/>
              </a:xfrm>
              <a:prstGeom prst="rect">
                <a:avLst/>
              </a:prstGeom>
              <a:noFill/>
            </p:spPr>
            <p:txBody>
              <a:bodyPr wrap="square">
                <a:spAutoFit/>
              </a:bodyPr>
              <a:lstStyle/>
              <a:p>
                <a:r>
                  <a:rPr lang="en-US" altLang="ko-KR" sz="1400" dirty="0"/>
                  <a:t>Exploration/exploitation </a:t>
                </a:r>
                <a14:m>
                  <m:oMath xmlns:m="http://schemas.openxmlformats.org/officeDocument/2006/math">
                    <m:sSup>
                      <m:sSupPr>
                        <m:ctrlPr>
                          <a:rPr lang="en-US" altLang="ko-KR" sz="1400" i="1" smtClean="0">
                            <a:latin typeface="Cambria Math" panose="02040503050406030204" pitchFamily="18" charset="0"/>
                          </a:rPr>
                        </m:ctrlPr>
                      </m:sSupPr>
                      <m:e>
                        <m:r>
                          <a:rPr lang="ko-KR" altLang="en-US" sz="1400" i="1">
                            <a:latin typeface="Cambria Math" panose="02040503050406030204" pitchFamily="18" charset="0"/>
                          </a:rPr>
                          <m:t>𝜖</m:t>
                        </m:r>
                      </m:e>
                      <m:sup>
                        <m:r>
                          <a:rPr lang="en-US" altLang="ko-KR" sz="1400" b="0" i="1" smtClean="0">
                            <a:latin typeface="Cambria Math" panose="02040503050406030204" pitchFamily="18" charset="0"/>
                          </a:rPr>
                          <m:t>𝑡</m:t>
                        </m:r>
                      </m:sup>
                    </m:sSup>
                    <m:r>
                      <a:rPr lang="en-US" altLang="ko-KR" sz="1400" b="0" i="1" smtClean="0">
                        <a:latin typeface="Cambria Math" panose="02040503050406030204" pitchFamily="18" charset="0"/>
                      </a:rPr>
                      <m:t>=0.8</m:t>
                    </m:r>
                  </m:oMath>
                </a14:m>
                <a:r>
                  <a:rPr lang="en-US" altLang="ko-KR" sz="1400" dirty="0"/>
                  <a:t> </a:t>
                </a:r>
                <a:endParaRPr lang="ko-KR" altLang="en-US" sz="1400" dirty="0"/>
              </a:p>
            </p:txBody>
          </p:sp>
        </mc:Choice>
        <mc:Fallback>
          <p:sp>
            <p:nvSpPr>
              <p:cNvPr id="9" name="TextBox 8">
                <a:extLst>
                  <a:ext uri="{FF2B5EF4-FFF2-40B4-BE49-F238E27FC236}">
                    <a16:creationId xmlns:a16="http://schemas.microsoft.com/office/drawing/2014/main" id="{402A6251-B246-47A9-AD18-0590185F8CFD}"/>
                  </a:ext>
                </a:extLst>
              </p:cNvPr>
              <p:cNvSpPr txBox="1">
                <a:spLocks noRot="1" noChangeAspect="1" noMove="1" noResize="1" noEditPoints="1" noAdjustHandles="1" noChangeArrowheads="1" noChangeShapeType="1" noTextEdit="1"/>
              </p:cNvSpPr>
              <p:nvPr/>
            </p:nvSpPr>
            <p:spPr>
              <a:xfrm>
                <a:off x="753101" y="2155228"/>
                <a:ext cx="3069885" cy="307777"/>
              </a:xfrm>
              <a:prstGeom prst="rect">
                <a:avLst/>
              </a:prstGeom>
              <a:blipFill>
                <a:blip r:embed="rId7"/>
                <a:stretch>
                  <a:fillRect l="-596" t="-4000" b="-20000"/>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FF6AFB8-FA37-4732-9FF3-7D98006398F3}"/>
                  </a:ext>
                </a:extLst>
              </p:cNvPr>
              <p:cNvSpPr txBox="1"/>
              <p:nvPr/>
            </p:nvSpPr>
            <p:spPr>
              <a:xfrm>
                <a:off x="753101" y="2437275"/>
                <a:ext cx="2231003" cy="307777"/>
              </a:xfrm>
              <a:prstGeom prst="rect">
                <a:avLst/>
              </a:prstGeom>
              <a:noFill/>
            </p:spPr>
            <p:txBody>
              <a:bodyPr wrap="square">
                <a:spAutoFit/>
              </a:bodyPr>
              <a:lstStyle/>
              <a:p>
                <a:r>
                  <a:rPr lang="en-US" altLang="ko-KR" sz="1400" dirty="0"/>
                  <a:t>Discount factor </a:t>
                </a:r>
                <a14:m>
                  <m:oMath xmlns:m="http://schemas.openxmlformats.org/officeDocument/2006/math">
                    <m:r>
                      <a:rPr lang="ko-KR" altLang="en-US" sz="1400" i="1" smtClean="0">
                        <a:latin typeface="Cambria Math" panose="02040503050406030204" pitchFamily="18" charset="0"/>
                      </a:rPr>
                      <m:t>𝛽</m:t>
                    </m:r>
                    <m:r>
                      <a:rPr lang="en-US" altLang="ko-KR" sz="1400" b="0" i="1" smtClean="0">
                        <a:latin typeface="Cambria Math" panose="02040503050406030204" pitchFamily="18" charset="0"/>
                      </a:rPr>
                      <m:t>=0.9</m:t>
                    </m:r>
                  </m:oMath>
                </a14:m>
                <a:endParaRPr lang="ko-KR" altLang="en-US" sz="1400" dirty="0"/>
              </a:p>
            </p:txBody>
          </p:sp>
        </mc:Choice>
        <mc:Fallback>
          <p:sp>
            <p:nvSpPr>
              <p:cNvPr id="10" name="TextBox 9">
                <a:extLst>
                  <a:ext uri="{FF2B5EF4-FFF2-40B4-BE49-F238E27FC236}">
                    <a16:creationId xmlns:a16="http://schemas.microsoft.com/office/drawing/2014/main" id="{0FF6AFB8-FA37-4732-9FF3-7D98006398F3}"/>
                  </a:ext>
                </a:extLst>
              </p:cNvPr>
              <p:cNvSpPr txBox="1">
                <a:spLocks noRot="1" noChangeAspect="1" noMove="1" noResize="1" noEditPoints="1" noAdjustHandles="1" noChangeArrowheads="1" noChangeShapeType="1" noTextEdit="1"/>
              </p:cNvSpPr>
              <p:nvPr/>
            </p:nvSpPr>
            <p:spPr>
              <a:xfrm>
                <a:off x="753101" y="2437275"/>
                <a:ext cx="2231003" cy="307777"/>
              </a:xfrm>
              <a:prstGeom prst="rect">
                <a:avLst/>
              </a:prstGeom>
              <a:blipFill>
                <a:blip r:embed="rId8"/>
                <a:stretch>
                  <a:fillRect l="-820" t="-4000" b="-20000"/>
                </a:stretch>
              </a:blipFill>
            </p:spPr>
            <p:txBody>
              <a:bodyPr/>
              <a:lstStyle/>
              <a:p>
                <a:r>
                  <a:rPr lang="ko-KR" altLang="en-US">
                    <a:noFill/>
                  </a:rPr>
                  <a:t> </a:t>
                </a:r>
              </a:p>
            </p:txBody>
          </p:sp>
        </mc:Fallback>
      </mc:AlternateContent>
      <p:pic>
        <p:nvPicPr>
          <p:cNvPr id="13" name="그림 12">
            <a:extLst>
              <a:ext uri="{FF2B5EF4-FFF2-40B4-BE49-F238E27FC236}">
                <a16:creationId xmlns:a16="http://schemas.microsoft.com/office/drawing/2014/main" id="{3894FD57-0AF8-4636-9D2D-B80187849CA8}"/>
              </a:ext>
            </a:extLst>
          </p:cNvPr>
          <p:cNvPicPr>
            <a:picLocks noChangeAspect="1"/>
          </p:cNvPicPr>
          <p:nvPr/>
        </p:nvPicPr>
        <p:blipFill>
          <a:blip r:embed="rId9"/>
          <a:stretch>
            <a:fillRect/>
          </a:stretch>
        </p:blipFill>
        <p:spPr>
          <a:xfrm>
            <a:off x="748320" y="3205095"/>
            <a:ext cx="4215138" cy="2903605"/>
          </a:xfrm>
          <a:prstGeom prst="rect">
            <a:avLst/>
          </a:prstGeom>
        </p:spPr>
      </p:pic>
      <p:sp>
        <p:nvSpPr>
          <p:cNvPr id="35" name="TextBox 34">
            <a:extLst>
              <a:ext uri="{FF2B5EF4-FFF2-40B4-BE49-F238E27FC236}">
                <a16:creationId xmlns:a16="http://schemas.microsoft.com/office/drawing/2014/main" id="{36095B40-D976-4B49-94F8-D505CFED85E4}"/>
              </a:ext>
            </a:extLst>
          </p:cNvPr>
          <p:cNvSpPr txBox="1"/>
          <p:nvPr/>
        </p:nvSpPr>
        <p:spPr>
          <a:xfrm>
            <a:off x="961193" y="6062035"/>
            <a:ext cx="5602465" cy="307777"/>
          </a:xfrm>
          <a:prstGeom prst="rect">
            <a:avLst/>
          </a:prstGeom>
          <a:noFill/>
        </p:spPr>
        <p:txBody>
          <a:bodyPr wrap="square">
            <a:spAutoFit/>
          </a:bodyPr>
          <a:lstStyle/>
          <a:p>
            <a:r>
              <a:rPr lang="en-US" altLang="ko-KR" sz="1400" dirty="0"/>
              <a:t>Comparison of average reward for various caching designs.</a:t>
            </a:r>
            <a:endParaRPr lang="ko-KR" altLang="en-US" sz="1400" dirty="0"/>
          </a:p>
        </p:txBody>
      </p:sp>
      <p:sp>
        <p:nvSpPr>
          <p:cNvPr id="14" name="TextBox 13">
            <a:extLst>
              <a:ext uri="{FF2B5EF4-FFF2-40B4-BE49-F238E27FC236}">
                <a16:creationId xmlns:a16="http://schemas.microsoft.com/office/drawing/2014/main" id="{A61DF4AD-B93A-4D01-9F60-2B26CCE5CD23}"/>
              </a:ext>
            </a:extLst>
          </p:cNvPr>
          <p:cNvSpPr txBox="1"/>
          <p:nvPr/>
        </p:nvSpPr>
        <p:spPr>
          <a:xfrm>
            <a:off x="5981911" y="3871158"/>
            <a:ext cx="5877993" cy="523220"/>
          </a:xfrm>
          <a:prstGeom prst="rect">
            <a:avLst/>
          </a:prstGeom>
          <a:noFill/>
        </p:spPr>
        <p:txBody>
          <a:bodyPr wrap="square">
            <a:spAutoFit/>
          </a:bodyPr>
          <a:lstStyle/>
          <a:p>
            <a:r>
              <a:rPr lang="en-US" altLang="ko-KR" sz="1400" dirty="0"/>
              <a:t>Benchmark design[5] : estimates the content popularity distribution at the BS via the standard UCB algorithm. </a:t>
            </a:r>
            <a:endParaRPr lang="ko-KR" altLang="en-US" sz="1400" dirty="0"/>
          </a:p>
        </p:txBody>
      </p:sp>
      <p:sp>
        <p:nvSpPr>
          <p:cNvPr id="15" name="TextBox 14">
            <a:extLst>
              <a:ext uri="{FF2B5EF4-FFF2-40B4-BE49-F238E27FC236}">
                <a16:creationId xmlns:a16="http://schemas.microsoft.com/office/drawing/2014/main" id="{A766175A-905A-4EB4-BB73-2A9FB6E1C48A}"/>
              </a:ext>
            </a:extLst>
          </p:cNvPr>
          <p:cNvSpPr txBox="1"/>
          <p:nvPr/>
        </p:nvSpPr>
        <p:spPr>
          <a:xfrm>
            <a:off x="5981911" y="4604418"/>
            <a:ext cx="5877993" cy="523220"/>
          </a:xfrm>
          <a:prstGeom prst="rect">
            <a:avLst/>
          </a:prstGeom>
          <a:noFill/>
        </p:spPr>
        <p:txBody>
          <a:bodyPr wrap="square">
            <a:spAutoFit/>
          </a:bodyPr>
          <a:lstStyle/>
          <a:p>
            <a:r>
              <a:rPr lang="en-US" altLang="ko-KR" sz="1400" dirty="0"/>
              <a:t>Benchmark design[6] :  learns the content popularity distribution at the BS via the combinatorial UCB algorithm. </a:t>
            </a:r>
            <a:endParaRPr lang="ko-KR" altLang="en-US" sz="1400" dirty="0"/>
          </a:p>
        </p:txBody>
      </p:sp>
      <p:sp>
        <p:nvSpPr>
          <p:cNvPr id="16" name="TextBox 15">
            <a:extLst>
              <a:ext uri="{FF2B5EF4-FFF2-40B4-BE49-F238E27FC236}">
                <a16:creationId xmlns:a16="http://schemas.microsoft.com/office/drawing/2014/main" id="{D6CF76F2-3DC5-4ED5-97DC-9F3E9E8520CF}"/>
              </a:ext>
            </a:extLst>
          </p:cNvPr>
          <p:cNvSpPr txBox="1"/>
          <p:nvPr/>
        </p:nvSpPr>
        <p:spPr>
          <a:xfrm>
            <a:off x="5981911" y="5301465"/>
            <a:ext cx="6080070" cy="523220"/>
          </a:xfrm>
          <a:prstGeom prst="rect">
            <a:avLst/>
          </a:prstGeom>
          <a:noFill/>
        </p:spPr>
        <p:txBody>
          <a:bodyPr wrap="square">
            <a:spAutoFit/>
          </a:bodyPr>
          <a:lstStyle/>
          <a:p>
            <a:r>
              <a:rPr lang="en-US" altLang="ko-KR" sz="1400" dirty="0"/>
              <a:t>Random caching design : A random caching design that randomly caches contents at the BS in Phase I regardless of user content demand.</a:t>
            </a:r>
            <a:endParaRPr lang="ko-KR" altLang="en-US" sz="1400" dirty="0"/>
          </a:p>
        </p:txBody>
      </p:sp>
      <p:sp>
        <p:nvSpPr>
          <p:cNvPr id="19" name="TextBox 18">
            <a:extLst>
              <a:ext uri="{FF2B5EF4-FFF2-40B4-BE49-F238E27FC236}">
                <a16:creationId xmlns:a16="http://schemas.microsoft.com/office/drawing/2014/main" id="{D3723D06-A27A-47BE-8318-043E6DB13CCC}"/>
              </a:ext>
            </a:extLst>
          </p:cNvPr>
          <p:cNvSpPr txBox="1"/>
          <p:nvPr/>
        </p:nvSpPr>
        <p:spPr>
          <a:xfrm>
            <a:off x="5981911" y="5992280"/>
            <a:ext cx="6080070" cy="738664"/>
          </a:xfrm>
          <a:prstGeom prst="rect">
            <a:avLst/>
          </a:prstGeom>
          <a:noFill/>
        </p:spPr>
        <p:txBody>
          <a:bodyPr wrap="square">
            <a:spAutoFit/>
          </a:bodyPr>
          <a:lstStyle/>
          <a:p>
            <a:r>
              <a:rPr lang="en-US" altLang="ko-KR" sz="1400" dirty="0"/>
              <a:t>Popularity-known caching design : The user-aided popularity-known caching design has perfect prior knowledge of actual content popularity distribution at the BS. </a:t>
            </a:r>
            <a:endParaRPr lang="ko-KR" altLang="en-US" sz="1400" dirty="0"/>
          </a:p>
        </p:txBody>
      </p:sp>
    </p:spTree>
    <p:extLst>
      <p:ext uri="{BB962C8B-B14F-4D97-AF65-F5344CB8AC3E}">
        <p14:creationId xmlns:p14="http://schemas.microsoft.com/office/powerpoint/2010/main" val="3224991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그림 27">
            <a:extLst>
              <a:ext uri="{FF2B5EF4-FFF2-40B4-BE49-F238E27FC236}">
                <a16:creationId xmlns:a16="http://schemas.microsoft.com/office/drawing/2014/main" id="{EAE65E6F-CF5D-47D7-B3C7-D9817E8F8501}"/>
              </a:ext>
            </a:extLst>
          </p:cNvPr>
          <p:cNvPicPr>
            <a:picLocks noChangeAspect="1"/>
          </p:cNvPicPr>
          <p:nvPr/>
        </p:nvPicPr>
        <p:blipFill>
          <a:blip r:embed="rId3"/>
          <a:stretch>
            <a:fillRect/>
          </a:stretch>
        </p:blipFill>
        <p:spPr>
          <a:xfrm>
            <a:off x="337283" y="25991"/>
            <a:ext cx="11724698" cy="1027670"/>
          </a:xfrm>
          <a:prstGeom prst="rect">
            <a:avLst/>
          </a:prstGeom>
        </p:spPr>
      </p:pic>
      <p:sp>
        <p:nvSpPr>
          <p:cNvPr id="29" name="제목 1">
            <a:extLst>
              <a:ext uri="{FF2B5EF4-FFF2-40B4-BE49-F238E27FC236}">
                <a16:creationId xmlns:a16="http://schemas.microsoft.com/office/drawing/2014/main" id="{1C3502D5-A015-433A-A126-8C2D81F6453C}"/>
              </a:ext>
            </a:extLst>
          </p:cNvPr>
          <p:cNvSpPr txBox="1">
            <a:spLocks/>
          </p:cNvSpPr>
          <p:nvPr/>
        </p:nvSpPr>
        <p:spPr>
          <a:xfrm>
            <a:off x="753103" y="278686"/>
            <a:ext cx="10916383" cy="5222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2800"/>
              <a:t>SIMULATIONS</a:t>
            </a:r>
            <a:endParaRPr lang="ko-KR" altLang="en-US" sz="2800" dirty="0"/>
          </a:p>
        </p:txBody>
      </p:sp>
      <p:pic>
        <p:nvPicPr>
          <p:cNvPr id="2" name="그림 1" descr="텍스트, 지도이(가) 표시된 사진&#10;&#10;자동 생성된 설명">
            <a:extLst>
              <a:ext uri="{FF2B5EF4-FFF2-40B4-BE49-F238E27FC236}">
                <a16:creationId xmlns:a16="http://schemas.microsoft.com/office/drawing/2014/main" id="{8DAF4E26-7607-4649-9AC2-73D632537887}"/>
              </a:ext>
            </a:extLst>
          </p:cNvPr>
          <p:cNvPicPr>
            <a:picLocks noChangeAspect="1"/>
          </p:cNvPicPr>
          <p:nvPr/>
        </p:nvPicPr>
        <p:blipFill>
          <a:blip r:embed="rId4"/>
          <a:stretch>
            <a:fillRect/>
          </a:stretch>
        </p:blipFill>
        <p:spPr>
          <a:xfrm>
            <a:off x="753103" y="1965960"/>
            <a:ext cx="5020778" cy="3566160"/>
          </a:xfrm>
          <a:prstGeom prst="rect">
            <a:avLst/>
          </a:prstGeom>
        </p:spPr>
      </p:pic>
      <p:pic>
        <p:nvPicPr>
          <p:cNvPr id="3" name="그림 2" descr="텍스트, 지도이(가) 표시된 사진&#10;&#10;자동 생성된 설명">
            <a:extLst>
              <a:ext uri="{FF2B5EF4-FFF2-40B4-BE49-F238E27FC236}">
                <a16:creationId xmlns:a16="http://schemas.microsoft.com/office/drawing/2014/main" id="{CA400001-DCC0-4C56-A076-CDDB3A669A6F}"/>
              </a:ext>
            </a:extLst>
          </p:cNvPr>
          <p:cNvPicPr>
            <a:picLocks noChangeAspect="1"/>
          </p:cNvPicPr>
          <p:nvPr/>
        </p:nvPicPr>
        <p:blipFill>
          <a:blip r:embed="rId5"/>
          <a:stretch>
            <a:fillRect/>
          </a:stretch>
        </p:blipFill>
        <p:spPr>
          <a:xfrm>
            <a:off x="6418121" y="2065525"/>
            <a:ext cx="4802679" cy="3466595"/>
          </a:xfrm>
          <a:prstGeom prst="rect">
            <a:avLst/>
          </a:prstGeom>
        </p:spPr>
      </p:pic>
      <p:sp>
        <p:nvSpPr>
          <p:cNvPr id="24" name="TextBox 23">
            <a:extLst>
              <a:ext uri="{FF2B5EF4-FFF2-40B4-BE49-F238E27FC236}">
                <a16:creationId xmlns:a16="http://schemas.microsoft.com/office/drawing/2014/main" id="{3FB29524-029A-4FCE-B029-E8B8FC1E080D}"/>
              </a:ext>
            </a:extLst>
          </p:cNvPr>
          <p:cNvSpPr txBox="1"/>
          <p:nvPr/>
        </p:nvSpPr>
        <p:spPr>
          <a:xfrm>
            <a:off x="659583" y="5425440"/>
            <a:ext cx="5114297" cy="523220"/>
          </a:xfrm>
          <a:prstGeom prst="rect">
            <a:avLst/>
          </a:prstGeom>
          <a:noFill/>
        </p:spPr>
        <p:txBody>
          <a:bodyPr wrap="square">
            <a:spAutoFit/>
          </a:bodyPr>
          <a:lstStyle/>
          <a:p>
            <a:r>
              <a:rPr lang="en-US" altLang="ko-KR" sz="1400" dirty="0"/>
              <a:t>Comparison of average overall rewards of various designs for different number of initial contents F.</a:t>
            </a:r>
            <a:endParaRPr lang="ko-KR" altLang="en-US" sz="1400" dirty="0"/>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D6C8656-59C0-474C-9BBE-E829546F012B}"/>
                  </a:ext>
                </a:extLst>
              </p:cNvPr>
              <p:cNvSpPr txBox="1"/>
              <p:nvPr/>
            </p:nvSpPr>
            <p:spPr>
              <a:xfrm>
                <a:off x="6564177" y="5532120"/>
                <a:ext cx="4968240" cy="606576"/>
              </a:xfrm>
              <a:prstGeom prst="rect">
                <a:avLst/>
              </a:prstGeom>
              <a:noFill/>
            </p:spPr>
            <p:txBody>
              <a:bodyPr wrap="square">
                <a:spAutoFit/>
              </a:bodyPr>
              <a:lstStyle/>
              <a:p>
                <a:r>
                  <a:rPr lang="en-US" altLang="ko-KR" sz="1400" dirty="0"/>
                  <a:t>Comparison of average overall rewards of various designs for different number of emerged new content </a:t>
                </a:r>
                <a14:m>
                  <m:oMath xmlns:m="http://schemas.openxmlformats.org/officeDocument/2006/math">
                    <m:sSubSup>
                      <m:sSubSupPr>
                        <m:ctrlPr>
                          <a:rPr lang="en-US" altLang="ko-KR" sz="1400" i="1" smtClean="0">
                            <a:latin typeface="Cambria Math" panose="02040503050406030204" pitchFamily="18" charset="0"/>
                          </a:rPr>
                        </m:ctrlPr>
                      </m:sSubSupPr>
                      <m:e>
                        <m:r>
                          <a:rPr lang="en-US" altLang="ko-KR" sz="1400" b="0" i="1" smtClean="0">
                            <a:latin typeface="Cambria Math" panose="02040503050406030204" pitchFamily="18" charset="0"/>
                          </a:rPr>
                          <m:t>𝑁</m:t>
                        </m:r>
                      </m:e>
                      <m:sub>
                        <m:r>
                          <a:rPr lang="en-US" altLang="ko-KR" sz="1400" b="0" i="1" smtClean="0">
                            <a:latin typeface="Cambria Math" panose="02040503050406030204" pitchFamily="18" charset="0"/>
                          </a:rPr>
                          <m:t>𝑓</m:t>
                        </m:r>
                      </m:sub>
                      <m:sup>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𝑛𝑒𝑤</m:t>
                        </m:r>
                        <m:r>
                          <a:rPr lang="en-US" altLang="ko-KR" sz="1400" b="0" i="1" smtClean="0">
                            <a:latin typeface="Cambria Math" panose="02040503050406030204" pitchFamily="18" charset="0"/>
                          </a:rPr>
                          <m:t>]</m:t>
                        </m:r>
                      </m:sup>
                    </m:sSubSup>
                  </m:oMath>
                </a14:m>
                <a:r>
                  <a:rPr lang="en-US" altLang="ko-KR" sz="1400" dirty="0"/>
                  <a:t> .</a:t>
                </a:r>
                <a:endParaRPr lang="ko-KR" altLang="en-US" sz="1400" dirty="0"/>
              </a:p>
            </p:txBody>
          </p:sp>
        </mc:Choice>
        <mc:Fallback xmlns="">
          <p:sp>
            <p:nvSpPr>
              <p:cNvPr id="30" name="TextBox 29">
                <a:extLst>
                  <a:ext uri="{FF2B5EF4-FFF2-40B4-BE49-F238E27FC236}">
                    <a16:creationId xmlns:a16="http://schemas.microsoft.com/office/drawing/2014/main" id="{1D6C8656-59C0-474C-9BBE-E829546F012B}"/>
                  </a:ext>
                </a:extLst>
              </p:cNvPr>
              <p:cNvSpPr txBox="1">
                <a:spLocks noRot="1" noChangeAspect="1" noMove="1" noResize="1" noEditPoints="1" noAdjustHandles="1" noChangeArrowheads="1" noChangeShapeType="1" noTextEdit="1"/>
              </p:cNvSpPr>
              <p:nvPr/>
            </p:nvSpPr>
            <p:spPr>
              <a:xfrm>
                <a:off x="6564177" y="5532120"/>
                <a:ext cx="4968240" cy="606576"/>
              </a:xfrm>
              <a:prstGeom prst="rect">
                <a:avLst/>
              </a:prstGeom>
              <a:blipFill>
                <a:blip r:embed="rId6"/>
                <a:stretch>
                  <a:fillRect l="-368" t="-2020" b="-303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562815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1EFD6F9-84DB-4040-A2B3-2F9E6C2E10EF}"/>
              </a:ext>
            </a:extLst>
          </p:cNvPr>
          <p:cNvPicPr>
            <a:picLocks noChangeAspect="1"/>
          </p:cNvPicPr>
          <p:nvPr/>
        </p:nvPicPr>
        <p:blipFill>
          <a:blip r:embed="rId3"/>
          <a:stretch>
            <a:fillRect/>
          </a:stretch>
        </p:blipFill>
        <p:spPr>
          <a:xfrm>
            <a:off x="337283" y="0"/>
            <a:ext cx="11724698" cy="1027670"/>
          </a:xfrm>
          <a:prstGeom prst="rect">
            <a:avLst/>
          </a:prstGeom>
        </p:spPr>
      </p:pic>
      <p:sp>
        <p:nvSpPr>
          <p:cNvPr id="4" name="제목 1">
            <a:extLst>
              <a:ext uri="{FF2B5EF4-FFF2-40B4-BE49-F238E27FC236}">
                <a16:creationId xmlns:a16="http://schemas.microsoft.com/office/drawing/2014/main" id="{6BBA9114-B5D6-44E8-974A-DBE1BCEFE043}"/>
              </a:ext>
            </a:extLst>
          </p:cNvPr>
          <p:cNvSpPr txBox="1">
            <a:spLocks/>
          </p:cNvSpPr>
          <p:nvPr/>
        </p:nvSpPr>
        <p:spPr>
          <a:xfrm>
            <a:off x="753103" y="252695"/>
            <a:ext cx="7254075" cy="5222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2800" dirty="0"/>
              <a:t>Introduction</a:t>
            </a:r>
            <a:endParaRPr lang="ko-KR" altLang="en-US" sz="2800" dirty="0"/>
          </a:p>
        </p:txBody>
      </p:sp>
      <p:sp>
        <p:nvSpPr>
          <p:cNvPr id="10" name="TextBox 9">
            <a:extLst>
              <a:ext uri="{FF2B5EF4-FFF2-40B4-BE49-F238E27FC236}">
                <a16:creationId xmlns:a16="http://schemas.microsoft.com/office/drawing/2014/main" id="{79974A38-1575-44C2-9C94-3D47C918DE72}"/>
              </a:ext>
            </a:extLst>
          </p:cNvPr>
          <p:cNvSpPr txBox="1"/>
          <p:nvPr/>
        </p:nvSpPr>
        <p:spPr>
          <a:xfrm>
            <a:off x="533400" y="1027669"/>
            <a:ext cx="7086600" cy="369332"/>
          </a:xfrm>
          <a:prstGeom prst="rect">
            <a:avLst/>
          </a:prstGeom>
          <a:noFill/>
        </p:spPr>
        <p:txBody>
          <a:bodyPr wrap="square">
            <a:spAutoFit/>
          </a:bodyPr>
          <a:lstStyle/>
          <a:p>
            <a:r>
              <a:rPr lang="en-US" altLang="ko-KR" dirty="0"/>
              <a:t>Global mobile data traffic is experiencing an explosive growth.</a:t>
            </a:r>
            <a:endParaRPr lang="ko-KR" altLang="en-US" dirty="0"/>
          </a:p>
        </p:txBody>
      </p:sp>
      <p:sp>
        <p:nvSpPr>
          <p:cNvPr id="14" name="TextBox 13">
            <a:extLst>
              <a:ext uri="{FF2B5EF4-FFF2-40B4-BE49-F238E27FC236}">
                <a16:creationId xmlns:a16="http://schemas.microsoft.com/office/drawing/2014/main" id="{4D40D10A-389F-4811-9A16-89582983FCC8}"/>
              </a:ext>
            </a:extLst>
          </p:cNvPr>
          <p:cNvSpPr txBox="1"/>
          <p:nvPr/>
        </p:nvSpPr>
        <p:spPr>
          <a:xfrm>
            <a:off x="533400" y="1606551"/>
            <a:ext cx="10687050" cy="646331"/>
          </a:xfrm>
          <a:prstGeom prst="rect">
            <a:avLst/>
          </a:prstGeom>
          <a:noFill/>
        </p:spPr>
        <p:txBody>
          <a:bodyPr wrap="square">
            <a:spAutoFit/>
          </a:bodyPr>
          <a:lstStyle/>
          <a:p>
            <a:r>
              <a:rPr lang="en-US" altLang="ko-KR" dirty="0"/>
              <a:t> The backhaul data rate demand between the base stations (BSs) and the core network incurred by such rapid traffic growth.</a:t>
            </a:r>
            <a:endParaRPr lang="ko-KR" altLang="en-US" dirty="0"/>
          </a:p>
        </p:txBody>
      </p:sp>
      <p:cxnSp>
        <p:nvCxnSpPr>
          <p:cNvPr id="16" name="직선 화살표 연결선 15">
            <a:extLst>
              <a:ext uri="{FF2B5EF4-FFF2-40B4-BE49-F238E27FC236}">
                <a16:creationId xmlns:a16="http://schemas.microsoft.com/office/drawing/2014/main" id="{5AEA7124-511B-496B-A703-C47A40E6E3D1}"/>
              </a:ext>
            </a:extLst>
          </p:cNvPr>
          <p:cNvCxnSpPr/>
          <p:nvPr/>
        </p:nvCxnSpPr>
        <p:spPr>
          <a:xfrm>
            <a:off x="2247900" y="2785597"/>
            <a:ext cx="13716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D160E1C-EDF9-4082-8C54-32836BD70FB6}"/>
              </a:ext>
            </a:extLst>
          </p:cNvPr>
          <p:cNvSpPr txBox="1"/>
          <p:nvPr/>
        </p:nvSpPr>
        <p:spPr>
          <a:xfrm>
            <a:off x="3867721" y="2462432"/>
            <a:ext cx="7504557" cy="646331"/>
          </a:xfrm>
          <a:prstGeom prst="rect">
            <a:avLst/>
          </a:prstGeom>
          <a:noFill/>
        </p:spPr>
        <p:txBody>
          <a:bodyPr wrap="square">
            <a:spAutoFit/>
          </a:bodyPr>
          <a:lstStyle/>
          <a:p>
            <a:r>
              <a:rPr lang="en-US" altLang="ko-KR" dirty="0"/>
              <a:t>It has become the </a:t>
            </a:r>
            <a:r>
              <a:rPr lang="en-US" altLang="ko-KR" b="1" dirty="0"/>
              <a:t>major revenue </a:t>
            </a:r>
            <a:r>
              <a:rPr lang="en-US" altLang="ko-KR" dirty="0"/>
              <a:t>and </a:t>
            </a:r>
            <a:r>
              <a:rPr lang="en-US" altLang="ko-KR" b="1" dirty="0"/>
              <a:t>technical bottlenecks </a:t>
            </a:r>
            <a:r>
              <a:rPr lang="en-US" altLang="ko-KR" dirty="0"/>
              <a:t>for the network operators, especially during peak traffic periods.</a:t>
            </a:r>
            <a:endParaRPr lang="ko-KR" altLang="en-US" dirty="0"/>
          </a:p>
        </p:txBody>
      </p:sp>
      <p:pic>
        <p:nvPicPr>
          <p:cNvPr id="1026" name="Picture 2" descr="Backup, copy, data, file, restore icon">
            <a:extLst>
              <a:ext uri="{FF2B5EF4-FFF2-40B4-BE49-F238E27FC236}">
                <a16:creationId xmlns:a16="http://schemas.microsoft.com/office/drawing/2014/main" id="{22DCE57B-84D1-46A6-B102-0D1A0EC120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8490" y="4882364"/>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Backup, copy, data, file, restore icon">
            <a:extLst>
              <a:ext uri="{FF2B5EF4-FFF2-40B4-BE49-F238E27FC236}">
                <a16:creationId xmlns:a16="http://schemas.microsoft.com/office/drawing/2014/main" id="{76864CCC-DE9D-415A-A521-6EA8955EA475}"/>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9961" b="91992" l="9961" r="89844">
                        <a14:foregroundMark x1="42188" y1="64098" x2="42188" y2="70703"/>
                        <a14:foregroundMark x1="42969" y1="77148" x2="42969" y2="91992"/>
                        <a14:foregroundMark x1="67383" y1="49023" x2="69141" y2="51953"/>
                        <a14:foregroundMark x1="69531" y1="48047" x2="74023" y2="55078"/>
                        <a14:foregroundMark x1="53125" y1="64648" x2="62109" y2="65430"/>
                        <a14:foregroundMark x1="54492" y1="73242" x2="58398" y2="73242"/>
                        <a14:foregroundMark x1="57813" y1="84180" x2="60547" y2="84180"/>
                        <a14:foregroundMark x1="52734" y1="54883" x2="52734" y2="54883"/>
                        <a14:backgroundMark x1="38672" y1="16406" x2="39648" y2="25977"/>
                        <a14:backgroundMark x1="42578" y1="19922" x2="52734" y2="27734"/>
                        <a14:backgroundMark x1="35352" y1="13477" x2="33594" y2="27734"/>
                        <a14:backgroundMark x1="37109" y1="13281" x2="48828" y2="22852"/>
                        <a14:backgroundMark x1="35742" y1="11328" x2="12305" y2="11719"/>
                        <a14:backgroundMark x1="13086" y1="17383" x2="16211" y2="51953"/>
                        <a14:backgroundMark x1="16992" y1="42969" x2="20117" y2="24609"/>
                        <a14:backgroundMark x1="23047" y1="13477" x2="16602" y2="38086"/>
                        <a14:backgroundMark x1="23047" y1="14648" x2="13477" y2="25000"/>
                        <a14:backgroundMark x1="13867" y1="13477" x2="22656" y2="23047"/>
                        <a14:backgroundMark x1="24023" y1="17188" x2="29102" y2="23438"/>
                        <a14:backgroundMark x1="30859" y1="14648" x2="37500" y2="25000"/>
                        <a14:backgroundMark x1="33008" y1="16016" x2="23047" y2="30664"/>
                        <a14:backgroundMark x1="27344" y1="24609" x2="17383" y2="52148"/>
                        <a14:backgroundMark x1="15625" y1="32617" x2="14063" y2="59766"/>
                        <a14:backgroundMark x1="12109" y1="28125" x2="10547" y2="57617"/>
                        <a14:backgroundMark x1="13477" y1="58594" x2="16211" y2="64648"/>
                        <a14:backgroundMark x1="16992" y1="63281" x2="39648" y2="62891"/>
                        <a14:backgroundMark x1="16602" y1="59961" x2="34766" y2="60742"/>
                        <a14:backgroundMark x1="11719" y1="53711" x2="25781" y2="59961"/>
                        <a14:backgroundMark x1="21289" y1="48047" x2="23438" y2="58203"/>
                        <a14:backgroundMark x1="22656" y1="46484" x2="22656" y2="59766"/>
                        <a14:backgroundMark x1="20117" y1="38086" x2="26563" y2="60742"/>
                        <a14:backgroundMark x1="23438" y1="35547" x2="28320" y2="57227"/>
                        <a14:backgroundMark x1="25195" y1="31641" x2="29688" y2="63281"/>
                        <a14:backgroundMark x1="28711" y1="32422" x2="31836" y2="61133"/>
                        <a14:backgroundMark x1="31250" y1="29883" x2="34375" y2="58203"/>
                        <a14:backgroundMark x1="31250" y1="24609" x2="32617" y2="49805"/>
                        <a14:backgroundMark x1="33398" y1="25000" x2="33398" y2="41992"/>
                        <a14:backgroundMark x1="37109" y1="25586" x2="37500" y2="40430"/>
                        <a14:backgroundMark x1="42188" y1="23828" x2="42188" y2="35938"/>
                        <a14:backgroundMark x1="45703" y1="26953" x2="46875" y2="37305"/>
                        <a14:backgroundMark x1="47852" y1="27734" x2="46484" y2="39453"/>
                        <a14:backgroundMark x1="46094" y1="37305" x2="33398" y2="39063"/>
                        <a14:backgroundMark x1="40820" y1="40820" x2="38672" y2="64258"/>
                        <a14:backgroundMark x1="35742" y1="48242" x2="40039" y2="64648"/>
                        <a14:backgroundMark x1="61523" y1="57813" x2="50977" y2="57813"/>
                      </a14:backgroundRemoval>
                    </a14:imgEffect>
                  </a14:imgLayer>
                </a14:imgProps>
              </a:ext>
              <a:ext uri="{28A0092B-C50C-407E-A947-70E740481C1C}">
                <a14:useLocalDpi xmlns:a14="http://schemas.microsoft.com/office/drawing/2010/main" val="0"/>
              </a:ext>
            </a:extLst>
          </a:blip>
          <a:srcRect l="35478" t="33790" r="16273" b="2351"/>
          <a:stretch/>
        </p:blipFill>
        <p:spPr bwMode="auto">
          <a:xfrm>
            <a:off x="2247900" y="3429000"/>
            <a:ext cx="405742" cy="5370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py, data, database, db, file, storage icon">
            <a:extLst>
              <a:ext uri="{FF2B5EF4-FFF2-40B4-BE49-F238E27FC236}">
                <a16:creationId xmlns:a16="http://schemas.microsoft.com/office/drawing/2014/main" id="{9CA5667A-FE20-44DB-851E-F76EE4997C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9396" y="5328882"/>
            <a:ext cx="857251" cy="8572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ont Awesome User Font, PNG, 600x600px, Font Awesome, Avatar ...">
            <a:extLst>
              <a:ext uri="{FF2B5EF4-FFF2-40B4-BE49-F238E27FC236}">
                <a16:creationId xmlns:a16="http://schemas.microsoft.com/office/drawing/2014/main" id="{08C788B5-9336-4686-AD39-1F32E2153E69}"/>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10000" b="92000" l="10000" r="90000">
                        <a14:foregroundMark x1="48537" y1="33333" x2="49756" y2="37333"/>
                        <a14:foregroundMark x1="29512" y1="92667" x2="35610" y2="92000"/>
                        <a14:foregroundMark x1="35610" y1="92000" x2="67561" y2="92000"/>
                      </a14:backgroundRemoval>
                    </a14:imgEffect>
                  </a14:imgLayer>
                </a14:imgProps>
              </a:ext>
              <a:ext uri="{28A0092B-C50C-407E-A947-70E740481C1C}">
                <a14:useLocalDpi xmlns:a14="http://schemas.microsoft.com/office/drawing/2010/main" val="0"/>
              </a:ext>
            </a:extLst>
          </a:blip>
          <a:srcRect l="18292" t="7000" r="19269" b="4668"/>
          <a:stretch/>
        </p:blipFill>
        <p:spPr bwMode="auto">
          <a:xfrm>
            <a:off x="753103" y="3836634"/>
            <a:ext cx="624380" cy="6463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포스트]끊임없는 기지국 전자파 논란 해법은?">
            <a:extLst>
              <a:ext uri="{FF2B5EF4-FFF2-40B4-BE49-F238E27FC236}">
                <a16:creationId xmlns:a16="http://schemas.microsoft.com/office/drawing/2014/main" id="{F09CE27F-848B-412C-9DA5-F474E213A9D1}"/>
              </a:ext>
            </a:extLst>
          </p:cNvPr>
          <p:cNvPicPr>
            <a:picLocks noChangeAspect="1" noChangeArrowheads="1"/>
          </p:cNvPicPr>
          <p:nvPr/>
        </p:nvPicPr>
        <p:blipFill rotWithShape="1">
          <a:blip r:embed="rId10">
            <a:extLst>
              <a:ext uri="{BEBA8EAE-BF5A-486C-A8C5-ECC9F3942E4B}">
                <a14:imgProps xmlns:a14="http://schemas.microsoft.com/office/drawing/2010/main">
                  <a14:imgLayer r:embed="rId11">
                    <a14:imgEffect>
                      <a14:backgroundRemoval t="10000" b="90000" l="10000" r="90000">
                        <a14:foregroundMark x1="30667" y1="31556" x2="32889" y2="37778"/>
                        <a14:foregroundMark x1="40000" y1="30222" x2="40000" y2="34222"/>
                        <a14:foregroundMark x1="50222" y1="34667" x2="50222" y2="34667"/>
                        <a14:foregroundMark x1="59556" y1="28889" x2="59556" y2="28889"/>
                        <a14:foregroundMark x1="67111" y1="25778" x2="68000" y2="28000"/>
                      </a14:backgroundRemoval>
                    </a14:imgEffect>
                  </a14:imgLayer>
                </a14:imgProps>
              </a:ext>
              <a:ext uri="{28A0092B-C50C-407E-A947-70E740481C1C}">
                <a14:useLocalDpi xmlns:a14="http://schemas.microsoft.com/office/drawing/2010/main" val="0"/>
              </a:ext>
            </a:extLst>
          </a:blip>
          <a:srcRect l="18666" t="12445" r="20223" b="10889"/>
          <a:stretch/>
        </p:blipFill>
        <p:spPr bwMode="auto">
          <a:xfrm>
            <a:off x="3241779" y="3583372"/>
            <a:ext cx="755442" cy="94773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EF5F0EA8-4067-4E0D-99CD-2AB567F11BB4}"/>
              </a:ext>
            </a:extLst>
          </p:cNvPr>
          <p:cNvSpPr txBox="1"/>
          <p:nvPr/>
        </p:nvSpPr>
        <p:spPr>
          <a:xfrm>
            <a:off x="2022145" y="3961716"/>
            <a:ext cx="857251" cy="276999"/>
          </a:xfrm>
          <a:prstGeom prst="rect">
            <a:avLst/>
          </a:prstGeom>
          <a:noFill/>
        </p:spPr>
        <p:txBody>
          <a:bodyPr wrap="square">
            <a:spAutoFit/>
          </a:bodyPr>
          <a:lstStyle/>
          <a:p>
            <a:r>
              <a:rPr lang="en-US" altLang="ko-KR" sz="1200" dirty="0"/>
              <a:t>Requests</a:t>
            </a:r>
            <a:endParaRPr lang="ko-KR" altLang="en-US" sz="1200" dirty="0"/>
          </a:p>
        </p:txBody>
      </p:sp>
      <p:pic>
        <p:nvPicPr>
          <p:cNvPr id="30" name="Picture 2" descr="Backup, copy, data, file, restore icon">
            <a:extLst>
              <a:ext uri="{FF2B5EF4-FFF2-40B4-BE49-F238E27FC236}">
                <a16:creationId xmlns:a16="http://schemas.microsoft.com/office/drawing/2014/main" id="{66F26571-A437-46DE-AF65-A1B2B7EB30E2}"/>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9961" b="91992" l="9961" r="89844">
                        <a14:foregroundMark x1="42188" y1="64098" x2="42188" y2="70703"/>
                        <a14:foregroundMark x1="42969" y1="77148" x2="42969" y2="91992"/>
                        <a14:foregroundMark x1="67383" y1="49023" x2="69141" y2="51953"/>
                        <a14:foregroundMark x1="69531" y1="48047" x2="74023" y2="55078"/>
                        <a14:foregroundMark x1="53125" y1="64648" x2="62109" y2="65430"/>
                        <a14:foregroundMark x1="54492" y1="73242" x2="58398" y2="73242"/>
                        <a14:foregroundMark x1="57813" y1="84180" x2="60547" y2="84180"/>
                        <a14:foregroundMark x1="52734" y1="54883" x2="52734" y2="54883"/>
                        <a14:backgroundMark x1="38672" y1="16406" x2="39648" y2="25977"/>
                        <a14:backgroundMark x1="42578" y1="19922" x2="52734" y2="27734"/>
                        <a14:backgroundMark x1="35352" y1="13477" x2="33594" y2="27734"/>
                        <a14:backgroundMark x1="37109" y1="13281" x2="48828" y2="22852"/>
                        <a14:backgroundMark x1="35742" y1="11328" x2="12305" y2="11719"/>
                        <a14:backgroundMark x1="13086" y1="17383" x2="16211" y2="51953"/>
                        <a14:backgroundMark x1="16992" y1="42969" x2="20117" y2="24609"/>
                        <a14:backgroundMark x1="23047" y1="13477" x2="16602" y2="38086"/>
                        <a14:backgroundMark x1="23047" y1="14648" x2="13477" y2="25000"/>
                        <a14:backgroundMark x1="13867" y1="13477" x2="22656" y2="23047"/>
                        <a14:backgroundMark x1="24023" y1="17188" x2="29102" y2="23438"/>
                        <a14:backgroundMark x1="30859" y1="14648" x2="37500" y2="25000"/>
                        <a14:backgroundMark x1="33008" y1="16016" x2="23047" y2="30664"/>
                        <a14:backgroundMark x1="27344" y1="24609" x2="17383" y2="52148"/>
                        <a14:backgroundMark x1="15625" y1="32617" x2="14063" y2="59766"/>
                        <a14:backgroundMark x1="12109" y1="28125" x2="10547" y2="57617"/>
                        <a14:backgroundMark x1="13477" y1="58594" x2="16211" y2="64648"/>
                        <a14:backgroundMark x1="16992" y1="63281" x2="39648" y2="62891"/>
                        <a14:backgroundMark x1="16602" y1="59961" x2="34766" y2="60742"/>
                        <a14:backgroundMark x1="11719" y1="53711" x2="25781" y2="59961"/>
                        <a14:backgroundMark x1="21289" y1="48047" x2="23438" y2="58203"/>
                        <a14:backgroundMark x1="22656" y1="46484" x2="22656" y2="59766"/>
                        <a14:backgroundMark x1="20117" y1="38086" x2="26563" y2="60742"/>
                        <a14:backgroundMark x1="23438" y1="35547" x2="28320" y2="57227"/>
                        <a14:backgroundMark x1="25195" y1="31641" x2="29688" y2="63281"/>
                        <a14:backgroundMark x1="28711" y1="32422" x2="31836" y2="61133"/>
                        <a14:backgroundMark x1="31250" y1="29883" x2="34375" y2="58203"/>
                        <a14:backgroundMark x1="31250" y1="24609" x2="32617" y2="49805"/>
                        <a14:backgroundMark x1="33398" y1="25000" x2="33398" y2="41992"/>
                        <a14:backgroundMark x1="37109" y1="25586" x2="37500" y2="40430"/>
                        <a14:backgroundMark x1="42188" y1="23828" x2="42188" y2="35938"/>
                        <a14:backgroundMark x1="45703" y1="26953" x2="46875" y2="37305"/>
                        <a14:backgroundMark x1="47852" y1="27734" x2="46484" y2="39453"/>
                        <a14:backgroundMark x1="46094" y1="37305" x2="33398" y2="39063"/>
                        <a14:backgroundMark x1="40820" y1="40820" x2="38672" y2="64258"/>
                        <a14:backgroundMark x1="35742" y1="48242" x2="40039" y2="64648"/>
                        <a14:backgroundMark x1="61523" y1="57813" x2="50977" y2="57813"/>
                      </a14:backgroundRemoval>
                    </a14:imgEffect>
                  </a14:imgLayer>
                </a14:imgProps>
              </a:ext>
              <a:ext uri="{28A0092B-C50C-407E-A947-70E740481C1C}">
                <a14:useLocalDpi xmlns:a14="http://schemas.microsoft.com/office/drawing/2010/main" val="0"/>
              </a:ext>
            </a:extLst>
          </a:blip>
          <a:srcRect l="35478" t="33790" r="16273" b="2351"/>
          <a:stretch/>
        </p:blipFill>
        <p:spPr bwMode="auto">
          <a:xfrm>
            <a:off x="1301936" y="3429000"/>
            <a:ext cx="405742" cy="537012"/>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ED15BA7F-0284-41CA-8D95-D2FC390F6DA9}"/>
              </a:ext>
            </a:extLst>
          </p:cNvPr>
          <p:cNvSpPr txBox="1"/>
          <p:nvPr/>
        </p:nvSpPr>
        <p:spPr>
          <a:xfrm>
            <a:off x="1704760" y="3620305"/>
            <a:ext cx="546058" cy="369332"/>
          </a:xfrm>
          <a:prstGeom prst="rect">
            <a:avLst/>
          </a:prstGeom>
          <a:noFill/>
        </p:spPr>
        <p:txBody>
          <a:bodyPr wrap="square">
            <a:spAutoFit/>
          </a:bodyPr>
          <a:lstStyle/>
          <a:p>
            <a:pPr algn="ctr"/>
            <a:r>
              <a:rPr lang="en-US" altLang="ko-KR" dirty="0"/>
              <a:t>…</a:t>
            </a:r>
            <a:endParaRPr lang="ko-KR" altLang="en-US" dirty="0"/>
          </a:p>
        </p:txBody>
      </p:sp>
      <p:cxnSp>
        <p:nvCxnSpPr>
          <p:cNvPr id="32" name="직선 화살표 연결선 31">
            <a:extLst>
              <a:ext uri="{FF2B5EF4-FFF2-40B4-BE49-F238E27FC236}">
                <a16:creationId xmlns:a16="http://schemas.microsoft.com/office/drawing/2014/main" id="{8D4AF52B-5AB7-4EAA-A5CB-4AB5C964BF99}"/>
              </a:ext>
            </a:extLst>
          </p:cNvPr>
          <p:cNvCxnSpPr/>
          <p:nvPr/>
        </p:nvCxnSpPr>
        <p:spPr>
          <a:xfrm>
            <a:off x="1663042" y="4295865"/>
            <a:ext cx="13716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A8F8EDA9-71A0-4907-BB87-9099F7F0080E}"/>
              </a:ext>
            </a:extLst>
          </p:cNvPr>
          <p:cNvCxnSpPr>
            <a:cxnSpLocks/>
          </p:cNvCxnSpPr>
          <p:nvPr/>
        </p:nvCxnSpPr>
        <p:spPr>
          <a:xfrm flipH="1" flipV="1">
            <a:off x="1377485" y="4724400"/>
            <a:ext cx="1501911" cy="751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73D8247-A7C5-4C3B-8067-C64D0ABC4689}"/>
              </a:ext>
            </a:extLst>
          </p:cNvPr>
          <p:cNvSpPr txBox="1"/>
          <p:nvPr/>
        </p:nvSpPr>
        <p:spPr>
          <a:xfrm>
            <a:off x="4974834" y="3457075"/>
            <a:ext cx="6096000" cy="1200329"/>
          </a:xfrm>
          <a:prstGeom prst="rect">
            <a:avLst/>
          </a:prstGeom>
          <a:noFill/>
        </p:spPr>
        <p:txBody>
          <a:bodyPr wrap="square">
            <a:spAutoFit/>
          </a:bodyPr>
          <a:lstStyle/>
          <a:p>
            <a:r>
              <a:rPr lang="en-US" altLang="ko-KR" dirty="0"/>
              <a:t>Since a large portion of backhaul traffic is contributed by duplicate data transmission, caching popular contents such as video and social media that are repeatedly requested by users near the wireless network edge.</a:t>
            </a:r>
            <a:endParaRPr lang="ko-KR" altLang="en-US" dirty="0"/>
          </a:p>
        </p:txBody>
      </p:sp>
      <p:cxnSp>
        <p:nvCxnSpPr>
          <p:cNvPr id="40" name="직선 화살표 연결선 39">
            <a:extLst>
              <a:ext uri="{FF2B5EF4-FFF2-40B4-BE49-F238E27FC236}">
                <a16:creationId xmlns:a16="http://schemas.microsoft.com/office/drawing/2014/main" id="{443F3DC9-05C0-42A2-A7F7-9AD9B035EFC6}"/>
              </a:ext>
            </a:extLst>
          </p:cNvPr>
          <p:cNvCxnSpPr>
            <a:cxnSpLocks/>
          </p:cNvCxnSpPr>
          <p:nvPr/>
        </p:nvCxnSpPr>
        <p:spPr>
          <a:xfrm>
            <a:off x="4076700" y="4057239"/>
            <a:ext cx="51435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F352B4C-AE09-4A07-9E9B-8092E793231F}"/>
              </a:ext>
            </a:extLst>
          </p:cNvPr>
          <p:cNvSpPr txBox="1"/>
          <p:nvPr/>
        </p:nvSpPr>
        <p:spPr>
          <a:xfrm>
            <a:off x="3034642" y="4476776"/>
            <a:ext cx="1114425" cy="276999"/>
          </a:xfrm>
          <a:prstGeom prst="rect">
            <a:avLst/>
          </a:prstGeom>
          <a:noFill/>
        </p:spPr>
        <p:txBody>
          <a:bodyPr wrap="square">
            <a:spAutoFit/>
          </a:bodyPr>
          <a:lstStyle/>
          <a:p>
            <a:pPr algn="ctr"/>
            <a:r>
              <a:rPr lang="en-US" altLang="ko-KR" sz="1200" dirty="0"/>
              <a:t>Base station</a:t>
            </a:r>
            <a:endParaRPr lang="ko-KR" altLang="en-US" sz="1200" dirty="0"/>
          </a:p>
        </p:txBody>
      </p:sp>
      <p:sp>
        <p:nvSpPr>
          <p:cNvPr id="43" name="TextBox 42">
            <a:extLst>
              <a:ext uri="{FF2B5EF4-FFF2-40B4-BE49-F238E27FC236}">
                <a16:creationId xmlns:a16="http://schemas.microsoft.com/office/drawing/2014/main" id="{C6D4EB03-751C-435C-8FAD-52BAB6440BDC}"/>
              </a:ext>
            </a:extLst>
          </p:cNvPr>
          <p:cNvSpPr txBox="1"/>
          <p:nvPr/>
        </p:nvSpPr>
        <p:spPr>
          <a:xfrm>
            <a:off x="4012255" y="4081860"/>
            <a:ext cx="857251" cy="461665"/>
          </a:xfrm>
          <a:prstGeom prst="rect">
            <a:avLst/>
          </a:prstGeom>
          <a:noFill/>
        </p:spPr>
        <p:txBody>
          <a:bodyPr wrap="square">
            <a:spAutoFit/>
          </a:bodyPr>
          <a:lstStyle/>
          <a:p>
            <a:r>
              <a:rPr lang="en-US" altLang="ko-KR" sz="1200" dirty="0"/>
              <a:t>Backhaul</a:t>
            </a:r>
          </a:p>
          <a:p>
            <a:r>
              <a:rPr lang="en-US" altLang="ko-KR" sz="1200" dirty="0"/>
              <a:t>Link</a:t>
            </a:r>
            <a:endParaRPr lang="ko-KR" altLang="en-US" sz="1200" dirty="0"/>
          </a:p>
        </p:txBody>
      </p:sp>
      <p:sp>
        <p:nvSpPr>
          <p:cNvPr id="47" name="TextBox 46">
            <a:extLst>
              <a:ext uri="{FF2B5EF4-FFF2-40B4-BE49-F238E27FC236}">
                <a16:creationId xmlns:a16="http://schemas.microsoft.com/office/drawing/2014/main" id="{B062496E-3F48-4710-A397-CBBD69107F79}"/>
              </a:ext>
            </a:extLst>
          </p:cNvPr>
          <p:cNvSpPr txBox="1"/>
          <p:nvPr/>
        </p:nvSpPr>
        <p:spPr>
          <a:xfrm>
            <a:off x="4518752" y="5127977"/>
            <a:ext cx="7504557" cy="1477328"/>
          </a:xfrm>
          <a:prstGeom prst="rect">
            <a:avLst/>
          </a:prstGeom>
          <a:noFill/>
        </p:spPr>
        <p:txBody>
          <a:bodyPr wrap="square">
            <a:spAutoFit/>
          </a:bodyPr>
          <a:lstStyle/>
          <a:p>
            <a:r>
              <a:rPr lang="en-US" altLang="ko-KR" dirty="0"/>
              <a:t>Most approaches in the literature assume limited cache storage and perfect knowledge of time invariant content popularity distribution at BSs, and design content delivery , content placement as well as joint content placement and delivery strategies in various network scenarios</a:t>
            </a:r>
            <a:endParaRPr lang="ko-KR" altLang="en-US" dirty="0"/>
          </a:p>
        </p:txBody>
      </p:sp>
      <p:sp>
        <p:nvSpPr>
          <p:cNvPr id="41" name="자유형: 도형 40">
            <a:extLst>
              <a:ext uri="{FF2B5EF4-FFF2-40B4-BE49-F238E27FC236}">
                <a16:creationId xmlns:a16="http://schemas.microsoft.com/office/drawing/2014/main" id="{F1EDC526-32D1-4FC8-8441-58DFF292E4C9}"/>
              </a:ext>
            </a:extLst>
          </p:cNvPr>
          <p:cNvSpPr/>
          <p:nvPr/>
        </p:nvSpPr>
        <p:spPr>
          <a:xfrm>
            <a:off x="2777924" y="4676172"/>
            <a:ext cx="1574157" cy="1608881"/>
          </a:xfrm>
          <a:custGeom>
            <a:avLst/>
            <a:gdLst>
              <a:gd name="connsiteX0" fmla="*/ 347241 w 1574157"/>
              <a:gd name="connsiteY0" fmla="*/ 0 h 1608881"/>
              <a:gd name="connsiteX1" fmla="*/ 0 w 1574157"/>
              <a:gd name="connsiteY1" fmla="*/ 1608881 h 1608881"/>
              <a:gd name="connsiteX2" fmla="*/ 1574157 w 1574157"/>
              <a:gd name="connsiteY2" fmla="*/ 1608881 h 1608881"/>
              <a:gd name="connsiteX3" fmla="*/ 1261641 w 1574157"/>
              <a:gd name="connsiteY3" fmla="*/ 46299 h 1608881"/>
            </a:gdLst>
            <a:ahLst/>
            <a:cxnLst>
              <a:cxn ang="0">
                <a:pos x="connsiteX0" y="connsiteY0"/>
              </a:cxn>
              <a:cxn ang="0">
                <a:pos x="connsiteX1" y="connsiteY1"/>
              </a:cxn>
              <a:cxn ang="0">
                <a:pos x="connsiteX2" y="connsiteY2"/>
              </a:cxn>
              <a:cxn ang="0">
                <a:pos x="connsiteX3" y="connsiteY3"/>
              </a:cxn>
            </a:cxnLst>
            <a:rect l="l" t="t" r="r" b="b"/>
            <a:pathLst>
              <a:path w="1574157" h="1608881">
                <a:moveTo>
                  <a:pt x="347241" y="0"/>
                </a:moveTo>
                <a:lnTo>
                  <a:pt x="0" y="1608881"/>
                </a:lnTo>
                <a:lnTo>
                  <a:pt x="1574157" y="1608881"/>
                </a:lnTo>
                <a:lnTo>
                  <a:pt x="1261641" y="46299"/>
                </a:lnTo>
              </a:path>
            </a:pathLst>
          </a:cu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82935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1EFD6F9-84DB-4040-A2B3-2F9E6C2E10EF}"/>
              </a:ext>
            </a:extLst>
          </p:cNvPr>
          <p:cNvPicPr>
            <a:picLocks noChangeAspect="1"/>
          </p:cNvPicPr>
          <p:nvPr/>
        </p:nvPicPr>
        <p:blipFill>
          <a:blip r:embed="rId3"/>
          <a:stretch>
            <a:fillRect/>
          </a:stretch>
        </p:blipFill>
        <p:spPr>
          <a:xfrm>
            <a:off x="337283" y="0"/>
            <a:ext cx="11724698" cy="1027670"/>
          </a:xfrm>
          <a:prstGeom prst="rect">
            <a:avLst/>
          </a:prstGeom>
        </p:spPr>
      </p:pic>
      <p:sp>
        <p:nvSpPr>
          <p:cNvPr id="4" name="제목 1">
            <a:extLst>
              <a:ext uri="{FF2B5EF4-FFF2-40B4-BE49-F238E27FC236}">
                <a16:creationId xmlns:a16="http://schemas.microsoft.com/office/drawing/2014/main" id="{6BBA9114-B5D6-44E8-974A-DBE1BCEFE043}"/>
              </a:ext>
            </a:extLst>
          </p:cNvPr>
          <p:cNvSpPr txBox="1">
            <a:spLocks/>
          </p:cNvSpPr>
          <p:nvPr/>
        </p:nvSpPr>
        <p:spPr>
          <a:xfrm>
            <a:off x="753103" y="252695"/>
            <a:ext cx="7254075" cy="5222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2800" dirty="0"/>
              <a:t>Introduction</a:t>
            </a:r>
            <a:endParaRPr lang="ko-KR" altLang="en-US" sz="2800" dirty="0"/>
          </a:p>
        </p:txBody>
      </p:sp>
      <p:sp>
        <p:nvSpPr>
          <p:cNvPr id="29" name="TextBox 28">
            <a:extLst>
              <a:ext uri="{FF2B5EF4-FFF2-40B4-BE49-F238E27FC236}">
                <a16:creationId xmlns:a16="http://schemas.microsoft.com/office/drawing/2014/main" id="{11B73FDF-D51D-4329-98CB-47CDB157356E}"/>
              </a:ext>
            </a:extLst>
          </p:cNvPr>
          <p:cNvSpPr txBox="1"/>
          <p:nvPr/>
        </p:nvSpPr>
        <p:spPr>
          <a:xfrm>
            <a:off x="753102" y="1027669"/>
            <a:ext cx="9857747" cy="923330"/>
          </a:xfrm>
          <a:prstGeom prst="rect">
            <a:avLst/>
          </a:prstGeom>
          <a:noFill/>
        </p:spPr>
        <p:txBody>
          <a:bodyPr wrap="square">
            <a:spAutoFit/>
          </a:bodyPr>
          <a:lstStyle/>
          <a:p>
            <a:r>
              <a:rPr lang="en-US" altLang="ko-KR" dirty="0"/>
              <a:t>However, the </a:t>
            </a:r>
            <a:r>
              <a:rPr lang="en-US" altLang="ko-KR" b="0" i="0" dirty="0">
                <a:solidFill>
                  <a:srgbClr val="000000"/>
                </a:solidFill>
                <a:effectLst/>
                <a:latin typeface="Noto Sans"/>
              </a:rPr>
              <a:t>previous</a:t>
            </a:r>
            <a:r>
              <a:rPr lang="en-US" altLang="ko-KR" dirty="0"/>
              <a:t> works simply ignore the fact that </a:t>
            </a:r>
            <a:r>
              <a:rPr lang="en-US" altLang="ko-KR" b="1" dirty="0"/>
              <a:t>the contents can be dynamic over time: </a:t>
            </a:r>
            <a:r>
              <a:rPr lang="en-US" altLang="ko-KR" dirty="0"/>
              <a:t>new contents are constantly introduced to the system and their popularity distributions may change over time. </a:t>
            </a:r>
            <a:endParaRPr lang="ko-KR" altLang="en-US" dirty="0"/>
          </a:p>
        </p:txBody>
      </p:sp>
      <p:sp>
        <p:nvSpPr>
          <p:cNvPr id="35" name="TextBox 34">
            <a:extLst>
              <a:ext uri="{FF2B5EF4-FFF2-40B4-BE49-F238E27FC236}">
                <a16:creationId xmlns:a16="http://schemas.microsoft.com/office/drawing/2014/main" id="{66311DB7-D28B-48CC-86DC-B579C23B6DD9}"/>
              </a:ext>
            </a:extLst>
          </p:cNvPr>
          <p:cNvSpPr txBox="1"/>
          <p:nvPr/>
        </p:nvSpPr>
        <p:spPr>
          <a:xfrm>
            <a:off x="753102" y="2293015"/>
            <a:ext cx="8938900" cy="646331"/>
          </a:xfrm>
          <a:prstGeom prst="rect">
            <a:avLst/>
          </a:prstGeom>
          <a:noFill/>
        </p:spPr>
        <p:txBody>
          <a:bodyPr wrap="square">
            <a:spAutoFit/>
          </a:bodyPr>
          <a:lstStyle/>
          <a:p>
            <a:r>
              <a:rPr lang="en-US" altLang="ko-KR" dirty="0"/>
              <a:t>This paper considers a non-stationary content library, where the content popularity may change over time and locations. </a:t>
            </a:r>
            <a:endParaRPr lang="ko-KR" altLang="en-US" dirty="0"/>
          </a:p>
        </p:txBody>
      </p:sp>
      <p:sp>
        <p:nvSpPr>
          <p:cNvPr id="36" name="TextBox 35">
            <a:extLst>
              <a:ext uri="{FF2B5EF4-FFF2-40B4-BE49-F238E27FC236}">
                <a16:creationId xmlns:a16="http://schemas.microsoft.com/office/drawing/2014/main" id="{ED75CDB9-B33E-4FD4-84D8-3BE83DDF7FD3}"/>
              </a:ext>
            </a:extLst>
          </p:cNvPr>
          <p:cNvSpPr txBox="1"/>
          <p:nvPr/>
        </p:nvSpPr>
        <p:spPr>
          <a:xfrm>
            <a:off x="753102" y="3233340"/>
            <a:ext cx="10391148" cy="646331"/>
          </a:xfrm>
          <a:prstGeom prst="rect">
            <a:avLst/>
          </a:prstGeom>
          <a:noFill/>
        </p:spPr>
        <p:txBody>
          <a:bodyPr wrap="square">
            <a:spAutoFit/>
          </a:bodyPr>
          <a:lstStyle/>
          <a:p>
            <a:r>
              <a:rPr lang="en-US" altLang="ko-KR" dirty="0"/>
              <a:t>This paper propose a three-phase procedure at different time scales for joint content placement and delivery at a BS.</a:t>
            </a:r>
            <a:endParaRPr lang="ko-KR" altLang="en-US" dirty="0"/>
          </a:p>
        </p:txBody>
      </p:sp>
      <p:sp>
        <p:nvSpPr>
          <p:cNvPr id="41" name="TextBox 40">
            <a:extLst>
              <a:ext uri="{FF2B5EF4-FFF2-40B4-BE49-F238E27FC236}">
                <a16:creationId xmlns:a16="http://schemas.microsoft.com/office/drawing/2014/main" id="{BD871090-B46C-49F4-B77C-9F07E8D66B98}"/>
              </a:ext>
            </a:extLst>
          </p:cNvPr>
          <p:cNvSpPr txBox="1"/>
          <p:nvPr/>
        </p:nvSpPr>
        <p:spPr>
          <a:xfrm>
            <a:off x="753102" y="4187178"/>
            <a:ext cx="10810248" cy="646331"/>
          </a:xfrm>
          <a:prstGeom prst="rect">
            <a:avLst/>
          </a:prstGeom>
          <a:noFill/>
        </p:spPr>
        <p:txBody>
          <a:bodyPr wrap="square">
            <a:spAutoFit/>
          </a:bodyPr>
          <a:lstStyle/>
          <a:p>
            <a:r>
              <a:rPr lang="en-US" altLang="ko-KR" dirty="0"/>
              <a:t>Phase I is the BS’s main cache update phase at off-peak times, where the cache unit is updated from the content server.</a:t>
            </a:r>
            <a:endParaRPr lang="ko-KR" altLang="en-US" dirty="0"/>
          </a:p>
        </p:txBody>
      </p:sp>
      <p:sp>
        <p:nvSpPr>
          <p:cNvPr id="45" name="TextBox 44">
            <a:extLst>
              <a:ext uri="{FF2B5EF4-FFF2-40B4-BE49-F238E27FC236}">
                <a16:creationId xmlns:a16="http://schemas.microsoft.com/office/drawing/2014/main" id="{7257A8EF-345B-427A-93BB-BB2916993FCA}"/>
              </a:ext>
            </a:extLst>
          </p:cNvPr>
          <p:cNvSpPr txBox="1"/>
          <p:nvPr/>
        </p:nvSpPr>
        <p:spPr>
          <a:xfrm>
            <a:off x="753102" y="5049588"/>
            <a:ext cx="10657848" cy="646331"/>
          </a:xfrm>
          <a:prstGeom prst="rect">
            <a:avLst/>
          </a:prstGeom>
          <a:noFill/>
        </p:spPr>
        <p:txBody>
          <a:bodyPr wrap="square">
            <a:spAutoFit/>
          </a:bodyPr>
          <a:lstStyle/>
          <a:p>
            <a:r>
              <a:rPr lang="en-US" altLang="ko-KR" dirty="0"/>
              <a:t>Phase II is the BS’s flexible cache update phase during peak traffic hours, where the flexible portion of cache unit can be more frequently updated with user’s cached new contents.</a:t>
            </a:r>
            <a:endParaRPr lang="ko-KR" altLang="en-US" dirty="0"/>
          </a:p>
        </p:txBody>
      </p:sp>
      <p:sp>
        <p:nvSpPr>
          <p:cNvPr id="48" name="TextBox 47">
            <a:extLst>
              <a:ext uri="{FF2B5EF4-FFF2-40B4-BE49-F238E27FC236}">
                <a16:creationId xmlns:a16="http://schemas.microsoft.com/office/drawing/2014/main" id="{66C05A7A-A261-4BA4-A2B2-2DAC98864680}"/>
              </a:ext>
            </a:extLst>
          </p:cNvPr>
          <p:cNvSpPr txBox="1"/>
          <p:nvPr/>
        </p:nvSpPr>
        <p:spPr>
          <a:xfrm>
            <a:off x="753102" y="5911998"/>
            <a:ext cx="11308879" cy="646331"/>
          </a:xfrm>
          <a:prstGeom prst="rect">
            <a:avLst/>
          </a:prstGeom>
          <a:noFill/>
        </p:spPr>
        <p:txBody>
          <a:bodyPr wrap="square">
            <a:spAutoFit/>
          </a:bodyPr>
          <a:lstStyle/>
          <a:p>
            <a:r>
              <a:rPr lang="en-US" altLang="ko-KR" dirty="0"/>
              <a:t>Phase III is the content delivery phase at individual time instances, where each content demand is satisfied from either the BS’s local cache or the content server with different serving rewards.</a:t>
            </a:r>
            <a:endParaRPr lang="ko-KR" altLang="en-US" dirty="0"/>
          </a:p>
        </p:txBody>
      </p:sp>
    </p:spTree>
    <p:extLst>
      <p:ext uri="{BB962C8B-B14F-4D97-AF65-F5344CB8AC3E}">
        <p14:creationId xmlns:p14="http://schemas.microsoft.com/office/powerpoint/2010/main" val="329128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1EFD6F9-84DB-4040-A2B3-2F9E6C2E10EF}"/>
              </a:ext>
            </a:extLst>
          </p:cNvPr>
          <p:cNvPicPr>
            <a:picLocks noChangeAspect="1"/>
          </p:cNvPicPr>
          <p:nvPr/>
        </p:nvPicPr>
        <p:blipFill>
          <a:blip r:embed="rId3"/>
          <a:stretch>
            <a:fillRect/>
          </a:stretch>
        </p:blipFill>
        <p:spPr>
          <a:xfrm>
            <a:off x="337283" y="0"/>
            <a:ext cx="11724698" cy="1027670"/>
          </a:xfrm>
          <a:prstGeom prst="rect">
            <a:avLst/>
          </a:prstGeom>
        </p:spPr>
      </p:pic>
      <p:sp>
        <p:nvSpPr>
          <p:cNvPr id="4" name="제목 1">
            <a:extLst>
              <a:ext uri="{FF2B5EF4-FFF2-40B4-BE49-F238E27FC236}">
                <a16:creationId xmlns:a16="http://schemas.microsoft.com/office/drawing/2014/main" id="{6BBA9114-B5D6-44E8-974A-DBE1BCEFE043}"/>
              </a:ext>
            </a:extLst>
          </p:cNvPr>
          <p:cNvSpPr txBox="1">
            <a:spLocks/>
          </p:cNvSpPr>
          <p:nvPr/>
        </p:nvSpPr>
        <p:spPr>
          <a:xfrm>
            <a:off x="753103" y="252695"/>
            <a:ext cx="7254075" cy="5222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2800" dirty="0"/>
              <a:t>System model</a:t>
            </a:r>
            <a:endParaRPr lang="ko-KR" altLang="en-US" sz="2800" dirty="0"/>
          </a:p>
        </p:txBody>
      </p:sp>
      <p:sp>
        <p:nvSpPr>
          <p:cNvPr id="13" name="TextBox 12">
            <a:extLst>
              <a:ext uri="{FF2B5EF4-FFF2-40B4-BE49-F238E27FC236}">
                <a16:creationId xmlns:a16="http://schemas.microsoft.com/office/drawing/2014/main" id="{436C999D-8A38-4EB4-BA5E-B402957247DB}"/>
              </a:ext>
            </a:extLst>
          </p:cNvPr>
          <p:cNvSpPr txBox="1"/>
          <p:nvPr/>
        </p:nvSpPr>
        <p:spPr>
          <a:xfrm>
            <a:off x="376551" y="875184"/>
            <a:ext cx="11438898" cy="1200329"/>
          </a:xfrm>
          <a:prstGeom prst="rect">
            <a:avLst/>
          </a:prstGeom>
          <a:noFill/>
        </p:spPr>
        <p:txBody>
          <a:bodyPr wrap="square">
            <a:spAutoFit/>
          </a:bodyPr>
          <a:lstStyle/>
          <a:p>
            <a:r>
              <a:rPr lang="en-US" altLang="ko-KR" dirty="0"/>
              <a:t> To adaptively track the </a:t>
            </a:r>
            <a:r>
              <a:rPr lang="en-US" altLang="ko-KR" dirty="0" err="1"/>
              <a:t>spatio</a:t>
            </a:r>
            <a:r>
              <a:rPr lang="en-US" altLang="ko-KR" dirty="0"/>
              <a:t>-temporal variations of users’ content demands, a user-aided caching algorithm based on non-stationary bandit principle is developed to progressively optimize the caching policy at the BS,  with the objective of </a:t>
            </a:r>
            <a:r>
              <a:rPr lang="en-US" altLang="ko-KR" b="1" dirty="0"/>
              <a:t>maximizing the average weighted content delivery rate to the users.</a:t>
            </a:r>
            <a:endParaRPr lang="ko-KR" altLang="en-US" b="1" dirty="0"/>
          </a:p>
        </p:txBody>
      </p:sp>
      <p:pic>
        <p:nvPicPr>
          <p:cNvPr id="6" name="그림 5">
            <a:extLst>
              <a:ext uri="{FF2B5EF4-FFF2-40B4-BE49-F238E27FC236}">
                <a16:creationId xmlns:a16="http://schemas.microsoft.com/office/drawing/2014/main" id="{64CBD9E1-203C-4BCA-8CF8-53DB4544DB3D}"/>
              </a:ext>
            </a:extLst>
          </p:cNvPr>
          <p:cNvPicPr>
            <a:picLocks noChangeAspect="1"/>
          </p:cNvPicPr>
          <p:nvPr/>
        </p:nvPicPr>
        <p:blipFill>
          <a:blip r:embed="rId4"/>
          <a:stretch>
            <a:fillRect/>
          </a:stretch>
        </p:blipFill>
        <p:spPr>
          <a:xfrm>
            <a:off x="670055" y="2928220"/>
            <a:ext cx="5153025" cy="2865041"/>
          </a:xfrm>
          <a:prstGeom prst="rect">
            <a:avLst/>
          </a:prstGeom>
        </p:spPr>
      </p:pic>
      <p:sp>
        <p:nvSpPr>
          <p:cNvPr id="15" name="TextBox 14">
            <a:extLst>
              <a:ext uri="{FF2B5EF4-FFF2-40B4-BE49-F238E27FC236}">
                <a16:creationId xmlns:a16="http://schemas.microsoft.com/office/drawing/2014/main" id="{8E133911-A2B5-4316-AD3C-DD4C0BE52B52}"/>
              </a:ext>
            </a:extLst>
          </p:cNvPr>
          <p:cNvSpPr txBox="1"/>
          <p:nvPr/>
        </p:nvSpPr>
        <p:spPr>
          <a:xfrm>
            <a:off x="376551" y="2165916"/>
            <a:ext cx="3895097" cy="374877"/>
          </a:xfrm>
          <a:prstGeom prst="rect">
            <a:avLst/>
          </a:prstGeom>
          <a:noFill/>
        </p:spPr>
        <p:txBody>
          <a:bodyPr wrap="square">
            <a:spAutoFit/>
          </a:bodyPr>
          <a:lstStyle/>
          <a:p>
            <a:r>
              <a:rPr lang="en-US" altLang="ko-KR" dirty="0"/>
              <a:t>System Scenario and Assumptions</a:t>
            </a:r>
            <a:endParaRPr lang="ko-KR" altLang="en-US" dirty="0"/>
          </a:p>
        </p:txBody>
      </p:sp>
      <p:sp>
        <p:nvSpPr>
          <p:cNvPr id="16" name="TextBox 15">
            <a:extLst>
              <a:ext uri="{FF2B5EF4-FFF2-40B4-BE49-F238E27FC236}">
                <a16:creationId xmlns:a16="http://schemas.microsoft.com/office/drawing/2014/main" id="{22F3F39A-9C4C-41CB-9FF8-8D905751B305}"/>
              </a:ext>
            </a:extLst>
          </p:cNvPr>
          <p:cNvSpPr txBox="1"/>
          <p:nvPr/>
        </p:nvSpPr>
        <p:spPr>
          <a:xfrm>
            <a:off x="670055" y="5958974"/>
            <a:ext cx="5153025" cy="461665"/>
          </a:xfrm>
          <a:prstGeom prst="rect">
            <a:avLst/>
          </a:prstGeom>
          <a:noFill/>
        </p:spPr>
        <p:txBody>
          <a:bodyPr wrap="square">
            <a:spAutoFit/>
          </a:bodyPr>
          <a:lstStyle/>
          <a:p>
            <a:r>
              <a:rPr lang="en-US" altLang="ko-KR" sz="1200" dirty="0"/>
              <a:t> Fig. 1. Illustration of the system scenario and three-phase procedure at</a:t>
            </a:r>
          </a:p>
          <a:p>
            <a:r>
              <a:rPr lang="en-US" altLang="ko-KR" sz="1200" dirty="0"/>
              <a:t>different time scales for joint cache placement and content delivery.</a:t>
            </a:r>
            <a:endParaRPr lang="ko-KR" altLang="en-US" sz="120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CA3BB42-2086-4B18-8337-03669063E9BE}"/>
                  </a:ext>
                </a:extLst>
              </p:cNvPr>
              <p:cNvSpPr txBox="1"/>
              <p:nvPr/>
            </p:nvSpPr>
            <p:spPr>
              <a:xfrm>
                <a:off x="5823080" y="2562645"/>
                <a:ext cx="5153025" cy="307777"/>
              </a:xfrm>
              <a:prstGeom prst="rect">
                <a:avLst/>
              </a:prstGeom>
              <a:noFill/>
            </p:spPr>
            <p:txBody>
              <a:bodyPr wrap="square">
                <a:spAutoFit/>
              </a:bodyPr>
              <a:lstStyle/>
              <a:p>
                <a14:m>
                  <m:oMath xmlns:m="http://schemas.openxmlformats.org/officeDocument/2006/math">
                    <m:r>
                      <a:rPr lang="en-US" altLang="ko-KR" sz="1400" b="0" i="1" smtClean="0">
                        <a:latin typeface="Cambria Math" panose="02040503050406030204" pitchFamily="18" charset="0"/>
                      </a:rPr>
                      <m:t>𝑀</m:t>
                    </m:r>
                  </m:oMath>
                </a14:m>
                <a:r>
                  <a:rPr lang="en-US" altLang="ko-KR" sz="1400" dirty="0"/>
                  <a:t> :  BS’s storage capacity</a:t>
                </a:r>
                <a:endParaRPr lang="ko-KR" altLang="en-US" sz="1400" dirty="0"/>
              </a:p>
            </p:txBody>
          </p:sp>
        </mc:Choice>
        <mc:Fallback xmlns="">
          <p:sp>
            <p:nvSpPr>
              <p:cNvPr id="17" name="TextBox 16">
                <a:extLst>
                  <a:ext uri="{FF2B5EF4-FFF2-40B4-BE49-F238E27FC236}">
                    <a16:creationId xmlns:a16="http://schemas.microsoft.com/office/drawing/2014/main" id="{ACA3BB42-2086-4B18-8337-03669063E9BE}"/>
                  </a:ext>
                </a:extLst>
              </p:cNvPr>
              <p:cNvSpPr txBox="1">
                <a:spLocks noRot="1" noChangeAspect="1" noMove="1" noResize="1" noEditPoints="1" noAdjustHandles="1" noChangeArrowheads="1" noChangeShapeType="1" noTextEdit="1"/>
              </p:cNvSpPr>
              <p:nvPr/>
            </p:nvSpPr>
            <p:spPr>
              <a:xfrm>
                <a:off x="5823080" y="2562645"/>
                <a:ext cx="5153025" cy="307777"/>
              </a:xfrm>
              <a:prstGeom prst="rect">
                <a:avLst/>
              </a:prstGeom>
              <a:blipFill>
                <a:blip r:embed="rId5"/>
                <a:stretch>
                  <a:fillRect t="-1961" b="-196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2B17B23-0795-4218-AE8E-E131BA5FF320}"/>
                  </a:ext>
                </a:extLst>
              </p:cNvPr>
              <p:cNvSpPr txBox="1"/>
              <p:nvPr/>
            </p:nvSpPr>
            <p:spPr>
              <a:xfrm>
                <a:off x="5823080" y="2903790"/>
                <a:ext cx="4616293" cy="307777"/>
              </a:xfrm>
              <a:prstGeom prst="rect">
                <a:avLst/>
              </a:prstGeom>
              <a:noFill/>
            </p:spPr>
            <p:txBody>
              <a:bodyPr wrap="square">
                <a:spAutoFit/>
              </a:bodyPr>
              <a:lstStyle/>
              <a:p>
                <a14:m>
                  <m:oMath xmlns:m="http://schemas.openxmlformats.org/officeDocument/2006/math">
                    <m:r>
                      <a:rPr lang="en-US" altLang="ko-KR" sz="1400" b="0" i="1" smtClean="0">
                        <a:latin typeface="Cambria Math" panose="02040503050406030204" pitchFamily="18" charset="0"/>
                      </a:rPr>
                      <m:t>𝐾</m:t>
                    </m:r>
                  </m:oMath>
                </a14:m>
                <a:r>
                  <a:rPr lang="en-US" altLang="ko-KR" sz="1400" dirty="0"/>
                  <a:t> :  Users.   indexed by  </a:t>
                </a:r>
                <a14:m>
                  <m:oMath xmlns:m="http://schemas.openxmlformats.org/officeDocument/2006/math">
                    <m:sSub>
                      <m:sSubPr>
                        <m:ctrlPr>
                          <a:rPr lang="en-US" altLang="ko-KR" sz="1400" i="1" smtClean="0">
                            <a:latin typeface="Cambria Math" panose="02040503050406030204" pitchFamily="18" charset="0"/>
                          </a:rPr>
                        </m:ctrlPr>
                      </m:sSubPr>
                      <m:e>
                        <m:r>
                          <a:rPr lang="en-US" altLang="ko-KR" sz="1400" i="1" smtClean="0">
                            <a:latin typeface="Cambria Math" panose="02040503050406030204" pitchFamily="18" charset="0"/>
                            <a:ea typeface="Cambria Math" panose="02040503050406030204" pitchFamily="18" charset="0"/>
                          </a:rPr>
                          <m:t>ℒ</m:t>
                        </m:r>
                      </m:e>
                      <m:sub>
                        <m:r>
                          <a:rPr lang="en-US" altLang="ko-KR" sz="1400" b="0" i="1" smtClean="0">
                            <a:latin typeface="Cambria Math" panose="02040503050406030204" pitchFamily="18" charset="0"/>
                          </a:rPr>
                          <m:t>𝑢</m:t>
                        </m:r>
                      </m:sub>
                    </m:sSub>
                    <m:r>
                      <a:rPr lang="en-US" altLang="ko-KR" sz="1400" b="0" i="1" smtClean="0">
                        <a:latin typeface="Cambria Math" panose="02040503050406030204" pitchFamily="18" charset="0"/>
                      </a:rPr>
                      <m:t>={1, …, </m:t>
                    </m:r>
                    <m:r>
                      <a:rPr lang="en-US" altLang="ko-KR" sz="1400" i="1">
                        <a:latin typeface="Cambria Math" panose="02040503050406030204" pitchFamily="18" charset="0"/>
                      </a:rPr>
                      <m:t>𝐾</m:t>
                    </m:r>
                    <m:r>
                      <a:rPr lang="en-US" altLang="ko-KR" sz="1400" b="0" i="1" smtClean="0">
                        <a:latin typeface="Cambria Math" panose="02040503050406030204" pitchFamily="18" charset="0"/>
                      </a:rPr>
                      <m:t>}</m:t>
                    </m:r>
                  </m:oMath>
                </a14:m>
                <a:endParaRPr lang="ko-KR" altLang="en-US" sz="1400" dirty="0"/>
              </a:p>
            </p:txBody>
          </p:sp>
        </mc:Choice>
        <mc:Fallback xmlns="">
          <p:sp>
            <p:nvSpPr>
              <p:cNvPr id="18" name="TextBox 17">
                <a:extLst>
                  <a:ext uri="{FF2B5EF4-FFF2-40B4-BE49-F238E27FC236}">
                    <a16:creationId xmlns:a16="http://schemas.microsoft.com/office/drawing/2014/main" id="{82B17B23-0795-4218-AE8E-E131BA5FF320}"/>
                  </a:ext>
                </a:extLst>
              </p:cNvPr>
              <p:cNvSpPr txBox="1">
                <a:spLocks noRot="1" noChangeAspect="1" noMove="1" noResize="1" noEditPoints="1" noAdjustHandles="1" noChangeArrowheads="1" noChangeShapeType="1" noTextEdit="1"/>
              </p:cNvSpPr>
              <p:nvPr/>
            </p:nvSpPr>
            <p:spPr>
              <a:xfrm>
                <a:off x="5823080" y="2903790"/>
                <a:ext cx="4616293" cy="307777"/>
              </a:xfrm>
              <a:prstGeom prst="rect">
                <a:avLst/>
              </a:prstGeom>
              <a:blipFill>
                <a:blip r:embed="rId6"/>
                <a:stretch>
                  <a:fillRect t="-1961" b="-196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1981339-476C-40A2-90A6-B568DFF6A1AB}"/>
                  </a:ext>
                </a:extLst>
              </p:cNvPr>
              <p:cNvSpPr txBox="1"/>
              <p:nvPr/>
            </p:nvSpPr>
            <p:spPr>
              <a:xfrm>
                <a:off x="5823080" y="3228519"/>
                <a:ext cx="4959194" cy="307777"/>
              </a:xfrm>
              <a:prstGeom prst="rect">
                <a:avLst/>
              </a:prstGeom>
              <a:noFill/>
            </p:spPr>
            <p:txBody>
              <a:bodyPr wrap="square">
                <a:spAutoFit/>
              </a:bodyPr>
              <a:lstStyle/>
              <a:p>
                <a14:m>
                  <m:oMath xmlns:m="http://schemas.openxmlformats.org/officeDocument/2006/math">
                    <m:r>
                      <a:rPr lang="en-US" altLang="ko-KR" sz="1400" i="1">
                        <a:latin typeface="Cambria Math" panose="02040503050406030204" pitchFamily="18" charset="0"/>
                      </a:rPr>
                      <m:t>𝑇</m:t>
                    </m:r>
                    <m:r>
                      <a:rPr lang="en-US" altLang="ko-KR" sz="1400" i="1">
                        <a:latin typeface="Cambria Math" panose="02040503050406030204" pitchFamily="18" charset="0"/>
                      </a:rPr>
                      <m:t> </m:t>
                    </m:r>
                  </m:oMath>
                </a14:m>
                <a:r>
                  <a:rPr lang="en-US" altLang="ko-KR" sz="1400" dirty="0"/>
                  <a:t> : Discrete time slots </a:t>
                </a:r>
                <a14:m>
                  <m:oMath xmlns:m="http://schemas.openxmlformats.org/officeDocument/2006/math">
                    <m:r>
                      <a:rPr lang="en-US" altLang="ko-KR" sz="1400" b="0" i="0" smtClean="0">
                        <a:latin typeface="Cambria Math" panose="02040503050406030204" pitchFamily="18" charset="0"/>
                      </a:rPr>
                      <m:t> </m:t>
                    </m:r>
                    <m:r>
                      <a:rPr lang="ko-KR" altLang="en-US" sz="1400" b="0" i="1" smtClean="0">
                        <a:latin typeface="Cambria Math" panose="02040503050406030204" pitchFamily="18" charset="0"/>
                      </a:rPr>
                      <m:t>𝒯</m:t>
                    </m:r>
                    <m:r>
                      <a:rPr lang="en-US" altLang="ko-KR" sz="1400" b="0" i="1" smtClean="0">
                        <a:latin typeface="Cambria Math" panose="02040503050406030204" pitchFamily="18" charset="0"/>
                      </a:rPr>
                      <m:t>={1, …, </m:t>
                    </m:r>
                    <m:r>
                      <a:rPr lang="en-US" altLang="ko-KR" sz="1400" b="0" i="1" smtClean="0">
                        <a:latin typeface="Cambria Math" panose="02040503050406030204" pitchFamily="18" charset="0"/>
                      </a:rPr>
                      <m:t>𝑇</m:t>
                    </m:r>
                    <m:r>
                      <a:rPr lang="en-US" altLang="ko-KR" sz="1400" b="0" i="1" smtClean="0">
                        <a:latin typeface="Cambria Math" panose="02040503050406030204" pitchFamily="18" charset="0"/>
                      </a:rPr>
                      <m:t>}</m:t>
                    </m:r>
                  </m:oMath>
                </a14:m>
                <a:endParaRPr lang="ko-KR" altLang="en-US" sz="1400" dirty="0"/>
              </a:p>
            </p:txBody>
          </p:sp>
        </mc:Choice>
        <mc:Fallback xmlns="">
          <p:sp>
            <p:nvSpPr>
              <p:cNvPr id="26" name="TextBox 25">
                <a:extLst>
                  <a:ext uri="{FF2B5EF4-FFF2-40B4-BE49-F238E27FC236}">
                    <a16:creationId xmlns:a16="http://schemas.microsoft.com/office/drawing/2014/main" id="{C1981339-476C-40A2-90A6-B568DFF6A1AB}"/>
                  </a:ext>
                </a:extLst>
              </p:cNvPr>
              <p:cNvSpPr txBox="1">
                <a:spLocks noRot="1" noChangeAspect="1" noMove="1" noResize="1" noEditPoints="1" noAdjustHandles="1" noChangeArrowheads="1" noChangeShapeType="1" noTextEdit="1"/>
              </p:cNvSpPr>
              <p:nvPr/>
            </p:nvSpPr>
            <p:spPr>
              <a:xfrm>
                <a:off x="5823080" y="3228519"/>
                <a:ext cx="4959194" cy="307777"/>
              </a:xfrm>
              <a:prstGeom prst="rect">
                <a:avLst/>
              </a:prstGeom>
              <a:blipFill>
                <a:blip r:embed="rId7"/>
                <a:stretch>
                  <a:fillRect t="-4000" b="-2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C06669F-AB3D-42BC-A431-AC2EE3B22836}"/>
                  </a:ext>
                </a:extLst>
              </p:cNvPr>
              <p:cNvSpPr txBox="1"/>
              <p:nvPr/>
            </p:nvSpPr>
            <p:spPr>
              <a:xfrm>
                <a:off x="6016911" y="4064744"/>
                <a:ext cx="4959194" cy="307777"/>
              </a:xfrm>
              <a:prstGeom prst="rect">
                <a:avLst/>
              </a:prstGeom>
              <a:noFill/>
            </p:spPr>
            <p:txBody>
              <a:bodyPr wrap="square">
                <a:spAutoFit/>
              </a:bodyPr>
              <a:lstStyle/>
              <a:p>
                <a14:m>
                  <m:oMath xmlns:m="http://schemas.openxmlformats.org/officeDocument/2006/math">
                    <m:r>
                      <a:rPr lang="en-US" altLang="ko-KR" sz="1400" b="0" i="1" smtClean="0">
                        <a:latin typeface="Cambria Math" panose="02040503050406030204" pitchFamily="18" charset="0"/>
                      </a:rPr>
                      <m:t>𝐹</m:t>
                    </m:r>
                    <m:r>
                      <a:rPr lang="en-US" altLang="ko-KR" sz="1400" i="1">
                        <a:latin typeface="Cambria Math" panose="02040503050406030204" pitchFamily="18" charset="0"/>
                      </a:rPr>
                      <m:t> </m:t>
                    </m:r>
                  </m:oMath>
                </a14:m>
                <a:r>
                  <a:rPr lang="en-US" altLang="ko-KR" sz="1400" dirty="0"/>
                  <a:t> : the initial contents in the content library</a:t>
                </a:r>
                <a:endParaRPr lang="ko-KR" altLang="en-US" sz="1400" dirty="0"/>
              </a:p>
            </p:txBody>
          </p:sp>
        </mc:Choice>
        <mc:Fallback xmlns="">
          <p:sp>
            <p:nvSpPr>
              <p:cNvPr id="31" name="TextBox 30">
                <a:extLst>
                  <a:ext uri="{FF2B5EF4-FFF2-40B4-BE49-F238E27FC236}">
                    <a16:creationId xmlns:a16="http://schemas.microsoft.com/office/drawing/2014/main" id="{4C06669F-AB3D-42BC-A431-AC2EE3B22836}"/>
                  </a:ext>
                </a:extLst>
              </p:cNvPr>
              <p:cNvSpPr txBox="1">
                <a:spLocks noRot="1" noChangeAspect="1" noMove="1" noResize="1" noEditPoints="1" noAdjustHandles="1" noChangeArrowheads="1" noChangeShapeType="1" noTextEdit="1"/>
              </p:cNvSpPr>
              <p:nvPr/>
            </p:nvSpPr>
            <p:spPr>
              <a:xfrm>
                <a:off x="6016911" y="4064744"/>
                <a:ext cx="4959194" cy="307777"/>
              </a:xfrm>
              <a:prstGeom prst="rect">
                <a:avLst/>
              </a:prstGeom>
              <a:blipFill>
                <a:blip r:embed="rId8"/>
                <a:stretch>
                  <a:fillRect t="-4000" b="-2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5FDDBEA-BF5D-4CA0-A22A-815A482A3803}"/>
                  </a:ext>
                </a:extLst>
              </p:cNvPr>
              <p:cNvSpPr txBox="1"/>
              <p:nvPr/>
            </p:nvSpPr>
            <p:spPr>
              <a:xfrm>
                <a:off x="6016911" y="4410412"/>
                <a:ext cx="6368920" cy="316946"/>
              </a:xfrm>
              <a:prstGeom prst="rect">
                <a:avLst/>
              </a:prstGeom>
              <a:noFill/>
            </p:spPr>
            <p:txBody>
              <a:bodyPr wrap="square">
                <a:spAutoFit/>
              </a:bodyPr>
              <a:lstStyle/>
              <a:p>
                <a14:m>
                  <m:oMath xmlns:m="http://schemas.openxmlformats.org/officeDocument/2006/math">
                    <m:sSup>
                      <m:sSupPr>
                        <m:ctrlPr>
                          <a:rPr lang="en-US" altLang="ko-KR" sz="1400" b="0" i="1" smtClean="0">
                            <a:latin typeface="Cambria Math" panose="02040503050406030204" pitchFamily="18" charset="0"/>
                          </a:rPr>
                        </m:ctrlPr>
                      </m:sSupPr>
                      <m:e>
                        <m:r>
                          <a:rPr lang="en-US" altLang="ko-KR" sz="1400" b="0" i="1" smtClean="0">
                            <a:latin typeface="Cambria Math" panose="02040503050406030204" pitchFamily="18" charset="0"/>
                          </a:rPr>
                          <m:t>𝐹</m:t>
                        </m:r>
                      </m:e>
                      <m:sup>
                        <m:r>
                          <a:rPr lang="en-US" altLang="ko-KR" sz="1400" b="0" i="1" smtClean="0">
                            <a:latin typeface="Cambria Math" panose="02040503050406030204" pitchFamily="18" charset="0"/>
                          </a:rPr>
                          <m:t>[</m:t>
                        </m:r>
                        <m:r>
                          <m:rPr>
                            <m:sty m:val="p"/>
                          </m:rPr>
                          <a:rPr lang="en-US" altLang="ko-KR" sz="1400" b="0" i="0" smtClean="0">
                            <a:latin typeface="Cambria Math" panose="02040503050406030204" pitchFamily="18" charset="0"/>
                          </a:rPr>
                          <m:t>max</m:t>
                        </m:r>
                        <m:r>
                          <a:rPr lang="en-US" altLang="ko-KR" sz="1400" b="0" i="1" smtClean="0">
                            <a:latin typeface="Cambria Math" panose="02040503050406030204" pitchFamily="18" charset="0"/>
                          </a:rPr>
                          <m:t>]</m:t>
                        </m:r>
                      </m:sup>
                    </m:sSup>
                    <m:r>
                      <a:rPr lang="en-US" altLang="ko-KR" sz="1400" i="1">
                        <a:latin typeface="Cambria Math" panose="02040503050406030204" pitchFamily="18" charset="0"/>
                      </a:rPr>
                      <m:t> </m:t>
                    </m:r>
                  </m:oMath>
                </a14:m>
                <a:r>
                  <a:rPr lang="en-US" altLang="ko-KR" sz="1400" dirty="0"/>
                  <a:t> : the maximum numbers of contents in the content library</a:t>
                </a:r>
                <a:endParaRPr lang="ko-KR" altLang="en-US" sz="1400" dirty="0"/>
              </a:p>
            </p:txBody>
          </p:sp>
        </mc:Choice>
        <mc:Fallback xmlns="">
          <p:sp>
            <p:nvSpPr>
              <p:cNvPr id="32" name="TextBox 31">
                <a:extLst>
                  <a:ext uri="{FF2B5EF4-FFF2-40B4-BE49-F238E27FC236}">
                    <a16:creationId xmlns:a16="http://schemas.microsoft.com/office/drawing/2014/main" id="{75FDDBEA-BF5D-4CA0-A22A-815A482A3803}"/>
                  </a:ext>
                </a:extLst>
              </p:cNvPr>
              <p:cNvSpPr txBox="1">
                <a:spLocks noRot="1" noChangeAspect="1" noMove="1" noResize="1" noEditPoints="1" noAdjustHandles="1" noChangeArrowheads="1" noChangeShapeType="1" noTextEdit="1"/>
              </p:cNvSpPr>
              <p:nvPr/>
            </p:nvSpPr>
            <p:spPr>
              <a:xfrm>
                <a:off x="6016911" y="4410412"/>
                <a:ext cx="6368920" cy="316946"/>
              </a:xfrm>
              <a:prstGeom prst="rect">
                <a:avLst/>
              </a:prstGeom>
              <a:blipFill>
                <a:blip r:embed="rId9"/>
                <a:stretch>
                  <a:fillRect b="-1923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EDD29CA-D030-4FE3-828B-4EF9D3605685}"/>
                  </a:ext>
                </a:extLst>
              </p:cNvPr>
              <p:cNvSpPr txBox="1"/>
              <p:nvPr/>
            </p:nvSpPr>
            <p:spPr>
              <a:xfrm>
                <a:off x="7852697" y="4672482"/>
                <a:ext cx="1481451"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ko-KR" sz="1400" b="0" i="1" smtClean="0">
                              <a:latin typeface="Cambria Math" panose="02040503050406030204" pitchFamily="18" charset="0"/>
                            </a:rPr>
                          </m:ctrlPr>
                        </m:sSupPr>
                        <m:e>
                          <m:r>
                            <a:rPr lang="en-US" altLang="ko-KR" sz="1400" b="0" i="1" smtClean="0">
                              <a:latin typeface="Cambria Math" panose="02040503050406030204" pitchFamily="18" charset="0"/>
                              <a:ea typeface="Cambria Math" panose="02040503050406030204" pitchFamily="18" charset="0"/>
                            </a:rPr>
                            <m:t>ℱ</m:t>
                          </m:r>
                        </m:e>
                        <m:sup>
                          <m:r>
                            <a:rPr lang="en-US" altLang="ko-KR" sz="1400" b="0" i="1" smtClean="0">
                              <a:latin typeface="Cambria Math" panose="02040503050406030204" pitchFamily="18" charset="0"/>
                            </a:rPr>
                            <m:t>𝑡</m:t>
                          </m:r>
                        </m:sup>
                      </m:sSup>
                      <m:r>
                        <a:rPr lang="en-US" altLang="ko-KR" sz="1400" b="0" i="1" smtClean="0">
                          <a:latin typeface="Cambria Math" panose="02040503050406030204" pitchFamily="18" charset="0"/>
                        </a:rPr>
                        <m:t>={1, …, </m:t>
                      </m:r>
                      <m:sSup>
                        <m:sSupPr>
                          <m:ctrlPr>
                            <a:rPr lang="en-US" altLang="ko-KR" sz="1400" b="0" i="1" smtClean="0">
                              <a:latin typeface="Cambria Math" panose="02040503050406030204" pitchFamily="18" charset="0"/>
                            </a:rPr>
                          </m:ctrlPr>
                        </m:sSupPr>
                        <m:e>
                          <m:r>
                            <a:rPr lang="en-US" altLang="ko-KR" sz="1400" b="0" i="1" smtClean="0">
                              <a:latin typeface="Cambria Math" panose="02040503050406030204" pitchFamily="18" charset="0"/>
                            </a:rPr>
                            <m:t>𝐹</m:t>
                          </m:r>
                        </m:e>
                        <m:sup>
                          <m:r>
                            <a:rPr lang="en-US" altLang="ko-KR" sz="1400" b="0" i="1" smtClean="0">
                              <a:latin typeface="Cambria Math" panose="02040503050406030204" pitchFamily="18" charset="0"/>
                            </a:rPr>
                            <m:t>′</m:t>
                          </m:r>
                        </m:sup>
                      </m:sSup>
                      <m:r>
                        <a:rPr lang="en-US" altLang="ko-KR" sz="1400" b="0" i="1" smtClean="0">
                          <a:latin typeface="Cambria Math" panose="02040503050406030204" pitchFamily="18" charset="0"/>
                        </a:rPr>
                        <m:t>}</m:t>
                      </m:r>
                    </m:oMath>
                  </m:oMathPara>
                </a14:m>
                <a:endParaRPr lang="ko-KR" altLang="en-US" sz="1400" dirty="0"/>
              </a:p>
            </p:txBody>
          </p:sp>
        </mc:Choice>
        <mc:Fallback xmlns="">
          <p:sp>
            <p:nvSpPr>
              <p:cNvPr id="34" name="TextBox 33">
                <a:extLst>
                  <a:ext uri="{FF2B5EF4-FFF2-40B4-BE49-F238E27FC236}">
                    <a16:creationId xmlns:a16="http://schemas.microsoft.com/office/drawing/2014/main" id="{CEDD29CA-D030-4FE3-828B-4EF9D3605685}"/>
                  </a:ext>
                </a:extLst>
              </p:cNvPr>
              <p:cNvSpPr txBox="1">
                <a:spLocks noRot="1" noChangeAspect="1" noMove="1" noResize="1" noEditPoints="1" noAdjustHandles="1" noChangeArrowheads="1" noChangeShapeType="1" noTextEdit="1"/>
              </p:cNvSpPr>
              <p:nvPr/>
            </p:nvSpPr>
            <p:spPr>
              <a:xfrm>
                <a:off x="7852697" y="4672482"/>
                <a:ext cx="1481451" cy="307777"/>
              </a:xfrm>
              <a:prstGeom prst="rect">
                <a:avLst/>
              </a:prstGeom>
              <a:blipFill>
                <a:blip r:embed="rId10"/>
                <a:stretch>
                  <a:fillRect b="-980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FF47D23-2AFF-4A14-AB44-ADF98D3F73AD}"/>
                  </a:ext>
                </a:extLst>
              </p:cNvPr>
              <p:cNvSpPr txBox="1"/>
              <p:nvPr/>
            </p:nvSpPr>
            <p:spPr>
              <a:xfrm>
                <a:off x="6031650" y="5080792"/>
                <a:ext cx="6224161" cy="553037"/>
              </a:xfrm>
              <a:prstGeom prst="rect">
                <a:avLst/>
              </a:prstGeom>
              <a:noFill/>
            </p:spPr>
            <p:txBody>
              <a:bodyPr wrap="square">
                <a:spAutoFit/>
              </a:bodyPr>
              <a:lstStyle/>
              <a:p>
                <a:r>
                  <a:rPr lang="en-US" altLang="ko-KR" sz="1400" dirty="0"/>
                  <a:t>The content library with individual content sizes of </a:t>
                </a:r>
                <a14:m>
                  <m:oMath xmlns:m="http://schemas.openxmlformats.org/officeDocument/2006/math">
                    <m:sSub>
                      <m:sSubPr>
                        <m:ctrlPr>
                          <a:rPr lang="en-US" altLang="ko-KR" sz="1400" b="0" i="1" smtClean="0">
                            <a:latin typeface="Cambria Math" panose="02040503050406030204" pitchFamily="18" charset="0"/>
                          </a:rPr>
                        </m:ctrlPr>
                      </m:sSubPr>
                      <m:e>
                        <m:r>
                          <a:rPr lang="en-US" altLang="ko-KR" sz="1400" i="1">
                            <a:latin typeface="Cambria Math" panose="02040503050406030204" pitchFamily="18" charset="0"/>
                          </a:rPr>
                          <m:t>{</m:t>
                        </m:r>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𝑚</m:t>
                            </m:r>
                          </m:e>
                          <m:sub>
                            <m:r>
                              <a:rPr lang="en-US" altLang="ko-KR" sz="1400" i="1">
                                <a:latin typeface="Cambria Math" panose="02040503050406030204" pitchFamily="18" charset="0"/>
                              </a:rPr>
                              <m:t>𝑓</m:t>
                            </m:r>
                          </m:sub>
                        </m:sSub>
                        <m:r>
                          <a:rPr lang="en-US" altLang="ko-KR" sz="1400" i="1">
                            <a:latin typeface="Cambria Math" panose="02040503050406030204" pitchFamily="18" charset="0"/>
                          </a:rPr>
                          <m:t>}</m:t>
                        </m:r>
                      </m:e>
                      <m:sub>
                        <m:r>
                          <a:rPr lang="en-US" altLang="ko-KR" sz="1400" b="0" i="1" smtClean="0">
                            <a:latin typeface="Cambria Math" panose="02040503050406030204" pitchFamily="18" charset="0"/>
                          </a:rPr>
                          <m:t>𝑓</m:t>
                        </m:r>
                        <m:r>
                          <a:rPr lang="en-US" altLang="ko-KR" sz="1400" b="0" i="1" smtClean="0">
                            <a:latin typeface="Cambria Math" panose="02040503050406030204" pitchFamily="18" charset="0"/>
                            <a:ea typeface="Cambria Math" panose="02040503050406030204" pitchFamily="18" charset="0"/>
                          </a:rPr>
                          <m:t>∈</m:t>
                        </m:r>
                        <m:sSup>
                          <m:sSupPr>
                            <m:ctrlPr>
                              <a:rPr lang="en-US" altLang="ko-KR" sz="1400" b="0" i="1" smtClean="0">
                                <a:latin typeface="Cambria Math" panose="02040503050406030204" pitchFamily="18" charset="0"/>
                              </a:rPr>
                            </m:ctrlPr>
                          </m:sSupPr>
                          <m:e>
                            <m:r>
                              <a:rPr lang="en-US" altLang="ko-KR" sz="1400" b="0" i="1" smtClean="0">
                                <a:latin typeface="Cambria Math" panose="02040503050406030204" pitchFamily="18" charset="0"/>
                                <a:ea typeface="Cambria Math" panose="02040503050406030204" pitchFamily="18" charset="0"/>
                              </a:rPr>
                              <m:t>ℱ</m:t>
                            </m:r>
                          </m:e>
                          <m:sup>
                            <m:r>
                              <a:rPr lang="en-US" altLang="ko-KR" sz="1400" b="0" i="1" smtClean="0">
                                <a:latin typeface="Cambria Math" panose="02040503050406030204" pitchFamily="18" charset="0"/>
                              </a:rPr>
                              <m:t>𝑡</m:t>
                            </m:r>
                          </m:sup>
                        </m:sSup>
                      </m:sub>
                    </m:sSub>
                  </m:oMath>
                </a14:m>
                <a:r>
                  <a:rPr lang="ko-KR" altLang="en-US" sz="1400" dirty="0"/>
                  <a:t> </a:t>
                </a:r>
                <a:r>
                  <a:rPr lang="en-US" altLang="ko-KR" sz="1400" dirty="0"/>
                  <a:t>at the </a:t>
                </a:r>
                <a14:m>
                  <m:oMath xmlns:m="http://schemas.openxmlformats.org/officeDocument/2006/math">
                    <m:r>
                      <a:rPr lang="en-US" altLang="ko-KR" sz="1400" b="0" i="1" smtClean="0">
                        <a:latin typeface="Cambria Math" panose="02040503050406030204" pitchFamily="18" charset="0"/>
                      </a:rPr>
                      <m:t>𝑡</m:t>
                    </m:r>
                  </m:oMath>
                </a14:m>
                <a:r>
                  <a:rPr lang="en-US" altLang="ko-KR" sz="1400" dirty="0"/>
                  <a:t>-</a:t>
                </a:r>
                <a:r>
                  <a:rPr lang="en-US" altLang="ko-KR" sz="1400" dirty="0" err="1"/>
                  <a:t>th</a:t>
                </a:r>
                <a:r>
                  <a:rPr lang="ko-KR" altLang="en-US" sz="1400" dirty="0"/>
                  <a:t> </a:t>
                </a:r>
                <a:r>
                  <a:rPr lang="en-US" altLang="ko-KR" sz="1400" dirty="0"/>
                  <a:t>time slot, where </a:t>
                </a:r>
                <a14:m>
                  <m:oMath xmlns:m="http://schemas.openxmlformats.org/officeDocument/2006/math">
                    <m:sSup>
                      <m:sSupPr>
                        <m:ctrlPr>
                          <a:rPr lang="en-US" altLang="ko-KR" sz="1400" i="1">
                            <a:latin typeface="Cambria Math" panose="02040503050406030204" pitchFamily="18" charset="0"/>
                          </a:rPr>
                        </m:ctrlPr>
                      </m:sSupPr>
                      <m:e>
                        <m:r>
                          <a:rPr lang="en-US" altLang="ko-KR" sz="1400" i="1">
                            <a:latin typeface="Cambria Math" panose="02040503050406030204" pitchFamily="18" charset="0"/>
                          </a:rPr>
                          <m:t>𝐹</m:t>
                        </m:r>
                      </m:e>
                      <m:sup>
                        <m:r>
                          <a:rPr lang="en-US" altLang="ko-KR" sz="1400" i="1">
                            <a:latin typeface="Cambria Math" panose="02040503050406030204" pitchFamily="18" charset="0"/>
                          </a:rPr>
                          <m:t>′</m:t>
                        </m:r>
                      </m:sup>
                    </m:sSup>
                  </m:oMath>
                </a14:m>
                <a:r>
                  <a:rPr lang="en-US" altLang="ko-KR" sz="1400" dirty="0"/>
                  <a:t> indicates the current number of contents in the library.</a:t>
                </a:r>
                <a:r>
                  <a:rPr lang="ko-KR" altLang="en-US" sz="1400" dirty="0"/>
                  <a:t> </a:t>
                </a:r>
              </a:p>
            </p:txBody>
          </p:sp>
        </mc:Choice>
        <mc:Fallback xmlns="">
          <p:sp>
            <p:nvSpPr>
              <p:cNvPr id="38" name="TextBox 37">
                <a:extLst>
                  <a:ext uri="{FF2B5EF4-FFF2-40B4-BE49-F238E27FC236}">
                    <a16:creationId xmlns:a16="http://schemas.microsoft.com/office/drawing/2014/main" id="{5FF47D23-2AFF-4A14-AB44-ADF98D3F73AD}"/>
                  </a:ext>
                </a:extLst>
              </p:cNvPr>
              <p:cNvSpPr txBox="1">
                <a:spLocks noRot="1" noChangeAspect="1" noMove="1" noResize="1" noEditPoints="1" noAdjustHandles="1" noChangeArrowheads="1" noChangeShapeType="1" noTextEdit="1"/>
              </p:cNvSpPr>
              <p:nvPr/>
            </p:nvSpPr>
            <p:spPr>
              <a:xfrm>
                <a:off x="6031650" y="5080792"/>
                <a:ext cx="6224161" cy="553037"/>
              </a:xfrm>
              <a:prstGeom prst="rect">
                <a:avLst/>
              </a:prstGeom>
              <a:blipFill>
                <a:blip r:embed="rId11"/>
                <a:stretch>
                  <a:fillRect l="-294" t="-1099" r="-294" b="-1098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A4FEAD47-8BB8-4EE2-9750-B085FCC127C2}"/>
                  </a:ext>
                </a:extLst>
              </p:cNvPr>
              <p:cNvSpPr txBox="1"/>
              <p:nvPr/>
            </p:nvSpPr>
            <p:spPr>
              <a:xfrm>
                <a:off x="6031650" y="5707730"/>
                <a:ext cx="6224161" cy="747833"/>
              </a:xfrm>
              <a:prstGeom prst="rect">
                <a:avLst/>
              </a:prstGeom>
              <a:noFill/>
            </p:spPr>
            <p:txBody>
              <a:bodyPr wrap="square">
                <a:spAutoFit/>
              </a:bodyPr>
              <a:lstStyle/>
              <a:p>
                <a:r>
                  <a:rPr lang="en-US" altLang="ko-KR" sz="1400" dirty="0"/>
                  <a:t>If the content library has </a:t>
                </a:r>
                <a14:m>
                  <m:oMath xmlns:m="http://schemas.openxmlformats.org/officeDocument/2006/math">
                    <m:sSup>
                      <m:sSupPr>
                        <m:ctrlPr>
                          <a:rPr lang="en-US" altLang="ko-KR" sz="1400" b="0" i="1" smtClean="0">
                            <a:latin typeface="Cambria Math" panose="02040503050406030204" pitchFamily="18" charset="0"/>
                          </a:rPr>
                        </m:ctrlPr>
                      </m:sSupPr>
                      <m:e>
                        <m:r>
                          <a:rPr lang="en-US" altLang="ko-KR" sz="1400" b="0" i="1" smtClean="0">
                            <a:latin typeface="Cambria Math" panose="02040503050406030204" pitchFamily="18" charset="0"/>
                          </a:rPr>
                          <m:t>𝐹</m:t>
                        </m:r>
                      </m:e>
                      <m:sup>
                        <m:r>
                          <a:rPr lang="en-US" altLang="ko-KR" sz="1400" b="0" i="1" smtClean="0">
                            <a:latin typeface="Cambria Math" panose="02040503050406030204" pitchFamily="18" charset="0"/>
                          </a:rPr>
                          <m:t>′</m:t>
                        </m:r>
                      </m:sup>
                    </m:sSup>
                    <m:r>
                      <a:rPr lang="en-US" altLang="ko-KR" sz="1400" b="0" i="1" smtClean="0">
                        <a:latin typeface="Cambria Math" panose="02040503050406030204" pitchFamily="18" charset="0"/>
                      </a:rPr>
                      <m:t>=</m:t>
                    </m:r>
                  </m:oMath>
                </a14:m>
                <a:r>
                  <a:rPr lang="ko-KR" altLang="en-US" sz="1400" dirty="0"/>
                  <a:t> </a:t>
                </a:r>
                <a14:m>
                  <m:oMath xmlns:m="http://schemas.openxmlformats.org/officeDocument/2006/math">
                    <m:sSup>
                      <m:sSupPr>
                        <m:ctrlPr>
                          <a:rPr lang="en-US" altLang="ko-KR" sz="1400" i="1">
                            <a:latin typeface="Cambria Math" panose="02040503050406030204" pitchFamily="18" charset="0"/>
                          </a:rPr>
                        </m:ctrlPr>
                      </m:sSupPr>
                      <m:e>
                        <m:r>
                          <a:rPr lang="en-US" altLang="ko-KR" sz="1400" i="1">
                            <a:latin typeface="Cambria Math" panose="02040503050406030204" pitchFamily="18" charset="0"/>
                          </a:rPr>
                          <m:t>𝐹</m:t>
                        </m:r>
                      </m:e>
                      <m:sup>
                        <m:r>
                          <a:rPr lang="en-US" altLang="ko-KR" sz="1400" i="1">
                            <a:latin typeface="Cambria Math" panose="02040503050406030204" pitchFamily="18" charset="0"/>
                          </a:rPr>
                          <m:t>[</m:t>
                        </m:r>
                        <m:r>
                          <m:rPr>
                            <m:sty m:val="p"/>
                          </m:rPr>
                          <a:rPr lang="en-US" altLang="ko-KR" sz="1400">
                            <a:latin typeface="Cambria Math" panose="02040503050406030204" pitchFamily="18" charset="0"/>
                          </a:rPr>
                          <m:t>max</m:t>
                        </m:r>
                        <m:r>
                          <a:rPr lang="en-US" altLang="ko-KR" sz="1400" i="1">
                            <a:latin typeface="Cambria Math" panose="02040503050406030204" pitchFamily="18" charset="0"/>
                          </a:rPr>
                          <m:t>]</m:t>
                        </m:r>
                      </m:sup>
                    </m:sSup>
                  </m:oMath>
                </a14:m>
                <a:r>
                  <a:rPr lang="ko-KR" altLang="en-US" sz="1400" dirty="0"/>
                  <a:t> </a:t>
                </a:r>
                <a:r>
                  <a:rPr lang="en-US" altLang="ko-KR" sz="1400" dirty="0"/>
                  <a:t>available contents at time slot </a:t>
                </a:r>
                <a14:m>
                  <m:oMath xmlns:m="http://schemas.openxmlformats.org/officeDocument/2006/math">
                    <m:r>
                      <a:rPr lang="en-US" altLang="ko-KR" sz="1400" i="1">
                        <a:latin typeface="Cambria Math" panose="02040503050406030204" pitchFamily="18" charset="0"/>
                      </a:rPr>
                      <m:t>𝑡</m:t>
                    </m:r>
                  </m:oMath>
                </a14:m>
                <a:r>
                  <a:rPr lang="en-US" altLang="ko-KR" sz="1400" dirty="0"/>
                  <a:t>, the least frequently used contents at the content server will be deleted and replaced by the newly emerged contents.</a:t>
                </a:r>
                <a:r>
                  <a:rPr lang="ko-KR" altLang="en-US" sz="1400" dirty="0"/>
                  <a:t> </a:t>
                </a:r>
              </a:p>
            </p:txBody>
          </p:sp>
        </mc:Choice>
        <mc:Fallback xmlns="">
          <p:sp>
            <p:nvSpPr>
              <p:cNvPr id="46" name="TextBox 45">
                <a:extLst>
                  <a:ext uri="{FF2B5EF4-FFF2-40B4-BE49-F238E27FC236}">
                    <a16:creationId xmlns:a16="http://schemas.microsoft.com/office/drawing/2014/main" id="{A4FEAD47-8BB8-4EE2-9750-B085FCC127C2}"/>
                  </a:ext>
                </a:extLst>
              </p:cNvPr>
              <p:cNvSpPr txBox="1">
                <a:spLocks noRot="1" noChangeAspect="1" noMove="1" noResize="1" noEditPoints="1" noAdjustHandles="1" noChangeArrowheads="1" noChangeShapeType="1" noTextEdit="1"/>
              </p:cNvSpPr>
              <p:nvPr/>
            </p:nvSpPr>
            <p:spPr>
              <a:xfrm>
                <a:off x="6031650" y="5707730"/>
                <a:ext cx="6224161" cy="747833"/>
              </a:xfrm>
              <a:prstGeom prst="rect">
                <a:avLst/>
              </a:prstGeom>
              <a:blipFill>
                <a:blip r:embed="rId12"/>
                <a:stretch>
                  <a:fillRect l="-294" b="-7317"/>
                </a:stretch>
              </a:blipFill>
            </p:spPr>
            <p:txBody>
              <a:bodyPr/>
              <a:lstStyle/>
              <a:p>
                <a:r>
                  <a:rPr lang="ko-KR" altLang="en-US">
                    <a:noFill/>
                  </a:rPr>
                  <a:t> </a:t>
                </a:r>
              </a:p>
            </p:txBody>
          </p:sp>
        </mc:Fallback>
      </mc:AlternateContent>
      <p:sp>
        <p:nvSpPr>
          <p:cNvPr id="49" name="TextBox 48">
            <a:extLst>
              <a:ext uri="{FF2B5EF4-FFF2-40B4-BE49-F238E27FC236}">
                <a16:creationId xmlns:a16="http://schemas.microsoft.com/office/drawing/2014/main" id="{195D0E98-6A7E-4EE1-9332-27533F0083E6}"/>
              </a:ext>
            </a:extLst>
          </p:cNvPr>
          <p:cNvSpPr txBox="1"/>
          <p:nvPr/>
        </p:nvSpPr>
        <p:spPr>
          <a:xfrm>
            <a:off x="5837819" y="3667716"/>
            <a:ext cx="6096000" cy="369332"/>
          </a:xfrm>
          <a:prstGeom prst="rect">
            <a:avLst/>
          </a:prstGeom>
          <a:noFill/>
        </p:spPr>
        <p:txBody>
          <a:bodyPr wrap="square">
            <a:spAutoFit/>
          </a:bodyPr>
          <a:lstStyle/>
          <a:p>
            <a:r>
              <a:rPr lang="en-US" altLang="ko-KR" dirty="0"/>
              <a:t>Non-stationary Content Library</a:t>
            </a:r>
            <a:endParaRPr lang="ko-KR" altLang="en-US" dirty="0"/>
          </a:p>
        </p:txBody>
      </p:sp>
      <p:sp>
        <p:nvSpPr>
          <p:cNvPr id="51" name="TextBox 50">
            <a:extLst>
              <a:ext uri="{FF2B5EF4-FFF2-40B4-BE49-F238E27FC236}">
                <a16:creationId xmlns:a16="http://schemas.microsoft.com/office/drawing/2014/main" id="{0DEBA8D5-EA42-4A08-8537-5FD02170751F}"/>
              </a:ext>
            </a:extLst>
          </p:cNvPr>
          <p:cNvSpPr txBox="1"/>
          <p:nvPr/>
        </p:nvSpPr>
        <p:spPr>
          <a:xfrm>
            <a:off x="4871722" y="5681251"/>
            <a:ext cx="1323696" cy="276999"/>
          </a:xfrm>
          <a:prstGeom prst="rect">
            <a:avLst/>
          </a:prstGeom>
          <a:noFill/>
        </p:spPr>
        <p:txBody>
          <a:bodyPr wrap="square">
            <a:spAutoFit/>
          </a:bodyPr>
          <a:lstStyle/>
          <a:p>
            <a:r>
              <a:rPr lang="en-US" altLang="ko-KR" sz="1200" dirty="0"/>
              <a:t>Time scales</a:t>
            </a:r>
            <a:endParaRPr lang="ko-KR" altLang="en-US" sz="1200" dirty="0"/>
          </a:p>
        </p:txBody>
      </p:sp>
    </p:spTree>
    <p:extLst>
      <p:ext uri="{BB962C8B-B14F-4D97-AF65-F5344CB8AC3E}">
        <p14:creationId xmlns:p14="http://schemas.microsoft.com/office/powerpoint/2010/main" val="4045108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1EFD6F9-84DB-4040-A2B3-2F9E6C2E10EF}"/>
              </a:ext>
            </a:extLst>
          </p:cNvPr>
          <p:cNvPicPr>
            <a:picLocks noChangeAspect="1"/>
          </p:cNvPicPr>
          <p:nvPr/>
        </p:nvPicPr>
        <p:blipFill>
          <a:blip r:embed="rId3"/>
          <a:stretch>
            <a:fillRect/>
          </a:stretch>
        </p:blipFill>
        <p:spPr>
          <a:xfrm>
            <a:off x="337283" y="0"/>
            <a:ext cx="11724698" cy="1027670"/>
          </a:xfrm>
          <a:prstGeom prst="rect">
            <a:avLst/>
          </a:prstGeom>
        </p:spPr>
      </p:pic>
      <p:sp>
        <p:nvSpPr>
          <p:cNvPr id="4" name="제목 1">
            <a:extLst>
              <a:ext uri="{FF2B5EF4-FFF2-40B4-BE49-F238E27FC236}">
                <a16:creationId xmlns:a16="http://schemas.microsoft.com/office/drawing/2014/main" id="{6BBA9114-B5D6-44E8-974A-DBE1BCEFE043}"/>
              </a:ext>
            </a:extLst>
          </p:cNvPr>
          <p:cNvSpPr txBox="1">
            <a:spLocks/>
          </p:cNvSpPr>
          <p:nvPr/>
        </p:nvSpPr>
        <p:spPr>
          <a:xfrm>
            <a:off x="753103" y="252695"/>
            <a:ext cx="7254075" cy="5222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2800" dirty="0"/>
              <a:t>System model</a:t>
            </a:r>
            <a:endParaRPr lang="ko-KR" altLang="en-US" sz="2800" dirty="0"/>
          </a:p>
          <a:p>
            <a:endParaRPr lang="ko-KR" altLang="en-US" sz="2800" dirty="0"/>
          </a:p>
        </p:txBody>
      </p:sp>
      <p:pic>
        <p:nvPicPr>
          <p:cNvPr id="8" name="그림 7">
            <a:extLst>
              <a:ext uri="{FF2B5EF4-FFF2-40B4-BE49-F238E27FC236}">
                <a16:creationId xmlns:a16="http://schemas.microsoft.com/office/drawing/2014/main" id="{382C83B8-83A9-4A2C-B8A5-5E40EA9BAE67}"/>
              </a:ext>
            </a:extLst>
          </p:cNvPr>
          <p:cNvPicPr>
            <a:picLocks noChangeAspect="1"/>
          </p:cNvPicPr>
          <p:nvPr/>
        </p:nvPicPr>
        <p:blipFill>
          <a:blip r:embed="rId4"/>
          <a:stretch>
            <a:fillRect/>
          </a:stretch>
        </p:blipFill>
        <p:spPr>
          <a:xfrm>
            <a:off x="753103" y="1327164"/>
            <a:ext cx="5153025" cy="2865041"/>
          </a:xfrm>
          <a:prstGeom prst="rect">
            <a:avLst/>
          </a:prstGeom>
        </p:spPr>
      </p:pic>
      <p:sp>
        <p:nvSpPr>
          <p:cNvPr id="23" name="TextBox 22">
            <a:extLst>
              <a:ext uri="{FF2B5EF4-FFF2-40B4-BE49-F238E27FC236}">
                <a16:creationId xmlns:a16="http://schemas.microsoft.com/office/drawing/2014/main" id="{931BF7BC-7429-44BB-AE98-EE533322941C}"/>
              </a:ext>
            </a:extLst>
          </p:cNvPr>
          <p:cNvSpPr txBox="1"/>
          <p:nvPr/>
        </p:nvSpPr>
        <p:spPr>
          <a:xfrm>
            <a:off x="6096000" y="1280365"/>
            <a:ext cx="5153025" cy="523220"/>
          </a:xfrm>
          <a:prstGeom prst="rect">
            <a:avLst/>
          </a:prstGeom>
          <a:noFill/>
        </p:spPr>
        <p:txBody>
          <a:bodyPr wrap="square">
            <a:spAutoFit/>
          </a:bodyPr>
          <a:lstStyle/>
          <a:p>
            <a:r>
              <a:rPr lang="en-US" altLang="ko-KR" sz="1400" dirty="0"/>
              <a:t>Each user has a local cache memory and can only cache</a:t>
            </a:r>
          </a:p>
          <a:p>
            <a:r>
              <a:rPr lang="en-US" altLang="ko-KR" sz="1400" dirty="0"/>
              <a:t>one content at each time. </a:t>
            </a:r>
            <a:endParaRPr lang="ko-KR" altLang="en-US" sz="1400" dirty="0"/>
          </a:p>
        </p:txBody>
      </p:sp>
      <p:sp>
        <p:nvSpPr>
          <p:cNvPr id="27" name="TextBox 26">
            <a:extLst>
              <a:ext uri="{FF2B5EF4-FFF2-40B4-BE49-F238E27FC236}">
                <a16:creationId xmlns:a16="http://schemas.microsoft.com/office/drawing/2014/main" id="{15E154BE-9079-4348-B226-BE7571B2A27B}"/>
              </a:ext>
            </a:extLst>
          </p:cNvPr>
          <p:cNvSpPr txBox="1"/>
          <p:nvPr/>
        </p:nvSpPr>
        <p:spPr>
          <a:xfrm>
            <a:off x="6096000" y="1889220"/>
            <a:ext cx="5899323" cy="523220"/>
          </a:xfrm>
          <a:prstGeom prst="rect">
            <a:avLst/>
          </a:prstGeom>
          <a:noFill/>
        </p:spPr>
        <p:txBody>
          <a:bodyPr wrap="square">
            <a:spAutoFit/>
          </a:bodyPr>
          <a:lstStyle/>
          <a:p>
            <a:r>
              <a:rPr lang="en-US" altLang="ko-KR" sz="1400" dirty="0"/>
              <a:t>At the end of each time slot, the users update their cache memories with one of their respective requested contents.</a:t>
            </a:r>
            <a:endParaRPr lang="ko-KR" altLang="en-US" sz="1400" dirty="0"/>
          </a:p>
        </p:txBody>
      </p:sp>
      <p:sp>
        <p:nvSpPr>
          <p:cNvPr id="31" name="TextBox 30">
            <a:extLst>
              <a:ext uri="{FF2B5EF4-FFF2-40B4-BE49-F238E27FC236}">
                <a16:creationId xmlns:a16="http://schemas.microsoft.com/office/drawing/2014/main" id="{B0E4212D-9443-4994-BA0E-70BAEEB43105}"/>
              </a:ext>
            </a:extLst>
          </p:cNvPr>
          <p:cNvSpPr txBox="1"/>
          <p:nvPr/>
        </p:nvSpPr>
        <p:spPr>
          <a:xfrm>
            <a:off x="6095999" y="2498075"/>
            <a:ext cx="5899323" cy="523220"/>
          </a:xfrm>
          <a:prstGeom prst="rect">
            <a:avLst/>
          </a:prstGeom>
          <a:noFill/>
        </p:spPr>
        <p:txBody>
          <a:bodyPr wrap="square">
            <a:spAutoFit/>
          </a:bodyPr>
          <a:lstStyle/>
          <a:p>
            <a:r>
              <a:rPr lang="en-US" altLang="ko-KR" sz="1400" dirty="0"/>
              <a:t>In addition, newly emerged contents may be cached at some random users either via being generated by the local users themselves</a:t>
            </a:r>
            <a:endParaRPr lang="ko-KR" altLang="en-US" sz="1400" dirty="0"/>
          </a:p>
        </p:txBody>
      </p:sp>
      <p:sp>
        <p:nvSpPr>
          <p:cNvPr id="35" name="TextBox 34">
            <a:extLst>
              <a:ext uri="{FF2B5EF4-FFF2-40B4-BE49-F238E27FC236}">
                <a16:creationId xmlns:a16="http://schemas.microsoft.com/office/drawing/2014/main" id="{FC75ED3D-4D39-4078-BD6B-F5D9A2A8BA5F}"/>
              </a:ext>
            </a:extLst>
          </p:cNvPr>
          <p:cNvSpPr txBox="1"/>
          <p:nvPr/>
        </p:nvSpPr>
        <p:spPr>
          <a:xfrm>
            <a:off x="6096000" y="3106930"/>
            <a:ext cx="6096000" cy="523220"/>
          </a:xfrm>
          <a:prstGeom prst="rect">
            <a:avLst/>
          </a:prstGeom>
          <a:noFill/>
        </p:spPr>
        <p:txBody>
          <a:bodyPr wrap="square">
            <a:spAutoFit/>
          </a:bodyPr>
          <a:lstStyle/>
          <a:p>
            <a:r>
              <a:rPr lang="en-US" altLang="ko-KR" sz="1400" dirty="0"/>
              <a:t>The users are motivated to upload these potentially popular new contents to the BS for the incentive payment.</a:t>
            </a:r>
            <a:endParaRPr lang="ko-KR" altLang="en-US" sz="1400" dirty="0"/>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AC6C6F0-9A59-4A0A-AE52-5C6DEACA66C3}"/>
                  </a:ext>
                </a:extLst>
              </p:cNvPr>
              <p:cNvSpPr txBox="1"/>
              <p:nvPr/>
            </p:nvSpPr>
            <p:spPr>
              <a:xfrm>
                <a:off x="6096000" y="3715785"/>
                <a:ext cx="5965981" cy="532646"/>
              </a:xfrm>
              <a:prstGeom prst="rect">
                <a:avLst/>
              </a:prstGeom>
              <a:noFill/>
            </p:spPr>
            <p:txBody>
              <a:bodyPr wrap="square">
                <a:spAutoFit/>
              </a:bodyPr>
              <a:lstStyle/>
              <a:p>
                <a:r>
                  <a:rPr lang="en-US" altLang="ko-KR" sz="1400" dirty="0"/>
                  <a:t>From the BS’s perspective, let us denote by</a:t>
                </a:r>
                <a14:m>
                  <m:oMath xmlns:m="http://schemas.openxmlformats.org/officeDocument/2006/math">
                    <m:r>
                      <a:rPr lang="en-US" altLang="ko-KR" sz="1400" b="0" i="0" dirty="0" smtClean="0">
                        <a:latin typeface="Cambria Math" panose="02040503050406030204" pitchFamily="18" charset="0"/>
                      </a:rPr>
                      <m:t> </m:t>
                    </m:r>
                    <m:sSup>
                      <m:sSupPr>
                        <m:ctrlPr>
                          <a:rPr lang="en-US" altLang="ko-KR" sz="1400" i="1" dirty="0" smtClean="0">
                            <a:latin typeface="Cambria Math" panose="02040503050406030204" pitchFamily="18" charset="0"/>
                          </a:rPr>
                        </m:ctrlPr>
                      </m:sSupPr>
                      <m:e>
                        <m:r>
                          <a:rPr lang="ko-KR" altLang="en-US" sz="1400" i="1" dirty="0" smtClean="0">
                            <a:latin typeface="Cambria Math" panose="02040503050406030204" pitchFamily="18" charset="0"/>
                          </a:rPr>
                          <m:t>𝜅</m:t>
                        </m:r>
                      </m:e>
                      <m:sup>
                        <m:r>
                          <a:rPr lang="en-US" altLang="ko-KR" sz="1400" b="0" i="1" dirty="0" smtClean="0">
                            <a:latin typeface="Cambria Math" panose="02040503050406030204" pitchFamily="18" charset="0"/>
                          </a:rPr>
                          <m:t>[</m:t>
                        </m:r>
                        <m:r>
                          <m:rPr>
                            <m:sty m:val="p"/>
                          </m:rPr>
                          <a:rPr lang="en-US" altLang="ko-KR" sz="1400" b="0" i="0" dirty="0" smtClean="0">
                            <a:latin typeface="Cambria Math" panose="02040503050406030204" pitchFamily="18" charset="0"/>
                          </a:rPr>
                          <m:t>user</m:t>
                        </m:r>
                        <m:r>
                          <a:rPr lang="en-US" altLang="ko-KR" sz="1400" b="0" i="1" dirty="0" smtClean="0">
                            <a:latin typeface="Cambria Math" panose="02040503050406030204" pitchFamily="18" charset="0"/>
                          </a:rPr>
                          <m:t>]</m:t>
                        </m:r>
                      </m:sup>
                    </m:sSup>
                    <m:r>
                      <a:rPr lang="en-US" altLang="ko-KR" sz="1400" b="0" i="1" dirty="0" smtClean="0">
                        <a:latin typeface="Cambria Math" panose="02040503050406030204" pitchFamily="18" charset="0"/>
                      </a:rPr>
                      <m:t> </m:t>
                    </m:r>
                    <m:r>
                      <a:rPr lang="en-US" altLang="ko-KR" sz="1400" b="0" i="1" dirty="0" smtClean="0">
                        <a:latin typeface="Cambria Math" panose="02040503050406030204" pitchFamily="18" charset="0"/>
                        <a:ea typeface="Cambria Math" panose="02040503050406030204" pitchFamily="18" charset="0"/>
                      </a:rPr>
                      <m:t>∈[0, 1]</m:t>
                    </m:r>
                  </m:oMath>
                </a14:m>
                <a:r>
                  <a:rPr lang="en-US" altLang="ko-KR" sz="1400" dirty="0"/>
                  <a:t> the per-unit per-time-slot equivalent cost of the users’ uploading incentives.</a:t>
                </a:r>
                <a:endParaRPr lang="ko-KR" altLang="en-US" sz="1400" dirty="0"/>
              </a:p>
            </p:txBody>
          </p:sp>
        </mc:Choice>
        <mc:Fallback xmlns="">
          <p:sp>
            <p:nvSpPr>
              <p:cNvPr id="39" name="TextBox 38">
                <a:extLst>
                  <a:ext uri="{FF2B5EF4-FFF2-40B4-BE49-F238E27FC236}">
                    <a16:creationId xmlns:a16="http://schemas.microsoft.com/office/drawing/2014/main" id="{5AC6C6F0-9A59-4A0A-AE52-5C6DEACA66C3}"/>
                  </a:ext>
                </a:extLst>
              </p:cNvPr>
              <p:cNvSpPr txBox="1">
                <a:spLocks noRot="1" noChangeAspect="1" noMove="1" noResize="1" noEditPoints="1" noAdjustHandles="1" noChangeArrowheads="1" noChangeShapeType="1" noTextEdit="1"/>
              </p:cNvSpPr>
              <p:nvPr/>
            </p:nvSpPr>
            <p:spPr>
              <a:xfrm>
                <a:off x="6096000" y="3715785"/>
                <a:ext cx="5965981" cy="532646"/>
              </a:xfrm>
              <a:prstGeom prst="rect">
                <a:avLst/>
              </a:prstGeom>
              <a:blipFill>
                <a:blip r:embed="rId5"/>
                <a:stretch>
                  <a:fillRect l="-306" t="-1149" b="-10345"/>
                </a:stretch>
              </a:blipFill>
            </p:spPr>
            <p:txBody>
              <a:bodyPr/>
              <a:lstStyle/>
              <a:p>
                <a:r>
                  <a:rPr lang="ko-KR" altLang="en-US">
                    <a:noFill/>
                  </a:rPr>
                  <a:t> </a:t>
                </a:r>
              </a:p>
            </p:txBody>
          </p:sp>
        </mc:Fallback>
      </mc:AlternateContent>
      <p:sp>
        <p:nvSpPr>
          <p:cNvPr id="45" name="TextBox 44">
            <a:extLst>
              <a:ext uri="{FF2B5EF4-FFF2-40B4-BE49-F238E27FC236}">
                <a16:creationId xmlns:a16="http://schemas.microsoft.com/office/drawing/2014/main" id="{0E80EE7A-599B-407D-8085-A035CC2B65A8}"/>
              </a:ext>
            </a:extLst>
          </p:cNvPr>
          <p:cNvSpPr txBox="1"/>
          <p:nvPr/>
        </p:nvSpPr>
        <p:spPr>
          <a:xfrm>
            <a:off x="5758717" y="913495"/>
            <a:ext cx="6096000" cy="338554"/>
          </a:xfrm>
          <a:prstGeom prst="rect">
            <a:avLst/>
          </a:prstGeom>
          <a:noFill/>
        </p:spPr>
        <p:txBody>
          <a:bodyPr wrap="square">
            <a:spAutoFit/>
          </a:bodyPr>
          <a:lstStyle/>
          <a:p>
            <a:r>
              <a:rPr lang="en-US" altLang="ko-KR" sz="1600" dirty="0"/>
              <a:t>New Contents at Users and Cache Unit at the BS:</a:t>
            </a:r>
            <a:endParaRPr lang="ko-KR" altLang="en-US" sz="1600" dirty="0"/>
          </a:p>
        </p:txBody>
      </p:sp>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2DC3F80B-B169-4354-99E8-46EF8526DF4F}"/>
                  </a:ext>
                </a:extLst>
              </p:cNvPr>
              <p:cNvSpPr txBox="1"/>
              <p:nvPr/>
            </p:nvSpPr>
            <p:spPr>
              <a:xfrm>
                <a:off x="461561" y="4539450"/>
                <a:ext cx="11393155" cy="738664"/>
              </a:xfrm>
              <a:prstGeom prst="rect">
                <a:avLst/>
              </a:prstGeom>
              <a:noFill/>
            </p:spPr>
            <p:txBody>
              <a:bodyPr wrap="square">
                <a:spAutoFit/>
              </a:bodyPr>
              <a:lstStyle/>
              <a:p>
                <a:r>
                  <a:rPr lang="en-US" altLang="ko-KR" sz="1400" dirty="0"/>
                  <a:t>To fully exploit users’ cached contents, a portion with capacity of </a:t>
                </a:r>
                <a14:m>
                  <m:oMath xmlns:m="http://schemas.openxmlformats.org/officeDocument/2006/math">
                    <m:r>
                      <a:rPr lang="ko-KR" altLang="en-US" sz="1400" i="1" smtClean="0">
                        <a:latin typeface="Cambria Math" panose="02040503050406030204" pitchFamily="18" charset="0"/>
                      </a:rPr>
                      <m:t>𝜉</m:t>
                    </m:r>
                    <m:r>
                      <a:rPr lang="en-US" altLang="ko-KR" sz="1400" b="0" i="1" smtClean="0">
                        <a:latin typeface="Cambria Math" panose="02040503050406030204" pitchFamily="18" charset="0"/>
                      </a:rPr>
                      <m:t>𝑀</m:t>
                    </m:r>
                    <m:r>
                      <a:rPr lang="en-US" altLang="ko-KR" sz="1400" b="0" i="1" smtClean="0">
                        <a:latin typeface="Cambria Math" panose="02040503050406030204" pitchFamily="18" charset="0"/>
                      </a:rPr>
                      <m:t>,  </m:t>
                    </m:r>
                    <m:r>
                      <a:rPr lang="ko-KR" altLang="en-US" sz="1400" i="1">
                        <a:latin typeface="Cambria Math" panose="02040503050406030204" pitchFamily="18" charset="0"/>
                      </a:rPr>
                      <m:t>𝜉</m:t>
                    </m:r>
                    <m:r>
                      <a:rPr lang="en-US" altLang="ko-KR" sz="1400" b="0" i="1" smtClean="0">
                        <a:latin typeface="Cambria Math" panose="02040503050406030204" pitchFamily="18" charset="0"/>
                      </a:rPr>
                      <m:t>&lt;1</m:t>
                    </m:r>
                  </m:oMath>
                </a14:m>
                <a:r>
                  <a:rPr lang="en-US" altLang="ko-KR" sz="1400" dirty="0"/>
                  <a:t>, of the BS’s cache unit is allocated as the flexible cache memory that can be timely updated from users’ caches, while the remainder of the cache unit will be updated from the content server during off-peak traffic hours</a:t>
                </a:r>
                <a:endParaRPr lang="ko-KR" altLang="en-US" sz="1400" dirty="0"/>
              </a:p>
            </p:txBody>
          </p:sp>
        </mc:Choice>
        <mc:Fallback>
          <p:sp>
            <p:nvSpPr>
              <p:cNvPr id="49" name="TextBox 48">
                <a:extLst>
                  <a:ext uri="{FF2B5EF4-FFF2-40B4-BE49-F238E27FC236}">
                    <a16:creationId xmlns:a16="http://schemas.microsoft.com/office/drawing/2014/main" id="{2DC3F80B-B169-4354-99E8-46EF8526DF4F}"/>
                  </a:ext>
                </a:extLst>
              </p:cNvPr>
              <p:cNvSpPr txBox="1">
                <a:spLocks noRot="1" noChangeAspect="1" noMove="1" noResize="1" noEditPoints="1" noAdjustHandles="1" noChangeArrowheads="1" noChangeShapeType="1" noTextEdit="1"/>
              </p:cNvSpPr>
              <p:nvPr/>
            </p:nvSpPr>
            <p:spPr>
              <a:xfrm>
                <a:off x="461561" y="4539450"/>
                <a:ext cx="11393155" cy="738664"/>
              </a:xfrm>
              <a:prstGeom prst="rect">
                <a:avLst/>
              </a:prstGeom>
              <a:blipFill>
                <a:blip r:embed="rId6"/>
                <a:stretch>
                  <a:fillRect l="-161" t="-1653" r="-107" b="-7438"/>
                </a:stretch>
              </a:blipFill>
            </p:spPr>
            <p:txBody>
              <a:bodyPr/>
              <a:lstStyle/>
              <a:p>
                <a:r>
                  <a:rPr lang="ko-KR" altLang="en-US">
                    <a:noFill/>
                  </a:rPr>
                  <a:t> </a:t>
                </a:r>
              </a:p>
            </p:txBody>
          </p:sp>
        </mc:Fallback>
      </mc:AlternateContent>
      <p:sp>
        <p:nvSpPr>
          <p:cNvPr id="53" name="TextBox 52">
            <a:extLst>
              <a:ext uri="{FF2B5EF4-FFF2-40B4-BE49-F238E27FC236}">
                <a16:creationId xmlns:a16="http://schemas.microsoft.com/office/drawing/2014/main" id="{D4774834-0E11-474B-BA2C-224974C37C70}"/>
              </a:ext>
            </a:extLst>
          </p:cNvPr>
          <p:cNvSpPr txBox="1"/>
          <p:nvPr/>
        </p:nvSpPr>
        <p:spPr>
          <a:xfrm>
            <a:off x="461561" y="5352068"/>
            <a:ext cx="2542896" cy="338554"/>
          </a:xfrm>
          <a:prstGeom prst="rect">
            <a:avLst/>
          </a:prstGeom>
          <a:noFill/>
        </p:spPr>
        <p:txBody>
          <a:bodyPr wrap="square">
            <a:spAutoFit/>
          </a:bodyPr>
          <a:lstStyle/>
          <a:p>
            <a:r>
              <a:rPr lang="en-US" altLang="ko-KR" sz="1600" dirty="0"/>
              <a:t>Users’ Content Demands:</a:t>
            </a:r>
            <a:endParaRPr lang="ko-KR" altLang="en-US" sz="1600" dirty="0"/>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820E7BEC-544B-4222-A25C-4A40487F0119}"/>
                  </a:ext>
                </a:extLst>
              </p:cNvPr>
              <p:cNvSpPr txBox="1"/>
              <p:nvPr/>
            </p:nvSpPr>
            <p:spPr>
              <a:xfrm>
                <a:off x="461560" y="5682786"/>
                <a:ext cx="11044639" cy="307777"/>
              </a:xfrm>
              <a:prstGeom prst="rect">
                <a:avLst/>
              </a:prstGeom>
              <a:noFill/>
            </p:spPr>
            <p:txBody>
              <a:bodyPr wrap="square">
                <a:spAutoFit/>
              </a:bodyPr>
              <a:lstStyle/>
              <a:p>
                <a:r>
                  <a:rPr lang="en-US" altLang="ko-KR" sz="1400" dirty="0"/>
                  <a:t>At each time slot </a:t>
                </a:r>
                <a14:m>
                  <m:oMath xmlns:m="http://schemas.openxmlformats.org/officeDocument/2006/math">
                    <m:r>
                      <a:rPr lang="en-US" altLang="ko-KR" sz="1400" b="0" i="1" smtClean="0">
                        <a:latin typeface="Cambria Math" panose="02040503050406030204" pitchFamily="18" charset="0"/>
                      </a:rPr>
                      <m:t>𝑡</m:t>
                    </m:r>
                    <m:r>
                      <a:rPr lang="en-US" altLang="ko-KR" sz="1400" b="0" i="1" smtClean="0">
                        <a:latin typeface="Cambria Math" panose="02040503050406030204" pitchFamily="18" charset="0"/>
                      </a:rPr>
                      <m:t> , </m:t>
                    </m:r>
                    <m:r>
                      <a:rPr lang="en-US" altLang="ko-KR" sz="1400" b="0" i="1" smtClean="0">
                        <a:latin typeface="Cambria Math" panose="02040503050406030204" pitchFamily="18" charset="0"/>
                      </a:rPr>
                      <m:t>𝑡</m:t>
                    </m:r>
                    <m:r>
                      <a:rPr lang="en-US" altLang="ko-KR" sz="1400" b="0" i="1" smtClean="0">
                        <a:latin typeface="Cambria Math" panose="02040503050406030204" pitchFamily="18" charset="0"/>
                        <a:ea typeface="Cambria Math" panose="02040503050406030204" pitchFamily="18" charset="0"/>
                      </a:rPr>
                      <m:t>∈</m:t>
                    </m:r>
                    <m:r>
                      <a:rPr lang="ko-KR" altLang="en-US" sz="1400" i="1">
                        <a:latin typeface="Cambria Math" panose="02040503050406030204" pitchFamily="18" charset="0"/>
                      </a:rPr>
                      <m:t>𝒯</m:t>
                    </m:r>
                  </m:oMath>
                </a14:m>
                <a:r>
                  <a:rPr lang="en-US" altLang="ko-KR" sz="1400" dirty="0"/>
                  <a:t>, user </a:t>
                </a:r>
                <a14:m>
                  <m:oMath xmlns:m="http://schemas.openxmlformats.org/officeDocument/2006/math">
                    <m:r>
                      <a:rPr lang="en-US" altLang="ko-KR" sz="1400" b="0" i="1" smtClean="0">
                        <a:latin typeface="Cambria Math" panose="02040503050406030204" pitchFamily="18" charset="0"/>
                      </a:rPr>
                      <m:t>𝑢</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𝑢</m:t>
                    </m:r>
                    <m:r>
                      <a:rPr lang="en-US" altLang="ko-KR" sz="1400" i="1">
                        <a:latin typeface="Cambria Math" panose="02040503050406030204" pitchFamily="18" charset="0"/>
                        <a:ea typeface="Cambria Math" panose="02040503050406030204" pitchFamily="18" charset="0"/>
                      </a:rPr>
                      <m:t>∈</m:t>
                    </m:r>
                    <m:sSub>
                      <m:sSubPr>
                        <m:ctrlPr>
                          <a:rPr lang="en-US" altLang="ko-KR" sz="1400" i="1">
                            <a:latin typeface="Cambria Math" panose="02040503050406030204" pitchFamily="18" charset="0"/>
                          </a:rPr>
                        </m:ctrlPr>
                      </m:sSubPr>
                      <m:e>
                        <m:r>
                          <a:rPr lang="en-US" altLang="ko-KR" sz="1400" i="1">
                            <a:latin typeface="Cambria Math" panose="02040503050406030204" pitchFamily="18" charset="0"/>
                            <a:ea typeface="Cambria Math" panose="02040503050406030204" pitchFamily="18" charset="0"/>
                          </a:rPr>
                          <m:t>ℒ</m:t>
                        </m:r>
                      </m:e>
                      <m:sub>
                        <m:r>
                          <a:rPr lang="en-US" altLang="ko-KR" sz="1400" i="1">
                            <a:latin typeface="Cambria Math" panose="02040503050406030204" pitchFamily="18" charset="0"/>
                          </a:rPr>
                          <m:t>𝑢</m:t>
                        </m:r>
                      </m:sub>
                    </m:sSub>
                  </m:oMath>
                </a14:m>
                <a:r>
                  <a:rPr lang="en-US" altLang="ko-KR" sz="1400" dirty="0"/>
                  <a:t>, may request up to </a:t>
                </a:r>
                <a14:m>
                  <m:oMath xmlns:m="http://schemas.openxmlformats.org/officeDocument/2006/math">
                    <m:sSubSup>
                      <m:sSubSupPr>
                        <m:ctrlPr>
                          <a:rPr lang="en-US" altLang="ko-KR" sz="1400" i="1" smtClean="0">
                            <a:latin typeface="Cambria Math" panose="02040503050406030204" pitchFamily="18" charset="0"/>
                          </a:rPr>
                        </m:ctrlPr>
                      </m:sSubSupPr>
                      <m:e>
                        <m:r>
                          <a:rPr lang="en-US" altLang="ko-KR" sz="1400" b="0" i="1" smtClean="0">
                            <a:latin typeface="Cambria Math" panose="02040503050406030204" pitchFamily="18" charset="0"/>
                          </a:rPr>
                          <m:t>𝑁</m:t>
                        </m:r>
                      </m:e>
                      <m:sub>
                        <m:r>
                          <a:rPr lang="en-US" altLang="ko-KR" sz="1400" b="0" i="1" smtClean="0">
                            <a:latin typeface="Cambria Math" panose="02040503050406030204" pitchFamily="18" charset="0"/>
                          </a:rPr>
                          <m:t>𝑢</m:t>
                        </m:r>
                      </m:sub>
                      <m:sup>
                        <m:r>
                          <a:rPr lang="en-US" altLang="ko-KR" sz="1400" b="0" i="1" smtClean="0">
                            <a:latin typeface="Cambria Math" panose="02040503050406030204" pitchFamily="18" charset="0"/>
                          </a:rPr>
                          <m:t>𝑡</m:t>
                        </m:r>
                      </m:sup>
                    </m:sSubSup>
                  </m:oMath>
                </a14:m>
                <a:r>
                  <a:rPr lang="en-US" altLang="ko-KR" sz="1400" dirty="0"/>
                  <a:t> number of different contents that are not cached by itself from the </a:t>
                </a:r>
                <a:r>
                  <a:rPr lang="en-US" altLang="ko-KR" sz="1400" b="1" dirty="0"/>
                  <a:t>BS</a:t>
                </a:r>
                <a:r>
                  <a:rPr lang="en-US" altLang="ko-KR" sz="1400" dirty="0"/>
                  <a:t> </a:t>
                </a:r>
                <a:endParaRPr lang="ko-KR" altLang="en-US" sz="1400" dirty="0"/>
              </a:p>
            </p:txBody>
          </p:sp>
        </mc:Choice>
        <mc:Fallback xmlns="">
          <p:sp>
            <p:nvSpPr>
              <p:cNvPr id="57" name="TextBox 56">
                <a:extLst>
                  <a:ext uri="{FF2B5EF4-FFF2-40B4-BE49-F238E27FC236}">
                    <a16:creationId xmlns:a16="http://schemas.microsoft.com/office/drawing/2014/main" id="{820E7BEC-544B-4222-A25C-4A40487F0119}"/>
                  </a:ext>
                </a:extLst>
              </p:cNvPr>
              <p:cNvSpPr txBox="1">
                <a:spLocks noRot="1" noChangeAspect="1" noMove="1" noResize="1" noEditPoints="1" noAdjustHandles="1" noChangeArrowheads="1" noChangeShapeType="1" noTextEdit="1"/>
              </p:cNvSpPr>
              <p:nvPr/>
            </p:nvSpPr>
            <p:spPr>
              <a:xfrm>
                <a:off x="461560" y="5682786"/>
                <a:ext cx="11044639" cy="307777"/>
              </a:xfrm>
              <a:prstGeom prst="rect">
                <a:avLst/>
              </a:prstGeom>
              <a:blipFill>
                <a:blip r:embed="rId7"/>
                <a:stretch>
                  <a:fillRect l="-166" t="-3922" b="-196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B65D4EC9-D360-478E-98DC-02E342CB8F5F}"/>
                  </a:ext>
                </a:extLst>
              </p:cNvPr>
              <p:cNvSpPr txBox="1"/>
              <p:nvPr/>
            </p:nvSpPr>
            <p:spPr>
              <a:xfrm>
                <a:off x="461559" y="5943284"/>
                <a:ext cx="11393155" cy="400751"/>
              </a:xfrm>
              <a:prstGeom prst="rect">
                <a:avLst/>
              </a:prstGeom>
              <a:noFill/>
            </p:spPr>
            <p:txBody>
              <a:bodyPr wrap="square">
                <a:spAutoFit/>
              </a:bodyPr>
              <a:lstStyle/>
              <a:p>
                <a:r>
                  <a:rPr lang="en-US" altLang="ko-KR" sz="1400" dirty="0"/>
                  <a:t>according to some content popularity distribution </a:t>
                </a:r>
                <a14:m>
                  <m:oMath xmlns:m="http://schemas.openxmlformats.org/officeDocument/2006/math">
                    <m:sSub>
                      <m:sSubPr>
                        <m:ctrlPr>
                          <a:rPr lang="en-US" altLang="ko-KR" sz="1400" b="0" i="1" smtClean="0">
                            <a:latin typeface="Cambria Math" panose="02040503050406030204" pitchFamily="18" charset="0"/>
                          </a:rPr>
                        </m:ctrlPr>
                      </m:sSubPr>
                      <m:e>
                        <m:d>
                          <m:dPr>
                            <m:begChr m:val="{"/>
                            <m:endChr m:val="}"/>
                            <m:ctrlPr>
                              <a:rPr lang="en-US" altLang="ko-KR" sz="1400" i="1">
                                <a:latin typeface="Cambria Math" panose="02040503050406030204" pitchFamily="18" charset="0"/>
                              </a:rPr>
                            </m:ctrlPr>
                          </m:dPr>
                          <m:e>
                            <m:sSubSup>
                              <m:sSubSupPr>
                                <m:ctrlPr>
                                  <a:rPr lang="en-US" altLang="ko-KR" sz="1400" i="1">
                                    <a:latin typeface="Cambria Math" panose="02040503050406030204" pitchFamily="18" charset="0"/>
                                  </a:rPr>
                                </m:ctrlPr>
                              </m:sSubSupPr>
                              <m:e>
                                <m:r>
                                  <a:rPr lang="ko-KR" altLang="en-US" sz="1400" i="1">
                                    <a:latin typeface="Cambria Math" panose="02040503050406030204" pitchFamily="18" charset="0"/>
                                  </a:rPr>
                                  <m:t>𝜃</m:t>
                                </m:r>
                              </m:e>
                              <m:sub>
                                <m:r>
                                  <a:rPr lang="en-US" altLang="ko-KR" sz="1400" i="1">
                                    <a:latin typeface="Cambria Math" panose="02040503050406030204" pitchFamily="18" charset="0"/>
                                  </a:rPr>
                                  <m:t>𝑢</m:t>
                                </m:r>
                                <m:r>
                                  <a:rPr lang="en-US" altLang="ko-KR" sz="1400" i="1">
                                    <a:latin typeface="Cambria Math" panose="02040503050406030204" pitchFamily="18" charset="0"/>
                                  </a:rPr>
                                  <m:t>, </m:t>
                                </m:r>
                                <m:r>
                                  <a:rPr lang="en-US" altLang="ko-KR" sz="1400" i="1">
                                    <a:latin typeface="Cambria Math" panose="02040503050406030204" pitchFamily="18" charset="0"/>
                                  </a:rPr>
                                  <m:t>𝑓</m:t>
                                </m:r>
                              </m:sub>
                              <m:sup>
                                <m:r>
                                  <a:rPr lang="en-US" altLang="ko-KR" sz="1400" i="1">
                                    <a:latin typeface="Cambria Math" panose="02040503050406030204" pitchFamily="18" charset="0"/>
                                  </a:rPr>
                                  <m:t>𝑡</m:t>
                                </m:r>
                              </m:sup>
                            </m:sSubSup>
                          </m:e>
                        </m:d>
                      </m:e>
                      <m:sub>
                        <m:r>
                          <a:rPr lang="en-US" altLang="ko-KR" sz="1400" b="0" i="1" smtClean="0">
                            <a:latin typeface="Cambria Math" panose="02040503050406030204" pitchFamily="18" charset="0"/>
                          </a:rPr>
                          <m:t>𝑓</m:t>
                        </m:r>
                        <m:r>
                          <a:rPr lang="en-US" altLang="ko-KR" sz="1400" b="0" i="1" smtClean="0">
                            <a:latin typeface="Cambria Math" panose="02040503050406030204" pitchFamily="18" charset="0"/>
                            <a:ea typeface="Cambria Math" panose="02040503050406030204" pitchFamily="18" charset="0"/>
                          </a:rPr>
                          <m:t>∈</m:t>
                        </m:r>
                        <m:sSup>
                          <m:sSupPr>
                            <m:ctrlPr>
                              <a:rPr lang="en-US" altLang="ko-KR" sz="1400" i="1">
                                <a:latin typeface="Cambria Math" panose="02040503050406030204" pitchFamily="18" charset="0"/>
                              </a:rPr>
                            </m:ctrlPr>
                          </m:sSupPr>
                          <m:e>
                            <m:r>
                              <a:rPr lang="en-US" altLang="ko-KR" sz="1400" i="1">
                                <a:latin typeface="Cambria Math" panose="02040503050406030204" pitchFamily="18" charset="0"/>
                                <a:ea typeface="Cambria Math" panose="02040503050406030204" pitchFamily="18" charset="0"/>
                              </a:rPr>
                              <m:t>ℱ</m:t>
                            </m:r>
                          </m:e>
                          <m:sup>
                            <m:r>
                              <a:rPr lang="en-US" altLang="ko-KR" sz="1400" i="1">
                                <a:latin typeface="Cambria Math" panose="02040503050406030204" pitchFamily="18" charset="0"/>
                              </a:rPr>
                              <m:t>𝑡</m:t>
                            </m:r>
                          </m:sup>
                        </m:sSup>
                      </m:sub>
                    </m:sSub>
                  </m:oMath>
                </a14:m>
                <a:r>
                  <a:rPr lang="en-US" altLang="ko-KR" sz="1400" dirty="0"/>
                  <a:t> that is unknown to the BS.</a:t>
                </a:r>
                <a:endParaRPr lang="ko-KR" altLang="en-US" sz="1400" dirty="0"/>
              </a:p>
            </p:txBody>
          </p:sp>
        </mc:Choice>
        <mc:Fallback xmlns="">
          <p:sp>
            <p:nvSpPr>
              <p:cNvPr id="63" name="TextBox 62">
                <a:extLst>
                  <a:ext uri="{FF2B5EF4-FFF2-40B4-BE49-F238E27FC236}">
                    <a16:creationId xmlns:a16="http://schemas.microsoft.com/office/drawing/2014/main" id="{B65D4EC9-D360-478E-98DC-02E342CB8F5F}"/>
                  </a:ext>
                </a:extLst>
              </p:cNvPr>
              <p:cNvSpPr txBox="1">
                <a:spLocks noRot="1" noChangeAspect="1" noMove="1" noResize="1" noEditPoints="1" noAdjustHandles="1" noChangeArrowheads="1" noChangeShapeType="1" noTextEdit="1"/>
              </p:cNvSpPr>
              <p:nvPr/>
            </p:nvSpPr>
            <p:spPr>
              <a:xfrm>
                <a:off x="461559" y="5943284"/>
                <a:ext cx="11393155" cy="400751"/>
              </a:xfrm>
              <a:prstGeom prst="rect">
                <a:avLst/>
              </a:prstGeom>
              <a:blipFill>
                <a:blip r:embed="rId8"/>
                <a:stretch>
                  <a:fillRect l="-161" b="-3030"/>
                </a:stretch>
              </a:blipFill>
            </p:spPr>
            <p:txBody>
              <a:bodyPr/>
              <a:lstStyle/>
              <a:p>
                <a:r>
                  <a:rPr lang="ko-KR" altLang="en-US">
                    <a:noFill/>
                  </a:rPr>
                  <a:t> </a:t>
                </a:r>
              </a:p>
            </p:txBody>
          </p:sp>
        </mc:Fallback>
      </mc:AlternateContent>
      <p:sp>
        <p:nvSpPr>
          <p:cNvPr id="67" name="TextBox 66">
            <a:extLst>
              <a:ext uri="{FF2B5EF4-FFF2-40B4-BE49-F238E27FC236}">
                <a16:creationId xmlns:a16="http://schemas.microsoft.com/office/drawing/2014/main" id="{3C6185EE-10FF-4A23-BE9F-5793A2F1B970}"/>
              </a:ext>
            </a:extLst>
          </p:cNvPr>
          <p:cNvSpPr txBox="1"/>
          <p:nvPr/>
        </p:nvSpPr>
        <p:spPr>
          <a:xfrm>
            <a:off x="4962178" y="4097092"/>
            <a:ext cx="1323696" cy="276999"/>
          </a:xfrm>
          <a:prstGeom prst="rect">
            <a:avLst/>
          </a:prstGeom>
          <a:noFill/>
        </p:spPr>
        <p:txBody>
          <a:bodyPr wrap="square">
            <a:spAutoFit/>
          </a:bodyPr>
          <a:lstStyle/>
          <a:p>
            <a:r>
              <a:rPr lang="en-US" altLang="ko-KR" sz="1200" dirty="0"/>
              <a:t>Time scales</a:t>
            </a:r>
            <a:endParaRPr lang="ko-KR" altLang="en-US" sz="1200" dirty="0"/>
          </a:p>
        </p:txBody>
      </p:sp>
    </p:spTree>
    <p:extLst>
      <p:ext uri="{BB962C8B-B14F-4D97-AF65-F5344CB8AC3E}">
        <p14:creationId xmlns:p14="http://schemas.microsoft.com/office/powerpoint/2010/main" val="614687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1EFD6F9-84DB-4040-A2B3-2F9E6C2E10EF}"/>
              </a:ext>
            </a:extLst>
          </p:cNvPr>
          <p:cNvPicPr>
            <a:picLocks noChangeAspect="1"/>
          </p:cNvPicPr>
          <p:nvPr/>
        </p:nvPicPr>
        <p:blipFill>
          <a:blip r:embed="rId3"/>
          <a:stretch>
            <a:fillRect/>
          </a:stretch>
        </p:blipFill>
        <p:spPr>
          <a:xfrm>
            <a:off x="337283" y="0"/>
            <a:ext cx="11724698" cy="1027670"/>
          </a:xfrm>
          <a:prstGeom prst="rect">
            <a:avLst/>
          </a:prstGeom>
        </p:spPr>
      </p:pic>
      <p:sp>
        <p:nvSpPr>
          <p:cNvPr id="4" name="제목 1">
            <a:extLst>
              <a:ext uri="{FF2B5EF4-FFF2-40B4-BE49-F238E27FC236}">
                <a16:creationId xmlns:a16="http://schemas.microsoft.com/office/drawing/2014/main" id="{6BBA9114-B5D6-44E8-974A-DBE1BCEFE043}"/>
              </a:ext>
            </a:extLst>
          </p:cNvPr>
          <p:cNvSpPr txBox="1">
            <a:spLocks/>
          </p:cNvSpPr>
          <p:nvPr/>
        </p:nvSpPr>
        <p:spPr>
          <a:xfrm>
            <a:off x="753103" y="252695"/>
            <a:ext cx="7254075" cy="5222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2800" dirty="0"/>
              <a:t>System model</a:t>
            </a:r>
            <a:endParaRPr lang="ko-KR" altLang="en-US" sz="2800" dirty="0"/>
          </a:p>
          <a:p>
            <a:endParaRPr lang="ko-KR" altLang="en-US" sz="2800" dirty="0"/>
          </a:p>
        </p:txBody>
      </p:sp>
      <p:sp>
        <p:nvSpPr>
          <p:cNvPr id="2" name="TextBox 1">
            <a:extLst>
              <a:ext uri="{FF2B5EF4-FFF2-40B4-BE49-F238E27FC236}">
                <a16:creationId xmlns:a16="http://schemas.microsoft.com/office/drawing/2014/main" id="{C6986AC8-08DC-4F69-B91B-0AD3849497D4}"/>
              </a:ext>
            </a:extLst>
          </p:cNvPr>
          <p:cNvSpPr txBox="1"/>
          <p:nvPr/>
        </p:nvSpPr>
        <p:spPr>
          <a:xfrm>
            <a:off x="461561" y="858392"/>
            <a:ext cx="2542896" cy="338554"/>
          </a:xfrm>
          <a:prstGeom prst="rect">
            <a:avLst/>
          </a:prstGeom>
          <a:noFill/>
        </p:spPr>
        <p:txBody>
          <a:bodyPr wrap="square">
            <a:spAutoFit/>
          </a:bodyPr>
          <a:lstStyle/>
          <a:p>
            <a:r>
              <a:rPr lang="en-US" altLang="ko-KR" sz="1600" dirty="0"/>
              <a:t>Users’ Content Demands:</a:t>
            </a:r>
            <a:endParaRPr lang="ko-KR" altLang="en-US" sz="1600" dirty="0"/>
          </a:p>
        </p:txBody>
      </p:sp>
      <p:sp>
        <p:nvSpPr>
          <p:cNvPr id="20" name="TextBox 19">
            <a:extLst>
              <a:ext uri="{FF2B5EF4-FFF2-40B4-BE49-F238E27FC236}">
                <a16:creationId xmlns:a16="http://schemas.microsoft.com/office/drawing/2014/main" id="{04E5FE51-4133-42C0-95B9-38581D63BB3E}"/>
              </a:ext>
            </a:extLst>
          </p:cNvPr>
          <p:cNvSpPr txBox="1"/>
          <p:nvPr/>
        </p:nvSpPr>
        <p:spPr>
          <a:xfrm>
            <a:off x="753103" y="1200960"/>
            <a:ext cx="10676897" cy="523220"/>
          </a:xfrm>
          <a:prstGeom prst="rect">
            <a:avLst/>
          </a:prstGeom>
          <a:noFill/>
        </p:spPr>
        <p:txBody>
          <a:bodyPr wrap="square">
            <a:spAutoFit/>
          </a:bodyPr>
          <a:lstStyle/>
          <a:p>
            <a:r>
              <a:rPr lang="en-US" altLang="ko-KR" sz="1400" dirty="0"/>
              <a:t>In addition to the temporal variability of the content popularity, we further consider the diversity of users’ content preferences as per their geographical locations.</a:t>
            </a:r>
            <a:endParaRPr lang="ko-KR" altLang="en-US" sz="1400" dirty="0"/>
          </a:p>
        </p:txBody>
      </p:sp>
      <p:sp>
        <p:nvSpPr>
          <p:cNvPr id="26" name="TextBox 25">
            <a:extLst>
              <a:ext uri="{FF2B5EF4-FFF2-40B4-BE49-F238E27FC236}">
                <a16:creationId xmlns:a16="http://schemas.microsoft.com/office/drawing/2014/main" id="{9ED89CD5-C52D-4C65-8AF6-13443A30CD07}"/>
              </a:ext>
            </a:extLst>
          </p:cNvPr>
          <p:cNvSpPr txBox="1"/>
          <p:nvPr/>
        </p:nvSpPr>
        <p:spPr>
          <a:xfrm>
            <a:off x="753102" y="1886062"/>
            <a:ext cx="10391148" cy="338554"/>
          </a:xfrm>
          <a:prstGeom prst="rect">
            <a:avLst/>
          </a:prstGeom>
          <a:noFill/>
        </p:spPr>
        <p:txBody>
          <a:bodyPr wrap="square">
            <a:spAutoFit/>
          </a:bodyPr>
          <a:lstStyle/>
          <a:p>
            <a:r>
              <a:rPr lang="en-US" altLang="ko-KR" sz="1600" dirty="0"/>
              <a:t>Here we model the spatial diversity by circularly shifting the content popularity distribution of user u by </a:t>
            </a:r>
            <a:r>
              <a:rPr lang="en-US" altLang="ko-KR" sz="1600" dirty="0" err="1"/>
              <a:t>Δu</a:t>
            </a:r>
            <a:r>
              <a:rPr lang="en-US" altLang="ko-KR" sz="1600" dirty="0"/>
              <a:t>.</a:t>
            </a:r>
            <a:endParaRPr lang="ko-KR" altLang="en-US" sz="1600"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93D9297-0759-40B8-A56F-DB3602A561B1}"/>
                  </a:ext>
                </a:extLst>
              </p:cNvPr>
              <p:cNvSpPr txBox="1"/>
              <p:nvPr/>
            </p:nvSpPr>
            <p:spPr>
              <a:xfrm>
                <a:off x="753102" y="2444759"/>
                <a:ext cx="10676898" cy="690445"/>
              </a:xfrm>
              <a:prstGeom prst="rect">
                <a:avLst/>
              </a:prstGeom>
              <a:noFill/>
            </p:spPr>
            <p:txBody>
              <a:bodyPr wrap="square">
                <a:spAutoFit/>
              </a:bodyPr>
              <a:lstStyle/>
              <a:p>
                <a:r>
                  <a:rPr lang="en-US" altLang="ko-KR" sz="1600" dirty="0"/>
                  <a:t>Let the content demands of user u at time </a:t>
                </a:r>
                <a14:m>
                  <m:oMath xmlns:m="http://schemas.openxmlformats.org/officeDocument/2006/math">
                    <m:r>
                      <a:rPr lang="en-US" altLang="ko-KR" sz="1600" i="1">
                        <a:latin typeface="Cambria Math" panose="02040503050406030204" pitchFamily="18" charset="0"/>
                      </a:rPr>
                      <m:t>𝑡</m:t>
                    </m:r>
                  </m:oMath>
                </a14:m>
                <a:r>
                  <a:rPr lang="en-US" altLang="ko-KR" sz="1600" dirty="0"/>
                  <a:t> be denoted by </a:t>
                </a:r>
                <a14:m>
                  <m:oMath xmlns:m="http://schemas.openxmlformats.org/officeDocument/2006/math">
                    <m:sSubSup>
                      <m:sSubSupPr>
                        <m:ctrlPr>
                          <a:rPr lang="en-US" altLang="ko-KR" sz="1600" i="1" smtClean="0">
                            <a:latin typeface="Cambria Math" panose="02040503050406030204" pitchFamily="18" charset="0"/>
                          </a:rPr>
                        </m:ctrlPr>
                      </m:sSubSupPr>
                      <m:e>
                        <m:r>
                          <a:rPr lang="en-US" altLang="ko-KR" sz="1600" b="1" i="0" smtClean="0">
                            <a:latin typeface="Cambria Math" panose="02040503050406030204" pitchFamily="18" charset="0"/>
                          </a:rPr>
                          <m:t>𝐝</m:t>
                        </m:r>
                      </m:e>
                      <m:sub>
                        <m:r>
                          <a:rPr lang="en-US" altLang="ko-KR" sz="1600" b="0" i="1" smtClean="0">
                            <a:latin typeface="Cambria Math" panose="02040503050406030204" pitchFamily="18" charset="0"/>
                          </a:rPr>
                          <m:t>𝑢</m:t>
                        </m:r>
                      </m:sub>
                      <m:sup>
                        <m:r>
                          <a:rPr lang="en-US" altLang="ko-KR" sz="1600" b="0" i="1" smtClean="0">
                            <a:latin typeface="Cambria Math" panose="02040503050406030204" pitchFamily="18" charset="0"/>
                          </a:rPr>
                          <m:t>𝑡</m:t>
                        </m:r>
                      </m:sup>
                    </m:sSubSup>
                    <m:r>
                      <a:rPr lang="en-US" altLang="ko-KR" sz="1600" b="0" i="1" smtClean="0">
                        <a:latin typeface="Cambria Math" panose="02040503050406030204" pitchFamily="18" charset="0"/>
                      </a:rPr>
                      <m:t>=</m:t>
                    </m:r>
                    <m:d>
                      <m:dPr>
                        <m:begChr m:val="{"/>
                        <m:endChr m:val="}"/>
                        <m:ctrlPr>
                          <a:rPr lang="en-US" altLang="ko-KR" sz="1600" b="0" i="1" smtClean="0">
                            <a:latin typeface="Cambria Math" panose="02040503050406030204" pitchFamily="18" charset="0"/>
                          </a:rPr>
                        </m:ctrlPr>
                      </m:dPr>
                      <m:e>
                        <m:sSubSup>
                          <m:sSubSupPr>
                            <m:ctrlPr>
                              <a:rPr lang="en-US" altLang="ko-KR" sz="1600" i="1">
                                <a:latin typeface="Cambria Math" panose="02040503050406030204" pitchFamily="18" charset="0"/>
                              </a:rPr>
                            </m:ctrlPr>
                          </m:sSubSupPr>
                          <m:e>
                            <m:r>
                              <a:rPr lang="en-US" altLang="ko-KR" sz="1600" i="1">
                                <a:latin typeface="Cambria Math" panose="02040503050406030204" pitchFamily="18" charset="0"/>
                              </a:rPr>
                              <m:t>𝑑</m:t>
                            </m:r>
                          </m:e>
                          <m:sub>
                            <m:r>
                              <a:rPr lang="en-US" altLang="ko-KR" sz="1600" i="1">
                                <a:latin typeface="Cambria Math" panose="02040503050406030204" pitchFamily="18" charset="0"/>
                              </a:rPr>
                              <m:t>𝑢</m:t>
                            </m:r>
                            <m:r>
                              <a:rPr lang="en-US" altLang="ko-KR" sz="1600" b="0" i="1" smtClean="0">
                                <a:latin typeface="Cambria Math" panose="02040503050406030204" pitchFamily="18" charset="0"/>
                              </a:rPr>
                              <m:t>1</m:t>
                            </m:r>
                          </m:sub>
                          <m:sup>
                            <m:r>
                              <a:rPr lang="en-US" altLang="ko-KR" sz="1600" i="1">
                                <a:latin typeface="Cambria Math" panose="02040503050406030204" pitchFamily="18" charset="0"/>
                              </a:rPr>
                              <m:t>𝑡</m:t>
                            </m:r>
                          </m:sup>
                        </m:sSubSup>
                        <m:r>
                          <a:rPr lang="en-US" altLang="ko-KR" sz="1600" b="0" i="1" smtClean="0">
                            <a:latin typeface="Cambria Math" panose="02040503050406030204" pitchFamily="18" charset="0"/>
                          </a:rPr>
                          <m:t>,…, </m:t>
                        </m:r>
                        <m:sSubSup>
                          <m:sSubSupPr>
                            <m:ctrlPr>
                              <a:rPr lang="en-US" altLang="ko-KR" sz="1600" i="1">
                                <a:latin typeface="Cambria Math" panose="02040503050406030204" pitchFamily="18" charset="0"/>
                              </a:rPr>
                            </m:ctrlPr>
                          </m:sSubSupPr>
                          <m:e>
                            <m:r>
                              <a:rPr lang="en-US" altLang="ko-KR" sz="1600" i="1">
                                <a:latin typeface="Cambria Math" panose="02040503050406030204" pitchFamily="18" charset="0"/>
                              </a:rPr>
                              <m:t>𝑑</m:t>
                            </m:r>
                          </m:e>
                          <m:sub>
                            <m:r>
                              <a:rPr lang="en-US" altLang="ko-KR" sz="1600" i="1">
                                <a:latin typeface="Cambria Math" panose="02040503050406030204" pitchFamily="18" charset="0"/>
                              </a:rPr>
                              <m:t>𝑢</m:t>
                            </m:r>
                            <m:r>
                              <a:rPr lang="en-US" altLang="ko-KR" sz="1600" b="0" i="1" smtClean="0">
                                <a:latin typeface="Cambria Math" panose="02040503050406030204" pitchFamily="18" charset="0"/>
                              </a:rPr>
                              <m:t>𝑓</m:t>
                            </m:r>
                          </m:sub>
                          <m:sup>
                            <m:r>
                              <a:rPr lang="en-US" altLang="ko-KR" sz="1600" i="1">
                                <a:latin typeface="Cambria Math" panose="02040503050406030204" pitchFamily="18" charset="0"/>
                              </a:rPr>
                              <m:t>𝑡</m:t>
                            </m:r>
                          </m:sup>
                        </m:sSubSup>
                        <m:r>
                          <a:rPr lang="en-US" altLang="ko-KR" sz="1600" b="0" i="1" smtClean="0">
                            <a:latin typeface="Cambria Math" panose="02040503050406030204" pitchFamily="18" charset="0"/>
                          </a:rPr>
                          <m:t>, …</m:t>
                        </m:r>
                        <m:sSubSup>
                          <m:sSubSupPr>
                            <m:ctrlPr>
                              <a:rPr lang="en-US" altLang="ko-KR" sz="1600" i="1">
                                <a:latin typeface="Cambria Math" panose="02040503050406030204" pitchFamily="18" charset="0"/>
                              </a:rPr>
                            </m:ctrlPr>
                          </m:sSubSupPr>
                          <m:e>
                            <m:r>
                              <a:rPr lang="en-US" altLang="ko-KR" sz="1600" b="0" i="1" smtClean="0">
                                <a:latin typeface="Cambria Math" panose="02040503050406030204" pitchFamily="18" charset="0"/>
                              </a:rPr>
                              <m:t>,</m:t>
                            </m:r>
                            <m:r>
                              <a:rPr lang="en-US" altLang="ko-KR" sz="1600" i="1">
                                <a:latin typeface="Cambria Math" panose="02040503050406030204" pitchFamily="18" charset="0"/>
                              </a:rPr>
                              <m:t>𝑑</m:t>
                            </m:r>
                          </m:e>
                          <m:sub>
                            <m:r>
                              <a:rPr lang="en-US" altLang="ko-KR" sz="1600" i="1">
                                <a:latin typeface="Cambria Math" panose="02040503050406030204" pitchFamily="18" charset="0"/>
                              </a:rPr>
                              <m:t>𝑢</m:t>
                            </m:r>
                            <m:sSup>
                              <m:sSupPr>
                                <m:ctrlPr>
                                  <a:rPr lang="en-US" altLang="ko-KR" sz="1600" i="1" smtClean="0">
                                    <a:latin typeface="Cambria Math" panose="02040503050406030204" pitchFamily="18" charset="0"/>
                                  </a:rPr>
                                </m:ctrlPr>
                              </m:sSupPr>
                              <m:e>
                                <m:r>
                                  <a:rPr lang="en-US" altLang="ko-KR" sz="1600" b="0" i="1" smtClean="0">
                                    <a:latin typeface="Cambria Math" panose="02040503050406030204" pitchFamily="18" charset="0"/>
                                  </a:rPr>
                                  <m:t>𝐹</m:t>
                                </m:r>
                              </m:e>
                              <m:sup>
                                <m:r>
                                  <a:rPr lang="en-US" altLang="ko-KR" sz="1600" b="0" i="1" smtClean="0">
                                    <a:latin typeface="Cambria Math" panose="02040503050406030204" pitchFamily="18" charset="0"/>
                                  </a:rPr>
                                  <m:t>′</m:t>
                                </m:r>
                              </m:sup>
                            </m:sSup>
                          </m:sub>
                          <m:sup>
                            <m:r>
                              <a:rPr lang="en-US" altLang="ko-KR" sz="1600" i="1">
                                <a:latin typeface="Cambria Math" panose="02040503050406030204" pitchFamily="18" charset="0"/>
                              </a:rPr>
                              <m:t>𝑡</m:t>
                            </m:r>
                          </m:sup>
                        </m:sSubSup>
                      </m:e>
                    </m:d>
                    <m:r>
                      <a:rPr lang="en-US" altLang="ko-KR" sz="1600" b="0" i="0" smtClean="0">
                        <a:latin typeface="Cambria Math" panose="02040503050406030204" pitchFamily="18" charset="0"/>
                      </a:rPr>
                      <m:t>,</m:t>
                    </m:r>
                  </m:oMath>
                </a14:m>
                <a:r>
                  <a:rPr lang="ko-KR" altLang="en-US" sz="1600" dirty="0"/>
                  <a:t> </a:t>
                </a:r>
                <a:r>
                  <a:rPr lang="en-US" altLang="ko-KR" sz="1600" dirty="0"/>
                  <a:t>where the binary scalar </a:t>
                </a:r>
              </a:p>
              <a:p>
                <a14:m>
                  <m:oMath xmlns:m="http://schemas.openxmlformats.org/officeDocument/2006/math">
                    <m:sSubSup>
                      <m:sSubSupPr>
                        <m:ctrlPr>
                          <a:rPr lang="en-US" altLang="ko-KR" sz="1600" i="1" smtClean="0">
                            <a:latin typeface="Cambria Math" panose="02040503050406030204" pitchFamily="18" charset="0"/>
                          </a:rPr>
                        </m:ctrlPr>
                      </m:sSubSupPr>
                      <m:e>
                        <m:r>
                          <a:rPr lang="en-US" altLang="ko-KR" sz="1600" b="0" i="1" smtClean="0">
                            <a:latin typeface="Cambria Math" panose="02040503050406030204" pitchFamily="18" charset="0"/>
                          </a:rPr>
                          <m:t>𝑑</m:t>
                        </m:r>
                      </m:e>
                      <m:sub>
                        <m:r>
                          <a:rPr lang="en-US" altLang="ko-KR" sz="1600" b="0" i="1" smtClean="0">
                            <a:latin typeface="Cambria Math" panose="02040503050406030204" pitchFamily="18" charset="0"/>
                          </a:rPr>
                          <m:t>𝑢𝑓</m:t>
                        </m:r>
                      </m:sub>
                      <m:sup>
                        <m:r>
                          <a:rPr lang="en-US" altLang="ko-KR" sz="1600" b="0" i="1" smtClean="0">
                            <a:latin typeface="Cambria Math" panose="02040503050406030204" pitchFamily="18" charset="0"/>
                          </a:rPr>
                          <m:t>𝑡</m:t>
                        </m:r>
                      </m:sup>
                    </m:sSubSup>
                    <m:r>
                      <a:rPr lang="en-US" altLang="ko-KR" sz="1600" b="0" i="1" smtClean="0">
                        <a:latin typeface="Cambria Math" panose="02040503050406030204" pitchFamily="18" charset="0"/>
                      </a:rPr>
                      <m:t>∈{0, 1}</m:t>
                    </m:r>
                  </m:oMath>
                </a14:m>
                <a:r>
                  <a:rPr lang="ko-KR" altLang="en-US" sz="1600" dirty="0"/>
                  <a:t> </a:t>
                </a:r>
                <a:r>
                  <a:rPr lang="en-US" altLang="ko-KR" sz="1600" dirty="0"/>
                  <a:t>indicates whether or the content </a:t>
                </a:r>
                <a14:m>
                  <m:oMath xmlns:m="http://schemas.openxmlformats.org/officeDocument/2006/math">
                    <m:r>
                      <a:rPr lang="en-US" altLang="ko-KR" sz="1600" i="1">
                        <a:latin typeface="Cambria Math" panose="02040503050406030204" pitchFamily="18" charset="0"/>
                      </a:rPr>
                      <m:t>𝑓</m:t>
                    </m:r>
                  </m:oMath>
                </a14:m>
                <a:r>
                  <a:rPr lang="ko-KR" altLang="en-US" sz="1600" dirty="0"/>
                  <a:t> </a:t>
                </a:r>
                <a:r>
                  <a:rPr lang="en-US" altLang="ko-KR" sz="1600" dirty="0"/>
                  <a:t>is requested by user </a:t>
                </a:r>
                <a14:m>
                  <m:oMath xmlns:m="http://schemas.openxmlformats.org/officeDocument/2006/math">
                    <m:r>
                      <a:rPr lang="en-US" altLang="ko-KR" sz="1600" i="1">
                        <a:latin typeface="Cambria Math" panose="02040503050406030204" pitchFamily="18" charset="0"/>
                      </a:rPr>
                      <m:t>𝑢</m:t>
                    </m:r>
                  </m:oMath>
                </a14:m>
                <a:r>
                  <a:rPr lang="ko-KR" altLang="en-US" sz="1600" dirty="0"/>
                  <a:t> </a:t>
                </a:r>
                <a:r>
                  <a:rPr lang="en-US" altLang="ko-KR" sz="1600" dirty="0"/>
                  <a:t>at time </a:t>
                </a:r>
                <a14:m>
                  <m:oMath xmlns:m="http://schemas.openxmlformats.org/officeDocument/2006/math">
                    <m:r>
                      <a:rPr lang="en-US" altLang="ko-KR" sz="1600" i="1">
                        <a:latin typeface="Cambria Math" panose="02040503050406030204" pitchFamily="18" charset="0"/>
                      </a:rPr>
                      <m:t>𝑡</m:t>
                    </m:r>
                  </m:oMath>
                </a14:m>
                <a:r>
                  <a:rPr lang="en-US" altLang="ko-KR" sz="1600" dirty="0"/>
                  <a:t>, and </a:t>
                </a:r>
                <a14:m>
                  <m:oMath xmlns:m="http://schemas.openxmlformats.org/officeDocument/2006/math">
                    <m:sSub>
                      <m:sSubPr>
                        <m:ctrlPr>
                          <a:rPr lang="en-US" altLang="ko-KR" sz="1600" i="1" smtClean="0">
                            <a:latin typeface="Cambria Math" panose="02040503050406030204" pitchFamily="18" charset="0"/>
                          </a:rPr>
                        </m:ctrlPr>
                      </m:sSubPr>
                      <m:e>
                        <m:d>
                          <m:dPr>
                            <m:begChr m:val="‖"/>
                            <m:endChr m:val="‖"/>
                            <m:ctrlPr>
                              <a:rPr lang="en-US" altLang="ko-KR" sz="1600" i="1" smtClean="0">
                                <a:latin typeface="Cambria Math" panose="02040503050406030204" pitchFamily="18" charset="0"/>
                              </a:rPr>
                            </m:ctrlPr>
                          </m:dPr>
                          <m:e>
                            <m:sSubSup>
                              <m:sSubSupPr>
                                <m:ctrlPr>
                                  <a:rPr lang="en-US" altLang="ko-KR" sz="1600" i="1" smtClean="0">
                                    <a:latin typeface="Cambria Math" panose="02040503050406030204" pitchFamily="18" charset="0"/>
                                  </a:rPr>
                                </m:ctrlPr>
                              </m:sSubSupPr>
                              <m:e>
                                <m:r>
                                  <a:rPr lang="en-US" altLang="ko-KR" sz="1600" b="1" i="0" smtClean="0">
                                    <a:latin typeface="Cambria Math" panose="02040503050406030204" pitchFamily="18" charset="0"/>
                                  </a:rPr>
                                  <m:t>𝐝</m:t>
                                </m:r>
                              </m:e>
                              <m:sub>
                                <m:r>
                                  <a:rPr lang="en-US" altLang="ko-KR" sz="1600" b="0" i="1" smtClean="0">
                                    <a:latin typeface="Cambria Math" panose="02040503050406030204" pitchFamily="18" charset="0"/>
                                  </a:rPr>
                                  <m:t>𝑢</m:t>
                                </m:r>
                              </m:sub>
                              <m:sup>
                                <m:r>
                                  <a:rPr lang="en-US" altLang="ko-KR" sz="1600" b="0" i="1" smtClean="0">
                                    <a:latin typeface="Cambria Math" panose="02040503050406030204" pitchFamily="18" charset="0"/>
                                  </a:rPr>
                                  <m:t>𝑡</m:t>
                                </m:r>
                              </m:sup>
                            </m:sSubSup>
                          </m:e>
                        </m:d>
                      </m:e>
                      <m:sub>
                        <m:r>
                          <a:rPr lang="en-US" altLang="ko-KR" sz="1600" b="0" i="1" smtClean="0">
                            <a:latin typeface="Cambria Math" panose="02040503050406030204" pitchFamily="18" charset="0"/>
                          </a:rPr>
                          <m:t>0</m:t>
                        </m:r>
                      </m:sub>
                    </m:sSub>
                    <m:r>
                      <a:rPr lang="en-US" altLang="ko-KR" sz="1600" b="0" i="1" smtClean="0">
                        <a:latin typeface="Cambria Math" panose="02040503050406030204" pitchFamily="18" charset="0"/>
                      </a:rPr>
                      <m:t>≤ </m:t>
                    </m:r>
                    <m:sSubSup>
                      <m:sSubSupPr>
                        <m:ctrlPr>
                          <a:rPr lang="en-US" altLang="ko-KR" sz="1600" b="0" i="1" smtClean="0">
                            <a:latin typeface="Cambria Math" panose="02040503050406030204" pitchFamily="18" charset="0"/>
                          </a:rPr>
                        </m:ctrlPr>
                      </m:sSubSupPr>
                      <m:e>
                        <m:r>
                          <a:rPr lang="en-US" altLang="ko-KR" sz="1600" b="0" i="1" smtClean="0">
                            <a:latin typeface="Cambria Math" panose="02040503050406030204" pitchFamily="18" charset="0"/>
                          </a:rPr>
                          <m:t>𝑁</m:t>
                        </m:r>
                      </m:e>
                      <m:sub>
                        <m:r>
                          <a:rPr lang="en-US" altLang="ko-KR" sz="1600" b="0" i="1" smtClean="0">
                            <a:latin typeface="Cambria Math" panose="02040503050406030204" pitchFamily="18" charset="0"/>
                          </a:rPr>
                          <m:t>𝑢</m:t>
                        </m:r>
                      </m:sub>
                      <m:sup>
                        <m:r>
                          <a:rPr lang="en-US" altLang="ko-KR" sz="1600" b="0" i="1" smtClean="0">
                            <a:latin typeface="Cambria Math" panose="02040503050406030204" pitchFamily="18" charset="0"/>
                          </a:rPr>
                          <m:t>𝑡</m:t>
                        </m:r>
                      </m:sup>
                    </m:sSubSup>
                  </m:oMath>
                </a14:m>
                <a:r>
                  <a:rPr lang="en-US" altLang="ko-KR" sz="1600" dirty="0"/>
                  <a:t>.</a:t>
                </a:r>
                <a:endParaRPr lang="ko-KR" altLang="en-US" sz="1600" dirty="0"/>
              </a:p>
            </p:txBody>
          </p:sp>
        </mc:Choice>
        <mc:Fallback xmlns="">
          <p:sp>
            <p:nvSpPr>
              <p:cNvPr id="32" name="TextBox 31">
                <a:extLst>
                  <a:ext uri="{FF2B5EF4-FFF2-40B4-BE49-F238E27FC236}">
                    <a16:creationId xmlns:a16="http://schemas.microsoft.com/office/drawing/2014/main" id="{B93D9297-0759-40B8-A56F-DB3602A561B1}"/>
                  </a:ext>
                </a:extLst>
              </p:cNvPr>
              <p:cNvSpPr txBox="1">
                <a:spLocks noRot="1" noChangeAspect="1" noMove="1" noResize="1" noEditPoints="1" noAdjustHandles="1" noChangeArrowheads="1" noChangeShapeType="1" noTextEdit="1"/>
              </p:cNvSpPr>
              <p:nvPr/>
            </p:nvSpPr>
            <p:spPr>
              <a:xfrm>
                <a:off x="753102" y="2444759"/>
                <a:ext cx="10676898" cy="690445"/>
              </a:xfrm>
              <a:prstGeom prst="rect">
                <a:avLst/>
              </a:prstGeom>
              <a:blipFill>
                <a:blip r:embed="rId4"/>
                <a:stretch>
                  <a:fillRect l="-343" b="-3540"/>
                </a:stretch>
              </a:blipFill>
            </p:spPr>
            <p:txBody>
              <a:bodyPr/>
              <a:lstStyle/>
              <a:p>
                <a:r>
                  <a:rPr lang="ko-KR" altLang="en-US">
                    <a:noFill/>
                  </a:rPr>
                  <a:t> </a:t>
                </a:r>
              </a:p>
            </p:txBody>
          </p:sp>
        </mc:Fallback>
      </mc:AlternateContent>
      <p:pic>
        <p:nvPicPr>
          <p:cNvPr id="14" name="그림 13">
            <a:extLst>
              <a:ext uri="{FF2B5EF4-FFF2-40B4-BE49-F238E27FC236}">
                <a16:creationId xmlns:a16="http://schemas.microsoft.com/office/drawing/2014/main" id="{5884A850-B791-4416-87BF-2B0312DFA4AA}"/>
              </a:ext>
            </a:extLst>
          </p:cNvPr>
          <p:cNvPicPr>
            <a:picLocks noChangeAspect="1"/>
          </p:cNvPicPr>
          <p:nvPr/>
        </p:nvPicPr>
        <p:blipFill rotWithShape="1">
          <a:blip r:embed="rId5"/>
          <a:srcRect t="78301"/>
          <a:stretch/>
        </p:blipFill>
        <p:spPr>
          <a:xfrm>
            <a:off x="461561" y="3234092"/>
            <a:ext cx="5153025" cy="621691"/>
          </a:xfrm>
          <a:prstGeom prst="rect">
            <a:avLst/>
          </a:prstGeom>
        </p:spPr>
      </p:pic>
      <p:sp>
        <p:nvSpPr>
          <p:cNvPr id="38" name="TextBox 37">
            <a:extLst>
              <a:ext uri="{FF2B5EF4-FFF2-40B4-BE49-F238E27FC236}">
                <a16:creationId xmlns:a16="http://schemas.microsoft.com/office/drawing/2014/main" id="{121C3B0D-F2AA-4DE5-B541-BD2DDF001737}"/>
              </a:ext>
            </a:extLst>
          </p:cNvPr>
          <p:cNvSpPr txBox="1"/>
          <p:nvPr/>
        </p:nvSpPr>
        <p:spPr>
          <a:xfrm>
            <a:off x="461561" y="3864859"/>
            <a:ext cx="6096000" cy="338554"/>
          </a:xfrm>
          <a:prstGeom prst="rect">
            <a:avLst/>
          </a:prstGeom>
          <a:noFill/>
        </p:spPr>
        <p:txBody>
          <a:bodyPr wrap="square">
            <a:spAutoFit/>
          </a:bodyPr>
          <a:lstStyle/>
          <a:p>
            <a:r>
              <a:rPr lang="en-US" altLang="ko-KR" sz="1600" dirty="0"/>
              <a:t> Three-Phases Procedure:</a:t>
            </a:r>
            <a:endParaRPr lang="ko-KR" altLang="en-US" sz="1600" dirty="0"/>
          </a:p>
        </p:txBody>
      </p:sp>
      <p:sp>
        <p:nvSpPr>
          <p:cNvPr id="40" name="TextBox 39">
            <a:extLst>
              <a:ext uri="{FF2B5EF4-FFF2-40B4-BE49-F238E27FC236}">
                <a16:creationId xmlns:a16="http://schemas.microsoft.com/office/drawing/2014/main" id="{D33B89E8-0B56-4A2F-80FF-8DED2AC233AA}"/>
              </a:ext>
            </a:extLst>
          </p:cNvPr>
          <p:cNvSpPr txBox="1"/>
          <p:nvPr/>
        </p:nvSpPr>
        <p:spPr>
          <a:xfrm>
            <a:off x="4697551" y="3765365"/>
            <a:ext cx="1323696" cy="276999"/>
          </a:xfrm>
          <a:prstGeom prst="rect">
            <a:avLst/>
          </a:prstGeom>
          <a:noFill/>
        </p:spPr>
        <p:txBody>
          <a:bodyPr wrap="square">
            <a:spAutoFit/>
          </a:bodyPr>
          <a:lstStyle/>
          <a:p>
            <a:r>
              <a:rPr lang="en-US" altLang="ko-KR" sz="1200" dirty="0"/>
              <a:t>Time scales</a:t>
            </a:r>
            <a:endParaRPr lang="ko-KR" altLang="en-US" sz="1200" dirty="0"/>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1FAC3600-4B9A-4C52-AB99-512553CB77AB}"/>
                  </a:ext>
                </a:extLst>
              </p:cNvPr>
              <p:cNvSpPr txBox="1"/>
              <p:nvPr/>
            </p:nvSpPr>
            <p:spPr>
              <a:xfrm>
                <a:off x="753102" y="4241970"/>
                <a:ext cx="9305298" cy="541623"/>
              </a:xfrm>
              <a:prstGeom prst="rect">
                <a:avLst/>
              </a:prstGeom>
              <a:noFill/>
            </p:spPr>
            <p:txBody>
              <a:bodyPr wrap="square">
                <a:spAutoFit/>
              </a:bodyPr>
              <a:lstStyle/>
              <a:p>
                <a:r>
                  <a:rPr lang="en-US" altLang="ko-KR" sz="1400" dirty="0"/>
                  <a:t>We consider a three-phase procedure running concurrently at different time scales of </a:t>
                </a:r>
                <a14:m>
                  <m:oMath xmlns:m="http://schemas.openxmlformats.org/officeDocument/2006/math">
                    <m:sSup>
                      <m:sSupPr>
                        <m:ctrlPr>
                          <a:rPr lang="en-US" altLang="ko-KR" sz="1400" i="1" smtClean="0">
                            <a:latin typeface="Cambria Math" panose="02040503050406030204" pitchFamily="18" charset="0"/>
                          </a:rPr>
                        </m:ctrlPr>
                      </m:sSupPr>
                      <m:e>
                        <m:r>
                          <a:rPr lang="ko-KR" altLang="en-US" sz="1400" i="1">
                            <a:latin typeface="Cambria Math" panose="02040503050406030204" pitchFamily="18" charset="0"/>
                          </a:rPr>
                          <m:t>𝒯</m:t>
                        </m:r>
                      </m:e>
                      <m:sup>
                        <m:r>
                          <a:rPr lang="en-US" altLang="ko-KR" sz="1400" b="0" i="1" smtClean="0">
                            <a:latin typeface="Cambria Math" panose="02040503050406030204" pitchFamily="18" charset="0"/>
                          </a:rPr>
                          <m:t>[</m:t>
                        </m:r>
                        <m:r>
                          <m:rPr>
                            <m:sty m:val="p"/>
                          </m:rPr>
                          <a:rPr lang="en-US" altLang="ko-KR" sz="1400" b="0" i="0" smtClean="0">
                            <a:latin typeface="Cambria Math" panose="02040503050406030204" pitchFamily="18" charset="0"/>
                          </a:rPr>
                          <m:t>main</m:t>
                        </m:r>
                        <m:r>
                          <a:rPr lang="en-US" altLang="ko-KR" sz="1400" b="0" i="1" smtClean="0">
                            <a:latin typeface="Cambria Math" panose="02040503050406030204" pitchFamily="18" charset="0"/>
                          </a:rPr>
                          <m:t>]</m:t>
                        </m:r>
                      </m:sup>
                    </m:sSup>
                    <m:r>
                      <a:rPr lang="en-US" altLang="ko-KR" sz="1400" b="0" i="0" smtClean="0">
                        <a:latin typeface="Cambria Math" panose="02040503050406030204" pitchFamily="18" charset="0"/>
                      </a:rPr>
                      <m:t>,  </m:t>
                    </m:r>
                    <m:sSup>
                      <m:sSupPr>
                        <m:ctrlPr>
                          <a:rPr lang="en-US" altLang="ko-KR" sz="1400" i="1">
                            <a:latin typeface="Cambria Math" panose="02040503050406030204" pitchFamily="18" charset="0"/>
                          </a:rPr>
                        </m:ctrlPr>
                      </m:sSupPr>
                      <m:e>
                        <m:r>
                          <a:rPr lang="ko-KR" altLang="en-US" sz="1400" i="1">
                            <a:latin typeface="Cambria Math" panose="02040503050406030204" pitchFamily="18" charset="0"/>
                          </a:rPr>
                          <m:t>𝒯</m:t>
                        </m:r>
                      </m:e>
                      <m:sup>
                        <m:r>
                          <a:rPr lang="en-US" altLang="ko-KR" sz="1400" i="1">
                            <a:latin typeface="Cambria Math" panose="02040503050406030204" pitchFamily="18" charset="0"/>
                          </a:rPr>
                          <m:t>[</m:t>
                        </m:r>
                        <m:r>
                          <m:rPr>
                            <m:sty m:val="p"/>
                          </m:rPr>
                          <a:rPr lang="en-US" altLang="ko-KR" sz="1400" b="0" i="0" smtClean="0">
                            <a:latin typeface="Cambria Math" panose="02040503050406030204" pitchFamily="18" charset="0"/>
                          </a:rPr>
                          <m:t>flex</m:t>
                        </m:r>
                        <m:r>
                          <a:rPr lang="en-US" altLang="ko-KR" sz="1400" i="1">
                            <a:latin typeface="Cambria Math" panose="02040503050406030204" pitchFamily="18" charset="0"/>
                          </a:rPr>
                          <m:t>]</m:t>
                        </m:r>
                      </m:sup>
                    </m:sSup>
                    <m:r>
                      <a:rPr lang="en-US" altLang="ko-KR" sz="1400" i="1">
                        <a:latin typeface="Cambria Math" panose="02040503050406030204" pitchFamily="18" charset="0"/>
                      </a:rPr>
                      <m:t> </m:t>
                    </m:r>
                  </m:oMath>
                </a14:m>
                <a:r>
                  <a:rPr lang="en-US" altLang="ko-KR" sz="1400" dirty="0"/>
                  <a:t>and </a:t>
                </a:r>
                <a14:m>
                  <m:oMath xmlns:m="http://schemas.openxmlformats.org/officeDocument/2006/math">
                    <m:r>
                      <m:rPr>
                        <m:sty m:val="p"/>
                      </m:rPr>
                      <a:rPr lang="en-US" altLang="ko-KR" sz="1400" b="0" i="0" smtClean="0">
                        <a:latin typeface="Cambria Math" panose="02040503050406030204" pitchFamily="18" charset="0"/>
                      </a:rPr>
                      <m:t>t</m:t>
                    </m:r>
                    <m:r>
                      <a:rPr lang="en-US" altLang="ko-KR" sz="1400" b="0" i="1" smtClean="0">
                        <a:latin typeface="Cambria Math" panose="02040503050406030204" pitchFamily="18" charset="0"/>
                      </a:rPr>
                      <m:t>∈</m:t>
                    </m:r>
                    <m:r>
                      <a:rPr lang="ko-KR" altLang="en-US" sz="1400" i="1">
                        <a:latin typeface="Cambria Math" panose="02040503050406030204" pitchFamily="18" charset="0"/>
                      </a:rPr>
                      <m:t>𝒯</m:t>
                    </m:r>
                    <m:r>
                      <a:rPr lang="en-US" altLang="ko-KR" sz="1400" i="1">
                        <a:latin typeface="Cambria Math" panose="02040503050406030204" pitchFamily="18" charset="0"/>
                      </a:rPr>
                      <m:t> </m:t>
                    </m:r>
                  </m:oMath>
                </a14:m>
                <a:r>
                  <a:rPr lang="en-US" altLang="ko-KR" sz="1400" dirty="0"/>
                  <a:t>, for joint cache placement and content delivery in this paper.</a:t>
                </a:r>
                <a:endParaRPr lang="ko-KR" altLang="en-US" sz="1400" dirty="0"/>
              </a:p>
            </p:txBody>
          </p:sp>
        </mc:Choice>
        <mc:Fallback xmlns="">
          <p:sp>
            <p:nvSpPr>
              <p:cNvPr id="43" name="TextBox 42">
                <a:extLst>
                  <a:ext uri="{FF2B5EF4-FFF2-40B4-BE49-F238E27FC236}">
                    <a16:creationId xmlns:a16="http://schemas.microsoft.com/office/drawing/2014/main" id="{1FAC3600-4B9A-4C52-AB99-512553CB77AB}"/>
                  </a:ext>
                </a:extLst>
              </p:cNvPr>
              <p:cNvSpPr txBox="1">
                <a:spLocks noRot="1" noChangeAspect="1" noMove="1" noResize="1" noEditPoints="1" noAdjustHandles="1" noChangeArrowheads="1" noChangeShapeType="1" noTextEdit="1"/>
              </p:cNvSpPr>
              <p:nvPr/>
            </p:nvSpPr>
            <p:spPr>
              <a:xfrm>
                <a:off x="753102" y="4241970"/>
                <a:ext cx="9305298" cy="541623"/>
              </a:xfrm>
              <a:prstGeom prst="rect">
                <a:avLst/>
              </a:prstGeom>
              <a:blipFill>
                <a:blip r:embed="rId6"/>
                <a:stretch>
                  <a:fillRect l="-197" b="-7865"/>
                </a:stretch>
              </a:blipFill>
            </p:spPr>
            <p:txBody>
              <a:bodyPr/>
              <a:lstStyle/>
              <a:p>
                <a:r>
                  <a:rPr lang="ko-KR" altLang="en-US">
                    <a:noFill/>
                  </a:rPr>
                  <a:t> </a:t>
                </a:r>
              </a:p>
            </p:txBody>
          </p:sp>
        </mc:Fallback>
      </mc:AlternateContent>
      <p:sp>
        <p:nvSpPr>
          <p:cNvPr id="50" name="TextBox 49">
            <a:extLst>
              <a:ext uri="{FF2B5EF4-FFF2-40B4-BE49-F238E27FC236}">
                <a16:creationId xmlns:a16="http://schemas.microsoft.com/office/drawing/2014/main" id="{E710FB23-79FF-4F8B-A0CC-ABCB13D7BB0F}"/>
              </a:ext>
            </a:extLst>
          </p:cNvPr>
          <p:cNvSpPr txBox="1"/>
          <p:nvPr/>
        </p:nvSpPr>
        <p:spPr>
          <a:xfrm>
            <a:off x="753102" y="5003073"/>
            <a:ext cx="6096000" cy="338554"/>
          </a:xfrm>
          <a:prstGeom prst="rect">
            <a:avLst/>
          </a:prstGeom>
          <a:noFill/>
        </p:spPr>
        <p:txBody>
          <a:bodyPr wrap="square">
            <a:spAutoFit/>
          </a:bodyPr>
          <a:lstStyle/>
          <a:p>
            <a:r>
              <a:rPr lang="en-US" altLang="ko-KR" sz="1600" dirty="0"/>
              <a:t>In Phase I</a:t>
            </a:r>
            <a:endParaRPr lang="ko-KR" altLang="en-US" sz="1600" dirty="0"/>
          </a:p>
        </p:txBody>
      </p:sp>
      <p:sp>
        <p:nvSpPr>
          <p:cNvPr id="54" name="TextBox 53">
            <a:extLst>
              <a:ext uri="{FF2B5EF4-FFF2-40B4-BE49-F238E27FC236}">
                <a16:creationId xmlns:a16="http://schemas.microsoft.com/office/drawing/2014/main" id="{0A99B02C-0DE6-4631-BF89-3CFF1DEF3D12}"/>
              </a:ext>
            </a:extLst>
          </p:cNvPr>
          <p:cNvSpPr txBox="1"/>
          <p:nvPr/>
        </p:nvSpPr>
        <p:spPr>
          <a:xfrm>
            <a:off x="5906127" y="5439427"/>
            <a:ext cx="6096000" cy="738664"/>
          </a:xfrm>
          <a:prstGeom prst="rect">
            <a:avLst/>
          </a:prstGeom>
          <a:noFill/>
        </p:spPr>
        <p:txBody>
          <a:bodyPr wrap="square">
            <a:spAutoFit/>
          </a:bodyPr>
          <a:lstStyle/>
          <a:p>
            <a:r>
              <a:rPr lang="en-US" altLang="ko-KR" sz="1400" dirty="0"/>
              <a:t>I.e., for every τ time slots, the cache placement policy will be designed at the BS and the contents will be dispatched from the content server via backhaul link to update BS’s cache unit</a:t>
            </a:r>
            <a:endParaRPr lang="ko-KR" altLang="en-US" sz="1400" dirty="0"/>
          </a:p>
        </p:txBody>
      </p:sp>
      <p:pic>
        <p:nvPicPr>
          <p:cNvPr id="44" name="그림 43">
            <a:extLst>
              <a:ext uri="{FF2B5EF4-FFF2-40B4-BE49-F238E27FC236}">
                <a16:creationId xmlns:a16="http://schemas.microsoft.com/office/drawing/2014/main" id="{42116F12-5A8C-490D-AC2B-87FC860F3736}"/>
              </a:ext>
            </a:extLst>
          </p:cNvPr>
          <p:cNvPicPr>
            <a:picLocks noChangeAspect="1"/>
          </p:cNvPicPr>
          <p:nvPr/>
        </p:nvPicPr>
        <p:blipFill rotWithShape="1">
          <a:blip r:embed="rId5"/>
          <a:srcRect l="40771" t="13577" r="24774" b="64348"/>
          <a:stretch/>
        </p:blipFill>
        <p:spPr>
          <a:xfrm>
            <a:off x="1751141" y="5565313"/>
            <a:ext cx="1120681" cy="399213"/>
          </a:xfrm>
          <a:prstGeom prst="rect">
            <a:avLst/>
          </a:prstGeom>
        </p:spPr>
      </p:pic>
      <p:pic>
        <p:nvPicPr>
          <p:cNvPr id="48" name="그림 47">
            <a:extLst>
              <a:ext uri="{FF2B5EF4-FFF2-40B4-BE49-F238E27FC236}">
                <a16:creationId xmlns:a16="http://schemas.microsoft.com/office/drawing/2014/main" id="{BA7C68CD-00F9-443F-BE1D-830A19271802}"/>
              </a:ext>
            </a:extLst>
          </p:cNvPr>
          <p:cNvPicPr>
            <a:picLocks noChangeAspect="1"/>
          </p:cNvPicPr>
          <p:nvPr/>
        </p:nvPicPr>
        <p:blipFill rotWithShape="1">
          <a:blip r:embed="rId5"/>
          <a:srcRect l="54871" t="41947" r="36256" b="32254"/>
          <a:stretch/>
        </p:blipFill>
        <p:spPr>
          <a:xfrm>
            <a:off x="3922940" y="5368610"/>
            <a:ext cx="457200" cy="739141"/>
          </a:xfrm>
          <a:prstGeom prst="rect">
            <a:avLst/>
          </a:prstGeom>
        </p:spPr>
      </p:pic>
      <p:cxnSp>
        <p:nvCxnSpPr>
          <p:cNvPr id="58" name="직선 화살표 연결선 57">
            <a:extLst>
              <a:ext uri="{FF2B5EF4-FFF2-40B4-BE49-F238E27FC236}">
                <a16:creationId xmlns:a16="http://schemas.microsoft.com/office/drawing/2014/main" id="{41F2C4AB-7C81-4B40-8992-72E695B92DE0}"/>
              </a:ext>
            </a:extLst>
          </p:cNvPr>
          <p:cNvCxnSpPr>
            <a:stCxn id="44" idx="3"/>
          </p:cNvCxnSpPr>
          <p:nvPr/>
        </p:nvCxnSpPr>
        <p:spPr>
          <a:xfrm flipV="1">
            <a:off x="2871822" y="5764919"/>
            <a:ext cx="1051118" cy="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3F835908-F768-4510-BCE7-99EF1067FF1B}"/>
              </a:ext>
            </a:extLst>
          </p:cNvPr>
          <p:cNvSpPr txBox="1"/>
          <p:nvPr/>
        </p:nvSpPr>
        <p:spPr>
          <a:xfrm>
            <a:off x="2829299" y="5836137"/>
            <a:ext cx="1120682" cy="261610"/>
          </a:xfrm>
          <a:prstGeom prst="rect">
            <a:avLst/>
          </a:prstGeom>
          <a:noFill/>
        </p:spPr>
        <p:txBody>
          <a:bodyPr wrap="square">
            <a:spAutoFit/>
          </a:bodyPr>
          <a:lstStyle/>
          <a:p>
            <a:pPr algn="ctr"/>
            <a:r>
              <a:rPr lang="en-US" altLang="ko-KR" sz="1100" dirty="0"/>
              <a:t>Backhaul link</a:t>
            </a:r>
            <a:endParaRPr lang="ko-KR" altLang="en-US" sz="1100" dirty="0"/>
          </a:p>
        </p:txBody>
      </p:sp>
      <p:pic>
        <p:nvPicPr>
          <p:cNvPr id="61" name="그림 60">
            <a:extLst>
              <a:ext uri="{FF2B5EF4-FFF2-40B4-BE49-F238E27FC236}">
                <a16:creationId xmlns:a16="http://schemas.microsoft.com/office/drawing/2014/main" id="{3657D550-9E19-4F7B-BDBF-4B8BAA17CB0C}"/>
              </a:ext>
            </a:extLst>
          </p:cNvPr>
          <p:cNvPicPr>
            <a:picLocks noChangeAspect="1"/>
          </p:cNvPicPr>
          <p:nvPr/>
        </p:nvPicPr>
        <p:blipFill rotWithShape="1">
          <a:blip r:embed="rId5"/>
          <a:srcRect t="78301" b="14507"/>
          <a:stretch/>
        </p:blipFill>
        <p:spPr>
          <a:xfrm>
            <a:off x="753102" y="6242845"/>
            <a:ext cx="5153025" cy="206070"/>
          </a:xfrm>
          <a:prstGeom prst="rect">
            <a:avLst/>
          </a:prstGeom>
        </p:spPr>
      </p:pic>
      <p:cxnSp>
        <p:nvCxnSpPr>
          <p:cNvPr id="62" name="직선 화살표 연결선 61">
            <a:extLst>
              <a:ext uri="{FF2B5EF4-FFF2-40B4-BE49-F238E27FC236}">
                <a16:creationId xmlns:a16="http://schemas.microsoft.com/office/drawing/2014/main" id="{A493F95A-C9B7-457F-8C3A-31C733EFA77C}"/>
              </a:ext>
            </a:extLst>
          </p:cNvPr>
          <p:cNvCxnSpPr>
            <a:cxnSpLocks/>
          </p:cNvCxnSpPr>
          <p:nvPr/>
        </p:nvCxnSpPr>
        <p:spPr>
          <a:xfrm flipH="1">
            <a:off x="2522220" y="6050280"/>
            <a:ext cx="144780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876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1EFD6F9-84DB-4040-A2B3-2F9E6C2E10EF}"/>
              </a:ext>
            </a:extLst>
          </p:cNvPr>
          <p:cNvPicPr>
            <a:picLocks noChangeAspect="1"/>
          </p:cNvPicPr>
          <p:nvPr/>
        </p:nvPicPr>
        <p:blipFill>
          <a:blip r:embed="rId3"/>
          <a:stretch>
            <a:fillRect/>
          </a:stretch>
        </p:blipFill>
        <p:spPr>
          <a:xfrm>
            <a:off x="337283" y="0"/>
            <a:ext cx="11724698" cy="1027670"/>
          </a:xfrm>
          <a:prstGeom prst="rect">
            <a:avLst/>
          </a:prstGeom>
        </p:spPr>
      </p:pic>
      <p:sp>
        <p:nvSpPr>
          <p:cNvPr id="4" name="제목 1">
            <a:extLst>
              <a:ext uri="{FF2B5EF4-FFF2-40B4-BE49-F238E27FC236}">
                <a16:creationId xmlns:a16="http://schemas.microsoft.com/office/drawing/2014/main" id="{6BBA9114-B5D6-44E8-974A-DBE1BCEFE043}"/>
              </a:ext>
            </a:extLst>
          </p:cNvPr>
          <p:cNvSpPr txBox="1">
            <a:spLocks/>
          </p:cNvSpPr>
          <p:nvPr/>
        </p:nvSpPr>
        <p:spPr>
          <a:xfrm>
            <a:off x="753103" y="252695"/>
            <a:ext cx="7254075" cy="5222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2800" dirty="0"/>
              <a:t>System model</a:t>
            </a:r>
            <a:endParaRPr lang="ko-KR" altLang="en-US" sz="2800" dirty="0"/>
          </a:p>
          <a:p>
            <a:endParaRPr lang="ko-KR" altLang="en-US" sz="2800" dirty="0"/>
          </a:p>
        </p:txBody>
      </p:sp>
      <p:sp>
        <p:nvSpPr>
          <p:cNvPr id="38" name="TextBox 37">
            <a:extLst>
              <a:ext uri="{FF2B5EF4-FFF2-40B4-BE49-F238E27FC236}">
                <a16:creationId xmlns:a16="http://schemas.microsoft.com/office/drawing/2014/main" id="{121C3B0D-F2AA-4DE5-B541-BD2DDF001737}"/>
              </a:ext>
            </a:extLst>
          </p:cNvPr>
          <p:cNvSpPr txBox="1"/>
          <p:nvPr/>
        </p:nvSpPr>
        <p:spPr>
          <a:xfrm>
            <a:off x="461561" y="858392"/>
            <a:ext cx="6096000" cy="338554"/>
          </a:xfrm>
          <a:prstGeom prst="rect">
            <a:avLst/>
          </a:prstGeom>
          <a:noFill/>
        </p:spPr>
        <p:txBody>
          <a:bodyPr wrap="square">
            <a:spAutoFit/>
          </a:bodyPr>
          <a:lstStyle/>
          <a:p>
            <a:r>
              <a:rPr lang="en-US" altLang="ko-KR" sz="1600" dirty="0"/>
              <a:t> Three-Phases Procedure:</a:t>
            </a:r>
            <a:endParaRPr lang="ko-KR" altLang="en-US" sz="1600" dirty="0"/>
          </a:p>
        </p:txBody>
      </p:sp>
      <p:sp>
        <p:nvSpPr>
          <p:cNvPr id="50" name="TextBox 49">
            <a:extLst>
              <a:ext uri="{FF2B5EF4-FFF2-40B4-BE49-F238E27FC236}">
                <a16:creationId xmlns:a16="http://schemas.microsoft.com/office/drawing/2014/main" id="{E710FB23-79FF-4F8B-A0CC-ABCB13D7BB0F}"/>
              </a:ext>
            </a:extLst>
          </p:cNvPr>
          <p:cNvSpPr txBox="1"/>
          <p:nvPr/>
        </p:nvSpPr>
        <p:spPr>
          <a:xfrm>
            <a:off x="753102" y="1196946"/>
            <a:ext cx="1343506" cy="338554"/>
          </a:xfrm>
          <a:prstGeom prst="rect">
            <a:avLst/>
          </a:prstGeom>
          <a:noFill/>
        </p:spPr>
        <p:txBody>
          <a:bodyPr wrap="square">
            <a:spAutoFit/>
          </a:bodyPr>
          <a:lstStyle/>
          <a:p>
            <a:r>
              <a:rPr lang="en-US" altLang="ko-KR" sz="1600" dirty="0"/>
              <a:t>In Phase II</a:t>
            </a:r>
            <a:endParaRPr lang="ko-KR" altLang="en-US" sz="1600" dirty="0"/>
          </a:p>
        </p:txBody>
      </p:sp>
      <p:pic>
        <p:nvPicPr>
          <p:cNvPr id="5" name="그림 4">
            <a:extLst>
              <a:ext uri="{FF2B5EF4-FFF2-40B4-BE49-F238E27FC236}">
                <a16:creationId xmlns:a16="http://schemas.microsoft.com/office/drawing/2014/main" id="{03885FEE-6C06-4262-93AA-F998A87152C6}"/>
              </a:ext>
            </a:extLst>
          </p:cNvPr>
          <p:cNvPicPr>
            <a:picLocks noChangeAspect="1"/>
          </p:cNvPicPr>
          <p:nvPr/>
        </p:nvPicPr>
        <p:blipFill rotWithShape="1">
          <a:blip r:embed="rId4"/>
          <a:srcRect l="40775" r="24409" b="64019"/>
          <a:stretch/>
        </p:blipFill>
        <p:spPr>
          <a:xfrm>
            <a:off x="1157468" y="1842785"/>
            <a:ext cx="1593445" cy="915583"/>
          </a:xfrm>
          <a:prstGeom prst="rect">
            <a:avLst/>
          </a:prstGeom>
        </p:spPr>
      </p:pic>
      <p:pic>
        <p:nvPicPr>
          <p:cNvPr id="6" name="그림 5">
            <a:extLst>
              <a:ext uri="{FF2B5EF4-FFF2-40B4-BE49-F238E27FC236}">
                <a16:creationId xmlns:a16="http://schemas.microsoft.com/office/drawing/2014/main" id="{58393D69-F4E4-45C7-9403-F41FEDC03FBB}"/>
              </a:ext>
            </a:extLst>
          </p:cNvPr>
          <p:cNvPicPr>
            <a:picLocks noChangeAspect="1"/>
          </p:cNvPicPr>
          <p:nvPr/>
        </p:nvPicPr>
        <p:blipFill rotWithShape="1">
          <a:blip r:embed="rId4"/>
          <a:srcRect l="65020" t="57101" r="28691" b="28355"/>
          <a:stretch/>
        </p:blipFill>
        <p:spPr>
          <a:xfrm>
            <a:off x="2502042" y="2787123"/>
            <a:ext cx="287848" cy="37009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7CC61B7-84C6-424D-9984-411118C12C29}"/>
                  </a:ext>
                </a:extLst>
              </p:cNvPr>
              <p:cNvSpPr txBox="1"/>
              <p:nvPr/>
            </p:nvSpPr>
            <p:spPr>
              <a:xfrm>
                <a:off x="3253080" y="1519469"/>
                <a:ext cx="6096000" cy="606576"/>
              </a:xfrm>
              <a:prstGeom prst="rect">
                <a:avLst/>
              </a:prstGeom>
              <a:noFill/>
            </p:spPr>
            <p:txBody>
              <a:bodyPr wrap="square">
                <a:spAutoFit/>
              </a:bodyPr>
              <a:lstStyle/>
              <a:p>
                <a:r>
                  <a:rPr lang="en-US" altLang="ko-KR" sz="1400" dirty="0"/>
                  <a:t>I.e., for every </a:t>
                </a:r>
                <a14:m>
                  <m:oMath xmlns:m="http://schemas.openxmlformats.org/officeDocument/2006/math">
                    <m:sSup>
                      <m:sSupPr>
                        <m:ctrlPr>
                          <a:rPr lang="en-US" altLang="ko-KR" sz="1400" i="1" smtClean="0">
                            <a:latin typeface="Cambria Math" panose="02040503050406030204" pitchFamily="18" charset="0"/>
                          </a:rPr>
                        </m:ctrlPr>
                      </m:sSupPr>
                      <m:e>
                        <m:r>
                          <a:rPr lang="ko-KR" altLang="en-US" sz="1400" i="1">
                            <a:latin typeface="Cambria Math" panose="02040503050406030204" pitchFamily="18" charset="0"/>
                          </a:rPr>
                          <m:t>𝒯</m:t>
                        </m:r>
                      </m:e>
                      <m:sup>
                        <m:r>
                          <a:rPr lang="en-US" altLang="ko-KR" sz="1400" i="1">
                            <a:latin typeface="Cambria Math" panose="02040503050406030204" pitchFamily="18" charset="0"/>
                          </a:rPr>
                          <m:t>[</m:t>
                        </m:r>
                        <m:r>
                          <m:rPr>
                            <m:sty m:val="p"/>
                          </m:rPr>
                          <a:rPr lang="en-US" altLang="ko-KR" sz="1400" b="0" i="0" smtClean="0">
                            <a:latin typeface="Cambria Math" panose="02040503050406030204" pitchFamily="18" charset="0"/>
                          </a:rPr>
                          <m:t>flex</m:t>
                        </m:r>
                        <m:r>
                          <a:rPr lang="en-US" altLang="ko-KR" sz="1400" i="1">
                            <a:latin typeface="Cambria Math" panose="02040503050406030204" pitchFamily="18" charset="0"/>
                          </a:rPr>
                          <m:t>]</m:t>
                        </m:r>
                      </m:sup>
                    </m:sSup>
                  </m:oMath>
                </a14:m>
                <a:r>
                  <a:rPr lang="en-US" altLang="ko-KR" sz="1400" dirty="0"/>
                  <a:t> time slots, </a:t>
                </a:r>
                <a14:m>
                  <m:oMath xmlns:m="http://schemas.openxmlformats.org/officeDocument/2006/math">
                    <m:sSubSup>
                      <m:sSubSupPr>
                        <m:ctrlPr>
                          <a:rPr lang="en-US" altLang="ko-KR" sz="1400" i="1">
                            <a:latin typeface="Cambria Math" panose="02040503050406030204" pitchFamily="18" charset="0"/>
                          </a:rPr>
                        </m:ctrlPr>
                      </m:sSubSupPr>
                      <m:e>
                        <m:r>
                          <a:rPr lang="en-US" altLang="ko-KR" sz="1400" i="1">
                            <a:latin typeface="Cambria Math" panose="02040503050406030204" pitchFamily="18" charset="0"/>
                          </a:rPr>
                          <m:t>𝑁</m:t>
                        </m:r>
                      </m:e>
                      <m:sub>
                        <m:r>
                          <a:rPr lang="en-US" altLang="ko-KR" sz="1400" b="0" i="1" smtClean="0">
                            <a:latin typeface="Cambria Math" panose="02040503050406030204" pitchFamily="18" charset="0"/>
                          </a:rPr>
                          <m:t>𝑓</m:t>
                        </m:r>
                      </m:sub>
                      <m:sup>
                        <m:r>
                          <a:rPr lang="en-US" altLang="ko-KR" sz="1400" b="0" i="1" smtClean="0">
                            <a:latin typeface="Cambria Math" panose="02040503050406030204" pitchFamily="18" charset="0"/>
                          </a:rPr>
                          <m:t>[</m:t>
                        </m:r>
                        <m:r>
                          <m:rPr>
                            <m:sty m:val="p"/>
                          </m:rPr>
                          <a:rPr lang="en-US" altLang="ko-KR" sz="1400" b="0" i="0" smtClean="0">
                            <a:latin typeface="Cambria Math" panose="02040503050406030204" pitchFamily="18" charset="0"/>
                          </a:rPr>
                          <m:t>new</m:t>
                        </m:r>
                        <m:r>
                          <a:rPr lang="en-US" altLang="ko-KR" sz="1400" b="0" i="1" smtClean="0">
                            <a:latin typeface="Cambria Math" panose="02040503050406030204" pitchFamily="18" charset="0"/>
                          </a:rPr>
                          <m:t>]</m:t>
                        </m:r>
                      </m:sup>
                    </m:sSubSup>
                  </m:oMath>
                </a14:m>
                <a:r>
                  <a:rPr lang="en-US" altLang="ko-KR" sz="1400" dirty="0"/>
                  <a:t> number of new contents are added to the content server and might be cached by some random users. </a:t>
                </a:r>
                <a:endParaRPr lang="ko-KR" altLang="en-US" sz="1400" dirty="0"/>
              </a:p>
            </p:txBody>
          </p:sp>
        </mc:Choice>
        <mc:Fallback xmlns="">
          <p:sp>
            <p:nvSpPr>
              <p:cNvPr id="7" name="TextBox 6">
                <a:extLst>
                  <a:ext uri="{FF2B5EF4-FFF2-40B4-BE49-F238E27FC236}">
                    <a16:creationId xmlns:a16="http://schemas.microsoft.com/office/drawing/2014/main" id="{D7CC61B7-84C6-424D-9984-411118C12C29}"/>
                  </a:ext>
                </a:extLst>
              </p:cNvPr>
              <p:cNvSpPr txBox="1">
                <a:spLocks noRot="1" noChangeAspect="1" noMove="1" noResize="1" noEditPoints="1" noAdjustHandles="1" noChangeArrowheads="1" noChangeShapeType="1" noTextEdit="1"/>
              </p:cNvSpPr>
              <p:nvPr/>
            </p:nvSpPr>
            <p:spPr>
              <a:xfrm>
                <a:off x="3253080" y="1519469"/>
                <a:ext cx="6096000" cy="606576"/>
              </a:xfrm>
              <a:prstGeom prst="rect">
                <a:avLst/>
              </a:prstGeom>
              <a:blipFill>
                <a:blip r:embed="rId5"/>
                <a:stretch>
                  <a:fillRect l="-300" b="-9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FA896F9-336B-4E58-B37B-92108D39A37A}"/>
                  </a:ext>
                </a:extLst>
              </p:cNvPr>
              <p:cNvSpPr txBox="1"/>
              <p:nvPr/>
            </p:nvSpPr>
            <p:spPr>
              <a:xfrm>
                <a:off x="1166710" y="2852692"/>
                <a:ext cx="665648" cy="3484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ko-KR" sz="1200" i="1" smtClean="0">
                              <a:latin typeface="Cambria Math" panose="02040503050406030204" pitchFamily="18" charset="0"/>
                            </a:rPr>
                          </m:ctrlPr>
                        </m:sSubSupPr>
                        <m:e>
                          <m:r>
                            <a:rPr lang="en-US" altLang="ko-KR" sz="1200" i="1">
                              <a:latin typeface="Cambria Math" panose="02040503050406030204" pitchFamily="18" charset="0"/>
                            </a:rPr>
                            <m:t>𝑁</m:t>
                          </m:r>
                        </m:e>
                        <m:sub>
                          <m:r>
                            <a:rPr lang="en-US" altLang="ko-KR" sz="1200" b="0" i="1" smtClean="0">
                              <a:latin typeface="Cambria Math" panose="02040503050406030204" pitchFamily="18" charset="0"/>
                            </a:rPr>
                            <m:t>𝑓</m:t>
                          </m:r>
                        </m:sub>
                        <m:sup>
                          <m:r>
                            <a:rPr lang="en-US" altLang="ko-KR" sz="1200" b="0" i="1" smtClean="0">
                              <a:latin typeface="Cambria Math" panose="02040503050406030204" pitchFamily="18" charset="0"/>
                            </a:rPr>
                            <m:t>[</m:t>
                          </m:r>
                          <m:r>
                            <m:rPr>
                              <m:sty m:val="p"/>
                            </m:rPr>
                            <a:rPr lang="en-US" altLang="ko-KR" sz="1200" b="0" i="0" smtClean="0">
                              <a:latin typeface="Cambria Math" panose="02040503050406030204" pitchFamily="18" charset="0"/>
                            </a:rPr>
                            <m:t>new</m:t>
                          </m:r>
                          <m:r>
                            <a:rPr lang="en-US" altLang="ko-KR" sz="1200" b="0" i="1" smtClean="0">
                              <a:latin typeface="Cambria Math" panose="02040503050406030204" pitchFamily="18" charset="0"/>
                            </a:rPr>
                            <m:t>]</m:t>
                          </m:r>
                        </m:sup>
                      </m:sSubSup>
                    </m:oMath>
                  </m:oMathPara>
                </a14:m>
                <a:endParaRPr lang="ko-KR" altLang="en-US" sz="1200" dirty="0"/>
              </a:p>
            </p:txBody>
          </p:sp>
        </mc:Choice>
        <mc:Fallback xmlns="">
          <p:sp>
            <p:nvSpPr>
              <p:cNvPr id="27" name="TextBox 26">
                <a:extLst>
                  <a:ext uri="{FF2B5EF4-FFF2-40B4-BE49-F238E27FC236}">
                    <a16:creationId xmlns:a16="http://schemas.microsoft.com/office/drawing/2014/main" id="{DFA896F9-336B-4E58-B37B-92108D39A37A}"/>
                  </a:ext>
                </a:extLst>
              </p:cNvPr>
              <p:cNvSpPr txBox="1">
                <a:spLocks noRot="1" noChangeAspect="1" noMove="1" noResize="1" noEditPoints="1" noAdjustHandles="1" noChangeArrowheads="1" noChangeShapeType="1" noTextEdit="1"/>
              </p:cNvSpPr>
              <p:nvPr/>
            </p:nvSpPr>
            <p:spPr>
              <a:xfrm>
                <a:off x="1166710" y="2852692"/>
                <a:ext cx="665648" cy="348429"/>
              </a:xfrm>
              <a:prstGeom prst="rect">
                <a:avLst/>
              </a:prstGeom>
              <a:blipFill>
                <a:blip r:embed="rId6"/>
                <a:stretch>
                  <a:fillRect b="-1754"/>
                </a:stretch>
              </a:blipFill>
            </p:spPr>
            <p:txBody>
              <a:bodyPr/>
              <a:lstStyle/>
              <a:p>
                <a:r>
                  <a:rPr lang="ko-KR" altLang="en-US">
                    <a:noFill/>
                  </a:rPr>
                  <a:t> </a:t>
                </a:r>
              </a:p>
            </p:txBody>
          </p:sp>
        </mc:Fallback>
      </mc:AlternateContent>
      <p:cxnSp>
        <p:nvCxnSpPr>
          <p:cNvPr id="11" name="연결선: 구부러짐 10">
            <a:extLst>
              <a:ext uri="{FF2B5EF4-FFF2-40B4-BE49-F238E27FC236}">
                <a16:creationId xmlns:a16="http://schemas.microsoft.com/office/drawing/2014/main" id="{510C7724-23CC-4202-8432-A9EB6691BA00}"/>
              </a:ext>
            </a:extLst>
          </p:cNvPr>
          <p:cNvCxnSpPr>
            <a:cxnSpLocks/>
            <a:stCxn id="27" idx="1"/>
            <a:endCxn id="5" idx="0"/>
          </p:cNvCxnSpPr>
          <p:nvPr/>
        </p:nvCxnSpPr>
        <p:spPr>
          <a:xfrm rot="10800000" flipH="1">
            <a:off x="1166709" y="1842785"/>
            <a:ext cx="787481" cy="1184122"/>
          </a:xfrm>
          <a:prstGeom prst="curvedConnector4">
            <a:avLst>
              <a:gd name="adj1" fmla="val -30203"/>
              <a:gd name="adj2" fmla="val 1193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연결선: 구부러짐 33">
            <a:extLst>
              <a:ext uri="{FF2B5EF4-FFF2-40B4-BE49-F238E27FC236}">
                <a16:creationId xmlns:a16="http://schemas.microsoft.com/office/drawing/2014/main" id="{FC3C9477-8B0D-4398-93BD-BCA12EDC3650}"/>
              </a:ext>
            </a:extLst>
          </p:cNvPr>
          <p:cNvCxnSpPr>
            <a:cxnSpLocks/>
            <a:stCxn id="27" idx="3"/>
            <a:endCxn id="6" idx="3"/>
          </p:cNvCxnSpPr>
          <p:nvPr/>
        </p:nvCxnSpPr>
        <p:spPr>
          <a:xfrm flipV="1">
            <a:off x="1832358" y="2972168"/>
            <a:ext cx="957532" cy="54739"/>
          </a:xfrm>
          <a:prstGeom prst="curvedConnector5">
            <a:avLst>
              <a:gd name="adj1" fmla="val -1296"/>
              <a:gd name="adj2" fmla="val -307320"/>
              <a:gd name="adj3" fmla="val 123874"/>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6A63FEE-CF5C-4855-8E22-DD2363D01862}"/>
              </a:ext>
            </a:extLst>
          </p:cNvPr>
          <p:cNvSpPr txBox="1"/>
          <p:nvPr/>
        </p:nvSpPr>
        <p:spPr>
          <a:xfrm>
            <a:off x="5882903" y="2500000"/>
            <a:ext cx="6094070" cy="738664"/>
          </a:xfrm>
          <a:prstGeom prst="rect">
            <a:avLst/>
          </a:prstGeom>
          <a:noFill/>
        </p:spPr>
        <p:txBody>
          <a:bodyPr wrap="square">
            <a:spAutoFit/>
          </a:bodyPr>
          <a:lstStyle/>
          <a:p>
            <a:r>
              <a:rPr lang="en-US" altLang="ko-KR" sz="1400" dirty="0"/>
              <a:t>Each user broadcasts its cached content directory to the BS, and </a:t>
            </a:r>
            <a:r>
              <a:rPr lang="en-US" altLang="ko-KR" sz="1400" b="1" dirty="0"/>
              <a:t>the BS will then make a decision </a:t>
            </a:r>
            <a:r>
              <a:rPr lang="en-US" altLang="ko-KR" sz="1400" dirty="0"/>
              <a:t>on whether or not to update its flexible cache with the users’ cached contents.</a:t>
            </a:r>
            <a:endParaRPr lang="ko-KR" altLang="en-US" sz="1400" dirty="0"/>
          </a:p>
        </p:txBody>
      </p:sp>
      <p:pic>
        <p:nvPicPr>
          <p:cNvPr id="30" name="그림 29">
            <a:extLst>
              <a:ext uri="{FF2B5EF4-FFF2-40B4-BE49-F238E27FC236}">
                <a16:creationId xmlns:a16="http://schemas.microsoft.com/office/drawing/2014/main" id="{B7CCBE4A-D0CA-4E94-8F59-0B4689668601}"/>
              </a:ext>
            </a:extLst>
          </p:cNvPr>
          <p:cNvPicPr>
            <a:picLocks noChangeAspect="1"/>
          </p:cNvPicPr>
          <p:nvPr/>
        </p:nvPicPr>
        <p:blipFill rotWithShape="1">
          <a:blip r:embed="rId4"/>
          <a:srcRect l="65020" t="57101" r="28691" b="28355"/>
          <a:stretch/>
        </p:blipFill>
        <p:spPr>
          <a:xfrm>
            <a:off x="5421174" y="3331428"/>
            <a:ext cx="270801" cy="370090"/>
          </a:xfrm>
          <a:prstGeom prst="rect">
            <a:avLst/>
          </a:prstGeom>
        </p:spPr>
      </p:pic>
      <p:pic>
        <p:nvPicPr>
          <p:cNvPr id="31" name="그림 30">
            <a:extLst>
              <a:ext uri="{FF2B5EF4-FFF2-40B4-BE49-F238E27FC236}">
                <a16:creationId xmlns:a16="http://schemas.microsoft.com/office/drawing/2014/main" id="{4B0B15D4-1222-4508-A539-21B02426D3FE}"/>
              </a:ext>
            </a:extLst>
          </p:cNvPr>
          <p:cNvPicPr>
            <a:picLocks noChangeAspect="1"/>
          </p:cNvPicPr>
          <p:nvPr/>
        </p:nvPicPr>
        <p:blipFill rotWithShape="1">
          <a:blip r:embed="rId4"/>
          <a:srcRect l="35033" t="55792" r="59712" b="30068"/>
          <a:stretch/>
        </p:blipFill>
        <p:spPr>
          <a:xfrm>
            <a:off x="4539936" y="3632888"/>
            <a:ext cx="270801" cy="405114"/>
          </a:xfrm>
          <a:prstGeom prst="rect">
            <a:avLst/>
          </a:prstGeom>
        </p:spPr>
      </p:pic>
      <p:pic>
        <p:nvPicPr>
          <p:cNvPr id="33" name="그림 32">
            <a:extLst>
              <a:ext uri="{FF2B5EF4-FFF2-40B4-BE49-F238E27FC236}">
                <a16:creationId xmlns:a16="http://schemas.microsoft.com/office/drawing/2014/main" id="{8D00CF02-A98F-46CF-87D2-DC238839A06F}"/>
              </a:ext>
            </a:extLst>
          </p:cNvPr>
          <p:cNvPicPr>
            <a:picLocks noChangeAspect="1"/>
          </p:cNvPicPr>
          <p:nvPr/>
        </p:nvPicPr>
        <p:blipFill rotWithShape="1">
          <a:blip r:embed="rId4"/>
          <a:srcRect l="80376" t="50953" r="14832" b="34503"/>
          <a:stretch/>
        </p:blipFill>
        <p:spPr>
          <a:xfrm>
            <a:off x="3554176" y="3337552"/>
            <a:ext cx="246926" cy="416690"/>
          </a:xfrm>
          <a:prstGeom prst="rect">
            <a:avLst/>
          </a:prstGeom>
        </p:spPr>
      </p:pic>
      <p:sp>
        <p:nvSpPr>
          <p:cNvPr id="36" name="사각형: 둥근 모서리 35">
            <a:extLst>
              <a:ext uri="{FF2B5EF4-FFF2-40B4-BE49-F238E27FC236}">
                <a16:creationId xmlns:a16="http://schemas.microsoft.com/office/drawing/2014/main" id="{23482895-12CF-4DB3-9228-E205CD24C9B2}"/>
              </a:ext>
            </a:extLst>
          </p:cNvPr>
          <p:cNvSpPr/>
          <p:nvPr/>
        </p:nvSpPr>
        <p:spPr>
          <a:xfrm>
            <a:off x="753102" y="1535500"/>
            <a:ext cx="2360488" cy="1795928"/>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사각형: 둥근 모서리 54">
            <a:extLst>
              <a:ext uri="{FF2B5EF4-FFF2-40B4-BE49-F238E27FC236}">
                <a16:creationId xmlns:a16="http://schemas.microsoft.com/office/drawing/2014/main" id="{6AE8826A-4D04-4413-8CC7-A8624F79E203}"/>
              </a:ext>
            </a:extLst>
          </p:cNvPr>
          <p:cNvSpPr/>
          <p:nvPr/>
        </p:nvSpPr>
        <p:spPr>
          <a:xfrm>
            <a:off x="3398952" y="2259249"/>
            <a:ext cx="2360488" cy="1795928"/>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7" name="그림 36">
            <a:extLst>
              <a:ext uri="{FF2B5EF4-FFF2-40B4-BE49-F238E27FC236}">
                <a16:creationId xmlns:a16="http://schemas.microsoft.com/office/drawing/2014/main" id="{FFFAFE98-7CBA-4AEA-896C-BE54525F4FEC}"/>
              </a:ext>
            </a:extLst>
          </p:cNvPr>
          <p:cNvPicPr>
            <a:picLocks noChangeAspect="1"/>
          </p:cNvPicPr>
          <p:nvPr/>
        </p:nvPicPr>
        <p:blipFill rotWithShape="1">
          <a:blip r:embed="rId4"/>
          <a:srcRect l="54871" t="41947" r="36256" b="32254"/>
          <a:stretch/>
        </p:blipFill>
        <p:spPr>
          <a:xfrm>
            <a:off x="3920261" y="2325550"/>
            <a:ext cx="457200" cy="739141"/>
          </a:xfrm>
          <a:prstGeom prst="rect">
            <a:avLst/>
          </a:prstGeom>
        </p:spPr>
      </p:pic>
      <p:cxnSp>
        <p:nvCxnSpPr>
          <p:cNvPr id="47" name="직선 화살표 연결선 46">
            <a:extLst>
              <a:ext uri="{FF2B5EF4-FFF2-40B4-BE49-F238E27FC236}">
                <a16:creationId xmlns:a16="http://schemas.microsoft.com/office/drawing/2014/main" id="{12B1C0C8-8C8F-48E3-92F2-68C380727547}"/>
              </a:ext>
            </a:extLst>
          </p:cNvPr>
          <p:cNvCxnSpPr>
            <a:stCxn id="33" idx="0"/>
            <a:endCxn id="37" idx="2"/>
          </p:cNvCxnSpPr>
          <p:nvPr/>
        </p:nvCxnSpPr>
        <p:spPr>
          <a:xfrm flipV="1">
            <a:off x="3677639" y="3064691"/>
            <a:ext cx="471222" cy="272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72212D8A-B1FF-4B50-986B-EEF1BF141E3E}"/>
              </a:ext>
            </a:extLst>
          </p:cNvPr>
          <p:cNvCxnSpPr>
            <a:cxnSpLocks/>
            <a:stCxn id="31" idx="0"/>
            <a:endCxn id="37" idx="2"/>
          </p:cNvCxnSpPr>
          <p:nvPr/>
        </p:nvCxnSpPr>
        <p:spPr>
          <a:xfrm flipH="1" flipV="1">
            <a:off x="4148861" y="3064691"/>
            <a:ext cx="526476" cy="568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9BF1AB07-94FA-4715-9367-B207DF6AB379}"/>
              </a:ext>
            </a:extLst>
          </p:cNvPr>
          <p:cNvCxnSpPr>
            <a:cxnSpLocks/>
            <a:stCxn id="30" idx="0"/>
            <a:endCxn id="37" idx="2"/>
          </p:cNvCxnSpPr>
          <p:nvPr/>
        </p:nvCxnSpPr>
        <p:spPr>
          <a:xfrm flipH="1" flipV="1">
            <a:off x="4148861" y="3064691"/>
            <a:ext cx="1407714" cy="266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0ECBD0BE-0F7F-4168-B41D-6B1AFD0FA97C}"/>
              </a:ext>
            </a:extLst>
          </p:cNvPr>
          <p:cNvSpPr txBox="1"/>
          <p:nvPr/>
        </p:nvSpPr>
        <p:spPr>
          <a:xfrm>
            <a:off x="753102" y="4128149"/>
            <a:ext cx="1457663" cy="338554"/>
          </a:xfrm>
          <a:prstGeom prst="rect">
            <a:avLst/>
          </a:prstGeom>
          <a:noFill/>
        </p:spPr>
        <p:txBody>
          <a:bodyPr wrap="square">
            <a:spAutoFit/>
          </a:bodyPr>
          <a:lstStyle/>
          <a:p>
            <a:r>
              <a:rPr lang="en-US" altLang="ko-KR" sz="1600" dirty="0"/>
              <a:t>In Phase III</a:t>
            </a:r>
            <a:endParaRPr lang="ko-KR" altLang="en-US" sz="1600" dirty="0"/>
          </a:p>
        </p:txBody>
      </p:sp>
      <p:pic>
        <p:nvPicPr>
          <p:cNvPr id="67" name="그림 66">
            <a:extLst>
              <a:ext uri="{FF2B5EF4-FFF2-40B4-BE49-F238E27FC236}">
                <a16:creationId xmlns:a16="http://schemas.microsoft.com/office/drawing/2014/main" id="{22E80902-5D37-4E40-9C4A-DB073E3CE512}"/>
              </a:ext>
            </a:extLst>
          </p:cNvPr>
          <p:cNvPicPr>
            <a:picLocks noChangeAspect="1"/>
          </p:cNvPicPr>
          <p:nvPr/>
        </p:nvPicPr>
        <p:blipFill rotWithShape="1">
          <a:blip r:embed="rId4"/>
          <a:srcRect t="84480" b="6210"/>
          <a:stretch/>
        </p:blipFill>
        <p:spPr>
          <a:xfrm>
            <a:off x="5951721" y="3788440"/>
            <a:ext cx="5153025" cy="266737"/>
          </a:xfrm>
          <a:prstGeom prst="rect">
            <a:avLst/>
          </a:prstGeom>
        </p:spPr>
      </p:pic>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9EA7BB5-6026-466D-80BE-107B7295CC51}"/>
                  </a:ext>
                </a:extLst>
              </p:cNvPr>
              <p:cNvSpPr txBox="1"/>
              <p:nvPr/>
            </p:nvSpPr>
            <p:spPr>
              <a:xfrm>
                <a:off x="753102" y="4490287"/>
                <a:ext cx="8992782" cy="307777"/>
              </a:xfrm>
              <a:prstGeom prst="rect">
                <a:avLst/>
              </a:prstGeom>
              <a:noFill/>
            </p:spPr>
            <p:txBody>
              <a:bodyPr wrap="square">
                <a:spAutoFit/>
              </a:bodyPr>
              <a:lstStyle/>
              <a:p>
                <a:r>
                  <a:rPr lang="en-US" altLang="ko-KR" sz="1400" dirty="0"/>
                  <a:t>I.e., at each time slot </a:t>
                </a:r>
                <a14:m>
                  <m:oMath xmlns:m="http://schemas.openxmlformats.org/officeDocument/2006/math">
                    <m:r>
                      <a:rPr lang="en-US" altLang="ko-KR" sz="1400" i="1">
                        <a:latin typeface="Cambria Math" panose="02040503050406030204" pitchFamily="18" charset="0"/>
                      </a:rPr>
                      <m:t>𝑡</m:t>
                    </m:r>
                  </m:oMath>
                </a14:m>
                <a:r>
                  <a:rPr lang="en-US" altLang="ko-KR" sz="1400" dirty="0"/>
                  <a:t>, </a:t>
                </a:r>
                <a14:m>
                  <m:oMath xmlns:m="http://schemas.openxmlformats.org/officeDocument/2006/math">
                    <m:r>
                      <a:rPr lang="en-US" altLang="ko-KR" sz="1400" i="1">
                        <a:latin typeface="Cambria Math" panose="02040503050406030204" pitchFamily="18" charset="0"/>
                      </a:rPr>
                      <m:t>𝑡</m:t>
                    </m:r>
                    <m:r>
                      <a:rPr lang="en-US" altLang="ko-KR" sz="1400" b="0" i="1" smtClean="0">
                        <a:latin typeface="Cambria Math" panose="02040503050406030204" pitchFamily="18" charset="0"/>
                      </a:rPr>
                      <m:t>∈</m:t>
                    </m:r>
                    <m:r>
                      <a:rPr lang="ko-KR" altLang="en-US" sz="1400" b="0" i="1" smtClean="0">
                        <a:latin typeface="Cambria Math" panose="02040503050406030204" pitchFamily="18" charset="0"/>
                      </a:rPr>
                      <m:t>𝒯</m:t>
                    </m:r>
                  </m:oMath>
                </a14:m>
                <a:r>
                  <a:rPr lang="en-US" altLang="ko-KR" sz="1400" dirty="0"/>
                  <a:t>, the BS satisfies the instantaneous content requests of its users,</a:t>
                </a:r>
                <a:endParaRPr lang="ko-KR" altLang="en-US" sz="1400" dirty="0"/>
              </a:p>
            </p:txBody>
          </p:sp>
        </mc:Choice>
        <mc:Fallback xmlns="">
          <p:sp>
            <p:nvSpPr>
              <p:cNvPr id="68" name="TextBox 67">
                <a:extLst>
                  <a:ext uri="{FF2B5EF4-FFF2-40B4-BE49-F238E27FC236}">
                    <a16:creationId xmlns:a16="http://schemas.microsoft.com/office/drawing/2014/main" id="{89EA7BB5-6026-466D-80BE-107B7295CC51}"/>
                  </a:ext>
                </a:extLst>
              </p:cNvPr>
              <p:cNvSpPr txBox="1">
                <a:spLocks noRot="1" noChangeAspect="1" noMove="1" noResize="1" noEditPoints="1" noAdjustHandles="1" noChangeArrowheads="1" noChangeShapeType="1" noTextEdit="1"/>
              </p:cNvSpPr>
              <p:nvPr/>
            </p:nvSpPr>
            <p:spPr>
              <a:xfrm>
                <a:off x="753102" y="4490287"/>
                <a:ext cx="8992782" cy="307777"/>
              </a:xfrm>
              <a:prstGeom prst="rect">
                <a:avLst/>
              </a:prstGeom>
              <a:blipFill>
                <a:blip r:embed="rId7"/>
                <a:stretch>
                  <a:fillRect l="-203" t="-4000" b="-2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F19BFB53-2E2D-4112-B327-46AD04A50846}"/>
                  </a:ext>
                </a:extLst>
              </p:cNvPr>
              <p:cNvSpPr txBox="1"/>
              <p:nvPr/>
            </p:nvSpPr>
            <p:spPr>
              <a:xfrm>
                <a:off x="753102" y="4788670"/>
                <a:ext cx="7823740" cy="559256"/>
              </a:xfrm>
              <a:prstGeom prst="rect">
                <a:avLst/>
              </a:prstGeom>
              <a:noFill/>
            </p:spPr>
            <p:txBody>
              <a:bodyPr wrap="square">
                <a:spAutoFit/>
              </a:bodyPr>
              <a:lstStyle/>
              <a:p>
                <a:r>
                  <a:rPr lang="en-US" altLang="ko-KR" sz="1400" dirty="0"/>
                  <a:t>I.e., </a:t>
                </a:r>
                <a14:m>
                  <m:oMath xmlns:m="http://schemas.openxmlformats.org/officeDocument/2006/math">
                    <m:sSub>
                      <m:sSubPr>
                        <m:ctrlPr>
                          <a:rPr lang="en-US" altLang="ko-KR" sz="1400" b="0" i="1" smtClean="0">
                            <a:latin typeface="Cambria Math" panose="02040503050406030204" pitchFamily="18" charset="0"/>
                          </a:rPr>
                        </m:ctrlPr>
                      </m:sSubPr>
                      <m:e>
                        <m:sSubSup>
                          <m:sSubSupPr>
                            <m:ctrlPr>
                              <a:rPr lang="en-US" altLang="ko-KR" sz="1400" i="1">
                                <a:latin typeface="Cambria Math" panose="02040503050406030204" pitchFamily="18" charset="0"/>
                              </a:rPr>
                            </m:ctrlPr>
                          </m:sSubSupPr>
                          <m:e>
                            <m:r>
                              <a:rPr lang="en-US" altLang="ko-KR" sz="1400" b="1">
                                <a:latin typeface="Cambria Math" panose="02040503050406030204" pitchFamily="18" charset="0"/>
                              </a:rPr>
                              <m:t>{</m:t>
                            </m:r>
                            <m:r>
                              <a:rPr lang="en-US" altLang="ko-KR" sz="1400" b="1">
                                <a:latin typeface="Cambria Math" panose="02040503050406030204" pitchFamily="18" charset="0"/>
                              </a:rPr>
                              <m:t>𝐝</m:t>
                            </m:r>
                          </m:e>
                          <m:sub>
                            <m:r>
                              <a:rPr lang="en-US" altLang="ko-KR" sz="1400" i="1">
                                <a:latin typeface="Cambria Math" panose="02040503050406030204" pitchFamily="18" charset="0"/>
                              </a:rPr>
                              <m:t>𝑢</m:t>
                            </m:r>
                          </m:sub>
                          <m:sup>
                            <m:r>
                              <a:rPr lang="en-US" altLang="ko-KR" sz="1400" i="1">
                                <a:latin typeface="Cambria Math" panose="02040503050406030204" pitchFamily="18" charset="0"/>
                              </a:rPr>
                              <m:t>𝑡</m:t>
                            </m:r>
                          </m:sup>
                        </m:sSubSup>
                        <m:r>
                          <a:rPr lang="en-US" altLang="ko-KR" sz="1400" i="1">
                            <a:latin typeface="Cambria Math" panose="02040503050406030204" pitchFamily="18" charset="0"/>
                          </a:rPr>
                          <m:t>}</m:t>
                        </m:r>
                      </m:e>
                      <m:sub>
                        <m:r>
                          <a:rPr lang="en-US" altLang="ko-KR" sz="1400" b="0" i="1" smtClean="0">
                            <a:latin typeface="Cambria Math" panose="02040503050406030204" pitchFamily="18" charset="0"/>
                          </a:rPr>
                          <m:t>𝑢</m:t>
                        </m:r>
                        <m:r>
                          <a:rPr lang="en-US" altLang="ko-KR" sz="1400" b="0" i="1" smtClean="0">
                            <a:latin typeface="Cambria Math" panose="02040503050406030204" pitchFamily="18" charset="0"/>
                          </a:rPr>
                          <m:t>∈</m:t>
                        </m:r>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ea typeface="Cambria Math" panose="02040503050406030204" pitchFamily="18" charset="0"/>
                              </a:rPr>
                              <m:t>ℒ</m:t>
                            </m:r>
                          </m:e>
                          <m:sub>
                            <m:r>
                              <a:rPr lang="en-US" altLang="ko-KR" sz="1400" b="0" i="1" smtClean="0">
                                <a:latin typeface="Cambria Math" panose="02040503050406030204" pitchFamily="18" charset="0"/>
                              </a:rPr>
                              <m:t>𝑢</m:t>
                            </m:r>
                          </m:sub>
                        </m:sSub>
                      </m:sub>
                    </m:sSub>
                  </m:oMath>
                </a14:m>
                <a:r>
                  <a:rPr lang="en-US" altLang="ko-KR" sz="1400" dirty="0"/>
                  <a:t>, either by </a:t>
                </a:r>
                <a:r>
                  <a:rPr lang="en-US" altLang="ko-KR" sz="1400" b="1" dirty="0"/>
                  <a:t>directly from its cache unit </a:t>
                </a:r>
                <a:r>
                  <a:rPr lang="en-US" altLang="ko-KR" sz="1400" dirty="0"/>
                  <a:t>or by</a:t>
                </a:r>
                <a:r>
                  <a:rPr lang="en-US" altLang="ko-KR" sz="1400" b="1" dirty="0"/>
                  <a:t> retrieving from the content server</a:t>
                </a:r>
                <a:r>
                  <a:rPr lang="en-US" altLang="ko-KR" sz="1400" dirty="0"/>
                  <a:t> </a:t>
                </a:r>
              </a:p>
              <a:p>
                <a:r>
                  <a:rPr lang="en-US" altLang="ko-KR" sz="1400" dirty="0"/>
                  <a:t>with different per-unit gross serving gains of </a:t>
                </a:r>
                <a14:m>
                  <m:oMath xmlns:m="http://schemas.openxmlformats.org/officeDocument/2006/math">
                    <m:sSup>
                      <m:sSupPr>
                        <m:ctrlPr>
                          <a:rPr lang="en-US" altLang="ko-KR" sz="1400" b="0" i="1" smtClean="0">
                            <a:latin typeface="Cambria Math" panose="02040503050406030204" pitchFamily="18" charset="0"/>
                          </a:rPr>
                        </m:ctrlPr>
                      </m:sSupPr>
                      <m:e>
                        <m:r>
                          <a:rPr lang="ko-KR" altLang="en-US" sz="1400" i="1" smtClean="0">
                            <a:latin typeface="Cambria Math" panose="02040503050406030204" pitchFamily="18" charset="0"/>
                          </a:rPr>
                          <m:t>𝜋</m:t>
                        </m:r>
                      </m:e>
                      <m:sup>
                        <m:d>
                          <m:dPr>
                            <m:begChr m:val="{"/>
                            <m:endChr m:val="}"/>
                            <m:ctrlPr>
                              <a:rPr lang="en-US" altLang="ko-KR" sz="1400" b="0" i="1" smtClean="0">
                                <a:latin typeface="Cambria Math" panose="02040503050406030204" pitchFamily="18" charset="0"/>
                              </a:rPr>
                            </m:ctrlPr>
                          </m:dPr>
                          <m:e>
                            <m:r>
                              <m:rPr>
                                <m:sty m:val="p"/>
                              </m:rPr>
                              <a:rPr lang="en-US" altLang="ko-KR" sz="1400" b="0" i="0" smtClean="0">
                                <a:latin typeface="Cambria Math" panose="02040503050406030204" pitchFamily="18" charset="0"/>
                              </a:rPr>
                              <m:t>cache</m:t>
                            </m:r>
                          </m:e>
                        </m:d>
                      </m:sup>
                    </m:sSup>
                  </m:oMath>
                </a14:m>
                <a:r>
                  <a:rPr lang="en-US" altLang="ko-KR" sz="1400" dirty="0"/>
                  <a:t>and </a:t>
                </a:r>
                <a14:m>
                  <m:oMath xmlns:m="http://schemas.openxmlformats.org/officeDocument/2006/math">
                    <m:sSup>
                      <m:sSupPr>
                        <m:ctrlPr>
                          <a:rPr lang="en-US" altLang="ko-KR" sz="1400" b="0" i="1" smtClean="0">
                            <a:latin typeface="Cambria Math" panose="02040503050406030204" pitchFamily="18" charset="0"/>
                          </a:rPr>
                        </m:ctrlPr>
                      </m:sSupPr>
                      <m:e>
                        <m:r>
                          <a:rPr lang="ko-KR" altLang="en-US" sz="1400" i="1">
                            <a:latin typeface="Cambria Math" panose="02040503050406030204" pitchFamily="18" charset="0"/>
                          </a:rPr>
                          <m:t>𝜋</m:t>
                        </m:r>
                      </m:e>
                      <m:sup>
                        <m:d>
                          <m:dPr>
                            <m:begChr m:val="{"/>
                            <m:endChr m:val="}"/>
                            <m:ctrlPr>
                              <a:rPr lang="en-US" altLang="ko-KR" sz="1400" b="0" i="1" smtClean="0">
                                <a:latin typeface="Cambria Math" panose="02040503050406030204" pitchFamily="18" charset="0"/>
                              </a:rPr>
                            </m:ctrlPr>
                          </m:dPr>
                          <m:e>
                            <m:r>
                              <m:rPr>
                                <m:sty m:val="p"/>
                              </m:rPr>
                              <a:rPr lang="en-US" altLang="ko-KR" sz="1400" b="0" i="0" smtClean="0">
                                <a:latin typeface="Cambria Math" panose="02040503050406030204" pitchFamily="18" charset="0"/>
                              </a:rPr>
                              <m:t>server</m:t>
                            </m:r>
                          </m:e>
                        </m:d>
                      </m:sup>
                    </m:sSup>
                    <m:r>
                      <a:rPr lang="en-US" altLang="ko-KR" sz="1400" b="0" i="1" smtClean="0">
                        <a:latin typeface="Cambria Math" panose="02040503050406030204" pitchFamily="18" charset="0"/>
                      </a:rPr>
                      <m:t>, </m:t>
                    </m:r>
                  </m:oMath>
                </a14:m>
                <a:r>
                  <a:rPr lang="en-US" altLang="ko-KR" sz="1400" dirty="0"/>
                  <a:t>respectively.</a:t>
                </a:r>
                <a:endParaRPr lang="ko-KR" altLang="en-US" sz="1400" dirty="0"/>
              </a:p>
            </p:txBody>
          </p:sp>
        </mc:Choice>
        <mc:Fallback xmlns="">
          <p:sp>
            <p:nvSpPr>
              <p:cNvPr id="69" name="TextBox 68">
                <a:extLst>
                  <a:ext uri="{FF2B5EF4-FFF2-40B4-BE49-F238E27FC236}">
                    <a16:creationId xmlns:a16="http://schemas.microsoft.com/office/drawing/2014/main" id="{F19BFB53-2E2D-4112-B327-46AD04A50846}"/>
                  </a:ext>
                </a:extLst>
              </p:cNvPr>
              <p:cNvSpPr txBox="1">
                <a:spLocks noRot="1" noChangeAspect="1" noMove="1" noResize="1" noEditPoints="1" noAdjustHandles="1" noChangeArrowheads="1" noChangeShapeType="1" noTextEdit="1"/>
              </p:cNvSpPr>
              <p:nvPr/>
            </p:nvSpPr>
            <p:spPr>
              <a:xfrm>
                <a:off x="753102" y="4788670"/>
                <a:ext cx="7823740" cy="559256"/>
              </a:xfrm>
              <a:prstGeom prst="rect">
                <a:avLst/>
              </a:prstGeom>
              <a:blipFill>
                <a:blip r:embed="rId8"/>
                <a:stretch>
                  <a:fillRect l="-234" t="-2198" b="-1098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AEB10D4B-9668-43B9-8191-DA890E58BA9A}"/>
                  </a:ext>
                </a:extLst>
              </p:cNvPr>
              <p:cNvSpPr txBox="1"/>
              <p:nvPr/>
            </p:nvSpPr>
            <p:spPr>
              <a:xfrm>
                <a:off x="753102" y="5338531"/>
                <a:ext cx="8992782" cy="541623"/>
              </a:xfrm>
              <a:prstGeom prst="rect">
                <a:avLst/>
              </a:prstGeom>
              <a:noFill/>
            </p:spPr>
            <p:txBody>
              <a:bodyPr wrap="square">
                <a:spAutoFit/>
              </a:bodyPr>
              <a:lstStyle/>
              <a:p>
                <a:r>
                  <a:rPr lang="en-US" altLang="ko-KR" sz="1400" dirty="0"/>
                  <a:t>To take into account the backhaul traffic offloading as well as to fully utilize the BS’s cache unit, </a:t>
                </a:r>
              </a:p>
              <a:p>
                <a:r>
                  <a:rPr lang="en-US" altLang="ko-KR" sz="1400" dirty="0"/>
                  <a:t>let us assume </a:t>
                </a:r>
                <a14:m>
                  <m:oMath xmlns:m="http://schemas.openxmlformats.org/officeDocument/2006/math">
                    <m:sSup>
                      <m:sSupPr>
                        <m:ctrlPr>
                          <a:rPr lang="en-US" altLang="ko-KR" sz="1400" i="1" smtClean="0">
                            <a:latin typeface="Cambria Math" panose="02040503050406030204" pitchFamily="18" charset="0"/>
                          </a:rPr>
                        </m:ctrlPr>
                      </m:sSupPr>
                      <m:e>
                        <m:r>
                          <a:rPr lang="ko-KR" altLang="en-US" sz="1400" i="1" smtClean="0">
                            <a:latin typeface="Cambria Math" panose="02040503050406030204" pitchFamily="18" charset="0"/>
                          </a:rPr>
                          <m:t>𝜋</m:t>
                        </m:r>
                      </m:e>
                      <m:sup>
                        <m:r>
                          <a:rPr lang="en-US" altLang="ko-KR" sz="1400" b="0" i="1" smtClean="0">
                            <a:latin typeface="Cambria Math" panose="02040503050406030204" pitchFamily="18" charset="0"/>
                          </a:rPr>
                          <m:t>[</m:t>
                        </m:r>
                        <m:r>
                          <m:rPr>
                            <m:sty m:val="p"/>
                          </m:rPr>
                          <a:rPr lang="en-US" altLang="ko-KR" sz="1400" b="0" i="0" smtClean="0">
                            <a:latin typeface="Cambria Math" panose="02040503050406030204" pitchFamily="18" charset="0"/>
                          </a:rPr>
                          <m:t>cache</m:t>
                        </m:r>
                        <m:r>
                          <a:rPr lang="en-US" altLang="ko-KR" sz="1400" b="0" i="1" smtClean="0">
                            <a:latin typeface="Cambria Math" panose="02040503050406030204" pitchFamily="18" charset="0"/>
                          </a:rPr>
                          <m:t>]</m:t>
                        </m:r>
                      </m:sup>
                    </m:sSup>
                  </m:oMath>
                </a14:m>
                <a:r>
                  <a:rPr lang="en-US" altLang="ko-KR" sz="1400" dirty="0"/>
                  <a:t>, </a:t>
                </a:r>
                <a14:m>
                  <m:oMath xmlns:m="http://schemas.openxmlformats.org/officeDocument/2006/math">
                    <m:sSup>
                      <m:sSupPr>
                        <m:ctrlPr>
                          <a:rPr lang="en-US" altLang="ko-KR" sz="1400" i="1">
                            <a:latin typeface="Cambria Math" panose="02040503050406030204" pitchFamily="18" charset="0"/>
                          </a:rPr>
                        </m:ctrlPr>
                      </m:sSupPr>
                      <m:e>
                        <m:r>
                          <a:rPr lang="ko-KR" altLang="en-US" sz="1400" i="1">
                            <a:latin typeface="Cambria Math" panose="02040503050406030204" pitchFamily="18" charset="0"/>
                          </a:rPr>
                          <m:t>𝜋</m:t>
                        </m:r>
                      </m:e>
                      <m:sup>
                        <m:r>
                          <a:rPr lang="en-US" altLang="ko-KR" sz="1400" i="1">
                            <a:latin typeface="Cambria Math" panose="02040503050406030204" pitchFamily="18" charset="0"/>
                          </a:rPr>
                          <m:t>[</m:t>
                        </m:r>
                        <m:r>
                          <m:rPr>
                            <m:sty m:val="p"/>
                          </m:rPr>
                          <a:rPr lang="en-US" altLang="ko-KR" sz="1400" b="0" i="0" smtClean="0">
                            <a:latin typeface="Cambria Math" panose="02040503050406030204" pitchFamily="18" charset="0"/>
                          </a:rPr>
                          <m:t>server</m:t>
                        </m:r>
                        <m:r>
                          <a:rPr lang="en-US" altLang="ko-KR" sz="1400" i="1">
                            <a:latin typeface="Cambria Math" panose="02040503050406030204" pitchFamily="18" charset="0"/>
                          </a:rPr>
                          <m:t>]</m:t>
                        </m:r>
                      </m:sup>
                    </m:sSup>
                    <m:r>
                      <a:rPr lang="en-US" altLang="ko-KR" sz="1400" i="1">
                        <a:latin typeface="Cambria Math" panose="02040503050406030204" pitchFamily="18" charset="0"/>
                      </a:rPr>
                      <m:t> </m:t>
                    </m:r>
                  </m:oMath>
                </a14:m>
                <a:r>
                  <a:rPr lang="en-US" altLang="ko-KR" sz="1400" dirty="0"/>
                  <a:t>∈ [0, 1] and </a:t>
                </a:r>
                <a14:m>
                  <m:oMath xmlns:m="http://schemas.openxmlformats.org/officeDocument/2006/math">
                    <m:sSup>
                      <m:sSupPr>
                        <m:ctrlPr>
                          <a:rPr lang="en-US" altLang="ko-KR" sz="1400" i="1">
                            <a:latin typeface="Cambria Math" panose="02040503050406030204" pitchFamily="18" charset="0"/>
                          </a:rPr>
                        </m:ctrlPr>
                      </m:sSupPr>
                      <m:e>
                        <m:r>
                          <a:rPr lang="ko-KR" altLang="en-US" sz="1400" i="1">
                            <a:latin typeface="Cambria Math" panose="02040503050406030204" pitchFamily="18" charset="0"/>
                          </a:rPr>
                          <m:t>𝜋</m:t>
                        </m:r>
                      </m:e>
                      <m:sup>
                        <m:r>
                          <a:rPr lang="en-US" altLang="ko-KR" sz="1400" i="1">
                            <a:latin typeface="Cambria Math" panose="02040503050406030204" pitchFamily="18" charset="0"/>
                          </a:rPr>
                          <m:t>[</m:t>
                        </m:r>
                        <m:r>
                          <m:rPr>
                            <m:sty m:val="p"/>
                          </m:rPr>
                          <a:rPr lang="en-US" altLang="ko-KR" sz="1400">
                            <a:latin typeface="Cambria Math" panose="02040503050406030204" pitchFamily="18" charset="0"/>
                          </a:rPr>
                          <m:t>server</m:t>
                        </m:r>
                        <m:r>
                          <a:rPr lang="en-US" altLang="ko-KR" sz="1400" i="1">
                            <a:latin typeface="Cambria Math" panose="02040503050406030204" pitchFamily="18" charset="0"/>
                          </a:rPr>
                          <m:t>]</m:t>
                        </m:r>
                      </m:sup>
                    </m:sSup>
                    <m:r>
                      <a:rPr lang="en-US" altLang="ko-KR" sz="1400" i="1">
                        <a:latin typeface="Cambria Math" panose="02040503050406030204" pitchFamily="18" charset="0"/>
                      </a:rPr>
                      <m:t> </m:t>
                    </m:r>
                  </m:oMath>
                </a14:m>
                <a:r>
                  <a:rPr lang="en-US" altLang="ko-KR" sz="1400" dirty="0"/>
                  <a:t>&lt; </a:t>
                </a:r>
                <a14:m>
                  <m:oMath xmlns:m="http://schemas.openxmlformats.org/officeDocument/2006/math">
                    <m:sSup>
                      <m:sSupPr>
                        <m:ctrlPr>
                          <a:rPr lang="en-US" altLang="ko-KR" sz="1400" i="1">
                            <a:latin typeface="Cambria Math" panose="02040503050406030204" pitchFamily="18" charset="0"/>
                          </a:rPr>
                        </m:ctrlPr>
                      </m:sSupPr>
                      <m:e>
                        <m:r>
                          <a:rPr lang="ko-KR" altLang="en-US" sz="1400" i="1">
                            <a:latin typeface="Cambria Math" panose="02040503050406030204" pitchFamily="18" charset="0"/>
                          </a:rPr>
                          <m:t>𝜋</m:t>
                        </m:r>
                      </m:e>
                      <m:sup>
                        <m:r>
                          <a:rPr lang="en-US" altLang="ko-KR" sz="1400" i="1">
                            <a:latin typeface="Cambria Math" panose="02040503050406030204" pitchFamily="18" charset="0"/>
                          </a:rPr>
                          <m:t>[</m:t>
                        </m:r>
                        <m:r>
                          <m:rPr>
                            <m:sty m:val="p"/>
                          </m:rPr>
                          <a:rPr lang="en-US" altLang="ko-KR" sz="1400">
                            <a:latin typeface="Cambria Math" panose="02040503050406030204" pitchFamily="18" charset="0"/>
                          </a:rPr>
                          <m:t>cache</m:t>
                        </m:r>
                        <m:r>
                          <a:rPr lang="en-US" altLang="ko-KR" sz="1400" i="1">
                            <a:latin typeface="Cambria Math" panose="02040503050406030204" pitchFamily="18" charset="0"/>
                          </a:rPr>
                          <m:t>]</m:t>
                        </m:r>
                      </m:sup>
                    </m:sSup>
                  </m:oMath>
                </a14:m>
                <a:endParaRPr lang="ko-KR" altLang="en-US" sz="1400" dirty="0"/>
              </a:p>
            </p:txBody>
          </p:sp>
        </mc:Choice>
        <mc:Fallback xmlns="">
          <p:sp>
            <p:nvSpPr>
              <p:cNvPr id="83" name="TextBox 82">
                <a:extLst>
                  <a:ext uri="{FF2B5EF4-FFF2-40B4-BE49-F238E27FC236}">
                    <a16:creationId xmlns:a16="http://schemas.microsoft.com/office/drawing/2014/main" id="{AEB10D4B-9668-43B9-8191-DA890E58BA9A}"/>
                  </a:ext>
                </a:extLst>
              </p:cNvPr>
              <p:cNvSpPr txBox="1">
                <a:spLocks noRot="1" noChangeAspect="1" noMove="1" noResize="1" noEditPoints="1" noAdjustHandles="1" noChangeArrowheads="1" noChangeShapeType="1" noTextEdit="1"/>
              </p:cNvSpPr>
              <p:nvPr/>
            </p:nvSpPr>
            <p:spPr>
              <a:xfrm>
                <a:off x="753102" y="5338531"/>
                <a:ext cx="8992782" cy="541623"/>
              </a:xfrm>
              <a:prstGeom prst="rect">
                <a:avLst/>
              </a:prstGeom>
              <a:blipFill>
                <a:blip r:embed="rId9"/>
                <a:stretch>
                  <a:fillRect l="-203" t="-2247" b="-7865"/>
                </a:stretch>
              </a:blipFill>
            </p:spPr>
            <p:txBody>
              <a:bodyPr/>
              <a:lstStyle/>
              <a:p>
                <a:r>
                  <a:rPr lang="ko-KR" altLang="en-US">
                    <a:noFill/>
                  </a:rPr>
                  <a:t> </a:t>
                </a:r>
              </a:p>
            </p:txBody>
          </p:sp>
        </mc:Fallback>
      </mc:AlternateContent>
      <p:pic>
        <p:nvPicPr>
          <p:cNvPr id="90" name="그림 89">
            <a:extLst>
              <a:ext uri="{FF2B5EF4-FFF2-40B4-BE49-F238E27FC236}">
                <a16:creationId xmlns:a16="http://schemas.microsoft.com/office/drawing/2014/main" id="{9B6D6A56-F1E7-4A90-AB0E-7D8AF8CBBEB7}"/>
              </a:ext>
            </a:extLst>
          </p:cNvPr>
          <p:cNvPicPr>
            <a:picLocks noChangeAspect="1"/>
          </p:cNvPicPr>
          <p:nvPr/>
        </p:nvPicPr>
        <p:blipFill rotWithShape="1">
          <a:blip r:embed="rId4"/>
          <a:srcRect t="91524"/>
          <a:stretch/>
        </p:blipFill>
        <p:spPr>
          <a:xfrm>
            <a:off x="753102" y="6065760"/>
            <a:ext cx="5153025" cy="242841"/>
          </a:xfrm>
          <a:prstGeom prst="rect">
            <a:avLst/>
          </a:prstGeom>
        </p:spPr>
      </p:pic>
    </p:spTree>
    <p:extLst>
      <p:ext uri="{BB962C8B-B14F-4D97-AF65-F5344CB8AC3E}">
        <p14:creationId xmlns:p14="http://schemas.microsoft.com/office/powerpoint/2010/main" val="179152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1EFD6F9-84DB-4040-A2B3-2F9E6C2E10EF}"/>
              </a:ext>
            </a:extLst>
          </p:cNvPr>
          <p:cNvPicPr>
            <a:picLocks noChangeAspect="1"/>
          </p:cNvPicPr>
          <p:nvPr/>
        </p:nvPicPr>
        <p:blipFill>
          <a:blip r:embed="rId3"/>
          <a:stretch>
            <a:fillRect/>
          </a:stretch>
        </p:blipFill>
        <p:spPr>
          <a:xfrm>
            <a:off x="337283" y="0"/>
            <a:ext cx="11724698" cy="1027670"/>
          </a:xfrm>
          <a:prstGeom prst="rect">
            <a:avLst/>
          </a:prstGeom>
        </p:spPr>
      </p:pic>
      <p:sp>
        <p:nvSpPr>
          <p:cNvPr id="4" name="제목 1">
            <a:extLst>
              <a:ext uri="{FF2B5EF4-FFF2-40B4-BE49-F238E27FC236}">
                <a16:creationId xmlns:a16="http://schemas.microsoft.com/office/drawing/2014/main" id="{6BBA9114-B5D6-44E8-974A-DBE1BCEFE043}"/>
              </a:ext>
            </a:extLst>
          </p:cNvPr>
          <p:cNvSpPr txBox="1">
            <a:spLocks/>
          </p:cNvSpPr>
          <p:nvPr/>
        </p:nvSpPr>
        <p:spPr>
          <a:xfrm>
            <a:off x="753103" y="252695"/>
            <a:ext cx="7254075" cy="5222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2800" dirty="0"/>
              <a:t>System model</a:t>
            </a:r>
            <a:endParaRPr lang="ko-KR" altLang="en-US" sz="2800" dirty="0"/>
          </a:p>
          <a:p>
            <a:endParaRPr lang="ko-KR" altLang="en-US" sz="2800" dirty="0"/>
          </a:p>
        </p:txBody>
      </p:sp>
      <p:sp>
        <p:nvSpPr>
          <p:cNvPr id="32" name="TextBox 31">
            <a:extLst>
              <a:ext uri="{FF2B5EF4-FFF2-40B4-BE49-F238E27FC236}">
                <a16:creationId xmlns:a16="http://schemas.microsoft.com/office/drawing/2014/main" id="{8BCD0BCE-4698-408B-AB50-6B72C6055DD0}"/>
              </a:ext>
            </a:extLst>
          </p:cNvPr>
          <p:cNvSpPr txBox="1"/>
          <p:nvPr/>
        </p:nvSpPr>
        <p:spPr>
          <a:xfrm>
            <a:off x="581629" y="858392"/>
            <a:ext cx="6094070" cy="338554"/>
          </a:xfrm>
          <a:prstGeom prst="rect">
            <a:avLst/>
          </a:prstGeom>
          <a:noFill/>
        </p:spPr>
        <p:txBody>
          <a:bodyPr wrap="square">
            <a:spAutoFit/>
          </a:bodyPr>
          <a:lstStyle/>
          <a:p>
            <a:r>
              <a:rPr lang="en-US" altLang="ko-KR" sz="1600" dirty="0"/>
              <a:t>Content Caching and Content Delivery:</a:t>
            </a:r>
            <a:endParaRPr lang="ko-KR" altLang="en-US" sz="1600" dirty="0"/>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BD81B94-43C9-4C8E-9C2F-7D907120D0C7}"/>
                  </a:ext>
                </a:extLst>
              </p:cNvPr>
              <p:cNvSpPr txBox="1"/>
              <p:nvPr/>
            </p:nvSpPr>
            <p:spPr>
              <a:xfrm>
                <a:off x="1022181" y="1264850"/>
                <a:ext cx="10193193" cy="377091"/>
              </a:xfrm>
              <a:prstGeom prst="rect">
                <a:avLst/>
              </a:prstGeom>
              <a:noFill/>
            </p:spPr>
            <p:txBody>
              <a:bodyPr wrap="square">
                <a:spAutoFit/>
              </a:bodyPr>
              <a:lstStyle/>
              <a:p>
                <a:r>
                  <a:rPr lang="en-US" altLang="ko-KR" sz="1400" dirty="0"/>
                  <a:t>Let us define the binary vector </a:t>
                </a:r>
                <a14:m>
                  <m:oMath xmlns:m="http://schemas.openxmlformats.org/officeDocument/2006/math">
                    <m:sSubSup>
                      <m:sSubSupPr>
                        <m:ctrlPr>
                          <a:rPr lang="en-US" altLang="ko-KR" sz="1400" i="1" dirty="0" smtClean="0">
                            <a:latin typeface="Cambria Math" panose="02040503050406030204" pitchFamily="18" charset="0"/>
                          </a:rPr>
                        </m:ctrlPr>
                      </m:sSubSupPr>
                      <m:e>
                        <m:r>
                          <a:rPr lang="en-US" altLang="ko-KR" sz="1400" b="1" i="0" dirty="0" smtClean="0">
                            <a:latin typeface="Cambria Math" panose="02040503050406030204" pitchFamily="18" charset="0"/>
                          </a:rPr>
                          <m:t>𝐜</m:t>
                        </m:r>
                      </m:e>
                      <m:sub>
                        <m:r>
                          <a:rPr lang="en-US" altLang="ko-KR" sz="1400" b="0" i="1" dirty="0" smtClean="0">
                            <a:latin typeface="Cambria Math" panose="02040503050406030204" pitchFamily="18" charset="0"/>
                          </a:rPr>
                          <m:t>𝑡</m:t>
                        </m:r>
                      </m:sub>
                      <m:sup>
                        <m:r>
                          <a:rPr lang="en-US" altLang="ko-KR" sz="1400" b="0" i="1" dirty="0" smtClean="0">
                            <a:latin typeface="Cambria Math" panose="02040503050406030204" pitchFamily="18" charset="0"/>
                          </a:rPr>
                          <m:t>[</m:t>
                        </m:r>
                        <m:r>
                          <a:rPr lang="en-US" altLang="ko-KR" sz="1400" b="0" i="1" dirty="0" smtClean="0">
                            <a:latin typeface="Cambria Math" panose="02040503050406030204" pitchFamily="18" charset="0"/>
                          </a:rPr>
                          <m:t>𝑝</m:t>
                        </m:r>
                        <m:r>
                          <a:rPr lang="en-US" altLang="ko-KR" sz="1400" b="0" i="1" dirty="0" smtClean="0">
                            <a:latin typeface="Cambria Math" panose="02040503050406030204" pitchFamily="18" charset="0"/>
                          </a:rPr>
                          <m:t>]</m:t>
                        </m:r>
                      </m:sup>
                    </m:sSubSup>
                    <m:r>
                      <a:rPr lang="en-US" altLang="ko-KR" sz="1400" b="0" i="1" dirty="0" smtClean="0">
                        <a:latin typeface="Cambria Math" panose="02040503050406030204" pitchFamily="18" charset="0"/>
                      </a:rPr>
                      <m:t>=</m:t>
                    </m:r>
                    <m:d>
                      <m:dPr>
                        <m:begChr m:val="{"/>
                        <m:endChr m:val="}"/>
                        <m:ctrlPr>
                          <a:rPr lang="en-US" altLang="ko-KR" sz="1400" b="0" i="1" dirty="0" smtClean="0">
                            <a:latin typeface="Cambria Math" panose="02040503050406030204" pitchFamily="18" charset="0"/>
                          </a:rPr>
                        </m:ctrlPr>
                      </m:dPr>
                      <m:e>
                        <m:sSubSup>
                          <m:sSubSupPr>
                            <m:ctrlPr>
                              <a:rPr lang="en-US" altLang="ko-KR" sz="1400" i="1" dirty="0">
                                <a:latin typeface="Cambria Math" panose="02040503050406030204" pitchFamily="18" charset="0"/>
                              </a:rPr>
                            </m:ctrlPr>
                          </m:sSubSupPr>
                          <m:e>
                            <m:r>
                              <a:rPr lang="en-US" altLang="ko-KR" sz="1400" i="1" dirty="0">
                                <a:latin typeface="Cambria Math" panose="02040503050406030204" pitchFamily="18" charset="0"/>
                              </a:rPr>
                              <m:t>𝑐</m:t>
                            </m:r>
                          </m:e>
                          <m:sub>
                            <m:r>
                              <a:rPr lang="en-US" altLang="ko-KR" sz="1400" b="0" i="1" dirty="0" smtClean="0">
                                <a:latin typeface="Cambria Math" panose="02040503050406030204" pitchFamily="18" charset="0"/>
                              </a:rPr>
                              <m:t>𝑓</m:t>
                            </m:r>
                          </m:sub>
                          <m:sup>
                            <m:r>
                              <a:rPr lang="en-US" altLang="ko-KR" sz="1400" b="0" i="1" dirty="0" smtClean="0">
                                <a:latin typeface="Cambria Math" panose="02040503050406030204" pitchFamily="18" charset="0"/>
                              </a:rPr>
                              <m:t>𝑡</m:t>
                            </m:r>
                          </m:sup>
                        </m:sSubSup>
                        <m:r>
                          <a:rPr lang="en-US" altLang="ko-KR" sz="1400" b="0" i="1" dirty="0" smtClean="0">
                            <a:latin typeface="Cambria Math" panose="02040503050406030204" pitchFamily="18" charset="0"/>
                          </a:rPr>
                          <m:t>∈</m:t>
                        </m:r>
                        <m:d>
                          <m:dPr>
                            <m:begChr m:val="{"/>
                            <m:endChr m:val="}"/>
                            <m:ctrlPr>
                              <a:rPr lang="en-US" altLang="ko-KR" sz="1400" b="0" i="1" dirty="0" smtClean="0">
                                <a:latin typeface="Cambria Math" panose="02040503050406030204" pitchFamily="18" charset="0"/>
                              </a:rPr>
                            </m:ctrlPr>
                          </m:dPr>
                          <m:e>
                            <m:r>
                              <a:rPr lang="en-US" altLang="ko-KR" sz="1400" b="0" i="1" dirty="0" smtClean="0">
                                <a:latin typeface="Cambria Math" panose="02040503050406030204" pitchFamily="18" charset="0"/>
                              </a:rPr>
                              <m:t>0, 1</m:t>
                            </m:r>
                          </m:e>
                        </m:d>
                        <m:r>
                          <a:rPr lang="en-US" altLang="ko-KR" sz="1400" b="0" i="1" dirty="0" smtClean="0">
                            <a:latin typeface="Cambria Math" panose="02040503050406030204" pitchFamily="18" charset="0"/>
                          </a:rPr>
                          <m:t>, </m:t>
                        </m:r>
                        <m:r>
                          <a:rPr lang="en-US" altLang="ko-KR" sz="1400" b="0" i="1" dirty="0" smtClean="0">
                            <a:latin typeface="Cambria Math" panose="02040503050406030204" pitchFamily="18" charset="0"/>
                            <a:ea typeface="Cambria Math" panose="02040503050406030204" pitchFamily="18" charset="0"/>
                          </a:rPr>
                          <m:t>⋁</m:t>
                        </m:r>
                        <m:r>
                          <a:rPr lang="en-US" altLang="ko-KR" sz="1400" b="0" i="1" dirty="0" smtClean="0">
                            <a:latin typeface="Cambria Math" panose="02040503050406030204" pitchFamily="18" charset="0"/>
                            <a:ea typeface="Cambria Math" panose="02040503050406030204" pitchFamily="18" charset="0"/>
                          </a:rPr>
                          <m:t>𝑓</m:t>
                        </m:r>
                        <m:r>
                          <a:rPr lang="en-US" altLang="ko-KR" sz="1400" b="0" i="1" dirty="0" smtClean="0">
                            <a:latin typeface="Cambria Math" panose="02040503050406030204" pitchFamily="18" charset="0"/>
                            <a:ea typeface="Cambria Math" panose="02040503050406030204" pitchFamily="18" charset="0"/>
                          </a:rPr>
                          <m:t>∈</m:t>
                        </m:r>
                        <m:sSup>
                          <m:sSupPr>
                            <m:ctrlPr>
                              <a:rPr lang="en-US" altLang="ko-KR" sz="1400" b="0" i="1" dirty="0" smtClean="0">
                                <a:latin typeface="Cambria Math" panose="02040503050406030204" pitchFamily="18" charset="0"/>
                                <a:ea typeface="Cambria Math" panose="02040503050406030204" pitchFamily="18" charset="0"/>
                              </a:rPr>
                            </m:ctrlPr>
                          </m:sSupPr>
                          <m:e>
                            <m:r>
                              <a:rPr lang="en-US" altLang="ko-KR" sz="1400" b="0" i="1" dirty="0" smtClean="0">
                                <a:latin typeface="Cambria Math" panose="02040503050406030204" pitchFamily="18" charset="0"/>
                                <a:ea typeface="Cambria Math" panose="02040503050406030204" pitchFamily="18" charset="0"/>
                              </a:rPr>
                              <m:t>ℱ</m:t>
                            </m:r>
                          </m:e>
                          <m:sup>
                            <m:r>
                              <a:rPr lang="en-US" altLang="ko-KR" sz="1400" b="0" i="1" dirty="0" smtClean="0">
                                <a:latin typeface="Cambria Math" panose="02040503050406030204" pitchFamily="18" charset="0"/>
                                <a:ea typeface="Cambria Math" panose="02040503050406030204" pitchFamily="18" charset="0"/>
                              </a:rPr>
                              <m:t>𝑡</m:t>
                            </m:r>
                          </m:sup>
                        </m:sSup>
                      </m:e>
                    </m:d>
                  </m:oMath>
                </a14:m>
                <a:r>
                  <a:rPr lang="ko-KR" altLang="en-US" sz="1400" dirty="0"/>
                  <a:t> </a:t>
                </a:r>
                <a:r>
                  <a:rPr lang="en-US" altLang="ko-KR" sz="1400" dirty="0"/>
                  <a:t>as the content placement policy at time </a:t>
                </a:r>
                <a14:m>
                  <m:oMath xmlns:m="http://schemas.openxmlformats.org/officeDocument/2006/math">
                    <m:r>
                      <a:rPr lang="en-US" altLang="ko-KR" sz="1400" i="1" dirty="0">
                        <a:latin typeface="Cambria Math" panose="02040503050406030204" pitchFamily="18" charset="0"/>
                        <a:ea typeface="Cambria Math" panose="02040503050406030204" pitchFamily="18" charset="0"/>
                      </a:rPr>
                      <m:t>𝑡</m:t>
                    </m:r>
                  </m:oMath>
                </a14:m>
                <a:r>
                  <a:rPr lang="en-US" altLang="ko-KR" sz="1400" dirty="0"/>
                  <a:t>.</a:t>
                </a:r>
                <a:endParaRPr lang="ko-KR" altLang="en-US" sz="1400" dirty="0"/>
              </a:p>
            </p:txBody>
          </p:sp>
        </mc:Choice>
        <mc:Fallback xmlns="">
          <p:sp>
            <p:nvSpPr>
              <p:cNvPr id="39" name="TextBox 38">
                <a:extLst>
                  <a:ext uri="{FF2B5EF4-FFF2-40B4-BE49-F238E27FC236}">
                    <a16:creationId xmlns:a16="http://schemas.microsoft.com/office/drawing/2014/main" id="{BBD81B94-43C9-4C8E-9C2F-7D907120D0C7}"/>
                  </a:ext>
                </a:extLst>
              </p:cNvPr>
              <p:cNvSpPr txBox="1">
                <a:spLocks noRot="1" noChangeAspect="1" noMove="1" noResize="1" noEditPoints="1" noAdjustHandles="1" noChangeArrowheads="1" noChangeShapeType="1" noTextEdit="1"/>
              </p:cNvSpPr>
              <p:nvPr/>
            </p:nvSpPr>
            <p:spPr>
              <a:xfrm>
                <a:off x="1022181" y="1264850"/>
                <a:ext cx="10193193" cy="377091"/>
              </a:xfrm>
              <a:prstGeom prst="rect">
                <a:avLst/>
              </a:prstGeom>
              <a:blipFill>
                <a:blip r:embed="rId4"/>
                <a:stretch>
                  <a:fillRect l="-179" b="-9677"/>
                </a:stretch>
              </a:blipFill>
            </p:spPr>
            <p:txBody>
              <a:bodyPr/>
              <a:lstStyle/>
              <a:p>
                <a:r>
                  <a:rPr lang="ko-KR" altLang="en-US">
                    <a:noFill/>
                  </a:rPr>
                  <a:t> </a:t>
                </a:r>
              </a:p>
            </p:txBody>
          </p:sp>
        </mc:Fallback>
      </mc:AlternateContent>
      <p:cxnSp>
        <p:nvCxnSpPr>
          <p:cNvPr id="13" name="직선 연결선 12">
            <a:extLst>
              <a:ext uri="{FF2B5EF4-FFF2-40B4-BE49-F238E27FC236}">
                <a16:creationId xmlns:a16="http://schemas.microsoft.com/office/drawing/2014/main" id="{1BD5219D-6CD3-4C10-86E9-170ECB86915A}"/>
              </a:ext>
            </a:extLst>
          </p:cNvPr>
          <p:cNvCxnSpPr>
            <a:cxnSpLocks/>
          </p:cNvCxnSpPr>
          <p:nvPr/>
        </p:nvCxnSpPr>
        <p:spPr>
          <a:xfrm flipV="1">
            <a:off x="5030467" y="1453395"/>
            <a:ext cx="65405" cy="2"/>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FA13D95-1CDB-4461-8C33-B0437EAA392E}"/>
                  </a:ext>
                </a:extLst>
              </p:cNvPr>
              <p:cNvSpPr txBox="1"/>
              <p:nvPr/>
            </p:nvSpPr>
            <p:spPr>
              <a:xfrm>
                <a:off x="1022180" y="1574668"/>
                <a:ext cx="8987245" cy="341247"/>
              </a:xfrm>
              <a:prstGeom prst="rect">
                <a:avLst/>
              </a:prstGeom>
              <a:noFill/>
            </p:spPr>
            <p:txBody>
              <a:bodyPr wrap="square">
                <a:spAutoFit/>
              </a:bodyPr>
              <a:lstStyle/>
              <a:p>
                <a14:m>
                  <m:oMath xmlns:m="http://schemas.openxmlformats.org/officeDocument/2006/math">
                    <m:sSubSup>
                      <m:sSubSupPr>
                        <m:ctrlPr>
                          <a:rPr lang="en-US" altLang="ko-KR" sz="1400" i="1" dirty="0" smtClean="0">
                            <a:latin typeface="Cambria Math" panose="02040503050406030204" pitchFamily="18" charset="0"/>
                          </a:rPr>
                        </m:ctrlPr>
                      </m:sSubSupPr>
                      <m:e>
                        <m:r>
                          <a:rPr lang="en-US" altLang="ko-KR" sz="1400" i="1" dirty="0">
                            <a:latin typeface="Cambria Math" panose="02040503050406030204" pitchFamily="18" charset="0"/>
                          </a:rPr>
                          <m:t>𝑐</m:t>
                        </m:r>
                      </m:e>
                      <m:sub>
                        <m:r>
                          <a:rPr lang="en-US" altLang="ko-KR" sz="1400" b="0" i="1" dirty="0" smtClean="0">
                            <a:latin typeface="Cambria Math" panose="02040503050406030204" pitchFamily="18" charset="0"/>
                          </a:rPr>
                          <m:t>𝑓</m:t>
                        </m:r>
                      </m:sub>
                      <m:sup>
                        <m:r>
                          <a:rPr lang="en-US" altLang="ko-KR" sz="1400" b="0" i="1" dirty="0" smtClean="0">
                            <a:latin typeface="Cambria Math" panose="02040503050406030204" pitchFamily="18" charset="0"/>
                          </a:rPr>
                          <m:t>𝑡</m:t>
                        </m:r>
                      </m:sup>
                    </m:sSubSup>
                    <m:r>
                      <a:rPr lang="en-US" altLang="ko-KR" sz="1400" b="0" i="1" dirty="0" smtClean="0">
                        <a:latin typeface="Cambria Math" panose="02040503050406030204" pitchFamily="18" charset="0"/>
                      </a:rPr>
                      <m:t>∈</m:t>
                    </m:r>
                    <m:d>
                      <m:dPr>
                        <m:begChr m:val="{"/>
                        <m:endChr m:val="}"/>
                        <m:ctrlPr>
                          <a:rPr lang="en-US" altLang="ko-KR" sz="1400" b="0" i="1" dirty="0" smtClean="0">
                            <a:latin typeface="Cambria Math" panose="02040503050406030204" pitchFamily="18" charset="0"/>
                          </a:rPr>
                        </m:ctrlPr>
                      </m:dPr>
                      <m:e>
                        <m:r>
                          <a:rPr lang="en-US" altLang="ko-KR" sz="1400" b="0" i="1" dirty="0" smtClean="0">
                            <a:latin typeface="Cambria Math" panose="02040503050406030204" pitchFamily="18" charset="0"/>
                          </a:rPr>
                          <m:t>0, 1</m:t>
                        </m:r>
                      </m:e>
                    </m:d>
                    <m:r>
                      <a:rPr lang="en-US" altLang="ko-KR" sz="1400" b="0" i="1" dirty="0" smtClean="0">
                        <a:latin typeface="Cambria Math" panose="02040503050406030204" pitchFamily="18" charset="0"/>
                      </a:rPr>
                      <m:t> </m:t>
                    </m:r>
                  </m:oMath>
                </a14:m>
                <a:r>
                  <a:rPr lang="en-US" altLang="ko-KR" sz="1400" dirty="0"/>
                  <a:t> indicate that </a:t>
                </a:r>
                <a:r>
                  <a:rPr lang="en-US" altLang="ko-KR" sz="1400" b="1" dirty="0"/>
                  <a:t>the content </a:t>
                </a:r>
                <a14:m>
                  <m:oMath xmlns:m="http://schemas.openxmlformats.org/officeDocument/2006/math">
                    <m:r>
                      <a:rPr lang="en-US" altLang="ko-KR" sz="1400" b="1" i="1" dirty="0">
                        <a:latin typeface="Cambria Math" panose="02040503050406030204" pitchFamily="18" charset="0"/>
                      </a:rPr>
                      <m:t>𝒇</m:t>
                    </m:r>
                  </m:oMath>
                </a14:m>
                <a:r>
                  <a:rPr lang="en-US" altLang="ko-KR" sz="1400" b="1" dirty="0"/>
                  <a:t> is cached and is not cached at the BS. </a:t>
                </a:r>
                <a:r>
                  <a:rPr lang="en-US" altLang="ko-KR" sz="1400" dirty="0"/>
                  <a:t>(0 </a:t>
                </a:r>
                <a:r>
                  <a:rPr lang="en-US" altLang="ko-KR" sz="1400" dirty="0">
                    <a:sym typeface="Wingdings" panose="05000000000000000000" pitchFamily="2" charset="2"/>
                  </a:rPr>
                  <a:t> not cached, 1  cached)</a:t>
                </a:r>
                <a:r>
                  <a:rPr lang="en-US" altLang="ko-KR" sz="1400" dirty="0"/>
                  <a:t> </a:t>
                </a:r>
                <a:endParaRPr lang="ko-KR" altLang="en-US" sz="1400" dirty="0"/>
              </a:p>
            </p:txBody>
          </p:sp>
        </mc:Choice>
        <mc:Fallback xmlns="">
          <p:sp>
            <p:nvSpPr>
              <p:cNvPr id="48" name="TextBox 47">
                <a:extLst>
                  <a:ext uri="{FF2B5EF4-FFF2-40B4-BE49-F238E27FC236}">
                    <a16:creationId xmlns:a16="http://schemas.microsoft.com/office/drawing/2014/main" id="{3FA13D95-1CDB-4461-8C33-B0437EAA392E}"/>
                  </a:ext>
                </a:extLst>
              </p:cNvPr>
              <p:cNvSpPr txBox="1">
                <a:spLocks noRot="1" noChangeAspect="1" noMove="1" noResize="1" noEditPoints="1" noAdjustHandles="1" noChangeArrowheads="1" noChangeShapeType="1" noTextEdit="1"/>
              </p:cNvSpPr>
              <p:nvPr/>
            </p:nvSpPr>
            <p:spPr>
              <a:xfrm>
                <a:off x="1022180" y="1574668"/>
                <a:ext cx="8987245" cy="341247"/>
              </a:xfrm>
              <a:prstGeom prst="rect">
                <a:avLst/>
              </a:prstGeom>
              <a:blipFill>
                <a:blip r:embed="rId5"/>
                <a:stretch>
                  <a:fillRect b="-1071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E165934-AD60-44B6-9CF2-FC4734F0553B}"/>
                  </a:ext>
                </a:extLst>
              </p:cNvPr>
              <p:cNvSpPr txBox="1"/>
              <p:nvPr/>
            </p:nvSpPr>
            <p:spPr>
              <a:xfrm>
                <a:off x="1022181" y="2126470"/>
                <a:ext cx="10193193" cy="627223"/>
              </a:xfrm>
              <a:prstGeom prst="rect">
                <a:avLst/>
              </a:prstGeom>
              <a:noFill/>
            </p:spPr>
            <p:txBody>
              <a:bodyPr wrap="square">
                <a:spAutoFit/>
              </a:bodyPr>
              <a:lstStyle/>
              <a:p>
                <a:r>
                  <a:rPr lang="en-US" altLang="ko-KR" sz="1400" dirty="0"/>
                  <a:t>Let us denote the content uploading policy for user </a:t>
                </a:r>
                <a14:m>
                  <m:oMath xmlns:m="http://schemas.openxmlformats.org/officeDocument/2006/math">
                    <m:sSubSup>
                      <m:sSubSupPr>
                        <m:ctrlPr>
                          <a:rPr lang="en-US" altLang="ko-KR" sz="1400" i="1" dirty="0" smtClean="0">
                            <a:latin typeface="Cambria Math" panose="02040503050406030204" pitchFamily="18" charset="0"/>
                          </a:rPr>
                        </m:ctrlPr>
                      </m:sSubSupPr>
                      <m:e>
                        <m:r>
                          <a:rPr lang="en-US" altLang="ko-KR" sz="1400" b="1" i="0" dirty="0" smtClean="0">
                            <a:latin typeface="Cambria Math" panose="02040503050406030204" pitchFamily="18" charset="0"/>
                          </a:rPr>
                          <m:t>𝐜</m:t>
                        </m:r>
                      </m:e>
                      <m:sub>
                        <m:r>
                          <a:rPr lang="en-US" altLang="ko-KR" sz="1400" b="0" i="1" dirty="0" smtClean="0">
                            <a:latin typeface="Cambria Math" panose="02040503050406030204" pitchFamily="18" charset="0"/>
                          </a:rPr>
                          <m:t>𝑡</m:t>
                        </m:r>
                      </m:sub>
                      <m:sup>
                        <m:r>
                          <a:rPr lang="en-US" altLang="ko-KR" sz="1400" b="0" i="1" dirty="0" smtClean="0">
                            <a:latin typeface="Cambria Math" panose="02040503050406030204" pitchFamily="18" charset="0"/>
                          </a:rPr>
                          <m:t>[</m:t>
                        </m:r>
                        <m:r>
                          <a:rPr lang="en-US" altLang="ko-KR" sz="1400" b="0" i="1" dirty="0" smtClean="0">
                            <a:latin typeface="Cambria Math" panose="02040503050406030204" pitchFamily="18" charset="0"/>
                          </a:rPr>
                          <m:t>𝑢</m:t>
                        </m:r>
                        <m:r>
                          <a:rPr lang="en-US" altLang="ko-KR" sz="1400" b="0" i="1" dirty="0" smtClean="0">
                            <a:latin typeface="Cambria Math" panose="02040503050406030204" pitchFamily="18" charset="0"/>
                          </a:rPr>
                          <m:t>]</m:t>
                        </m:r>
                      </m:sup>
                    </m:sSubSup>
                    <m:r>
                      <a:rPr lang="en-US" altLang="ko-KR" sz="1400" b="0" i="1" dirty="0" smtClean="0">
                        <a:latin typeface="Cambria Math" panose="02040503050406030204" pitchFamily="18" charset="0"/>
                      </a:rPr>
                      <m:t>=</m:t>
                    </m:r>
                    <m:d>
                      <m:dPr>
                        <m:begChr m:val="{"/>
                        <m:endChr m:val="}"/>
                        <m:ctrlPr>
                          <a:rPr lang="en-US" altLang="ko-KR" sz="1400" b="0" i="1" dirty="0" smtClean="0">
                            <a:latin typeface="Cambria Math" panose="02040503050406030204" pitchFamily="18" charset="0"/>
                          </a:rPr>
                        </m:ctrlPr>
                      </m:dPr>
                      <m:e>
                        <m:sSubSup>
                          <m:sSubSupPr>
                            <m:ctrlPr>
                              <a:rPr lang="en-US" altLang="ko-KR" sz="1400" i="1" dirty="0">
                                <a:latin typeface="Cambria Math" panose="02040503050406030204" pitchFamily="18" charset="0"/>
                              </a:rPr>
                            </m:ctrlPr>
                          </m:sSubSupPr>
                          <m:e>
                            <m:r>
                              <a:rPr lang="en-US" altLang="ko-KR" sz="1400" i="1" dirty="0">
                                <a:latin typeface="Cambria Math" panose="02040503050406030204" pitchFamily="18" charset="0"/>
                              </a:rPr>
                              <m:t>𝑐</m:t>
                            </m:r>
                          </m:e>
                          <m:sub>
                            <m:r>
                              <a:rPr lang="en-US" altLang="ko-KR" sz="1400" b="0" i="1" dirty="0" smtClean="0">
                                <a:latin typeface="Cambria Math" panose="02040503050406030204" pitchFamily="18" charset="0"/>
                              </a:rPr>
                              <m:t>𝑢</m:t>
                            </m:r>
                            <m:r>
                              <a:rPr lang="en-US" altLang="ko-KR" sz="1400" b="0" i="1" dirty="0" smtClean="0">
                                <a:latin typeface="Cambria Math" panose="02040503050406030204" pitchFamily="18" charset="0"/>
                              </a:rPr>
                              <m:t>,   </m:t>
                            </m:r>
                            <m:r>
                              <a:rPr lang="en-US" altLang="ko-KR" sz="1400" b="0" i="1" dirty="0" smtClean="0">
                                <a:latin typeface="Cambria Math" panose="02040503050406030204" pitchFamily="18" charset="0"/>
                              </a:rPr>
                              <m:t>𝑓</m:t>
                            </m:r>
                          </m:sub>
                          <m:sup>
                            <m:r>
                              <a:rPr lang="en-US" altLang="ko-KR" sz="1400" b="0" i="1" dirty="0" smtClean="0">
                                <a:latin typeface="Cambria Math" panose="02040503050406030204" pitchFamily="18" charset="0"/>
                              </a:rPr>
                              <m:t>𝑡</m:t>
                            </m:r>
                          </m:sup>
                        </m:sSubSup>
                        <m:r>
                          <a:rPr lang="en-US" altLang="ko-KR" sz="1400" b="0" i="1" dirty="0" smtClean="0">
                            <a:latin typeface="Cambria Math" panose="02040503050406030204" pitchFamily="18" charset="0"/>
                          </a:rPr>
                          <m:t>∈</m:t>
                        </m:r>
                        <m:d>
                          <m:dPr>
                            <m:begChr m:val="{"/>
                            <m:endChr m:val="}"/>
                            <m:ctrlPr>
                              <a:rPr lang="en-US" altLang="ko-KR" sz="1400" b="0" i="1" dirty="0" smtClean="0">
                                <a:latin typeface="Cambria Math" panose="02040503050406030204" pitchFamily="18" charset="0"/>
                              </a:rPr>
                            </m:ctrlPr>
                          </m:dPr>
                          <m:e>
                            <m:r>
                              <a:rPr lang="en-US" altLang="ko-KR" sz="1400" b="0" i="1" dirty="0" smtClean="0">
                                <a:latin typeface="Cambria Math" panose="02040503050406030204" pitchFamily="18" charset="0"/>
                              </a:rPr>
                              <m:t>0, 1</m:t>
                            </m:r>
                          </m:e>
                        </m:d>
                        <m:r>
                          <a:rPr lang="en-US" altLang="ko-KR" sz="1400" b="0" i="1" dirty="0" smtClean="0">
                            <a:latin typeface="Cambria Math" panose="02040503050406030204" pitchFamily="18" charset="0"/>
                          </a:rPr>
                          <m:t>, </m:t>
                        </m:r>
                        <m:nary>
                          <m:naryPr>
                            <m:chr m:val="∑"/>
                            <m:limLoc m:val="subSup"/>
                            <m:supHide m:val="on"/>
                            <m:ctrlPr>
                              <a:rPr lang="en-US" altLang="ko-KR" sz="1400" b="0" i="1" dirty="0" smtClean="0">
                                <a:latin typeface="Cambria Math" panose="02040503050406030204" pitchFamily="18" charset="0"/>
                              </a:rPr>
                            </m:ctrlPr>
                          </m:naryPr>
                          <m:sub>
                            <m:r>
                              <m:rPr>
                                <m:brk m:alnAt="9"/>
                              </m:rPr>
                              <a:rPr lang="en-US" altLang="ko-KR" sz="1400" b="0" i="1" dirty="0" smtClean="0">
                                <a:latin typeface="Cambria Math" panose="02040503050406030204" pitchFamily="18" charset="0"/>
                              </a:rPr>
                              <m:t>𝑢</m:t>
                            </m:r>
                            <m:r>
                              <a:rPr lang="en-US" altLang="ko-KR" sz="1400" b="0" i="1" dirty="0" smtClean="0">
                                <a:latin typeface="Cambria Math" panose="02040503050406030204" pitchFamily="18" charset="0"/>
                              </a:rPr>
                              <m:t>∈</m:t>
                            </m:r>
                            <m:sSub>
                              <m:sSubPr>
                                <m:ctrlPr>
                                  <a:rPr lang="en-US" altLang="ko-KR" sz="1400" b="0" i="1" dirty="0" smtClean="0">
                                    <a:latin typeface="Cambria Math" panose="02040503050406030204" pitchFamily="18" charset="0"/>
                                  </a:rPr>
                                </m:ctrlPr>
                              </m:sSubPr>
                              <m:e>
                                <m:r>
                                  <a:rPr lang="en-US" altLang="ko-KR" sz="1400" b="0" i="1" dirty="0" smtClean="0">
                                    <a:latin typeface="Cambria Math" panose="02040503050406030204" pitchFamily="18" charset="0"/>
                                    <a:ea typeface="Cambria Math" panose="02040503050406030204" pitchFamily="18" charset="0"/>
                                  </a:rPr>
                                  <m:t>ℒ</m:t>
                                </m:r>
                              </m:e>
                              <m:sub>
                                <m:r>
                                  <a:rPr lang="en-US" altLang="ko-KR" sz="1400" b="0" i="1" dirty="0" smtClean="0">
                                    <a:latin typeface="Cambria Math" panose="02040503050406030204" pitchFamily="18" charset="0"/>
                                  </a:rPr>
                                  <m:t>𝑢</m:t>
                                </m:r>
                              </m:sub>
                            </m:sSub>
                          </m:sub>
                          <m:sup/>
                          <m:e>
                            <m:sSubSup>
                              <m:sSubSupPr>
                                <m:ctrlPr>
                                  <a:rPr lang="en-US" altLang="ko-KR" sz="1400" b="0" i="1" dirty="0" smtClean="0">
                                    <a:latin typeface="Cambria Math" panose="02040503050406030204" pitchFamily="18" charset="0"/>
                                  </a:rPr>
                                </m:ctrlPr>
                              </m:sSubSupPr>
                              <m:e>
                                <m:r>
                                  <a:rPr lang="en-US" altLang="ko-KR" sz="1400" b="0" i="1" dirty="0" smtClean="0">
                                    <a:latin typeface="Cambria Math" panose="02040503050406030204" pitchFamily="18" charset="0"/>
                                  </a:rPr>
                                  <m:t>𝑐</m:t>
                                </m:r>
                              </m:e>
                              <m:sub>
                                <m:r>
                                  <a:rPr lang="en-US" altLang="ko-KR" sz="1400" b="0" i="1" dirty="0" smtClean="0">
                                    <a:latin typeface="Cambria Math" panose="02040503050406030204" pitchFamily="18" charset="0"/>
                                  </a:rPr>
                                  <m:t>𝑢</m:t>
                                </m:r>
                                <m:r>
                                  <a:rPr lang="en-US" altLang="ko-KR" sz="1400" b="0" i="1" dirty="0" smtClean="0">
                                    <a:latin typeface="Cambria Math" panose="02040503050406030204" pitchFamily="18" charset="0"/>
                                  </a:rPr>
                                  <m:t>, </m:t>
                                </m:r>
                                <m:r>
                                  <a:rPr lang="en-US" altLang="ko-KR" sz="1400" b="0" i="1" dirty="0" smtClean="0">
                                    <a:latin typeface="Cambria Math" panose="02040503050406030204" pitchFamily="18" charset="0"/>
                                  </a:rPr>
                                  <m:t>𝑓</m:t>
                                </m:r>
                              </m:sub>
                              <m:sup>
                                <m:r>
                                  <a:rPr lang="en-US" altLang="ko-KR" sz="1400" b="0" i="1" dirty="0" smtClean="0">
                                    <a:latin typeface="Cambria Math" panose="02040503050406030204" pitchFamily="18" charset="0"/>
                                  </a:rPr>
                                  <m:t>𝑡</m:t>
                                </m:r>
                              </m:sup>
                            </m:sSubSup>
                            <m:r>
                              <a:rPr lang="en-US" altLang="ko-KR" sz="1400" b="0" i="1" dirty="0" smtClean="0">
                                <a:latin typeface="Cambria Math" panose="02040503050406030204" pitchFamily="18" charset="0"/>
                              </a:rPr>
                              <m:t>≤1, </m:t>
                            </m:r>
                          </m:e>
                        </m:nary>
                        <m:r>
                          <a:rPr lang="en-US" altLang="ko-KR" sz="1400" b="0" i="1" dirty="0" smtClean="0">
                            <a:latin typeface="Cambria Math" panose="02040503050406030204" pitchFamily="18" charset="0"/>
                            <a:ea typeface="Cambria Math" panose="02040503050406030204" pitchFamily="18" charset="0"/>
                          </a:rPr>
                          <m:t>⋁</m:t>
                        </m:r>
                        <m:r>
                          <a:rPr lang="en-US" altLang="ko-KR" sz="1400" b="0" i="1" dirty="0" smtClean="0">
                            <a:latin typeface="Cambria Math" panose="02040503050406030204" pitchFamily="18" charset="0"/>
                            <a:ea typeface="Cambria Math" panose="02040503050406030204" pitchFamily="18" charset="0"/>
                          </a:rPr>
                          <m:t>𝑢</m:t>
                        </m:r>
                        <m:r>
                          <a:rPr lang="en-US" altLang="ko-KR" sz="1400" b="0" i="1" dirty="0" smtClean="0">
                            <a:latin typeface="Cambria Math" panose="02040503050406030204" pitchFamily="18" charset="0"/>
                            <a:ea typeface="Cambria Math" panose="02040503050406030204" pitchFamily="18" charset="0"/>
                          </a:rPr>
                          <m:t>∈</m:t>
                        </m:r>
                        <m:sSub>
                          <m:sSubPr>
                            <m:ctrlPr>
                              <a:rPr lang="en-US" altLang="ko-KR" sz="1400" b="0" i="1" dirty="0" smtClean="0">
                                <a:latin typeface="Cambria Math" panose="02040503050406030204" pitchFamily="18" charset="0"/>
                                <a:ea typeface="Cambria Math" panose="02040503050406030204" pitchFamily="18" charset="0"/>
                              </a:rPr>
                            </m:ctrlPr>
                          </m:sSubPr>
                          <m:e>
                            <m:r>
                              <a:rPr lang="en-US" altLang="ko-KR" sz="1400" b="0" i="1" dirty="0" smtClean="0">
                                <a:latin typeface="Cambria Math" panose="02040503050406030204" pitchFamily="18" charset="0"/>
                                <a:ea typeface="Cambria Math" panose="02040503050406030204" pitchFamily="18" charset="0"/>
                              </a:rPr>
                              <m:t>ℒ</m:t>
                            </m:r>
                          </m:e>
                          <m:sub>
                            <m:r>
                              <a:rPr lang="en-US" altLang="ko-KR" sz="1400" b="0" i="1" dirty="0" smtClean="0">
                                <a:latin typeface="Cambria Math" panose="02040503050406030204" pitchFamily="18" charset="0"/>
                                <a:ea typeface="Cambria Math" panose="02040503050406030204" pitchFamily="18" charset="0"/>
                              </a:rPr>
                              <m:t>𝑢</m:t>
                            </m:r>
                          </m:sub>
                        </m:sSub>
                        <m:r>
                          <a:rPr lang="en-US" altLang="ko-KR" sz="1400" b="0" i="1" dirty="0" smtClean="0">
                            <a:latin typeface="Cambria Math" panose="02040503050406030204" pitchFamily="18" charset="0"/>
                            <a:ea typeface="Cambria Math" panose="02040503050406030204" pitchFamily="18" charset="0"/>
                          </a:rPr>
                          <m:t>, </m:t>
                        </m:r>
                        <m:r>
                          <a:rPr lang="en-US" altLang="ko-KR" sz="1400" b="0" i="1" dirty="0" smtClean="0">
                            <a:latin typeface="Cambria Math" panose="02040503050406030204" pitchFamily="18" charset="0"/>
                            <a:ea typeface="Cambria Math" panose="02040503050406030204" pitchFamily="18" charset="0"/>
                          </a:rPr>
                          <m:t>𝑓</m:t>
                        </m:r>
                        <m:r>
                          <a:rPr lang="en-US" altLang="ko-KR" sz="1400" b="0" i="1" dirty="0" smtClean="0">
                            <a:latin typeface="Cambria Math" panose="02040503050406030204" pitchFamily="18" charset="0"/>
                            <a:ea typeface="Cambria Math" panose="02040503050406030204" pitchFamily="18" charset="0"/>
                          </a:rPr>
                          <m:t>∈</m:t>
                        </m:r>
                        <m:sSup>
                          <m:sSupPr>
                            <m:ctrlPr>
                              <a:rPr lang="en-US" altLang="ko-KR" sz="1400" b="0" i="1" dirty="0" smtClean="0">
                                <a:latin typeface="Cambria Math" panose="02040503050406030204" pitchFamily="18" charset="0"/>
                                <a:ea typeface="Cambria Math" panose="02040503050406030204" pitchFamily="18" charset="0"/>
                              </a:rPr>
                            </m:ctrlPr>
                          </m:sSupPr>
                          <m:e>
                            <m:r>
                              <a:rPr lang="en-US" altLang="ko-KR" sz="1400" b="0" i="1" dirty="0" smtClean="0">
                                <a:latin typeface="Cambria Math" panose="02040503050406030204" pitchFamily="18" charset="0"/>
                                <a:ea typeface="Cambria Math" panose="02040503050406030204" pitchFamily="18" charset="0"/>
                              </a:rPr>
                              <m:t>ℱ</m:t>
                            </m:r>
                          </m:e>
                          <m:sup>
                            <m:r>
                              <a:rPr lang="en-US" altLang="ko-KR" sz="1400" b="0" i="1" dirty="0" smtClean="0">
                                <a:latin typeface="Cambria Math" panose="02040503050406030204" pitchFamily="18" charset="0"/>
                                <a:ea typeface="Cambria Math" panose="02040503050406030204" pitchFamily="18" charset="0"/>
                              </a:rPr>
                              <m:t>𝑡</m:t>
                            </m:r>
                          </m:sup>
                        </m:sSup>
                      </m:e>
                    </m:d>
                  </m:oMath>
                </a14:m>
                <a:r>
                  <a:rPr lang="ko-KR" altLang="en-US" sz="1400" dirty="0"/>
                  <a:t> </a:t>
                </a:r>
                <a:endParaRPr lang="en-US" altLang="ko-KR" sz="1400" dirty="0"/>
              </a:p>
              <a:p>
                <a:r>
                  <a:rPr lang="en-US" altLang="ko-KR" sz="1400" dirty="0"/>
                  <a:t>where </a:t>
                </a:r>
                <a14:m>
                  <m:oMath xmlns:m="http://schemas.openxmlformats.org/officeDocument/2006/math">
                    <m:sSubSup>
                      <m:sSubSupPr>
                        <m:ctrlPr>
                          <a:rPr lang="en-US" altLang="ko-KR" sz="1400" i="1" dirty="0">
                            <a:latin typeface="Cambria Math" panose="02040503050406030204" pitchFamily="18" charset="0"/>
                          </a:rPr>
                        </m:ctrlPr>
                      </m:sSubSupPr>
                      <m:e>
                        <m:r>
                          <a:rPr lang="en-US" altLang="ko-KR" sz="1400" i="1" dirty="0">
                            <a:latin typeface="Cambria Math" panose="02040503050406030204" pitchFamily="18" charset="0"/>
                          </a:rPr>
                          <m:t>𝑐</m:t>
                        </m:r>
                      </m:e>
                      <m:sub>
                        <m:r>
                          <a:rPr lang="en-US" altLang="ko-KR" sz="1400" i="1" dirty="0">
                            <a:latin typeface="Cambria Math" panose="02040503050406030204" pitchFamily="18" charset="0"/>
                          </a:rPr>
                          <m:t>𝑢</m:t>
                        </m:r>
                        <m:r>
                          <a:rPr lang="en-US" altLang="ko-KR" sz="1400" i="1" dirty="0">
                            <a:latin typeface="Cambria Math" panose="02040503050406030204" pitchFamily="18" charset="0"/>
                          </a:rPr>
                          <m:t>, </m:t>
                        </m:r>
                        <m:r>
                          <a:rPr lang="en-US" altLang="ko-KR" sz="1400" i="1" dirty="0">
                            <a:latin typeface="Cambria Math" panose="02040503050406030204" pitchFamily="18" charset="0"/>
                          </a:rPr>
                          <m:t>𝑓</m:t>
                        </m:r>
                      </m:sub>
                      <m:sup>
                        <m:r>
                          <a:rPr lang="en-US" altLang="ko-KR" sz="1400" i="1" dirty="0">
                            <a:latin typeface="Cambria Math" panose="02040503050406030204" pitchFamily="18" charset="0"/>
                          </a:rPr>
                          <m:t>𝑡</m:t>
                        </m:r>
                      </m:sup>
                    </m:sSubSup>
                    <m:r>
                      <a:rPr lang="en-US" altLang="ko-KR" sz="1400" b="0" i="1" dirty="0" smtClean="0">
                        <a:latin typeface="Cambria Math" panose="02040503050406030204" pitchFamily="18" charset="0"/>
                      </a:rPr>
                      <m:t>∈{0, 1}</m:t>
                    </m:r>
                  </m:oMath>
                </a14:m>
                <a:r>
                  <a:rPr lang="en-US" altLang="ko-KR" sz="1400" dirty="0"/>
                  <a:t>  represents whether or not  </a:t>
                </a:r>
                <a:r>
                  <a:rPr lang="en-US" altLang="ko-KR" sz="1400" b="1" dirty="0"/>
                  <a:t>the content </a:t>
                </a:r>
                <a14:m>
                  <m:oMath xmlns:m="http://schemas.openxmlformats.org/officeDocument/2006/math">
                    <m:r>
                      <a:rPr lang="en-US" altLang="ko-KR" sz="1400" b="1" i="1" dirty="0" smtClean="0">
                        <a:latin typeface="Cambria Math" panose="02040503050406030204" pitchFamily="18" charset="0"/>
                      </a:rPr>
                      <m:t>𝒇</m:t>
                    </m:r>
                  </m:oMath>
                </a14:m>
                <a:r>
                  <a:rPr lang="ko-KR" altLang="en-US" sz="1400" b="1" dirty="0"/>
                  <a:t> </a:t>
                </a:r>
                <a:r>
                  <a:rPr lang="en-US" altLang="ko-KR" sz="1400" b="1" dirty="0"/>
                  <a:t>is  upload from user </a:t>
                </a:r>
                <a14:m>
                  <m:oMath xmlns:m="http://schemas.openxmlformats.org/officeDocument/2006/math">
                    <m:r>
                      <a:rPr lang="en-US" altLang="ko-KR" sz="1400" b="1" i="1" dirty="0">
                        <a:latin typeface="Cambria Math" panose="02040503050406030204" pitchFamily="18" charset="0"/>
                      </a:rPr>
                      <m:t>𝒖</m:t>
                    </m:r>
                  </m:oMath>
                </a14:m>
                <a:r>
                  <a:rPr lang="en-US" altLang="ko-KR" sz="1400" b="1" dirty="0"/>
                  <a:t> to the BS.</a:t>
                </a:r>
                <a:endParaRPr lang="ko-KR" altLang="en-US" sz="1400" b="1" dirty="0"/>
              </a:p>
            </p:txBody>
          </p:sp>
        </mc:Choice>
        <mc:Fallback xmlns="">
          <p:sp>
            <p:nvSpPr>
              <p:cNvPr id="49" name="TextBox 48">
                <a:extLst>
                  <a:ext uri="{FF2B5EF4-FFF2-40B4-BE49-F238E27FC236}">
                    <a16:creationId xmlns:a16="http://schemas.microsoft.com/office/drawing/2014/main" id="{0E165934-AD60-44B6-9CF2-FC4734F0553B}"/>
                  </a:ext>
                </a:extLst>
              </p:cNvPr>
              <p:cNvSpPr txBox="1">
                <a:spLocks noRot="1" noChangeAspect="1" noMove="1" noResize="1" noEditPoints="1" noAdjustHandles="1" noChangeArrowheads="1" noChangeShapeType="1" noTextEdit="1"/>
              </p:cNvSpPr>
              <p:nvPr/>
            </p:nvSpPr>
            <p:spPr>
              <a:xfrm>
                <a:off x="1022181" y="2126470"/>
                <a:ext cx="10193193" cy="627223"/>
              </a:xfrm>
              <a:prstGeom prst="rect">
                <a:avLst/>
              </a:prstGeom>
              <a:blipFill>
                <a:blip r:embed="rId6"/>
                <a:stretch>
                  <a:fillRect l="-179" t="-42718" b="-34951"/>
                </a:stretch>
              </a:blipFill>
            </p:spPr>
            <p:txBody>
              <a:bodyPr/>
              <a:lstStyle/>
              <a:p>
                <a:r>
                  <a:rPr lang="ko-KR" altLang="en-US">
                    <a:noFill/>
                  </a:rPr>
                  <a:t> </a:t>
                </a:r>
              </a:p>
            </p:txBody>
          </p:sp>
        </mc:Fallback>
      </mc:AlternateContent>
      <p:pic>
        <p:nvPicPr>
          <p:cNvPr id="20" name="그림 19">
            <a:extLst>
              <a:ext uri="{FF2B5EF4-FFF2-40B4-BE49-F238E27FC236}">
                <a16:creationId xmlns:a16="http://schemas.microsoft.com/office/drawing/2014/main" id="{4A843444-B5D5-4050-A2FB-D6BE086CC5EA}"/>
              </a:ext>
            </a:extLst>
          </p:cNvPr>
          <p:cNvPicPr>
            <a:picLocks noChangeAspect="1"/>
          </p:cNvPicPr>
          <p:nvPr/>
        </p:nvPicPr>
        <p:blipFill rotWithShape="1">
          <a:blip r:embed="rId7"/>
          <a:srcRect l="54871" t="41947" r="36256" b="32254"/>
          <a:stretch/>
        </p:blipFill>
        <p:spPr>
          <a:xfrm>
            <a:off x="10819665" y="2273340"/>
            <a:ext cx="457200" cy="739141"/>
          </a:xfrm>
          <a:prstGeom prst="rect">
            <a:avLst/>
          </a:prstGeom>
        </p:spPr>
      </p:pic>
      <p:pic>
        <p:nvPicPr>
          <p:cNvPr id="21" name="그림 20">
            <a:extLst>
              <a:ext uri="{FF2B5EF4-FFF2-40B4-BE49-F238E27FC236}">
                <a16:creationId xmlns:a16="http://schemas.microsoft.com/office/drawing/2014/main" id="{4796BF41-F29F-4C46-9315-9DFF9E663E96}"/>
              </a:ext>
            </a:extLst>
          </p:cNvPr>
          <p:cNvPicPr>
            <a:picLocks noChangeAspect="1"/>
          </p:cNvPicPr>
          <p:nvPr/>
        </p:nvPicPr>
        <p:blipFill rotWithShape="1">
          <a:blip r:embed="rId7"/>
          <a:srcRect l="65020" t="57101" r="28691" b="28355"/>
          <a:stretch/>
        </p:blipFill>
        <p:spPr>
          <a:xfrm>
            <a:off x="9571515" y="2457865"/>
            <a:ext cx="270801" cy="370090"/>
          </a:xfrm>
          <a:prstGeom prst="rect">
            <a:avLst/>
          </a:prstGeom>
        </p:spPr>
      </p:pic>
      <p:pic>
        <p:nvPicPr>
          <p:cNvPr id="53" name="그림 52">
            <a:extLst>
              <a:ext uri="{FF2B5EF4-FFF2-40B4-BE49-F238E27FC236}">
                <a16:creationId xmlns:a16="http://schemas.microsoft.com/office/drawing/2014/main" id="{51C3ED20-241C-407D-96CB-5380AE89A3D5}"/>
              </a:ext>
            </a:extLst>
          </p:cNvPr>
          <p:cNvPicPr>
            <a:picLocks noChangeAspect="1"/>
          </p:cNvPicPr>
          <p:nvPr/>
        </p:nvPicPr>
        <p:blipFill rotWithShape="1">
          <a:blip r:embed="rId7"/>
          <a:srcRect l="54871" t="41947" r="36256" b="32254"/>
          <a:stretch/>
        </p:blipFill>
        <p:spPr>
          <a:xfrm>
            <a:off x="9971054" y="1090049"/>
            <a:ext cx="457200" cy="739141"/>
          </a:xfrm>
          <a:prstGeom prst="rect">
            <a:avLst/>
          </a:prstGeom>
        </p:spPr>
      </p:pic>
      <p:sp>
        <p:nvSpPr>
          <p:cNvPr id="22" name="직사각형 21">
            <a:extLst>
              <a:ext uri="{FF2B5EF4-FFF2-40B4-BE49-F238E27FC236}">
                <a16:creationId xmlns:a16="http://schemas.microsoft.com/office/drawing/2014/main" id="{C8F49626-14D3-4AD5-96A3-A9B726140325}"/>
              </a:ext>
            </a:extLst>
          </p:cNvPr>
          <p:cNvSpPr/>
          <p:nvPr/>
        </p:nvSpPr>
        <p:spPr>
          <a:xfrm>
            <a:off x="10522619" y="1375707"/>
            <a:ext cx="188545" cy="18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58330F73-B1F0-4A72-8F9F-5FB2063D1FE9}"/>
                  </a:ext>
                </a:extLst>
              </p:cNvPr>
              <p:cNvSpPr txBox="1"/>
              <p:nvPr/>
            </p:nvSpPr>
            <p:spPr>
              <a:xfrm>
                <a:off x="10439046" y="1525947"/>
                <a:ext cx="382190" cy="307777"/>
              </a:xfrm>
              <a:prstGeom prst="rect">
                <a:avLst/>
              </a:prstGeom>
              <a:noFill/>
            </p:spPr>
            <p:txBody>
              <a:bodyPr wrap="square">
                <a:spAutoFit/>
              </a:bodyPr>
              <a:lstStyle/>
              <a:p>
                <a:r>
                  <a:rPr lang="en-US" altLang="ko-KR" sz="1400" dirty="0"/>
                  <a:t> </a:t>
                </a:r>
                <a14:m>
                  <m:oMath xmlns:m="http://schemas.openxmlformats.org/officeDocument/2006/math">
                    <m:r>
                      <a:rPr lang="en-US" altLang="ko-KR" sz="1400" i="1" dirty="0">
                        <a:latin typeface="Cambria Math" panose="02040503050406030204" pitchFamily="18" charset="0"/>
                      </a:rPr>
                      <m:t>𝑓</m:t>
                    </m:r>
                  </m:oMath>
                </a14:m>
                <a:r>
                  <a:rPr lang="en-US" altLang="ko-KR" sz="1400" dirty="0"/>
                  <a:t> </a:t>
                </a:r>
                <a:endParaRPr lang="ko-KR" altLang="en-US" sz="1400" dirty="0"/>
              </a:p>
            </p:txBody>
          </p:sp>
        </mc:Choice>
        <mc:Fallback xmlns="">
          <p:sp>
            <p:nvSpPr>
              <p:cNvPr id="58" name="TextBox 57">
                <a:extLst>
                  <a:ext uri="{FF2B5EF4-FFF2-40B4-BE49-F238E27FC236}">
                    <a16:creationId xmlns:a16="http://schemas.microsoft.com/office/drawing/2014/main" id="{58330F73-B1F0-4A72-8F9F-5FB2063D1FE9}"/>
                  </a:ext>
                </a:extLst>
              </p:cNvPr>
              <p:cNvSpPr txBox="1">
                <a:spLocks noRot="1" noChangeAspect="1" noMove="1" noResize="1" noEditPoints="1" noAdjustHandles="1" noChangeArrowheads="1" noChangeShapeType="1" noTextEdit="1"/>
              </p:cNvSpPr>
              <p:nvPr/>
            </p:nvSpPr>
            <p:spPr>
              <a:xfrm>
                <a:off x="10439046" y="1525947"/>
                <a:ext cx="382190" cy="307777"/>
              </a:xfrm>
              <a:prstGeom prst="rect">
                <a:avLst/>
              </a:prstGeom>
              <a:blipFill>
                <a:blip r:embed="rId8"/>
                <a:stretch>
                  <a:fillRect b="-7843"/>
                </a:stretch>
              </a:blipFill>
            </p:spPr>
            <p:txBody>
              <a:bodyPr/>
              <a:lstStyle/>
              <a:p>
                <a:r>
                  <a:rPr lang="ko-KR" altLang="en-US">
                    <a:noFill/>
                  </a:rPr>
                  <a:t> </a:t>
                </a:r>
              </a:p>
            </p:txBody>
          </p:sp>
        </mc:Fallback>
      </mc:AlternateContent>
      <p:sp>
        <p:nvSpPr>
          <p:cNvPr id="60" name="직사각형 59">
            <a:extLst>
              <a:ext uri="{FF2B5EF4-FFF2-40B4-BE49-F238E27FC236}">
                <a16:creationId xmlns:a16="http://schemas.microsoft.com/office/drawing/2014/main" id="{A8B03823-E35A-4803-BE5C-90D50E064710}"/>
              </a:ext>
            </a:extLst>
          </p:cNvPr>
          <p:cNvSpPr/>
          <p:nvPr/>
        </p:nvSpPr>
        <p:spPr>
          <a:xfrm>
            <a:off x="9892241" y="2702870"/>
            <a:ext cx="188545" cy="18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37C34A1D-32A9-4D44-8531-6BFC278E34D6}"/>
                  </a:ext>
                </a:extLst>
              </p:cNvPr>
              <p:cNvSpPr txBox="1"/>
              <p:nvPr/>
            </p:nvSpPr>
            <p:spPr>
              <a:xfrm>
                <a:off x="9808668" y="2828643"/>
                <a:ext cx="382190" cy="307777"/>
              </a:xfrm>
              <a:prstGeom prst="rect">
                <a:avLst/>
              </a:prstGeom>
              <a:noFill/>
            </p:spPr>
            <p:txBody>
              <a:bodyPr wrap="square">
                <a:spAutoFit/>
              </a:bodyPr>
              <a:lstStyle/>
              <a:p>
                <a:r>
                  <a:rPr lang="en-US" altLang="ko-KR" sz="1400" dirty="0"/>
                  <a:t> </a:t>
                </a:r>
                <a14:m>
                  <m:oMath xmlns:m="http://schemas.openxmlformats.org/officeDocument/2006/math">
                    <m:r>
                      <a:rPr lang="en-US" altLang="ko-KR" sz="1400" i="1" dirty="0">
                        <a:latin typeface="Cambria Math" panose="02040503050406030204" pitchFamily="18" charset="0"/>
                      </a:rPr>
                      <m:t>𝑓</m:t>
                    </m:r>
                  </m:oMath>
                </a14:m>
                <a:r>
                  <a:rPr lang="en-US" altLang="ko-KR" sz="1400" dirty="0"/>
                  <a:t> </a:t>
                </a:r>
                <a:endParaRPr lang="ko-KR" altLang="en-US" sz="1400" dirty="0"/>
              </a:p>
            </p:txBody>
          </p:sp>
        </mc:Choice>
        <mc:Fallback xmlns="">
          <p:sp>
            <p:nvSpPr>
              <p:cNvPr id="61" name="TextBox 60">
                <a:extLst>
                  <a:ext uri="{FF2B5EF4-FFF2-40B4-BE49-F238E27FC236}">
                    <a16:creationId xmlns:a16="http://schemas.microsoft.com/office/drawing/2014/main" id="{37C34A1D-32A9-4D44-8531-6BFC278E34D6}"/>
                  </a:ext>
                </a:extLst>
              </p:cNvPr>
              <p:cNvSpPr txBox="1">
                <a:spLocks noRot="1" noChangeAspect="1" noMove="1" noResize="1" noEditPoints="1" noAdjustHandles="1" noChangeArrowheads="1" noChangeShapeType="1" noTextEdit="1"/>
              </p:cNvSpPr>
              <p:nvPr/>
            </p:nvSpPr>
            <p:spPr>
              <a:xfrm>
                <a:off x="9808668" y="2828643"/>
                <a:ext cx="382190" cy="307777"/>
              </a:xfrm>
              <a:prstGeom prst="rect">
                <a:avLst/>
              </a:prstGeom>
              <a:blipFill>
                <a:blip r:embed="rId8"/>
                <a:stretch>
                  <a:fillRect b="-7843"/>
                </a:stretch>
              </a:blipFill>
            </p:spPr>
            <p:txBody>
              <a:bodyPr/>
              <a:lstStyle/>
              <a:p>
                <a:r>
                  <a:rPr lang="ko-KR" altLang="en-US">
                    <a:noFill/>
                  </a:rPr>
                  <a:t> </a:t>
                </a:r>
              </a:p>
            </p:txBody>
          </p:sp>
        </mc:Fallback>
      </mc:AlternateContent>
      <p:sp>
        <p:nvSpPr>
          <p:cNvPr id="62" name="직사각형 61">
            <a:extLst>
              <a:ext uri="{FF2B5EF4-FFF2-40B4-BE49-F238E27FC236}">
                <a16:creationId xmlns:a16="http://schemas.microsoft.com/office/drawing/2014/main" id="{88EEF5D0-FA2C-47EC-B998-A7433AF02DC8}"/>
              </a:ext>
            </a:extLst>
          </p:cNvPr>
          <p:cNvSpPr/>
          <p:nvPr/>
        </p:nvSpPr>
        <p:spPr>
          <a:xfrm>
            <a:off x="11026173" y="1375707"/>
            <a:ext cx="188545" cy="1885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9546606A-81B6-4B87-A4A3-66D2EDE23E03}"/>
                  </a:ext>
                </a:extLst>
              </p:cNvPr>
              <p:cNvSpPr txBox="1"/>
              <p:nvPr/>
            </p:nvSpPr>
            <p:spPr>
              <a:xfrm>
                <a:off x="10942600" y="1525947"/>
                <a:ext cx="382190" cy="307777"/>
              </a:xfrm>
              <a:prstGeom prst="rect">
                <a:avLst/>
              </a:prstGeom>
              <a:noFill/>
            </p:spPr>
            <p:txBody>
              <a:bodyPr wrap="square">
                <a:spAutoFit/>
              </a:bodyPr>
              <a:lstStyle/>
              <a:p>
                <a:r>
                  <a:rPr lang="en-US" altLang="ko-KR" sz="1400" dirty="0"/>
                  <a:t> </a:t>
                </a:r>
                <a14:m>
                  <m:oMath xmlns:m="http://schemas.openxmlformats.org/officeDocument/2006/math">
                    <m:r>
                      <a:rPr lang="en-US" altLang="ko-KR" sz="1400" i="1" dirty="0">
                        <a:latin typeface="Cambria Math" panose="02040503050406030204" pitchFamily="18" charset="0"/>
                      </a:rPr>
                      <m:t>𝑓</m:t>
                    </m:r>
                  </m:oMath>
                </a14:m>
                <a:r>
                  <a:rPr lang="en-US" altLang="ko-KR" sz="1400" dirty="0"/>
                  <a:t> </a:t>
                </a:r>
                <a:endParaRPr lang="ko-KR" altLang="en-US" sz="1400" dirty="0"/>
              </a:p>
            </p:txBody>
          </p:sp>
        </mc:Choice>
        <mc:Fallback xmlns="">
          <p:sp>
            <p:nvSpPr>
              <p:cNvPr id="64" name="TextBox 63">
                <a:extLst>
                  <a:ext uri="{FF2B5EF4-FFF2-40B4-BE49-F238E27FC236}">
                    <a16:creationId xmlns:a16="http://schemas.microsoft.com/office/drawing/2014/main" id="{9546606A-81B6-4B87-A4A3-66D2EDE23E03}"/>
                  </a:ext>
                </a:extLst>
              </p:cNvPr>
              <p:cNvSpPr txBox="1">
                <a:spLocks noRot="1" noChangeAspect="1" noMove="1" noResize="1" noEditPoints="1" noAdjustHandles="1" noChangeArrowheads="1" noChangeShapeType="1" noTextEdit="1"/>
              </p:cNvSpPr>
              <p:nvPr/>
            </p:nvSpPr>
            <p:spPr>
              <a:xfrm>
                <a:off x="10942600" y="1525947"/>
                <a:ext cx="382190" cy="307777"/>
              </a:xfrm>
              <a:prstGeom prst="rect">
                <a:avLst/>
              </a:prstGeom>
              <a:blipFill>
                <a:blip r:embed="rId8"/>
                <a:stretch>
                  <a:fillRect b="-784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4322D08-37EA-4CA0-944A-DCA247506B2C}"/>
                  </a:ext>
                </a:extLst>
              </p:cNvPr>
              <p:cNvSpPr txBox="1"/>
              <p:nvPr/>
            </p:nvSpPr>
            <p:spPr>
              <a:xfrm>
                <a:off x="10106942" y="1774487"/>
                <a:ext cx="531290" cy="341247"/>
              </a:xfrm>
              <a:prstGeom prst="rect">
                <a:avLst/>
              </a:prstGeom>
              <a:noFill/>
            </p:spPr>
            <p:txBody>
              <a:bodyPr wrap="square">
                <a:spAutoFit/>
              </a:bodyPr>
              <a:lstStyle/>
              <a:p>
                <a14:m>
                  <m:oMath xmlns:m="http://schemas.openxmlformats.org/officeDocument/2006/math">
                    <m:sSubSup>
                      <m:sSubSupPr>
                        <m:ctrlPr>
                          <a:rPr lang="en-US" altLang="ko-KR" sz="1400" i="1" dirty="0" smtClean="0">
                            <a:latin typeface="Cambria Math" panose="02040503050406030204" pitchFamily="18" charset="0"/>
                          </a:rPr>
                        </m:ctrlPr>
                      </m:sSubSupPr>
                      <m:e>
                        <m:r>
                          <a:rPr lang="en-US" altLang="ko-KR" sz="1400" i="1" dirty="0">
                            <a:latin typeface="Cambria Math" panose="02040503050406030204" pitchFamily="18" charset="0"/>
                          </a:rPr>
                          <m:t>𝑐</m:t>
                        </m:r>
                      </m:e>
                      <m:sub>
                        <m:r>
                          <a:rPr lang="en-US" altLang="ko-KR" sz="1400" b="0" i="1" dirty="0" smtClean="0">
                            <a:latin typeface="Cambria Math" panose="02040503050406030204" pitchFamily="18" charset="0"/>
                          </a:rPr>
                          <m:t>𝑓</m:t>
                        </m:r>
                      </m:sub>
                      <m:sup>
                        <m:r>
                          <a:rPr lang="en-US" altLang="ko-KR" sz="1400" b="0" i="1" dirty="0" smtClean="0">
                            <a:latin typeface="Cambria Math" panose="02040503050406030204" pitchFamily="18" charset="0"/>
                          </a:rPr>
                          <m:t>𝑡</m:t>
                        </m:r>
                      </m:sup>
                    </m:sSubSup>
                  </m:oMath>
                </a14:m>
                <a:r>
                  <a:rPr lang="ko-KR" altLang="en-US" sz="1400" dirty="0"/>
                  <a:t> </a:t>
                </a:r>
                <a:r>
                  <a:rPr lang="en-US" altLang="ko-KR" sz="1400" dirty="0"/>
                  <a:t>=</a:t>
                </a:r>
                <a:endParaRPr lang="ko-KR" altLang="en-US" sz="1400" dirty="0"/>
              </a:p>
            </p:txBody>
          </p:sp>
        </mc:Choice>
        <mc:Fallback xmlns="">
          <p:sp>
            <p:nvSpPr>
              <p:cNvPr id="66" name="TextBox 65">
                <a:extLst>
                  <a:ext uri="{FF2B5EF4-FFF2-40B4-BE49-F238E27FC236}">
                    <a16:creationId xmlns:a16="http://schemas.microsoft.com/office/drawing/2014/main" id="{64322D08-37EA-4CA0-944A-DCA247506B2C}"/>
                  </a:ext>
                </a:extLst>
              </p:cNvPr>
              <p:cNvSpPr txBox="1">
                <a:spLocks noRot="1" noChangeAspect="1" noMove="1" noResize="1" noEditPoints="1" noAdjustHandles="1" noChangeArrowheads="1" noChangeShapeType="1" noTextEdit="1"/>
              </p:cNvSpPr>
              <p:nvPr/>
            </p:nvSpPr>
            <p:spPr>
              <a:xfrm>
                <a:off x="10106942" y="1774487"/>
                <a:ext cx="531290" cy="341247"/>
              </a:xfrm>
              <a:prstGeom prst="rect">
                <a:avLst/>
              </a:prstGeom>
              <a:blipFill>
                <a:blip r:embed="rId9"/>
                <a:stretch>
                  <a:fillRect t="-1786" b="-10714"/>
                </a:stretch>
              </a:blipFill>
            </p:spPr>
            <p:txBody>
              <a:bodyPr/>
              <a:lstStyle/>
              <a:p>
                <a:r>
                  <a:rPr lang="ko-KR" altLang="en-US">
                    <a:noFill/>
                  </a:rPr>
                  <a:t> </a:t>
                </a:r>
              </a:p>
            </p:txBody>
          </p:sp>
        </mc:Fallback>
      </mc:AlternateContent>
      <p:sp>
        <p:nvSpPr>
          <p:cNvPr id="70" name="TextBox 69">
            <a:extLst>
              <a:ext uri="{FF2B5EF4-FFF2-40B4-BE49-F238E27FC236}">
                <a16:creationId xmlns:a16="http://schemas.microsoft.com/office/drawing/2014/main" id="{6FC98383-0245-4531-B494-24C4AEDE8E06}"/>
              </a:ext>
            </a:extLst>
          </p:cNvPr>
          <p:cNvSpPr txBox="1"/>
          <p:nvPr/>
        </p:nvSpPr>
        <p:spPr>
          <a:xfrm>
            <a:off x="10479007" y="1810286"/>
            <a:ext cx="927186" cy="307777"/>
          </a:xfrm>
          <a:prstGeom prst="rect">
            <a:avLst/>
          </a:prstGeom>
          <a:noFill/>
        </p:spPr>
        <p:txBody>
          <a:bodyPr wrap="square">
            <a:spAutoFit/>
          </a:bodyPr>
          <a:lstStyle/>
          <a:p>
            <a:r>
              <a:rPr lang="en-US" altLang="ko-KR" sz="1400" dirty="0"/>
              <a:t>1         0 </a:t>
            </a:r>
            <a:endParaRPr lang="ko-KR" altLang="en-US" sz="1400" dirty="0"/>
          </a:p>
        </p:txBody>
      </p:sp>
      <p:cxnSp>
        <p:nvCxnSpPr>
          <p:cNvPr id="28" name="직선 화살표 연결선 27">
            <a:extLst>
              <a:ext uri="{FF2B5EF4-FFF2-40B4-BE49-F238E27FC236}">
                <a16:creationId xmlns:a16="http://schemas.microsoft.com/office/drawing/2014/main" id="{7FB282A4-87DB-4B5A-8D4B-88F6476AFB77}"/>
              </a:ext>
            </a:extLst>
          </p:cNvPr>
          <p:cNvCxnSpPr>
            <a:stCxn id="21" idx="3"/>
            <a:endCxn id="20" idx="1"/>
          </p:cNvCxnSpPr>
          <p:nvPr/>
        </p:nvCxnSpPr>
        <p:spPr>
          <a:xfrm>
            <a:off x="9842316" y="2642910"/>
            <a:ext cx="97734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B161865-4725-47D1-8EA6-8C938E681696}"/>
                  </a:ext>
                </a:extLst>
              </p:cNvPr>
              <p:cNvSpPr txBox="1"/>
              <p:nvPr/>
            </p:nvSpPr>
            <p:spPr>
              <a:xfrm>
                <a:off x="9869703" y="2341999"/>
                <a:ext cx="949962" cy="341247"/>
              </a:xfrm>
              <a:prstGeom prst="rect">
                <a:avLst/>
              </a:prstGeom>
              <a:noFill/>
            </p:spPr>
            <p:txBody>
              <a:bodyPr wrap="square">
                <a:spAutoFit/>
              </a:bodyPr>
              <a:lstStyle/>
              <a:p>
                <a14:m>
                  <m:oMath xmlns:m="http://schemas.openxmlformats.org/officeDocument/2006/math">
                    <m:sSubSup>
                      <m:sSubSupPr>
                        <m:ctrlPr>
                          <a:rPr lang="en-US" altLang="ko-KR" sz="1400" i="1" dirty="0" smtClean="0">
                            <a:latin typeface="Cambria Math" panose="02040503050406030204" pitchFamily="18" charset="0"/>
                          </a:rPr>
                        </m:ctrlPr>
                      </m:sSubSupPr>
                      <m:e>
                        <m:r>
                          <a:rPr lang="en-US" altLang="ko-KR" sz="1400" i="1" dirty="0">
                            <a:latin typeface="Cambria Math" panose="02040503050406030204" pitchFamily="18" charset="0"/>
                          </a:rPr>
                          <m:t>𝑐</m:t>
                        </m:r>
                      </m:e>
                      <m:sub>
                        <m:r>
                          <a:rPr lang="en-US" altLang="ko-KR" sz="1400" b="0" i="1" dirty="0" smtClean="0">
                            <a:latin typeface="Cambria Math" panose="02040503050406030204" pitchFamily="18" charset="0"/>
                          </a:rPr>
                          <m:t>𝑢</m:t>
                        </m:r>
                        <m:r>
                          <a:rPr lang="en-US" altLang="ko-KR" sz="1400" b="0" i="1" dirty="0" smtClean="0">
                            <a:latin typeface="Cambria Math" panose="02040503050406030204" pitchFamily="18" charset="0"/>
                          </a:rPr>
                          <m:t>,   </m:t>
                        </m:r>
                        <m:r>
                          <a:rPr lang="en-US" altLang="ko-KR" sz="1400" b="0" i="1" dirty="0" smtClean="0">
                            <a:latin typeface="Cambria Math" panose="02040503050406030204" pitchFamily="18" charset="0"/>
                          </a:rPr>
                          <m:t>𝑓</m:t>
                        </m:r>
                      </m:sub>
                      <m:sup>
                        <m:r>
                          <a:rPr lang="en-US" altLang="ko-KR" sz="1400" b="0" i="1" dirty="0" smtClean="0">
                            <a:latin typeface="Cambria Math" panose="02040503050406030204" pitchFamily="18" charset="0"/>
                          </a:rPr>
                          <m:t>𝑡</m:t>
                        </m:r>
                      </m:sup>
                    </m:sSubSup>
                  </m:oMath>
                </a14:m>
                <a:r>
                  <a:rPr lang="ko-KR" altLang="en-US" sz="1400" dirty="0"/>
                  <a:t> </a:t>
                </a:r>
                <a:r>
                  <a:rPr lang="en-US" altLang="ko-KR" sz="1400" dirty="0"/>
                  <a:t>= 1</a:t>
                </a:r>
                <a:endParaRPr lang="ko-KR" altLang="en-US" sz="1400" dirty="0"/>
              </a:p>
            </p:txBody>
          </p:sp>
        </mc:Choice>
        <mc:Fallback xmlns="">
          <p:sp>
            <p:nvSpPr>
              <p:cNvPr id="71" name="TextBox 70">
                <a:extLst>
                  <a:ext uri="{FF2B5EF4-FFF2-40B4-BE49-F238E27FC236}">
                    <a16:creationId xmlns:a16="http://schemas.microsoft.com/office/drawing/2014/main" id="{EB161865-4725-47D1-8EA6-8C938E681696}"/>
                  </a:ext>
                </a:extLst>
              </p:cNvPr>
              <p:cNvSpPr txBox="1">
                <a:spLocks noRot="1" noChangeAspect="1" noMove="1" noResize="1" noEditPoints="1" noAdjustHandles="1" noChangeArrowheads="1" noChangeShapeType="1" noTextEdit="1"/>
              </p:cNvSpPr>
              <p:nvPr/>
            </p:nvSpPr>
            <p:spPr>
              <a:xfrm>
                <a:off x="9869703" y="2341999"/>
                <a:ext cx="949962" cy="341247"/>
              </a:xfrm>
              <a:prstGeom prst="rect">
                <a:avLst/>
              </a:prstGeom>
              <a:blipFill>
                <a:blip r:embed="rId10"/>
                <a:stretch>
                  <a:fillRect t="-1786" b="-10714"/>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6BC3180D-9D8B-4A43-BEDD-6AE4382A47E9}"/>
                  </a:ext>
                </a:extLst>
              </p:cNvPr>
              <p:cNvSpPr txBox="1"/>
              <p:nvPr/>
            </p:nvSpPr>
            <p:spPr>
              <a:xfrm>
                <a:off x="991097" y="4694917"/>
                <a:ext cx="4986623" cy="523220"/>
              </a:xfrm>
              <a:prstGeom prst="rect">
                <a:avLst/>
              </a:prstGeom>
              <a:noFill/>
            </p:spPr>
            <p:txBody>
              <a:bodyPr wrap="square">
                <a:spAutoFit/>
              </a:bodyPr>
              <a:lstStyle/>
              <a:p>
                <a:r>
                  <a:rPr lang="en-US" altLang="ko-KR" sz="1400" dirty="0"/>
                  <a:t>Then, the net serving gain of the BS caching content</a:t>
                </a:r>
                <a:r>
                  <a:rPr lang="en-US" altLang="ko-KR" sz="1400" b="0" dirty="0"/>
                  <a:t> </a:t>
                </a:r>
                <a14:m>
                  <m:oMath xmlns:m="http://schemas.openxmlformats.org/officeDocument/2006/math">
                    <m:r>
                      <a:rPr lang="en-US" altLang="ko-KR" sz="1400" b="0" i="1" dirty="0" smtClean="0">
                        <a:latin typeface="Cambria Math" panose="02040503050406030204" pitchFamily="18" charset="0"/>
                      </a:rPr>
                      <m:t>𝑓</m:t>
                    </m:r>
                    <m:r>
                      <a:rPr lang="en-US" altLang="ko-KR" sz="1400" b="0" i="1" dirty="0" smtClean="0">
                        <a:latin typeface="Cambria Math" panose="02040503050406030204" pitchFamily="18" charset="0"/>
                      </a:rPr>
                      <m:t> </m:t>
                    </m:r>
                  </m:oMath>
                </a14:m>
                <a:endParaRPr lang="en-US" altLang="ko-KR" sz="1400" dirty="0"/>
              </a:p>
              <a:p>
                <a:r>
                  <a:rPr lang="en-US" altLang="ko-KR" sz="1400" dirty="0"/>
                  <a:t>and serving user u at time slot </a:t>
                </a:r>
                <a14:m>
                  <m:oMath xmlns:m="http://schemas.openxmlformats.org/officeDocument/2006/math">
                    <m:r>
                      <a:rPr lang="en-US" altLang="ko-KR" sz="1400" b="0" i="1" dirty="0" smtClean="0">
                        <a:latin typeface="Cambria Math" panose="02040503050406030204" pitchFamily="18" charset="0"/>
                      </a:rPr>
                      <m:t>𝑡</m:t>
                    </m:r>
                    <m:r>
                      <a:rPr lang="en-US" altLang="ko-KR" sz="1400" b="0" i="1" dirty="0" smtClean="0">
                        <a:latin typeface="Cambria Math" panose="02040503050406030204" pitchFamily="18" charset="0"/>
                      </a:rPr>
                      <m:t>, </m:t>
                    </m:r>
                    <m:r>
                      <a:rPr lang="en-US" altLang="ko-KR" sz="1400" b="0" i="1" dirty="0" smtClean="0">
                        <a:latin typeface="Cambria Math" panose="02040503050406030204" pitchFamily="18" charset="0"/>
                      </a:rPr>
                      <m:t>𝑡</m:t>
                    </m:r>
                    <m:r>
                      <a:rPr lang="en-US" altLang="ko-KR" sz="1400" b="0" i="1" dirty="0" smtClean="0">
                        <a:latin typeface="Cambria Math" panose="02040503050406030204" pitchFamily="18" charset="0"/>
                      </a:rPr>
                      <m:t>∈</m:t>
                    </m:r>
                    <m:r>
                      <a:rPr lang="ko-KR" altLang="en-US" sz="1400" b="0" i="1" dirty="0" smtClean="0">
                        <a:latin typeface="Cambria Math" panose="02040503050406030204" pitchFamily="18" charset="0"/>
                      </a:rPr>
                      <m:t>𝒯</m:t>
                    </m:r>
                  </m:oMath>
                </a14:m>
                <a:r>
                  <a:rPr lang="en-US" altLang="ko-KR" sz="1400" dirty="0"/>
                  <a:t>, can be defined as</a:t>
                </a:r>
                <a:endParaRPr lang="ko-KR" altLang="en-US" sz="1400" dirty="0"/>
              </a:p>
            </p:txBody>
          </p:sp>
        </mc:Choice>
        <mc:Fallback>
          <p:sp>
            <p:nvSpPr>
              <p:cNvPr id="75" name="TextBox 74">
                <a:extLst>
                  <a:ext uri="{FF2B5EF4-FFF2-40B4-BE49-F238E27FC236}">
                    <a16:creationId xmlns:a16="http://schemas.microsoft.com/office/drawing/2014/main" id="{6BC3180D-9D8B-4A43-BEDD-6AE4382A47E9}"/>
                  </a:ext>
                </a:extLst>
              </p:cNvPr>
              <p:cNvSpPr txBox="1">
                <a:spLocks noRot="1" noChangeAspect="1" noMove="1" noResize="1" noEditPoints="1" noAdjustHandles="1" noChangeArrowheads="1" noChangeShapeType="1" noTextEdit="1"/>
              </p:cNvSpPr>
              <p:nvPr/>
            </p:nvSpPr>
            <p:spPr>
              <a:xfrm>
                <a:off x="991097" y="4694917"/>
                <a:ext cx="4986623" cy="523220"/>
              </a:xfrm>
              <a:prstGeom prst="rect">
                <a:avLst/>
              </a:prstGeom>
              <a:blipFill>
                <a:blip r:embed="rId11"/>
                <a:stretch>
                  <a:fillRect l="-367" t="-2326" b="-11628"/>
                </a:stretch>
              </a:blipFill>
            </p:spPr>
            <p:txBody>
              <a:bodyPr/>
              <a:lstStyle/>
              <a:p>
                <a:r>
                  <a:rPr lang="ko-KR" altLang="en-US">
                    <a:noFill/>
                  </a:rPr>
                  <a:t> </a:t>
                </a:r>
              </a:p>
            </p:txBody>
          </p:sp>
        </mc:Fallback>
      </mc:AlternateContent>
      <p:pic>
        <p:nvPicPr>
          <p:cNvPr id="72" name="그림 71">
            <a:extLst>
              <a:ext uri="{FF2B5EF4-FFF2-40B4-BE49-F238E27FC236}">
                <a16:creationId xmlns:a16="http://schemas.microsoft.com/office/drawing/2014/main" id="{D6A224BE-C953-4547-B272-B74184F037B9}"/>
              </a:ext>
            </a:extLst>
          </p:cNvPr>
          <p:cNvPicPr>
            <a:picLocks noChangeAspect="1"/>
          </p:cNvPicPr>
          <p:nvPr/>
        </p:nvPicPr>
        <p:blipFill rotWithShape="1">
          <a:blip r:embed="rId12"/>
          <a:srcRect t="10992"/>
          <a:stretch/>
        </p:blipFill>
        <p:spPr>
          <a:xfrm>
            <a:off x="1066644" y="5333643"/>
            <a:ext cx="4590296" cy="917203"/>
          </a:xfrm>
          <a:prstGeom prst="rect">
            <a:avLst/>
          </a:prstGeom>
        </p:spPr>
      </p:pic>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C095DBE0-2B20-4D74-BA18-86F9C18E9D5C}"/>
                  </a:ext>
                </a:extLst>
              </p:cNvPr>
              <p:cNvSpPr txBox="1"/>
              <p:nvPr/>
            </p:nvSpPr>
            <p:spPr>
              <a:xfrm>
                <a:off x="1022179" y="3423219"/>
                <a:ext cx="7357546" cy="841449"/>
              </a:xfrm>
              <a:prstGeom prst="rect">
                <a:avLst/>
              </a:prstGeom>
              <a:noFill/>
            </p:spPr>
            <p:txBody>
              <a:bodyPr wrap="square">
                <a:spAutoFit/>
              </a:bodyPr>
              <a:lstStyle/>
              <a:p>
                <a:r>
                  <a:rPr lang="en-US" altLang="ko-KR" sz="1400" dirty="0"/>
                  <a:t>Let us denote by vector </a:t>
                </a:r>
                <a14:m>
                  <m:oMath xmlns:m="http://schemas.openxmlformats.org/officeDocument/2006/math">
                    <m:sSubSup>
                      <m:sSubSupPr>
                        <m:ctrlPr>
                          <a:rPr lang="en-US" altLang="ko-KR" sz="1400" i="1" dirty="0" smtClean="0">
                            <a:latin typeface="Cambria Math" panose="02040503050406030204" pitchFamily="18" charset="0"/>
                          </a:rPr>
                        </m:ctrlPr>
                      </m:sSubSupPr>
                      <m:e>
                        <m:r>
                          <a:rPr lang="en-US" altLang="ko-KR" sz="1400" b="1" i="0" dirty="0" smtClean="0">
                            <a:latin typeface="Cambria Math" panose="02040503050406030204" pitchFamily="18" charset="0"/>
                          </a:rPr>
                          <m:t>𝐜</m:t>
                        </m:r>
                      </m:e>
                      <m:sub>
                        <m:r>
                          <a:rPr lang="en-US" altLang="ko-KR" sz="1400" b="0" i="1" dirty="0" smtClean="0">
                            <a:latin typeface="Cambria Math" panose="02040503050406030204" pitchFamily="18" charset="0"/>
                          </a:rPr>
                          <m:t>𝑡</m:t>
                        </m:r>
                      </m:sub>
                      <m:sup>
                        <m:r>
                          <a:rPr lang="en-US" altLang="ko-KR" sz="1400" b="0" i="1" dirty="0" smtClean="0">
                            <a:latin typeface="Cambria Math" panose="02040503050406030204" pitchFamily="18" charset="0"/>
                          </a:rPr>
                          <m:t>[</m:t>
                        </m:r>
                        <m:r>
                          <a:rPr lang="en-US" altLang="ko-KR" sz="1400" b="0" i="1" dirty="0" smtClean="0">
                            <a:latin typeface="Cambria Math" panose="02040503050406030204" pitchFamily="18" charset="0"/>
                          </a:rPr>
                          <m:t>𝑠</m:t>
                        </m:r>
                        <m:r>
                          <a:rPr lang="en-US" altLang="ko-KR" sz="1400" b="0" i="1" dirty="0" smtClean="0">
                            <a:latin typeface="Cambria Math" panose="02040503050406030204" pitchFamily="18" charset="0"/>
                          </a:rPr>
                          <m:t>]</m:t>
                        </m:r>
                      </m:sup>
                    </m:sSubSup>
                    <m:r>
                      <a:rPr lang="en-US" altLang="ko-KR" sz="1400" b="0" i="1" dirty="0" smtClean="0">
                        <a:latin typeface="Cambria Math" panose="02040503050406030204" pitchFamily="18" charset="0"/>
                      </a:rPr>
                      <m:t>=</m:t>
                    </m:r>
                    <m:d>
                      <m:dPr>
                        <m:begChr m:val="{"/>
                        <m:endChr m:val="}"/>
                        <m:ctrlPr>
                          <a:rPr lang="en-US" altLang="ko-KR" sz="1400" b="0" i="1" dirty="0" smtClean="0">
                            <a:latin typeface="Cambria Math" panose="02040503050406030204" pitchFamily="18" charset="0"/>
                          </a:rPr>
                        </m:ctrlPr>
                      </m:dPr>
                      <m:e>
                        <m:sSubSup>
                          <m:sSubSupPr>
                            <m:ctrlPr>
                              <a:rPr lang="en-US" altLang="ko-KR" sz="1400" i="1" dirty="0">
                                <a:latin typeface="Cambria Math" panose="02040503050406030204" pitchFamily="18" charset="0"/>
                              </a:rPr>
                            </m:ctrlPr>
                          </m:sSubSupPr>
                          <m:e>
                            <m:r>
                              <a:rPr lang="en-US" altLang="ko-KR" sz="1400" b="0" i="1" dirty="0" smtClean="0">
                                <a:latin typeface="Cambria Math" panose="02040503050406030204" pitchFamily="18" charset="0"/>
                              </a:rPr>
                              <m:t>𝑠</m:t>
                            </m:r>
                          </m:e>
                          <m:sub>
                            <m:r>
                              <a:rPr lang="en-US" altLang="ko-KR" sz="1400" b="0" i="1" dirty="0" smtClean="0">
                                <a:latin typeface="Cambria Math" panose="02040503050406030204" pitchFamily="18" charset="0"/>
                              </a:rPr>
                              <m:t>𝑓</m:t>
                            </m:r>
                          </m:sub>
                          <m:sup>
                            <m:r>
                              <a:rPr lang="en-US" altLang="ko-KR" sz="1400" b="0" i="1" dirty="0" smtClean="0">
                                <a:latin typeface="Cambria Math" panose="02040503050406030204" pitchFamily="18" charset="0"/>
                              </a:rPr>
                              <m:t>𝑡</m:t>
                            </m:r>
                          </m:sup>
                        </m:sSubSup>
                        <m:r>
                          <a:rPr lang="en-US" altLang="ko-KR" sz="1400" b="0" i="1" dirty="0" smtClean="0">
                            <a:latin typeface="Cambria Math" panose="02040503050406030204" pitchFamily="18" charset="0"/>
                          </a:rPr>
                          <m:t>∈</m:t>
                        </m:r>
                        <m:d>
                          <m:dPr>
                            <m:begChr m:val="{"/>
                            <m:endChr m:val="}"/>
                            <m:ctrlPr>
                              <a:rPr lang="en-US" altLang="ko-KR" sz="1400" b="0" i="1" dirty="0" smtClean="0">
                                <a:latin typeface="Cambria Math" panose="02040503050406030204" pitchFamily="18" charset="0"/>
                              </a:rPr>
                            </m:ctrlPr>
                          </m:dPr>
                          <m:e>
                            <m:r>
                              <a:rPr lang="en-US" altLang="ko-KR" sz="1400" b="0" i="1" dirty="0" smtClean="0">
                                <a:latin typeface="Cambria Math" panose="02040503050406030204" pitchFamily="18" charset="0"/>
                              </a:rPr>
                              <m:t>0, 1</m:t>
                            </m:r>
                          </m:e>
                        </m:d>
                        <m:r>
                          <a:rPr lang="en-US" altLang="ko-KR" sz="1400" b="0" i="1" dirty="0" smtClean="0">
                            <a:latin typeface="Cambria Math" panose="02040503050406030204" pitchFamily="18" charset="0"/>
                          </a:rPr>
                          <m:t>, </m:t>
                        </m:r>
                        <m:r>
                          <a:rPr lang="en-US" altLang="ko-KR" sz="1400" b="0" i="1" dirty="0" smtClean="0">
                            <a:latin typeface="Cambria Math" panose="02040503050406030204" pitchFamily="18" charset="0"/>
                            <a:ea typeface="Cambria Math" panose="02040503050406030204" pitchFamily="18" charset="0"/>
                          </a:rPr>
                          <m:t>⋁</m:t>
                        </m:r>
                        <m:r>
                          <a:rPr lang="en-US" altLang="ko-KR" sz="1400" b="0" i="1" dirty="0" smtClean="0">
                            <a:latin typeface="Cambria Math" panose="02040503050406030204" pitchFamily="18" charset="0"/>
                            <a:ea typeface="Cambria Math" panose="02040503050406030204" pitchFamily="18" charset="0"/>
                          </a:rPr>
                          <m:t>𝑓</m:t>
                        </m:r>
                        <m:r>
                          <a:rPr lang="en-US" altLang="ko-KR" sz="1400" b="0" i="1" dirty="0" smtClean="0">
                            <a:latin typeface="Cambria Math" panose="02040503050406030204" pitchFamily="18" charset="0"/>
                            <a:ea typeface="Cambria Math" panose="02040503050406030204" pitchFamily="18" charset="0"/>
                          </a:rPr>
                          <m:t>∈</m:t>
                        </m:r>
                        <m:sSup>
                          <m:sSupPr>
                            <m:ctrlPr>
                              <a:rPr lang="en-US" altLang="ko-KR" sz="1400" b="0" i="1" dirty="0" smtClean="0">
                                <a:latin typeface="Cambria Math" panose="02040503050406030204" pitchFamily="18" charset="0"/>
                                <a:ea typeface="Cambria Math" panose="02040503050406030204" pitchFamily="18" charset="0"/>
                              </a:rPr>
                            </m:ctrlPr>
                          </m:sSupPr>
                          <m:e>
                            <m:r>
                              <a:rPr lang="en-US" altLang="ko-KR" sz="1400" b="0" i="1" dirty="0" smtClean="0">
                                <a:latin typeface="Cambria Math" panose="02040503050406030204" pitchFamily="18" charset="0"/>
                                <a:ea typeface="Cambria Math" panose="02040503050406030204" pitchFamily="18" charset="0"/>
                              </a:rPr>
                              <m:t>ℱ</m:t>
                            </m:r>
                          </m:e>
                          <m:sup>
                            <m:r>
                              <a:rPr lang="en-US" altLang="ko-KR" sz="1400" b="0" i="1" dirty="0" smtClean="0">
                                <a:latin typeface="Cambria Math" panose="02040503050406030204" pitchFamily="18" charset="0"/>
                                <a:ea typeface="Cambria Math" panose="02040503050406030204" pitchFamily="18" charset="0"/>
                              </a:rPr>
                              <m:t>𝑡</m:t>
                            </m:r>
                          </m:sup>
                        </m:sSup>
                      </m:e>
                    </m:d>
                  </m:oMath>
                </a14:m>
                <a:r>
                  <a:rPr lang="ko-KR" altLang="en-US" sz="1400" dirty="0"/>
                  <a:t> </a:t>
                </a:r>
                <a:r>
                  <a:rPr lang="en-US" altLang="ko-KR" sz="1400" dirty="0"/>
                  <a:t>the content retrieving policy at time </a:t>
                </a:r>
                <a14:m>
                  <m:oMath xmlns:m="http://schemas.openxmlformats.org/officeDocument/2006/math">
                    <m:r>
                      <a:rPr lang="en-US" altLang="ko-KR" sz="1400" b="0" i="1" dirty="0" smtClean="0">
                        <a:latin typeface="Cambria Math" panose="02040503050406030204" pitchFamily="18" charset="0"/>
                      </a:rPr>
                      <m:t>𝑡</m:t>
                    </m:r>
                    <m:r>
                      <a:rPr lang="en-US" altLang="ko-KR" sz="1400" b="0" i="0" dirty="0" smtClean="0">
                        <a:latin typeface="Cambria Math" panose="02040503050406030204" pitchFamily="18" charset="0"/>
                      </a:rPr>
                      <m:t>,</m:t>
                    </m:r>
                  </m:oMath>
                </a14:m>
                <a:endParaRPr lang="en-US" altLang="ko-KR" sz="1400" dirty="0"/>
              </a:p>
              <a:p>
                <a:r>
                  <a:rPr lang="en-US" altLang="ko-KR" sz="1400" dirty="0"/>
                  <a:t> where </a:t>
                </a:r>
                <a14:m>
                  <m:oMath xmlns:m="http://schemas.openxmlformats.org/officeDocument/2006/math">
                    <m:sSubSup>
                      <m:sSubSupPr>
                        <m:ctrlPr>
                          <a:rPr lang="en-US" altLang="ko-KR" sz="1400" i="1" dirty="0">
                            <a:latin typeface="Cambria Math" panose="02040503050406030204" pitchFamily="18" charset="0"/>
                          </a:rPr>
                        </m:ctrlPr>
                      </m:sSubSupPr>
                      <m:e>
                        <m:r>
                          <a:rPr lang="en-US" altLang="ko-KR" sz="1400" i="1" dirty="0">
                            <a:latin typeface="Cambria Math" panose="02040503050406030204" pitchFamily="18" charset="0"/>
                          </a:rPr>
                          <m:t>𝑠</m:t>
                        </m:r>
                      </m:e>
                      <m:sub>
                        <m:r>
                          <a:rPr lang="en-US" altLang="ko-KR" sz="1400" i="1" dirty="0">
                            <a:latin typeface="Cambria Math" panose="02040503050406030204" pitchFamily="18" charset="0"/>
                          </a:rPr>
                          <m:t>𝑓</m:t>
                        </m:r>
                      </m:sub>
                      <m:sup>
                        <m:r>
                          <a:rPr lang="en-US" altLang="ko-KR" sz="1400" i="1" dirty="0">
                            <a:latin typeface="Cambria Math" panose="02040503050406030204" pitchFamily="18" charset="0"/>
                          </a:rPr>
                          <m:t>𝑡</m:t>
                        </m:r>
                      </m:sup>
                    </m:sSubSup>
                    <m:r>
                      <a:rPr lang="en-US" altLang="ko-KR" sz="1400" i="1" dirty="0">
                        <a:latin typeface="Cambria Math" panose="02040503050406030204" pitchFamily="18" charset="0"/>
                      </a:rPr>
                      <m:t>∈</m:t>
                    </m:r>
                    <m:d>
                      <m:dPr>
                        <m:begChr m:val="{"/>
                        <m:endChr m:val="}"/>
                        <m:ctrlPr>
                          <a:rPr lang="en-US" altLang="ko-KR" sz="1400" i="1" dirty="0">
                            <a:latin typeface="Cambria Math" panose="02040503050406030204" pitchFamily="18" charset="0"/>
                          </a:rPr>
                        </m:ctrlPr>
                      </m:dPr>
                      <m:e>
                        <m:r>
                          <a:rPr lang="en-US" altLang="ko-KR" sz="1400" i="1" dirty="0">
                            <a:latin typeface="Cambria Math" panose="02040503050406030204" pitchFamily="18" charset="0"/>
                          </a:rPr>
                          <m:t>0, 1</m:t>
                        </m:r>
                      </m:e>
                    </m:d>
                  </m:oMath>
                </a14:m>
                <a:r>
                  <a:rPr lang="ko-KR" altLang="en-US" sz="1400" dirty="0"/>
                  <a:t> </a:t>
                </a:r>
                <a:r>
                  <a:rPr lang="en-US" altLang="ko-KR" sz="1400" dirty="0"/>
                  <a:t>denotes whether or not </a:t>
                </a:r>
              </a:p>
              <a:p>
                <a:r>
                  <a:rPr lang="en-US" altLang="ko-KR" sz="1400" b="1" dirty="0"/>
                  <a:t> the content </a:t>
                </a:r>
                <a14:m>
                  <m:oMath xmlns:m="http://schemas.openxmlformats.org/officeDocument/2006/math">
                    <m:r>
                      <a:rPr lang="en-US" altLang="ko-KR" sz="1400" b="1" i="1" dirty="0">
                        <a:latin typeface="Cambria Math" panose="02040503050406030204" pitchFamily="18" charset="0"/>
                      </a:rPr>
                      <m:t>𝒇</m:t>
                    </m:r>
                    <m:r>
                      <a:rPr lang="en-US" altLang="ko-KR" sz="1400" b="1" i="1" dirty="0">
                        <a:latin typeface="Cambria Math" panose="02040503050406030204" pitchFamily="18" charset="0"/>
                      </a:rPr>
                      <m:t> </m:t>
                    </m:r>
                  </m:oMath>
                </a14:m>
                <a:r>
                  <a:rPr lang="en-US" altLang="ko-KR" sz="1400" b="1" dirty="0"/>
                  <a:t>is retrieved from the content server to the BS at time </a:t>
                </a:r>
                <a14:m>
                  <m:oMath xmlns:m="http://schemas.openxmlformats.org/officeDocument/2006/math">
                    <m:r>
                      <a:rPr lang="en-US" altLang="ko-KR" sz="1400" b="1" i="1" dirty="0" smtClean="0">
                        <a:latin typeface="Cambria Math" panose="02040503050406030204" pitchFamily="18" charset="0"/>
                      </a:rPr>
                      <m:t>𝒕</m:t>
                    </m:r>
                  </m:oMath>
                </a14:m>
                <a:r>
                  <a:rPr lang="en-US" altLang="ko-KR" sz="1400" b="1" i="1" dirty="0"/>
                  <a:t>.</a:t>
                </a:r>
                <a:endParaRPr lang="ko-KR" altLang="en-US" sz="1400" b="1" i="1" dirty="0"/>
              </a:p>
            </p:txBody>
          </p:sp>
        </mc:Choice>
        <mc:Fallback xmlns="">
          <p:sp>
            <p:nvSpPr>
              <p:cNvPr id="80" name="TextBox 79">
                <a:extLst>
                  <a:ext uri="{FF2B5EF4-FFF2-40B4-BE49-F238E27FC236}">
                    <a16:creationId xmlns:a16="http://schemas.microsoft.com/office/drawing/2014/main" id="{C095DBE0-2B20-4D74-BA18-86F9C18E9D5C}"/>
                  </a:ext>
                </a:extLst>
              </p:cNvPr>
              <p:cNvSpPr txBox="1">
                <a:spLocks noRot="1" noChangeAspect="1" noMove="1" noResize="1" noEditPoints="1" noAdjustHandles="1" noChangeArrowheads="1" noChangeShapeType="1" noTextEdit="1"/>
              </p:cNvSpPr>
              <p:nvPr/>
            </p:nvSpPr>
            <p:spPr>
              <a:xfrm>
                <a:off x="1022179" y="3423219"/>
                <a:ext cx="7357546" cy="841449"/>
              </a:xfrm>
              <a:prstGeom prst="rect">
                <a:avLst/>
              </a:prstGeom>
              <a:blipFill>
                <a:blip r:embed="rId13"/>
                <a:stretch>
                  <a:fillRect l="-249" b="-5797"/>
                </a:stretch>
              </a:blipFill>
            </p:spPr>
            <p:txBody>
              <a:bodyPr/>
              <a:lstStyle/>
              <a:p>
                <a:r>
                  <a:rPr lang="ko-KR" altLang="en-US">
                    <a:noFill/>
                  </a:rPr>
                  <a:t> </a:t>
                </a:r>
              </a:p>
            </p:txBody>
          </p:sp>
        </mc:Fallback>
      </mc:AlternateContent>
      <p:cxnSp>
        <p:nvCxnSpPr>
          <p:cNvPr id="81" name="직선 연결선 80">
            <a:extLst>
              <a:ext uri="{FF2B5EF4-FFF2-40B4-BE49-F238E27FC236}">
                <a16:creationId xmlns:a16="http://schemas.microsoft.com/office/drawing/2014/main" id="{1C784542-5229-444C-A9CF-1EBF7E659A10}"/>
              </a:ext>
            </a:extLst>
          </p:cNvPr>
          <p:cNvCxnSpPr>
            <a:cxnSpLocks/>
          </p:cNvCxnSpPr>
          <p:nvPr/>
        </p:nvCxnSpPr>
        <p:spPr>
          <a:xfrm flipV="1">
            <a:off x="8080474" y="2306963"/>
            <a:ext cx="65405" cy="2"/>
          </a:xfrm>
          <a:prstGeom prst="line">
            <a:avLst/>
          </a:prstGeom>
          <a:ln w="19050"/>
        </p:spPr>
        <p:style>
          <a:lnRef idx="1">
            <a:schemeClr val="dk1"/>
          </a:lnRef>
          <a:fillRef idx="0">
            <a:schemeClr val="dk1"/>
          </a:fillRef>
          <a:effectRef idx="0">
            <a:schemeClr val="dk1"/>
          </a:effectRef>
          <a:fontRef idx="minor">
            <a:schemeClr val="tx1"/>
          </a:fontRef>
        </p:style>
      </p:cxnSp>
      <p:pic>
        <p:nvPicPr>
          <p:cNvPr id="77" name="그림 76">
            <a:extLst>
              <a:ext uri="{FF2B5EF4-FFF2-40B4-BE49-F238E27FC236}">
                <a16:creationId xmlns:a16="http://schemas.microsoft.com/office/drawing/2014/main" id="{52D5D778-410F-4052-AEBF-743C860EA626}"/>
              </a:ext>
            </a:extLst>
          </p:cNvPr>
          <p:cNvPicPr>
            <a:picLocks noChangeAspect="1"/>
          </p:cNvPicPr>
          <p:nvPr/>
        </p:nvPicPr>
        <p:blipFill rotWithShape="1">
          <a:blip r:embed="rId7"/>
          <a:srcRect l="40771" t="14370" r="24774" b="64348"/>
          <a:stretch/>
        </p:blipFill>
        <p:spPr>
          <a:xfrm>
            <a:off x="9096467" y="3417022"/>
            <a:ext cx="1466794" cy="503726"/>
          </a:xfrm>
          <a:prstGeom prst="rect">
            <a:avLst/>
          </a:prstGeom>
        </p:spPr>
      </p:pic>
      <p:pic>
        <p:nvPicPr>
          <p:cNvPr id="86" name="그림 85">
            <a:extLst>
              <a:ext uri="{FF2B5EF4-FFF2-40B4-BE49-F238E27FC236}">
                <a16:creationId xmlns:a16="http://schemas.microsoft.com/office/drawing/2014/main" id="{7158C098-251D-42BB-9CCE-F4253CC373C1}"/>
              </a:ext>
            </a:extLst>
          </p:cNvPr>
          <p:cNvPicPr>
            <a:picLocks noChangeAspect="1"/>
          </p:cNvPicPr>
          <p:nvPr/>
        </p:nvPicPr>
        <p:blipFill rotWithShape="1">
          <a:blip r:embed="rId7"/>
          <a:srcRect l="54871" t="41947" r="36256" b="32254"/>
          <a:stretch/>
        </p:blipFill>
        <p:spPr>
          <a:xfrm>
            <a:off x="10827264" y="3659494"/>
            <a:ext cx="457200" cy="739141"/>
          </a:xfrm>
          <a:prstGeom prst="rect">
            <a:avLst/>
          </a:prstGeom>
        </p:spPr>
      </p:pic>
      <p:cxnSp>
        <p:nvCxnSpPr>
          <p:cNvPr id="87" name="연결선: 꺾임 86">
            <a:extLst>
              <a:ext uri="{FF2B5EF4-FFF2-40B4-BE49-F238E27FC236}">
                <a16:creationId xmlns:a16="http://schemas.microsoft.com/office/drawing/2014/main" id="{BA69DDB8-3457-40DF-9A44-526C0CCA8DF3}"/>
              </a:ext>
            </a:extLst>
          </p:cNvPr>
          <p:cNvCxnSpPr>
            <a:cxnSpLocks/>
            <a:stCxn id="77" idx="2"/>
          </p:cNvCxnSpPr>
          <p:nvPr/>
        </p:nvCxnSpPr>
        <p:spPr>
          <a:xfrm rot="16200000" flipH="1">
            <a:off x="10233078" y="3517534"/>
            <a:ext cx="170204" cy="9766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직사각형 88">
            <a:extLst>
              <a:ext uri="{FF2B5EF4-FFF2-40B4-BE49-F238E27FC236}">
                <a16:creationId xmlns:a16="http://schemas.microsoft.com/office/drawing/2014/main" id="{8CC9B876-8735-46D7-85EB-A8C0031492F5}"/>
              </a:ext>
            </a:extLst>
          </p:cNvPr>
          <p:cNvSpPr/>
          <p:nvPr/>
        </p:nvSpPr>
        <p:spPr>
          <a:xfrm>
            <a:off x="9883943" y="4152206"/>
            <a:ext cx="188545" cy="18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1AF20986-DDBB-4680-85E0-178ABE1C1E21}"/>
                  </a:ext>
                </a:extLst>
              </p:cNvPr>
              <p:cNvSpPr txBox="1"/>
              <p:nvPr/>
            </p:nvSpPr>
            <p:spPr>
              <a:xfrm>
                <a:off x="9800370" y="4277979"/>
                <a:ext cx="382190" cy="307777"/>
              </a:xfrm>
              <a:prstGeom prst="rect">
                <a:avLst/>
              </a:prstGeom>
              <a:noFill/>
            </p:spPr>
            <p:txBody>
              <a:bodyPr wrap="square">
                <a:spAutoFit/>
              </a:bodyPr>
              <a:lstStyle/>
              <a:p>
                <a:r>
                  <a:rPr lang="en-US" altLang="ko-KR" sz="1400" dirty="0"/>
                  <a:t> </a:t>
                </a:r>
                <a14:m>
                  <m:oMath xmlns:m="http://schemas.openxmlformats.org/officeDocument/2006/math">
                    <m:r>
                      <a:rPr lang="en-US" altLang="ko-KR" sz="1400" i="1" dirty="0">
                        <a:latin typeface="Cambria Math" panose="02040503050406030204" pitchFamily="18" charset="0"/>
                      </a:rPr>
                      <m:t>𝑓</m:t>
                    </m:r>
                  </m:oMath>
                </a14:m>
                <a:r>
                  <a:rPr lang="en-US" altLang="ko-KR" sz="1400" dirty="0"/>
                  <a:t> </a:t>
                </a:r>
                <a:endParaRPr lang="ko-KR" altLang="en-US" sz="1400" dirty="0"/>
              </a:p>
            </p:txBody>
          </p:sp>
        </mc:Choice>
        <mc:Fallback xmlns="">
          <p:sp>
            <p:nvSpPr>
              <p:cNvPr id="91" name="TextBox 90">
                <a:extLst>
                  <a:ext uri="{FF2B5EF4-FFF2-40B4-BE49-F238E27FC236}">
                    <a16:creationId xmlns:a16="http://schemas.microsoft.com/office/drawing/2014/main" id="{1AF20986-DDBB-4680-85E0-178ABE1C1E21}"/>
                  </a:ext>
                </a:extLst>
              </p:cNvPr>
              <p:cNvSpPr txBox="1">
                <a:spLocks noRot="1" noChangeAspect="1" noMove="1" noResize="1" noEditPoints="1" noAdjustHandles="1" noChangeArrowheads="1" noChangeShapeType="1" noTextEdit="1"/>
              </p:cNvSpPr>
              <p:nvPr/>
            </p:nvSpPr>
            <p:spPr>
              <a:xfrm>
                <a:off x="9800370" y="4277979"/>
                <a:ext cx="382190" cy="307777"/>
              </a:xfrm>
              <a:prstGeom prst="rect">
                <a:avLst/>
              </a:prstGeom>
              <a:blipFill>
                <a:blip r:embed="rId14"/>
                <a:stretch>
                  <a:fillRect b="-1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E9D126FB-A483-4BE6-8D2E-FA6C55CDB765}"/>
                  </a:ext>
                </a:extLst>
              </p:cNvPr>
              <p:cNvSpPr txBox="1"/>
              <p:nvPr/>
            </p:nvSpPr>
            <p:spPr>
              <a:xfrm>
                <a:off x="10048602" y="4069869"/>
                <a:ext cx="787400" cy="3412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ko-KR" sz="1400" i="1" dirty="0" smtClean="0">
                              <a:latin typeface="Cambria Math" panose="02040503050406030204" pitchFamily="18" charset="0"/>
                            </a:rPr>
                          </m:ctrlPr>
                        </m:sSubSupPr>
                        <m:e>
                          <m:r>
                            <a:rPr lang="en-US" altLang="ko-KR" sz="1400" b="0" i="1" dirty="0" smtClean="0">
                              <a:latin typeface="Cambria Math" panose="02040503050406030204" pitchFamily="18" charset="0"/>
                            </a:rPr>
                            <m:t>𝑠</m:t>
                          </m:r>
                        </m:e>
                        <m:sub>
                          <m:r>
                            <a:rPr lang="en-US" altLang="ko-KR" sz="1400" b="0" i="1" dirty="0" smtClean="0">
                              <a:latin typeface="Cambria Math" panose="02040503050406030204" pitchFamily="18" charset="0"/>
                            </a:rPr>
                            <m:t>𝑓</m:t>
                          </m:r>
                        </m:sub>
                        <m:sup>
                          <m:r>
                            <a:rPr lang="en-US" altLang="ko-KR" sz="1400" b="0" i="1" dirty="0" smtClean="0">
                              <a:latin typeface="Cambria Math" panose="02040503050406030204" pitchFamily="18" charset="0"/>
                            </a:rPr>
                            <m:t>𝑡</m:t>
                          </m:r>
                        </m:sup>
                      </m:sSubSup>
                      <m:r>
                        <a:rPr lang="en-US" altLang="ko-KR" sz="1400" b="0" i="1" dirty="0" smtClean="0">
                          <a:latin typeface="Cambria Math" panose="02040503050406030204" pitchFamily="18" charset="0"/>
                        </a:rPr>
                        <m:t>=1</m:t>
                      </m:r>
                    </m:oMath>
                  </m:oMathPara>
                </a14:m>
                <a:endParaRPr lang="ko-KR" altLang="en-US" sz="1400" dirty="0"/>
              </a:p>
            </p:txBody>
          </p:sp>
        </mc:Choice>
        <mc:Fallback xmlns="">
          <p:sp>
            <p:nvSpPr>
              <p:cNvPr id="94" name="TextBox 93">
                <a:extLst>
                  <a:ext uri="{FF2B5EF4-FFF2-40B4-BE49-F238E27FC236}">
                    <a16:creationId xmlns:a16="http://schemas.microsoft.com/office/drawing/2014/main" id="{E9D126FB-A483-4BE6-8D2E-FA6C55CDB765}"/>
                  </a:ext>
                </a:extLst>
              </p:cNvPr>
              <p:cNvSpPr txBox="1">
                <a:spLocks noRot="1" noChangeAspect="1" noMove="1" noResize="1" noEditPoints="1" noAdjustHandles="1" noChangeArrowheads="1" noChangeShapeType="1" noTextEdit="1"/>
              </p:cNvSpPr>
              <p:nvPr/>
            </p:nvSpPr>
            <p:spPr>
              <a:xfrm>
                <a:off x="10048602" y="4069869"/>
                <a:ext cx="787400" cy="341247"/>
              </a:xfrm>
              <a:prstGeom prst="rect">
                <a:avLst/>
              </a:prstGeom>
              <a:blipFill>
                <a:blip r:embed="rId15"/>
                <a:stretch>
                  <a:fillRect b="-3571"/>
                </a:stretch>
              </a:blipFill>
            </p:spPr>
            <p:txBody>
              <a:bodyPr/>
              <a:lstStyle/>
              <a:p>
                <a:r>
                  <a:rPr lang="ko-KR" altLang="en-US">
                    <a:noFill/>
                  </a:rPr>
                  <a:t> </a:t>
                </a:r>
              </a:p>
            </p:txBody>
          </p:sp>
        </mc:Fallback>
      </mc:AlternateContent>
      <p:pic>
        <p:nvPicPr>
          <p:cNvPr id="95" name="그림 94">
            <a:extLst>
              <a:ext uri="{FF2B5EF4-FFF2-40B4-BE49-F238E27FC236}">
                <a16:creationId xmlns:a16="http://schemas.microsoft.com/office/drawing/2014/main" id="{86283590-94A8-4B66-88FE-8785EFD77E64}"/>
              </a:ext>
            </a:extLst>
          </p:cNvPr>
          <p:cNvPicPr>
            <a:picLocks noChangeAspect="1"/>
          </p:cNvPicPr>
          <p:nvPr/>
        </p:nvPicPr>
        <p:blipFill rotWithShape="1">
          <a:blip r:embed="rId16"/>
          <a:srcRect t="17195" r="49457" b="15380"/>
          <a:stretch/>
        </p:blipFill>
        <p:spPr>
          <a:xfrm>
            <a:off x="7062001" y="5427723"/>
            <a:ext cx="2417501" cy="361671"/>
          </a:xfrm>
          <a:prstGeom prst="rect">
            <a:avLst/>
          </a:prstGeom>
        </p:spPr>
      </p:pic>
      <p:cxnSp>
        <p:nvCxnSpPr>
          <p:cNvPr id="103" name="직선 연결선 102">
            <a:extLst>
              <a:ext uri="{FF2B5EF4-FFF2-40B4-BE49-F238E27FC236}">
                <a16:creationId xmlns:a16="http://schemas.microsoft.com/office/drawing/2014/main" id="{11205C1B-2845-41C8-AB4C-31D48D221E20}"/>
              </a:ext>
            </a:extLst>
          </p:cNvPr>
          <p:cNvCxnSpPr>
            <a:cxnSpLocks/>
          </p:cNvCxnSpPr>
          <p:nvPr/>
        </p:nvCxnSpPr>
        <p:spPr>
          <a:xfrm flipV="1">
            <a:off x="4470005" y="3602660"/>
            <a:ext cx="65405" cy="2"/>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07" name="TextBox 106">
                <a:extLst>
                  <a:ext uri="{FF2B5EF4-FFF2-40B4-BE49-F238E27FC236}">
                    <a16:creationId xmlns:a16="http://schemas.microsoft.com/office/drawing/2014/main" id="{B310AAF6-E5E0-451E-B434-305CE9FCF354}"/>
                  </a:ext>
                </a:extLst>
              </p:cNvPr>
              <p:cNvSpPr txBox="1"/>
              <p:nvPr/>
            </p:nvSpPr>
            <p:spPr>
              <a:xfrm>
                <a:off x="6675699" y="4692901"/>
                <a:ext cx="4889003" cy="523220"/>
              </a:xfrm>
              <a:prstGeom prst="rect">
                <a:avLst/>
              </a:prstGeom>
              <a:noFill/>
            </p:spPr>
            <p:txBody>
              <a:bodyPr wrap="square">
                <a:spAutoFit/>
              </a:bodyPr>
              <a:lstStyle/>
              <a:p>
                <a:r>
                  <a:rPr lang="en-US" altLang="ko-KR" sz="1400" dirty="0"/>
                  <a:t>The net serving gain for BS retrieving content </a:t>
                </a:r>
                <a14:m>
                  <m:oMath xmlns:m="http://schemas.openxmlformats.org/officeDocument/2006/math">
                    <m:r>
                      <a:rPr lang="en-US" altLang="ko-KR" sz="1400" b="0" i="1" dirty="0" smtClean="0">
                        <a:latin typeface="Cambria Math" panose="02040503050406030204" pitchFamily="18" charset="0"/>
                      </a:rPr>
                      <m:t>𝑓</m:t>
                    </m:r>
                  </m:oMath>
                </a14:m>
                <a:r>
                  <a:rPr lang="en-US" altLang="ko-KR" sz="1400" dirty="0"/>
                  <a:t> from the content server and serving user </a:t>
                </a:r>
                <a14:m>
                  <m:oMath xmlns:m="http://schemas.openxmlformats.org/officeDocument/2006/math">
                    <m:r>
                      <a:rPr lang="en-US" altLang="ko-KR" sz="1400" b="0" i="1" dirty="0" smtClean="0">
                        <a:latin typeface="Cambria Math" panose="02040503050406030204" pitchFamily="18" charset="0"/>
                      </a:rPr>
                      <m:t>𝑢</m:t>
                    </m:r>
                  </m:oMath>
                </a14:m>
                <a:r>
                  <a:rPr lang="en-US" altLang="ko-KR" sz="1400" dirty="0"/>
                  <a:t> at time slot </a:t>
                </a:r>
                <a14:m>
                  <m:oMath xmlns:m="http://schemas.openxmlformats.org/officeDocument/2006/math">
                    <m:r>
                      <a:rPr lang="en-US" altLang="ko-KR" sz="1400" i="1" dirty="0">
                        <a:latin typeface="Cambria Math" panose="02040503050406030204" pitchFamily="18" charset="0"/>
                      </a:rPr>
                      <m:t>𝑡</m:t>
                    </m:r>
                  </m:oMath>
                </a14:m>
                <a:r>
                  <a:rPr lang="en-US" altLang="ko-KR" sz="1400" dirty="0"/>
                  <a:t>, is given by</a:t>
                </a:r>
                <a:endParaRPr lang="ko-KR" altLang="en-US" sz="1400" dirty="0"/>
              </a:p>
            </p:txBody>
          </p:sp>
        </mc:Choice>
        <mc:Fallback>
          <p:sp>
            <p:nvSpPr>
              <p:cNvPr id="107" name="TextBox 106">
                <a:extLst>
                  <a:ext uri="{FF2B5EF4-FFF2-40B4-BE49-F238E27FC236}">
                    <a16:creationId xmlns:a16="http://schemas.microsoft.com/office/drawing/2014/main" id="{B310AAF6-E5E0-451E-B434-305CE9FCF354}"/>
                  </a:ext>
                </a:extLst>
              </p:cNvPr>
              <p:cNvSpPr txBox="1">
                <a:spLocks noRot="1" noChangeAspect="1" noMove="1" noResize="1" noEditPoints="1" noAdjustHandles="1" noChangeArrowheads="1" noChangeShapeType="1" noTextEdit="1"/>
              </p:cNvSpPr>
              <p:nvPr/>
            </p:nvSpPr>
            <p:spPr>
              <a:xfrm>
                <a:off x="6675699" y="4692901"/>
                <a:ext cx="4889003" cy="523220"/>
              </a:xfrm>
              <a:prstGeom prst="rect">
                <a:avLst/>
              </a:prstGeom>
              <a:blipFill>
                <a:blip r:embed="rId17"/>
                <a:stretch>
                  <a:fillRect l="-374" t="-2326" b="-10465"/>
                </a:stretch>
              </a:blipFill>
            </p:spPr>
            <p:txBody>
              <a:bodyPr/>
              <a:lstStyle/>
              <a:p>
                <a:r>
                  <a:rPr lang="ko-KR" altLang="en-US">
                    <a:noFill/>
                  </a:rPr>
                  <a:t> </a:t>
                </a:r>
              </a:p>
            </p:txBody>
          </p:sp>
        </mc:Fallback>
      </mc:AlternateContent>
      <p:pic>
        <p:nvPicPr>
          <p:cNvPr id="108" name="그림 107">
            <a:extLst>
              <a:ext uri="{FF2B5EF4-FFF2-40B4-BE49-F238E27FC236}">
                <a16:creationId xmlns:a16="http://schemas.microsoft.com/office/drawing/2014/main" id="{34AA9973-E6E9-4A83-AC2B-737F82D51AB8}"/>
              </a:ext>
            </a:extLst>
          </p:cNvPr>
          <p:cNvPicPr>
            <a:picLocks noChangeAspect="1"/>
          </p:cNvPicPr>
          <p:nvPr/>
        </p:nvPicPr>
        <p:blipFill rotWithShape="1">
          <a:blip r:embed="rId16"/>
          <a:srcRect l="50427" t="17196" b="16136"/>
          <a:stretch/>
        </p:blipFill>
        <p:spPr>
          <a:xfrm>
            <a:off x="8844275" y="5830099"/>
            <a:ext cx="2371099" cy="357613"/>
          </a:xfrm>
          <a:prstGeom prst="rect">
            <a:avLst/>
          </a:prstGeom>
        </p:spPr>
      </p:pic>
      <p:sp>
        <p:nvSpPr>
          <p:cNvPr id="109" name="TextBox 108">
            <a:extLst>
              <a:ext uri="{FF2B5EF4-FFF2-40B4-BE49-F238E27FC236}">
                <a16:creationId xmlns:a16="http://schemas.microsoft.com/office/drawing/2014/main" id="{7CA53412-6423-4F6B-9CE7-FAAD534E7ADA}"/>
              </a:ext>
            </a:extLst>
          </p:cNvPr>
          <p:cNvSpPr txBox="1"/>
          <p:nvPr/>
        </p:nvSpPr>
        <p:spPr>
          <a:xfrm>
            <a:off x="707171" y="1295704"/>
            <a:ext cx="457200" cy="307777"/>
          </a:xfrm>
          <a:prstGeom prst="rect">
            <a:avLst/>
          </a:prstGeom>
          <a:noFill/>
        </p:spPr>
        <p:txBody>
          <a:bodyPr wrap="square" rtlCol="0">
            <a:spAutoFit/>
          </a:bodyPr>
          <a:lstStyle/>
          <a:p>
            <a:r>
              <a:rPr lang="en-US" altLang="ko-KR" sz="1400" dirty="0"/>
              <a:t>[1]</a:t>
            </a:r>
            <a:endParaRPr lang="ko-KR" altLang="en-US" sz="1400" dirty="0"/>
          </a:p>
        </p:txBody>
      </p:sp>
      <p:sp>
        <p:nvSpPr>
          <p:cNvPr id="110" name="TextBox 109">
            <a:extLst>
              <a:ext uri="{FF2B5EF4-FFF2-40B4-BE49-F238E27FC236}">
                <a16:creationId xmlns:a16="http://schemas.microsoft.com/office/drawing/2014/main" id="{3A452A4E-BF4C-452C-8321-6B5CC5FAAEF8}"/>
              </a:ext>
            </a:extLst>
          </p:cNvPr>
          <p:cNvSpPr txBox="1"/>
          <p:nvPr/>
        </p:nvSpPr>
        <p:spPr>
          <a:xfrm>
            <a:off x="707171" y="2155615"/>
            <a:ext cx="457200" cy="307777"/>
          </a:xfrm>
          <a:prstGeom prst="rect">
            <a:avLst/>
          </a:prstGeom>
          <a:noFill/>
        </p:spPr>
        <p:txBody>
          <a:bodyPr wrap="square" rtlCol="0">
            <a:spAutoFit/>
          </a:bodyPr>
          <a:lstStyle/>
          <a:p>
            <a:r>
              <a:rPr lang="en-US" altLang="ko-KR" sz="1400" dirty="0"/>
              <a:t>[2]</a:t>
            </a:r>
            <a:endParaRPr lang="ko-KR" altLang="en-US" sz="1400" dirty="0"/>
          </a:p>
        </p:txBody>
      </p:sp>
      <p:sp>
        <p:nvSpPr>
          <p:cNvPr id="111" name="TextBox 110">
            <a:extLst>
              <a:ext uri="{FF2B5EF4-FFF2-40B4-BE49-F238E27FC236}">
                <a16:creationId xmlns:a16="http://schemas.microsoft.com/office/drawing/2014/main" id="{F8798FBC-9618-40F2-B3ED-C269EB3C8ABF}"/>
              </a:ext>
            </a:extLst>
          </p:cNvPr>
          <p:cNvSpPr txBox="1"/>
          <p:nvPr/>
        </p:nvSpPr>
        <p:spPr>
          <a:xfrm>
            <a:off x="707171" y="3466811"/>
            <a:ext cx="457200" cy="307777"/>
          </a:xfrm>
          <a:prstGeom prst="rect">
            <a:avLst/>
          </a:prstGeom>
          <a:noFill/>
        </p:spPr>
        <p:txBody>
          <a:bodyPr wrap="square" rtlCol="0">
            <a:spAutoFit/>
          </a:bodyPr>
          <a:lstStyle/>
          <a:p>
            <a:r>
              <a:rPr lang="en-US" altLang="ko-KR" sz="1400" dirty="0"/>
              <a:t>[3]</a:t>
            </a:r>
            <a:endParaRPr lang="ko-KR" altLang="en-US" sz="1400" dirty="0"/>
          </a:p>
        </p:txBody>
      </p:sp>
      <p:sp>
        <p:nvSpPr>
          <p:cNvPr id="112" name="사각형: 둥근 모서리 111">
            <a:extLst>
              <a:ext uri="{FF2B5EF4-FFF2-40B4-BE49-F238E27FC236}">
                <a16:creationId xmlns:a16="http://schemas.microsoft.com/office/drawing/2014/main" id="{E36C588D-B004-4FAB-8A21-A427419036AB}"/>
              </a:ext>
            </a:extLst>
          </p:cNvPr>
          <p:cNvSpPr/>
          <p:nvPr/>
        </p:nvSpPr>
        <p:spPr>
          <a:xfrm>
            <a:off x="9882203" y="1027670"/>
            <a:ext cx="1467494" cy="10481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사각형: 둥근 모서리 113">
            <a:extLst>
              <a:ext uri="{FF2B5EF4-FFF2-40B4-BE49-F238E27FC236}">
                <a16:creationId xmlns:a16="http://schemas.microsoft.com/office/drawing/2014/main" id="{2C71B6F1-2546-472F-839D-D060A081E05E}"/>
              </a:ext>
            </a:extLst>
          </p:cNvPr>
          <p:cNvSpPr/>
          <p:nvPr/>
        </p:nvSpPr>
        <p:spPr>
          <a:xfrm>
            <a:off x="9553985" y="2214526"/>
            <a:ext cx="1800952" cy="9244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사각형: 둥근 모서리 114">
            <a:extLst>
              <a:ext uri="{FF2B5EF4-FFF2-40B4-BE49-F238E27FC236}">
                <a16:creationId xmlns:a16="http://schemas.microsoft.com/office/drawing/2014/main" id="{0BEB04B5-1EB2-4BDC-B00F-D1E58BE719E9}"/>
              </a:ext>
            </a:extLst>
          </p:cNvPr>
          <p:cNvSpPr/>
          <p:nvPr/>
        </p:nvSpPr>
        <p:spPr>
          <a:xfrm>
            <a:off x="9049600" y="3348022"/>
            <a:ext cx="2306298" cy="1251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a:extLst>
              <a:ext uri="{FF2B5EF4-FFF2-40B4-BE49-F238E27FC236}">
                <a16:creationId xmlns:a16="http://schemas.microsoft.com/office/drawing/2014/main" id="{B283A0F9-82DB-435E-AC13-FA1E362FABDB}"/>
              </a:ext>
            </a:extLst>
          </p:cNvPr>
          <p:cNvCxnSpPr>
            <a:cxnSpLocks/>
          </p:cNvCxnSpPr>
          <p:nvPr/>
        </p:nvCxnSpPr>
        <p:spPr>
          <a:xfrm>
            <a:off x="6226628" y="4809016"/>
            <a:ext cx="0" cy="127247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C5E3CC22-D83A-4E84-81DC-CFFCA43F13A8}"/>
                  </a:ext>
                </a:extLst>
              </p:cNvPr>
              <p:cNvSpPr txBox="1"/>
              <p:nvPr/>
            </p:nvSpPr>
            <p:spPr>
              <a:xfrm>
                <a:off x="1022179" y="6211321"/>
                <a:ext cx="4590296" cy="325025"/>
              </a:xfrm>
              <a:prstGeom prst="rect">
                <a:avLst/>
              </a:prstGeom>
              <a:noFill/>
            </p:spPr>
            <p:txBody>
              <a:bodyPr wrap="square">
                <a:spAutoFit/>
              </a:bodyPr>
              <a:lstStyle/>
              <a:p>
                <a:r>
                  <a:rPr lang="en-US" altLang="ko-KR" sz="1400" dirty="0"/>
                  <a:t>* </a:t>
                </a:r>
                <a14:m>
                  <m:oMath xmlns:m="http://schemas.openxmlformats.org/officeDocument/2006/math">
                    <m:sSub>
                      <m:sSubPr>
                        <m:ctrlPr>
                          <a:rPr lang="en-US" altLang="ko-KR" sz="1400" i="1" smtClean="0">
                            <a:latin typeface="Cambria Math" panose="02040503050406030204" pitchFamily="18" charset="0"/>
                          </a:rPr>
                        </m:ctrlPr>
                      </m:sSubPr>
                      <m:e>
                        <m:r>
                          <a:rPr lang="en-US" altLang="ko-KR" sz="1400" i="1">
                            <a:latin typeface="Cambria Math" panose="02040503050406030204" pitchFamily="18" charset="0"/>
                          </a:rPr>
                          <m:t>𝑚</m:t>
                        </m:r>
                      </m:e>
                      <m:sub>
                        <m:r>
                          <a:rPr lang="en-US" altLang="ko-KR" sz="1400" i="1">
                            <a:latin typeface="Cambria Math" panose="02040503050406030204" pitchFamily="18" charset="0"/>
                          </a:rPr>
                          <m:t>𝑓</m:t>
                        </m:r>
                      </m:sub>
                    </m:sSub>
                    <m:r>
                      <a:rPr lang="en-US" altLang="ko-KR" sz="1400" i="1">
                        <a:latin typeface="Cambria Math" panose="02040503050406030204" pitchFamily="18" charset="0"/>
                      </a:rPr>
                      <m:t> </m:t>
                    </m:r>
                  </m:oMath>
                </a14:m>
                <a:r>
                  <a:rPr lang="en-US" altLang="ko-KR" sz="1400" dirty="0"/>
                  <a:t>: the content library with individual content sizes </a:t>
                </a:r>
                <a:endParaRPr lang="ko-KR" altLang="en-US" sz="1400" dirty="0"/>
              </a:p>
            </p:txBody>
          </p:sp>
        </mc:Choice>
        <mc:Fallback>
          <p:sp>
            <p:nvSpPr>
              <p:cNvPr id="46" name="TextBox 45">
                <a:extLst>
                  <a:ext uri="{FF2B5EF4-FFF2-40B4-BE49-F238E27FC236}">
                    <a16:creationId xmlns:a16="http://schemas.microsoft.com/office/drawing/2014/main" id="{C5E3CC22-D83A-4E84-81DC-CFFCA43F13A8}"/>
                  </a:ext>
                </a:extLst>
              </p:cNvPr>
              <p:cNvSpPr txBox="1">
                <a:spLocks noRot="1" noChangeAspect="1" noMove="1" noResize="1" noEditPoints="1" noAdjustHandles="1" noChangeArrowheads="1" noChangeShapeType="1" noTextEdit="1"/>
              </p:cNvSpPr>
              <p:nvPr/>
            </p:nvSpPr>
            <p:spPr>
              <a:xfrm>
                <a:off x="1022179" y="6211321"/>
                <a:ext cx="4590296" cy="325025"/>
              </a:xfrm>
              <a:prstGeom prst="rect">
                <a:avLst/>
              </a:prstGeom>
              <a:blipFill>
                <a:blip r:embed="rId18"/>
                <a:stretch>
                  <a:fillRect l="-398" t="-3774" b="-13208"/>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8CD7190A-903C-4BD1-87FB-2482BA8D68AF}"/>
                  </a:ext>
                </a:extLst>
              </p:cNvPr>
              <p:cNvSpPr txBox="1"/>
              <p:nvPr/>
            </p:nvSpPr>
            <p:spPr>
              <a:xfrm>
                <a:off x="1022178" y="6457306"/>
                <a:ext cx="7058294" cy="316946"/>
              </a:xfrm>
              <a:prstGeom prst="rect">
                <a:avLst/>
              </a:prstGeom>
              <a:noFill/>
            </p:spPr>
            <p:txBody>
              <a:bodyPr wrap="square">
                <a:spAutoFit/>
              </a:bodyPr>
              <a:lstStyle/>
              <a:p>
                <a:r>
                  <a:rPr lang="en-US" altLang="ko-KR" sz="1400" dirty="0"/>
                  <a:t>*</a:t>
                </a:r>
                <a14:m>
                  <m:oMath xmlns:m="http://schemas.openxmlformats.org/officeDocument/2006/math">
                    <m:sSup>
                      <m:sSupPr>
                        <m:ctrlPr>
                          <a:rPr lang="en-US" altLang="ko-KR" sz="1400" i="1" dirty="0">
                            <a:latin typeface="Cambria Math" panose="02040503050406030204" pitchFamily="18" charset="0"/>
                          </a:rPr>
                        </m:ctrlPr>
                      </m:sSupPr>
                      <m:e>
                        <m:r>
                          <a:rPr lang="ko-KR" altLang="en-US" sz="1400" i="1" dirty="0">
                            <a:latin typeface="Cambria Math" panose="02040503050406030204" pitchFamily="18" charset="0"/>
                          </a:rPr>
                          <m:t>𝜅</m:t>
                        </m:r>
                      </m:e>
                      <m:sup>
                        <m:r>
                          <a:rPr lang="en-US" altLang="ko-KR" sz="1400" i="1" dirty="0">
                            <a:latin typeface="Cambria Math" panose="02040503050406030204" pitchFamily="18" charset="0"/>
                          </a:rPr>
                          <m:t>[</m:t>
                        </m:r>
                        <m:r>
                          <m:rPr>
                            <m:sty m:val="p"/>
                          </m:rPr>
                          <a:rPr lang="en-US" altLang="ko-KR" sz="1400" dirty="0">
                            <a:latin typeface="Cambria Math" panose="02040503050406030204" pitchFamily="18" charset="0"/>
                          </a:rPr>
                          <m:t>user</m:t>
                        </m:r>
                        <m:r>
                          <a:rPr lang="en-US" altLang="ko-KR" sz="1400" i="1" dirty="0">
                            <a:latin typeface="Cambria Math" panose="02040503050406030204" pitchFamily="18" charset="0"/>
                          </a:rPr>
                          <m:t>]</m:t>
                        </m:r>
                      </m:sup>
                    </m:sSup>
                  </m:oMath>
                </a14:m>
                <a:r>
                  <a:rPr lang="en-US" altLang="ko-KR" sz="1400" dirty="0"/>
                  <a:t>: the per-unit per-time-slot equivalent cost of the users’ uploading incentives.</a:t>
                </a:r>
                <a:endParaRPr lang="ko-KR" altLang="en-US" sz="1400" dirty="0"/>
              </a:p>
            </p:txBody>
          </p:sp>
        </mc:Choice>
        <mc:Fallback>
          <p:sp>
            <p:nvSpPr>
              <p:cNvPr id="47" name="TextBox 46">
                <a:extLst>
                  <a:ext uri="{FF2B5EF4-FFF2-40B4-BE49-F238E27FC236}">
                    <a16:creationId xmlns:a16="http://schemas.microsoft.com/office/drawing/2014/main" id="{8CD7190A-903C-4BD1-87FB-2482BA8D68AF}"/>
                  </a:ext>
                </a:extLst>
              </p:cNvPr>
              <p:cNvSpPr txBox="1">
                <a:spLocks noRot="1" noChangeAspect="1" noMove="1" noResize="1" noEditPoints="1" noAdjustHandles="1" noChangeArrowheads="1" noChangeShapeType="1" noTextEdit="1"/>
              </p:cNvSpPr>
              <p:nvPr/>
            </p:nvSpPr>
            <p:spPr>
              <a:xfrm>
                <a:off x="1022178" y="6457306"/>
                <a:ext cx="7058294" cy="316946"/>
              </a:xfrm>
              <a:prstGeom prst="rect">
                <a:avLst/>
              </a:prstGeom>
              <a:blipFill>
                <a:blip r:embed="rId19"/>
                <a:stretch>
                  <a:fillRect l="-259" b="-1923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F8509AD7-9556-4346-A179-57CD0A969231}"/>
                  </a:ext>
                </a:extLst>
              </p:cNvPr>
              <p:cNvSpPr txBox="1"/>
              <p:nvPr/>
            </p:nvSpPr>
            <p:spPr>
              <a:xfrm>
                <a:off x="5932323" y="6211321"/>
                <a:ext cx="4590296" cy="341247"/>
              </a:xfrm>
              <a:prstGeom prst="rect">
                <a:avLst/>
              </a:prstGeom>
              <a:noFill/>
            </p:spPr>
            <p:txBody>
              <a:bodyPr wrap="square">
                <a:spAutoFit/>
              </a:bodyPr>
              <a:lstStyle/>
              <a:p>
                <a:r>
                  <a:rPr lang="en-US" altLang="ko-KR" sz="1400" dirty="0"/>
                  <a:t>*</a:t>
                </a:r>
                <a14:m>
                  <m:oMath xmlns:m="http://schemas.openxmlformats.org/officeDocument/2006/math">
                    <m:sSubSup>
                      <m:sSubSupPr>
                        <m:ctrlPr>
                          <a:rPr lang="en-US" altLang="ko-KR" sz="1400" i="1">
                            <a:latin typeface="Cambria Math" panose="02040503050406030204" pitchFamily="18" charset="0"/>
                          </a:rPr>
                        </m:ctrlPr>
                      </m:sSubSupPr>
                      <m:e>
                        <m:r>
                          <a:rPr lang="en-US" altLang="ko-KR" sz="1400" i="1">
                            <a:latin typeface="Cambria Math" panose="02040503050406030204" pitchFamily="18" charset="0"/>
                          </a:rPr>
                          <m:t>𝑑</m:t>
                        </m:r>
                      </m:e>
                      <m:sub>
                        <m:r>
                          <a:rPr lang="en-US" altLang="ko-KR" sz="1400" i="1">
                            <a:latin typeface="Cambria Math" panose="02040503050406030204" pitchFamily="18" charset="0"/>
                          </a:rPr>
                          <m:t>𝑢𝑓</m:t>
                        </m:r>
                      </m:sub>
                      <m:sup>
                        <m:r>
                          <a:rPr lang="en-US" altLang="ko-KR" sz="1400" i="1">
                            <a:latin typeface="Cambria Math" panose="02040503050406030204" pitchFamily="18" charset="0"/>
                          </a:rPr>
                          <m:t>𝑡</m:t>
                        </m:r>
                      </m:sup>
                    </m:sSubSup>
                  </m:oMath>
                </a14:m>
                <a:r>
                  <a:rPr lang="en-US" altLang="ko-KR" sz="1400" dirty="0"/>
                  <a:t> : whether or the content </a:t>
                </a:r>
                <a14:m>
                  <m:oMath xmlns:m="http://schemas.openxmlformats.org/officeDocument/2006/math">
                    <m:r>
                      <a:rPr lang="en-US" altLang="ko-KR" sz="1400" i="1">
                        <a:latin typeface="Cambria Math" panose="02040503050406030204" pitchFamily="18" charset="0"/>
                      </a:rPr>
                      <m:t>𝑓</m:t>
                    </m:r>
                  </m:oMath>
                </a14:m>
                <a:r>
                  <a:rPr lang="ko-KR" altLang="en-US" sz="1400" dirty="0"/>
                  <a:t> </a:t>
                </a:r>
                <a:r>
                  <a:rPr lang="en-US" altLang="ko-KR" sz="1400" dirty="0"/>
                  <a:t>is requested by user </a:t>
                </a:r>
                <a14:m>
                  <m:oMath xmlns:m="http://schemas.openxmlformats.org/officeDocument/2006/math">
                    <m:r>
                      <a:rPr lang="en-US" altLang="ko-KR" sz="1400" i="1">
                        <a:latin typeface="Cambria Math" panose="02040503050406030204" pitchFamily="18" charset="0"/>
                      </a:rPr>
                      <m:t>𝑢</m:t>
                    </m:r>
                  </m:oMath>
                </a14:m>
                <a:r>
                  <a:rPr lang="ko-KR" altLang="en-US" sz="1400" dirty="0"/>
                  <a:t> </a:t>
                </a:r>
              </a:p>
            </p:txBody>
          </p:sp>
        </mc:Choice>
        <mc:Fallback>
          <p:sp>
            <p:nvSpPr>
              <p:cNvPr id="50" name="TextBox 49">
                <a:extLst>
                  <a:ext uri="{FF2B5EF4-FFF2-40B4-BE49-F238E27FC236}">
                    <a16:creationId xmlns:a16="http://schemas.microsoft.com/office/drawing/2014/main" id="{F8509AD7-9556-4346-A179-57CD0A969231}"/>
                  </a:ext>
                </a:extLst>
              </p:cNvPr>
              <p:cNvSpPr txBox="1">
                <a:spLocks noRot="1" noChangeAspect="1" noMove="1" noResize="1" noEditPoints="1" noAdjustHandles="1" noChangeArrowheads="1" noChangeShapeType="1" noTextEdit="1"/>
              </p:cNvSpPr>
              <p:nvPr/>
            </p:nvSpPr>
            <p:spPr>
              <a:xfrm>
                <a:off x="5932323" y="6211321"/>
                <a:ext cx="4590296" cy="341247"/>
              </a:xfrm>
              <a:prstGeom prst="rect">
                <a:avLst/>
              </a:prstGeom>
              <a:blipFill>
                <a:blip r:embed="rId20"/>
                <a:stretch>
                  <a:fillRect l="-398" t="-1786" b="-892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776834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1EFD6F9-84DB-4040-A2B3-2F9E6C2E10EF}"/>
              </a:ext>
            </a:extLst>
          </p:cNvPr>
          <p:cNvPicPr>
            <a:picLocks noChangeAspect="1"/>
          </p:cNvPicPr>
          <p:nvPr/>
        </p:nvPicPr>
        <p:blipFill>
          <a:blip r:embed="rId3"/>
          <a:stretch>
            <a:fillRect/>
          </a:stretch>
        </p:blipFill>
        <p:spPr>
          <a:xfrm>
            <a:off x="337283" y="0"/>
            <a:ext cx="11724698" cy="1027670"/>
          </a:xfrm>
          <a:prstGeom prst="rect">
            <a:avLst/>
          </a:prstGeom>
        </p:spPr>
      </p:pic>
      <p:sp>
        <p:nvSpPr>
          <p:cNvPr id="4" name="제목 1">
            <a:extLst>
              <a:ext uri="{FF2B5EF4-FFF2-40B4-BE49-F238E27FC236}">
                <a16:creationId xmlns:a16="http://schemas.microsoft.com/office/drawing/2014/main" id="{6BBA9114-B5D6-44E8-974A-DBE1BCEFE043}"/>
              </a:ext>
            </a:extLst>
          </p:cNvPr>
          <p:cNvSpPr txBox="1">
            <a:spLocks/>
          </p:cNvSpPr>
          <p:nvPr/>
        </p:nvSpPr>
        <p:spPr>
          <a:xfrm>
            <a:off x="753103" y="252695"/>
            <a:ext cx="7254075" cy="5222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2800" dirty="0"/>
              <a:t>System model</a:t>
            </a:r>
            <a:endParaRPr lang="ko-KR" altLang="en-US" sz="2800" dirty="0"/>
          </a:p>
          <a:p>
            <a:endParaRPr lang="ko-KR" altLang="en-US" sz="2800" dirty="0"/>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EBEF830-6B37-4D59-B0B7-1532AE2A6BA2}"/>
                  </a:ext>
                </a:extLst>
              </p:cNvPr>
              <p:cNvSpPr txBox="1"/>
              <p:nvPr/>
            </p:nvSpPr>
            <p:spPr>
              <a:xfrm>
                <a:off x="753101" y="1027669"/>
                <a:ext cx="4910720" cy="307777"/>
              </a:xfrm>
              <a:prstGeom prst="rect">
                <a:avLst/>
              </a:prstGeom>
              <a:noFill/>
            </p:spPr>
            <p:txBody>
              <a:bodyPr wrap="square">
                <a:spAutoFit/>
              </a:bodyPr>
              <a:lstStyle/>
              <a:p>
                <a14:m>
                  <m:oMath xmlns:m="http://schemas.openxmlformats.org/officeDocument/2006/math">
                    <m:sSubSup>
                      <m:sSubSupPr>
                        <m:ctrlPr>
                          <a:rPr lang="en-US" altLang="ko-KR" sz="1400" i="1" dirty="0" smtClean="0">
                            <a:latin typeface="Cambria Math" panose="02040503050406030204" pitchFamily="18" charset="0"/>
                          </a:rPr>
                        </m:ctrlPr>
                      </m:sSubSupPr>
                      <m:e>
                        <m:r>
                          <m:rPr>
                            <m:sty m:val="p"/>
                          </m:rPr>
                          <a:rPr lang="el-GR" altLang="ko-KR" sz="1400" i="1" dirty="0" smtClean="0">
                            <a:latin typeface="Cambria Math" panose="02040503050406030204" pitchFamily="18" charset="0"/>
                            <a:ea typeface="Cambria Math" panose="02040503050406030204" pitchFamily="18" charset="0"/>
                          </a:rPr>
                          <m:t>Ψ</m:t>
                        </m:r>
                      </m:e>
                      <m:sub>
                        <m:r>
                          <a:rPr lang="en-US" altLang="ko-KR" sz="1400" b="0" i="1" dirty="0" smtClean="0">
                            <a:latin typeface="Cambria Math" panose="02040503050406030204" pitchFamily="18" charset="0"/>
                          </a:rPr>
                          <m:t>𝑢</m:t>
                        </m:r>
                      </m:sub>
                      <m:sup>
                        <m:r>
                          <a:rPr lang="en-US" altLang="ko-KR" sz="1400" b="0" i="1" dirty="0" smtClean="0">
                            <a:latin typeface="Cambria Math" panose="02040503050406030204" pitchFamily="18" charset="0"/>
                          </a:rPr>
                          <m:t>𝑡</m:t>
                        </m:r>
                      </m:sup>
                    </m:sSubSup>
                  </m:oMath>
                </a14:m>
                <a:r>
                  <a:rPr lang="ko-KR" altLang="en-US" sz="1400" dirty="0"/>
                  <a:t> </a:t>
                </a:r>
                <a:r>
                  <a:rPr lang="en-US" altLang="ko-KR" sz="1400" dirty="0"/>
                  <a:t>: channel gain between the BS and user </a:t>
                </a:r>
                <a14:m>
                  <m:oMath xmlns:m="http://schemas.openxmlformats.org/officeDocument/2006/math">
                    <m:r>
                      <a:rPr lang="en-US" altLang="ko-KR" sz="1400" b="0" i="1" smtClean="0">
                        <a:latin typeface="Cambria Math" panose="02040503050406030204" pitchFamily="18" charset="0"/>
                      </a:rPr>
                      <m:t>𝑢</m:t>
                    </m:r>
                  </m:oMath>
                </a14:m>
                <a:r>
                  <a:rPr lang="ko-KR" altLang="en-US" sz="1400" dirty="0"/>
                  <a:t> </a:t>
                </a:r>
                <a:r>
                  <a:rPr lang="en-US" altLang="ko-KR" sz="1400" dirty="0"/>
                  <a:t>at time slot </a:t>
                </a:r>
                <a14:m>
                  <m:oMath xmlns:m="http://schemas.openxmlformats.org/officeDocument/2006/math">
                    <m:r>
                      <a:rPr lang="en-US" altLang="ko-KR" sz="1400" b="0" i="1" smtClean="0">
                        <a:latin typeface="Cambria Math" panose="02040503050406030204" pitchFamily="18" charset="0"/>
                      </a:rPr>
                      <m:t>𝑡</m:t>
                    </m:r>
                  </m:oMath>
                </a14:m>
                <a:endParaRPr lang="ko-KR" altLang="en-US" sz="1400" dirty="0"/>
              </a:p>
            </p:txBody>
          </p:sp>
        </mc:Choice>
        <mc:Fallback xmlns="">
          <p:sp>
            <p:nvSpPr>
              <p:cNvPr id="36" name="TextBox 35">
                <a:extLst>
                  <a:ext uri="{FF2B5EF4-FFF2-40B4-BE49-F238E27FC236}">
                    <a16:creationId xmlns:a16="http://schemas.microsoft.com/office/drawing/2014/main" id="{0EBEF830-6B37-4D59-B0B7-1532AE2A6BA2}"/>
                  </a:ext>
                </a:extLst>
              </p:cNvPr>
              <p:cNvSpPr txBox="1">
                <a:spLocks noRot="1" noChangeAspect="1" noMove="1" noResize="1" noEditPoints="1" noAdjustHandles="1" noChangeArrowheads="1" noChangeShapeType="1" noTextEdit="1"/>
              </p:cNvSpPr>
              <p:nvPr/>
            </p:nvSpPr>
            <p:spPr>
              <a:xfrm>
                <a:off x="753101" y="1027669"/>
                <a:ext cx="4910720" cy="307777"/>
              </a:xfrm>
              <a:prstGeom prst="rect">
                <a:avLst/>
              </a:prstGeom>
              <a:blipFill>
                <a:blip r:embed="rId4"/>
                <a:stretch>
                  <a:fillRect t="-4000" b="-2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EC6F813-95BE-4246-A264-088C2522CAD7}"/>
                  </a:ext>
                </a:extLst>
              </p:cNvPr>
              <p:cNvSpPr txBox="1"/>
              <p:nvPr/>
            </p:nvSpPr>
            <p:spPr>
              <a:xfrm>
                <a:off x="753101" y="1275633"/>
                <a:ext cx="3841617" cy="354777"/>
              </a:xfrm>
              <a:prstGeom prst="rect">
                <a:avLst/>
              </a:prstGeom>
              <a:noFill/>
            </p:spPr>
            <p:txBody>
              <a:bodyPr wrap="square">
                <a:spAutoFit/>
              </a:bodyPr>
              <a:lstStyle/>
              <a:p>
                <a14:m>
                  <m:oMath xmlns:m="http://schemas.openxmlformats.org/officeDocument/2006/math">
                    <m:sSubSup>
                      <m:sSubSupPr>
                        <m:ctrlPr>
                          <a:rPr lang="en-US" altLang="ko-KR" sz="1400" i="1" dirty="0" smtClean="0">
                            <a:latin typeface="Cambria Math" panose="02040503050406030204" pitchFamily="18" charset="0"/>
                          </a:rPr>
                        </m:ctrlPr>
                      </m:sSubSupPr>
                      <m:e>
                        <m:r>
                          <a:rPr lang="en-US" altLang="ko-KR" sz="1400" b="0" i="1" dirty="0" smtClean="0">
                            <a:latin typeface="Cambria Math" panose="02040503050406030204" pitchFamily="18" charset="0"/>
                          </a:rPr>
                          <m:t>𝑃</m:t>
                        </m:r>
                      </m:e>
                      <m:sub>
                        <m:r>
                          <a:rPr lang="en-US" altLang="ko-KR" sz="1400" b="0" i="1" dirty="0" smtClean="0">
                            <a:latin typeface="Cambria Math" panose="02040503050406030204" pitchFamily="18" charset="0"/>
                          </a:rPr>
                          <m:t>𝑢</m:t>
                        </m:r>
                      </m:sub>
                      <m:sup>
                        <m:r>
                          <a:rPr lang="en-US" altLang="ko-KR" sz="1400" b="0" i="1" dirty="0" smtClean="0">
                            <a:latin typeface="Cambria Math" panose="02040503050406030204" pitchFamily="18" charset="0"/>
                          </a:rPr>
                          <m:t>[</m:t>
                        </m:r>
                        <m:r>
                          <m:rPr>
                            <m:sty m:val="p"/>
                          </m:rPr>
                          <a:rPr lang="en-US" altLang="ko-KR" sz="1400" b="0" i="0" dirty="0" smtClean="0">
                            <a:latin typeface="Cambria Math" panose="02040503050406030204" pitchFamily="18" charset="0"/>
                          </a:rPr>
                          <m:t>Tx</m:t>
                        </m:r>
                        <m:r>
                          <a:rPr lang="en-US" altLang="ko-KR" sz="1400" b="0" i="1" dirty="0" smtClean="0">
                            <a:latin typeface="Cambria Math" panose="02040503050406030204" pitchFamily="18" charset="0"/>
                          </a:rPr>
                          <m:t>]</m:t>
                        </m:r>
                      </m:sup>
                    </m:sSubSup>
                  </m:oMath>
                </a14:m>
                <a:r>
                  <a:rPr lang="ko-KR" altLang="en-US" sz="1400" dirty="0"/>
                  <a:t> </a:t>
                </a:r>
                <a:r>
                  <a:rPr lang="en-US" altLang="ko-KR" sz="1400" dirty="0"/>
                  <a:t>: transmit power from the BS to user </a:t>
                </a:r>
                <a14:m>
                  <m:oMath xmlns:m="http://schemas.openxmlformats.org/officeDocument/2006/math">
                    <m:r>
                      <a:rPr lang="en-US" altLang="ko-KR" sz="1400" i="1">
                        <a:latin typeface="Cambria Math" panose="02040503050406030204" pitchFamily="18" charset="0"/>
                      </a:rPr>
                      <m:t>𝑢</m:t>
                    </m:r>
                  </m:oMath>
                </a14:m>
                <a:r>
                  <a:rPr lang="en-US" altLang="ko-KR" sz="1400" dirty="0"/>
                  <a:t>.</a:t>
                </a:r>
                <a:endParaRPr lang="ko-KR" altLang="en-US" sz="1400" dirty="0"/>
              </a:p>
            </p:txBody>
          </p:sp>
        </mc:Choice>
        <mc:Fallback xmlns="">
          <p:sp>
            <p:nvSpPr>
              <p:cNvPr id="37" name="TextBox 36">
                <a:extLst>
                  <a:ext uri="{FF2B5EF4-FFF2-40B4-BE49-F238E27FC236}">
                    <a16:creationId xmlns:a16="http://schemas.microsoft.com/office/drawing/2014/main" id="{9EC6F813-95BE-4246-A264-088C2522CAD7}"/>
                  </a:ext>
                </a:extLst>
              </p:cNvPr>
              <p:cNvSpPr txBox="1">
                <a:spLocks noRot="1" noChangeAspect="1" noMove="1" noResize="1" noEditPoints="1" noAdjustHandles="1" noChangeArrowheads="1" noChangeShapeType="1" noTextEdit="1"/>
              </p:cNvSpPr>
              <p:nvPr/>
            </p:nvSpPr>
            <p:spPr>
              <a:xfrm>
                <a:off x="753101" y="1275633"/>
                <a:ext cx="3841617" cy="354777"/>
              </a:xfrm>
              <a:prstGeom prst="rect">
                <a:avLst/>
              </a:prstGeom>
              <a:blipFill>
                <a:blip r:embed="rId5"/>
                <a:stretch>
                  <a:fillRect b="-17241"/>
                </a:stretch>
              </a:blipFill>
            </p:spPr>
            <p:txBody>
              <a:bodyPr/>
              <a:lstStyle/>
              <a:p>
                <a:r>
                  <a:rPr lang="ko-KR" altLang="en-US">
                    <a:noFill/>
                  </a:rPr>
                  <a:t> </a:t>
                </a:r>
              </a:p>
            </p:txBody>
          </p:sp>
        </mc:Fallback>
      </mc:AlternateContent>
      <p:pic>
        <p:nvPicPr>
          <p:cNvPr id="38" name="그림 37">
            <a:extLst>
              <a:ext uri="{FF2B5EF4-FFF2-40B4-BE49-F238E27FC236}">
                <a16:creationId xmlns:a16="http://schemas.microsoft.com/office/drawing/2014/main" id="{121D9BDC-0B6C-4DAC-B0D6-2694ABF39C49}"/>
              </a:ext>
            </a:extLst>
          </p:cNvPr>
          <p:cNvPicPr>
            <a:picLocks noChangeAspect="1"/>
          </p:cNvPicPr>
          <p:nvPr/>
        </p:nvPicPr>
        <p:blipFill>
          <a:blip r:embed="rId6"/>
          <a:stretch>
            <a:fillRect/>
          </a:stretch>
        </p:blipFill>
        <p:spPr>
          <a:xfrm>
            <a:off x="753101" y="1649235"/>
            <a:ext cx="4276725" cy="847725"/>
          </a:xfrm>
          <a:prstGeom prst="rect">
            <a:avLst/>
          </a:prstGeom>
        </p:spPr>
      </p:pic>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017886B-011C-4C90-8F5A-5F6024B75E4B}"/>
                  </a:ext>
                </a:extLst>
              </p:cNvPr>
              <p:cNvSpPr txBox="1"/>
              <p:nvPr/>
            </p:nvSpPr>
            <p:spPr>
              <a:xfrm>
                <a:off x="753101" y="2476568"/>
                <a:ext cx="5342899" cy="307777"/>
              </a:xfrm>
              <a:prstGeom prst="rect">
                <a:avLst/>
              </a:prstGeom>
              <a:noFill/>
            </p:spPr>
            <p:txBody>
              <a:bodyPr wrap="square">
                <a:spAutoFit/>
              </a:bodyPr>
              <a:lstStyle/>
              <a:p>
                <a14:m>
                  <m:oMath xmlns:m="http://schemas.openxmlformats.org/officeDocument/2006/math">
                    <m:sSubSup>
                      <m:sSubSupPr>
                        <m:ctrlPr>
                          <a:rPr lang="en-US" altLang="ko-KR" sz="1400" i="1" dirty="0" smtClean="0">
                            <a:latin typeface="Cambria Math" panose="02040503050406030204" pitchFamily="18" charset="0"/>
                          </a:rPr>
                        </m:ctrlPr>
                      </m:sSubSupPr>
                      <m:e>
                        <m:r>
                          <a:rPr lang="ko-KR" altLang="en-US" sz="1400" i="1" dirty="0" smtClean="0">
                            <a:latin typeface="Cambria Math" panose="02040503050406030204" pitchFamily="18" charset="0"/>
                          </a:rPr>
                          <m:t>𝜎</m:t>
                        </m:r>
                      </m:e>
                      <m:sub>
                        <m:r>
                          <a:rPr lang="en-US" altLang="ko-KR" sz="1400" b="0" i="1" dirty="0" smtClean="0">
                            <a:latin typeface="Cambria Math" panose="02040503050406030204" pitchFamily="18" charset="0"/>
                          </a:rPr>
                          <m:t>𝑢</m:t>
                        </m:r>
                      </m:sub>
                      <m:sup>
                        <m:r>
                          <a:rPr lang="en-US" altLang="ko-KR" sz="1400" b="0" i="1" dirty="0" smtClean="0">
                            <a:latin typeface="Cambria Math" panose="02040503050406030204" pitchFamily="18" charset="0"/>
                          </a:rPr>
                          <m:t>2</m:t>
                        </m:r>
                      </m:sup>
                    </m:sSubSup>
                  </m:oMath>
                </a14:m>
                <a:r>
                  <a:rPr lang="ko-KR" altLang="en-US" sz="1400" dirty="0"/>
                  <a:t> </a:t>
                </a:r>
                <a:r>
                  <a:rPr lang="en-US" altLang="ko-KR" sz="1400" dirty="0"/>
                  <a:t>: the variance of the additive white Gaussian noise at user </a:t>
                </a:r>
                <a14:m>
                  <m:oMath xmlns:m="http://schemas.openxmlformats.org/officeDocument/2006/math">
                    <m:r>
                      <a:rPr lang="en-US" altLang="ko-KR" sz="1400" i="1">
                        <a:latin typeface="Cambria Math" panose="02040503050406030204" pitchFamily="18" charset="0"/>
                      </a:rPr>
                      <m:t>𝑢</m:t>
                    </m:r>
                  </m:oMath>
                </a14:m>
                <a:r>
                  <a:rPr lang="en-US" altLang="ko-KR" sz="1400" dirty="0"/>
                  <a:t>.</a:t>
                </a:r>
                <a:endParaRPr lang="ko-KR" altLang="en-US" sz="1400" dirty="0"/>
              </a:p>
            </p:txBody>
          </p:sp>
        </mc:Choice>
        <mc:Fallback xmlns="">
          <p:sp>
            <p:nvSpPr>
              <p:cNvPr id="40" name="TextBox 39">
                <a:extLst>
                  <a:ext uri="{FF2B5EF4-FFF2-40B4-BE49-F238E27FC236}">
                    <a16:creationId xmlns:a16="http://schemas.microsoft.com/office/drawing/2014/main" id="{8017886B-011C-4C90-8F5A-5F6024B75E4B}"/>
                  </a:ext>
                </a:extLst>
              </p:cNvPr>
              <p:cNvSpPr txBox="1">
                <a:spLocks noRot="1" noChangeAspect="1" noMove="1" noResize="1" noEditPoints="1" noAdjustHandles="1" noChangeArrowheads="1" noChangeShapeType="1" noTextEdit="1"/>
              </p:cNvSpPr>
              <p:nvPr/>
            </p:nvSpPr>
            <p:spPr>
              <a:xfrm>
                <a:off x="753101" y="2476568"/>
                <a:ext cx="5342899" cy="307777"/>
              </a:xfrm>
              <a:prstGeom prst="rect">
                <a:avLst/>
              </a:prstGeom>
              <a:blipFill>
                <a:blip r:embed="rId7"/>
                <a:stretch>
                  <a:fillRect t="-1961" b="-19608"/>
                </a:stretch>
              </a:blipFill>
            </p:spPr>
            <p:txBody>
              <a:bodyPr/>
              <a:lstStyle/>
              <a:p>
                <a:r>
                  <a:rPr lang="ko-KR" altLang="en-US">
                    <a:noFill/>
                  </a:rPr>
                  <a:t> </a:t>
                </a:r>
              </a:p>
            </p:txBody>
          </p:sp>
        </mc:Fallback>
      </mc:AlternateContent>
      <p:cxnSp>
        <p:nvCxnSpPr>
          <p:cNvPr id="41" name="직선 연결선 40">
            <a:extLst>
              <a:ext uri="{FF2B5EF4-FFF2-40B4-BE49-F238E27FC236}">
                <a16:creationId xmlns:a16="http://schemas.microsoft.com/office/drawing/2014/main" id="{01E205FF-9B8D-41A0-B4CC-02FA6B04CD23}"/>
              </a:ext>
            </a:extLst>
          </p:cNvPr>
          <p:cNvCxnSpPr>
            <a:cxnSpLocks/>
          </p:cNvCxnSpPr>
          <p:nvPr/>
        </p:nvCxnSpPr>
        <p:spPr>
          <a:xfrm>
            <a:off x="6096000" y="919433"/>
            <a:ext cx="0" cy="210048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8D70277B-8775-4C05-8F54-C682A9F73BD3}"/>
              </a:ext>
            </a:extLst>
          </p:cNvPr>
          <p:cNvSpPr txBox="1"/>
          <p:nvPr/>
        </p:nvSpPr>
        <p:spPr>
          <a:xfrm>
            <a:off x="6199632" y="1037008"/>
            <a:ext cx="5537199" cy="307777"/>
          </a:xfrm>
          <a:prstGeom prst="rect">
            <a:avLst/>
          </a:prstGeom>
          <a:noFill/>
        </p:spPr>
        <p:txBody>
          <a:bodyPr wrap="square">
            <a:spAutoFit/>
          </a:bodyPr>
          <a:lstStyle/>
          <a:p>
            <a:r>
              <a:rPr lang="en-US" altLang="ko-KR" sz="1400" dirty="0"/>
              <a:t>from the BS’s cache unit with the net serving gain of</a:t>
            </a:r>
            <a:endParaRPr lang="ko-KR" altLang="en-US" sz="1400" dirty="0"/>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CBA13BD9-C316-48BB-B81A-CDDA5CB1C1BF}"/>
                  </a:ext>
                </a:extLst>
              </p:cNvPr>
              <p:cNvSpPr txBox="1"/>
              <p:nvPr/>
            </p:nvSpPr>
            <p:spPr>
              <a:xfrm>
                <a:off x="10447920" y="919433"/>
                <a:ext cx="1117600" cy="412357"/>
              </a:xfrm>
              <a:prstGeom prst="rect">
                <a:avLst/>
              </a:prstGeom>
              <a:noFill/>
            </p:spPr>
            <p:txBody>
              <a:bodyPr wrap="square">
                <a:spAutoFit/>
              </a:bodyPr>
              <a:lstStyle/>
              <a:p>
                <a14:m>
                  <m:oMath xmlns:m="http://schemas.openxmlformats.org/officeDocument/2006/math">
                    <m:sSubSup>
                      <m:sSubSupPr>
                        <m:ctrlPr>
                          <a:rPr lang="en-US" altLang="ko-KR" sz="1800" i="1" dirty="0" smtClean="0">
                            <a:latin typeface="Cambria Math" panose="02040503050406030204" pitchFamily="18" charset="0"/>
                          </a:rPr>
                        </m:ctrlPr>
                      </m:sSubSupPr>
                      <m:e>
                        <m:r>
                          <a:rPr lang="en-US" altLang="ko-KR" sz="1800" b="0" i="1" dirty="0" smtClean="0">
                            <a:latin typeface="Cambria Math" panose="02040503050406030204" pitchFamily="18" charset="0"/>
                          </a:rPr>
                          <m:t>𝐺</m:t>
                        </m:r>
                      </m:e>
                      <m:sub>
                        <m:r>
                          <a:rPr lang="en-US" altLang="ko-KR" sz="1800" b="0" i="1" dirty="0" smtClean="0">
                            <a:latin typeface="Cambria Math" panose="02040503050406030204" pitchFamily="18" charset="0"/>
                          </a:rPr>
                          <m:t>𝑓</m:t>
                        </m:r>
                        <m:r>
                          <a:rPr lang="en-US" altLang="ko-KR" sz="1800" b="0" i="1" dirty="0" smtClean="0">
                            <a:latin typeface="Cambria Math" panose="02040503050406030204" pitchFamily="18" charset="0"/>
                          </a:rPr>
                          <m:t>,   </m:t>
                        </m:r>
                        <m:r>
                          <a:rPr lang="en-US" altLang="ko-KR" sz="1800" b="0" i="1" dirty="0" smtClean="0">
                            <a:latin typeface="Cambria Math" panose="02040503050406030204" pitchFamily="18" charset="0"/>
                          </a:rPr>
                          <m:t>𝑢</m:t>
                        </m:r>
                      </m:sub>
                      <m:sup>
                        <m:r>
                          <a:rPr lang="en-US" altLang="ko-KR" sz="1800" b="0" i="1" dirty="0" smtClean="0">
                            <a:latin typeface="Cambria Math" panose="02040503050406030204" pitchFamily="18" charset="0"/>
                          </a:rPr>
                          <m:t>𝑡</m:t>
                        </m:r>
                      </m:sup>
                    </m:sSubSup>
                  </m:oMath>
                </a14:m>
                <a:r>
                  <a:rPr lang="ko-KR" altLang="en-US" sz="1800" dirty="0"/>
                  <a:t> </a:t>
                </a:r>
                <a:endParaRPr lang="ko-KR" altLang="en-US" dirty="0"/>
              </a:p>
            </p:txBody>
          </p:sp>
        </mc:Choice>
        <mc:Fallback xmlns="">
          <p:sp>
            <p:nvSpPr>
              <p:cNvPr id="46" name="TextBox 45">
                <a:extLst>
                  <a:ext uri="{FF2B5EF4-FFF2-40B4-BE49-F238E27FC236}">
                    <a16:creationId xmlns:a16="http://schemas.microsoft.com/office/drawing/2014/main" id="{CBA13BD9-C316-48BB-B81A-CDDA5CB1C1BF}"/>
                  </a:ext>
                </a:extLst>
              </p:cNvPr>
              <p:cNvSpPr txBox="1">
                <a:spLocks noRot="1" noChangeAspect="1" noMove="1" noResize="1" noEditPoints="1" noAdjustHandles="1" noChangeArrowheads="1" noChangeShapeType="1" noTextEdit="1"/>
              </p:cNvSpPr>
              <p:nvPr/>
            </p:nvSpPr>
            <p:spPr>
              <a:xfrm>
                <a:off x="10447920" y="919433"/>
                <a:ext cx="1117600" cy="412357"/>
              </a:xfrm>
              <a:prstGeom prst="rect">
                <a:avLst/>
              </a:prstGeom>
              <a:blipFill>
                <a:blip r:embed="rId8"/>
                <a:stretch>
                  <a:fillRect b="-8955"/>
                </a:stretch>
              </a:blipFill>
            </p:spPr>
            <p:txBody>
              <a:bodyPr/>
              <a:lstStyle/>
              <a:p>
                <a:r>
                  <a:rPr lang="ko-KR" altLang="en-US">
                    <a:noFill/>
                  </a:rPr>
                  <a:t> </a:t>
                </a:r>
              </a:p>
            </p:txBody>
          </p:sp>
        </mc:Fallback>
      </mc:AlternateContent>
      <p:sp>
        <p:nvSpPr>
          <p:cNvPr id="47" name="TextBox 46">
            <a:extLst>
              <a:ext uri="{FF2B5EF4-FFF2-40B4-BE49-F238E27FC236}">
                <a16:creationId xmlns:a16="http://schemas.microsoft.com/office/drawing/2014/main" id="{2A27A9F7-DDC4-412E-BB5C-B88A1A937FEB}"/>
              </a:ext>
            </a:extLst>
          </p:cNvPr>
          <p:cNvSpPr txBox="1"/>
          <p:nvPr/>
        </p:nvSpPr>
        <p:spPr>
          <a:xfrm>
            <a:off x="6199632" y="1392951"/>
            <a:ext cx="5537199" cy="307777"/>
          </a:xfrm>
          <a:prstGeom prst="rect">
            <a:avLst/>
          </a:prstGeom>
          <a:noFill/>
        </p:spPr>
        <p:txBody>
          <a:bodyPr wrap="square">
            <a:spAutoFit/>
          </a:bodyPr>
          <a:lstStyle/>
          <a:p>
            <a:r>
              <a:rPr lang="en-US" altLang="ko-KR" sz="1400" dirty="0"/>
              <a:t>from the content server with the net serving gain of</a:t>
            </a:r>
            <a:endParaRPr lang="ko-KR" altLang="en-US" sz="1400" dirty="0"/>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053B7489-9D21-4948-923D-EB69F013F95B}"/>
                  </a:ext>
                </a:extLst>
              </p:cNvPr>
              <p:cNvSpPr txBox="1"/>
              <p:nvPr/>
            </p:nvSpPr>
            <p:spPr>
              <a:xfrm>
                <a:off x="10447920" y="1344785"/>
                <a:ext cx="1117600" cy="476605"/>
              </a:xfrm>
              <a:prstGeom prst="rect">
                <a:avLst/>
              </a:prstGeom>
              <a:noFill/>
            </p:spPr>
            <p:txBody>
              <a:bodyPr wrap="square">
                <a:spAutoFit/>
              </a:bodyPr>
              <a:lstStyle/>
              <a:p>
                <a14:m>
                  <m:oMath xmlns:m="http://schemas.openxmlformats.org/officeDocument/2006/math">
                    <m:sSubSup>
                      <m:sSubSupPr>
                        <m:ctrlPr>
                          <a:rPr lang="en-US" altLang="ko-KR" sz="1800" i="1" dirty="0" smtClean="0">
                            <a:latin typeface="Cambria Math" panose="02040503050406030204" pitchFamily="18" charset="0"/>
                          </a:rPr>
                        </m:ctrlPr>
                      </m:sSubSupPr>
                      <m:e>
                        <m:r>
                          <a:rPr lang="en-US" altLang="ko-KR" sz="1800" b="0" i="1" dirty="0" smtClean="0">
                            <a:latin typeface="Cambria Math" panose="02040503050406030204" pitchFamily="18" charset="0"/>
                          </a:rPr>
                          <m:t>𝐺</m:t>
                        </m:r>
                      </m:e>
                      <m:sub>
                        <m:r>
                          <a:rPr lang="en-US" altLang="ko-KR" sz="1800" b="0" i="1" dirty="0" smtClean="0">
                            <a:latin typeface="Cambria Math" panose="02040503050406030204" pitchFamily="18" charset="0"/>
                          </a:rPr>
                          <m:t>𝑓</m:t>
                        </m:r>
                        <m:r>
                          <a:rPr lang="en-US" altLang="ko-KR" sz="1800" b="0" i="1" dirty="0" smtClean="0">
                            <a:latin typeface="Cambria Math" panose="02040503050406030204" pitchFamily="18" charset="0"/>
                          </a:rPr>
                          <m:t>,   </m:t>
                        </m:r>
                        <m:r>
                          <a:rPr lang="en-US" altLang="ko-KR" sz="1800" b="0" i="1" dirty="0" smtClean="0">
                            <a:latin typeface="Cambria Math" panose="02040503050406030204" pitchFamily="18" charset="0"/>
                          </a:rPr>
                          <m:t>𝑢</m:t>
                        </m:r>
                      </m:sub>
                      <m:sup>
                        <m:d>
                          <m:dPr>
                            <m:begChr m:val="["/>
                            <m:endChr m:val="]"/>
                            <m:ctrlPr>
                              <a:rPr lang="en-US" altLang="ko-KR" sz="1800" b="0" i="1" dirty="0" smtClean="0">
                                <a:latin typeface="Cambria Math" panose="02040503050406030204" pitchFamily="18" charset="0"/>
                              </a:rPr>
                            </m:ctrlPr>
                          </m:dPr>
                          <m:e>
                            <m:r>
                              <a:rPr lang="en-US" altLang="ko-KR" sz="1800" b="0" i="1" dirty="0" smtClean="0">
                                <a:latin typeface="Cambria Math" panose="02040503050406030204" pitchFamily="18" charset="0"/>
                              </a:rPr>
                              <m:t>𝑠</m:t>
                            </m:r>
                          </m:e>
                        </m:d>
                        <m:r>
                          <a:rPr lang="en-US" altLang="ko-KR" sz="1800" b="0" i="1" dirty="0" smtClean="0">
                            <a:latin typeface="Cambria Math" panose="02040503050406030204" pitchFamily="18" charset="0"/>
                          </a:rPr>
                          <m:t>,   </m:t>
                        </m:r>
                        <m:r>
                          <a:rPr lang="en-US" altLang="ko-KR" sz="1800" b="0" i="1" dirty="0" smtClean="0">
                            <a:latin typeface="Cambria Math" panose="02040503050406030204" pitchFamily="18" charset="0"/>
                          </a:rPr>
                          <m:t>𝑡</m:t>
                        </m:r>
                      </m:sup>
                    </m:sSubSup>
                  </m:oMath>
                </a14:m>
                <a:r>
                  <a:rPr lang="ko-KR" altLang="en-US" sz="1800" dirty="0"/>
                  <a:t> </a:t>
                </a:r>
                <a:endParaRPr lang="ko-KR" altLang="en-US" dirty="0"/>
              </a:p>
            </p:txBody>
          </p:sp>
        </mc:Choice>
        <mc:Fallback xmlns="">
          <p:sp>
            <p:nvSpPr>
              <p:cNvPr id="50" name="TextBox 49">
                <a:extLst>
                  <a:ext uri="{FF2B5EF4-FFF2-40B4-BE49-F238E27FC236}">
                    <a16:creationId xmlns:a16="http://schemas.microsoft.com/office/drawing/2014/main" id="{053B7489-9D21-4948-923D-EB69F013F95B}"/>
                  </a:ext>
                </a:extLst>
              </p:cNvPr>
              <p:cNvSpPr txBox="1">
                <a:spLocks noRot="1" noChangeAspect="1" noMove="1" noResize="1" noEditPoints="1" noAdjustHandles="1" noChangeArrowheads="1" noChangeShapeType="1" noTextEdit="1"/>
              </p:cNvSpPr>
              <p:nvPr/>
            </p:nvSpPr>
            <p:spPr>
              <a:xfrm>
                <a:off x="10447920" y="1344785"/>
                <a:ext cx="1117600" cy="476605"/>
              </a:xfrm>
              <a:prstGeom prst="rect">
                <a:avLst/>
              </a:prstGeom>
              <a:blipFill>
                <a:blip r:embed="rId9"/>
                <a:stretch>
                  <a:fillRect b="-6410"/>
                </a:stretch>
              </a:blipFill>
            </p:spPr>
            <p:txBody>
              <a:bodyPr/>
              <a:lstStyle/>
              <a:p>
                <a:r>
                  <a:rPr lang="ko-KR" altLang="en-US">
                    <a:noFill/>
                  </a:rPr>
                  <a:t> </a:t>
                </a:r>
              </a:p>
            </p:txBody>
          </p:sp>
        </mc:Fallback>
      </mc:AlternateContent>
      <p:sp>
        <p:nvSpPr>
          <p:cNvPr id="52" name="TextBox 51">
            <a:extLst>
              <a:ext uri="{FF2B5EF4-FFF2-40B4-BE49-F238E27FC236}">
                <a16:creationId xmlns:a16="http://schemas.microsoft.com/office/drawing/2014/main" id="{4A9E5F3A-62FA-409B-BC91-95BD95D31367}"/>
              </a:ext>
            </a:extLst>
          </p:cNvPr>
          <p:cNvSpPr txBox="1"/>
          <p:nvPr/>
        </p:nvSpPr>
        <p:spPr>
          <a:xfrm>
            <a:off x="6199632" y="1770524"/>
            <a:ext cx="3417652" cy="338554"/>
          </a:xfrm>
          <a:prstGeom prst="rect">
            <a:avLst/>
          </a:prstGeom>
          <a:noFill/>
        </p:spPr>
        <p:txBody>
          <a:bodyPr wrap="square">
            <a:spAutoFit/>
          </a:bodyPr>
          <a:lstStyle/>
          <a:p>
            <a:r>
              <a:rPr lang="en-US" altLang="ko-KR" sz="1600" dirty="0"/>
              <a:t> The instantaneous serving reward,</a:t>
            </a:r>
            <a:endParaRPr lang="ko-KR" altLang="en-US" sz="1600" dirty="0"/>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DF2F2B0-1E81-4C8D-9B3B-BD9322D49A58}"/>
                  </a:ext>
                </a:extLst>
              </p:cNvPr>
              <p:cNvSpPr txBox="1"/>
              <p:nvPr/>
            </p:nvSpPr>
            <p:spPr>
              <a:xfrm>
                <a:off x="6296783" y="2037440"/>
                <a:ext cx="5342895" cy="523220"/>
              </a:xfrm>
              <a:prstGeom prst="rect">
                <a:avLst/>
              </a:prstGeom>
              <a:noFill/>
            </p:spPr>
            <p:txBody>
              <a:bodyPr wrap="square">
                <a:spAutoFit/>
              </a:bodyPr>
              <a:lstStyle/>
              <a:p>
                <a:r>
                  <a:rPr lang="en-US" altLang="ko-KR" sz="1400" dirty="0"/>
                  <a:t>i.e., the weighted content delivery rate, </a:t>
                </a:r>
              </a:p>
              <a:p>
                <a:r>
                  <a:rPr lang="en-US" altLang="ko-KR" sz="1400" dirty="0"/>
                  <a:t>for serving user </a:t>
                </a:r>
                <a14:m>
                  <m:oMath xmlns:m="http://schemas.openxmlformats.org/officeDocument/2006/math">
                    <m:r>
                      <a:rPr lang="en-US" altLang="ko-KR" sz="1400" i="1" dirty="0">
                        <a:latin typeface="Cambria Math" panose="02040503050406030204" pitchFamily="18" charset="0"/>
                      </a:rPr>
                      <m:t>𝑢</m:t>
                    </m:r>
                  </m:oMath>
                </a14:m>
                <a:r>
                  <a:rPr lang="en-US" altLang="ko-KR" sz="1400" dirty="0"/>
                  <a:t> with content </a:t>
                </a:r>
                <a14:m>
                  <m:oMath xmlns:m="http://schemas.openxmlformats.org/officeDocument/2006/math">
                    <m:r>
                      <a:rPr lang="en-US" altLang="ko-KR" sz="1400" b="0" i="1" dirty="0" smtClean="0">
                        <a:latin typeface="Cambria Math" panose="02040503050406030204" pitchFamily="18" charset="0"/>
                      </a:rPr>
                      <m:t>𝑓</m:t>
                    </m:r>
                  </m:oMath>
                </a14:m>
                <a:r>
                  <a:rPr lang="en-US" altLang="ko-KR" sz="1400" i="1" dirty="0"/>
                  <a:t> </a:t>
                </a:r>
                <a:r>
                  <a:rPr lang="en-US" altLang="ko-KR" sz="1400" dirty="0"/>
                  <a:t>at time slot </a:t>
                </a:r>
                <a14:m>
                  <m:oMath xmlns:m="http://schemas.openxmlformats.org/officeDocument/2006/math">
                    <m:r>
                      <a:rPr lang="en-US" altLang="ko-KR" sz="1400" b="0" i="1" dirty="0" smtClean="0">
                        <a:latin typeface="Cambria Math" panose="02040503050406030204" pitchFamily="18" charset="0"/>
                      </a:rPr>
                      <m:t>𝑡</m:t>
                    </m:r>
                  </m:oMath>
                </a14:m>
                <a:r>
                  <a:rPr lang="en-US" altLang="ko-KR" sz="1400" dirty="0"/>
                  <a:t> can be defined as</a:t>
                </a:r>
                <a:endParaRPr lang="ko-KR" altLang="en-US" sz="1400" dirty="0"/>
              </a:p>
            </p:txBody>
          </p:sp>
        </mc:Choice>
        <mc:Fallback xmlns="">
          <p:sp>
            <p:nvSpPr>
              <p:cNvPr id="56" name="TextBox 55">
                <a:extLst>
                  <a:ext uri="{FF2B5EF4-FFF2-40B4-BE49-F238E27FC236}">
                    <a16:creationId xmlns:a16="http://schemas.microsoft.com/office/drawing/2014/main" id="{CDF2F2B0-1E81-4C8D-9B3B-BD9322D49A58}"/>
                  </a:ext>
                </a:extLst>
              </p:cNvPr>
              <p:cNvSpPr txBox="1">
                <a:spLocks noRot="1" noChangeAspect="1" noMove="1" noResize="1" noEditPoints="1" noAdjustHandles="1" noChangeArrowheads="1" noChangeShapeType="1" noTextEdit="1"/>
              </p:cNvSpPr>
              <p:nvPr/>
            </p:nvSpPr>
            <p:spPr>
              <a:xfrm>
                <a:off x="6296783" y="2037440"/>
                <a:ext cx="5342895" cy="523220"/>
              </a:xfrm>
              <a:prstGeom prst="rect">
                <a:avLst/>
              </a:prstGeom>
              <a:blipFill>
                <a:blip r:embed="rId10"/>
                <a:stretch>
                  <a:fillRect l="-342" t="-2326" b="-11628"/>
                </a:stretch>
              </a:blipFill>
            </p:spPr>
            <p:txBody>
              <a:bodyPr/>
              <a:lstStyle/>
              <a:p>
                <a:r>
                  <a:rPr lang="ko-KR" altLang="en-US">
                    <a:noFill/>
                  </a:rPr>
                  <a:t> </a:t>
                </a:r>
              </a:p>
            </p:txBody>
          </p:sp>
        </mc:Fallback>
      </mc:AlternateContent>
      <p:pic>
        <p:nvPicPr>
          <p:cNvPr id="11" name="그림 10">
            <a:extLst>
              <a:ext uri="{FF2B5EF4-FFF2-40B4-BE49-F238E27FC236}">
                <a16:creationId xmlns:a16="http://schemas.microsoft.com/office/drawing/2014/main" id="{AB92DE84-8549-499B-A0CB-E6177EB083E3}"/>
              </a:ext>
            </a:extLst>
          </p:cNvPr>
          <p:cNvPicPr>
            <a:picLocks noChangeAspect="1"/>
          </p:cNvPicPr>
          <p:nvPr/>
        </p:nvPicPr>
        <p:blipFill>
          <a:blip r:embed="rId11"/>
          <a:stretch>
            <a:fillRect/>
          </a:stretch>
        </p:blipFill>
        <p:spPr>
          <a:xfrm>
            <a:off x="6528179" y="2630456"/>
            <a:ext cx="4745268" cy="389460"/>
          </a:xfrm>
          <a:prstGeom prst="rect">
            <a:avLst/>
          </a:prstGeom>
        </p:spPr>
      </p:pic>
      <p:sp>
        <p:nvSpPr>
          <p:cNvPr id="67" name="TextBox 66">
            <a:extLst>
              <a:ext uri="{FF2B5EF4-FFF2-40B4-BE49-F238E27FC236}">
                <a16:creationId xmlns:a16="http://schemas.microsoft.com/office/drawing/2014/main" id="{74089B2D-A71D-425F-810C-DB8284AD5FF8}"/>
              </a:ext>
            </a:extLst>
          </p:cNvPr>
          <p:cNvSpPr txBox="1"/>
          <p:nvPr/>
        </p:nvSpPr>
        <p:spPr>
          <a:xfrm>
            <a:off x="432179" y="3066689"/>
            <a:ext cx="6096000" cy="338554"/>
          </a:xfrm>
          <a:prstGeom prst="rect">
            <a:avLst/>
          </a:prstGeom>
          <a:noFill/>
        </p:spPr>
        <p:txBody>
          <a:bodyPr wrap="square">
            <a:spAutoFit/>
          </a:bodyPr>
          <a:lstStyle/>
          <a:p>
            <a:r>
              <a:rPr lang="en-US" altLang="ko-KR" sz="1600" dirty="0"/>
              <a:t>Problem Formulation</a:t>
            </a:r>
            <a:endParaRPr lang="ko-KR" altLang="en-US" sz="1600" dirty="0"/>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06E712E6-6FE1-42D2-83CC-1239CEF48EA4}"/>
                  </a:ext>
                </a:extLst>
              </p:cNvPr>
              <p:cNvSpPr txBox="1"/>
              <p:nvPr/>
            </p:nvSpPr>
            <p:spPr>
              <a:xfrm>
                <a:off x="753101" y="3314057"/>
                <a:ext cx="10397120" cy="577722"/>
              </a:xfrm>
              <a:prstGeom prst="rect">
                <a:avLst/>
              </a:prstGeom>
              <a:noFill/>
            </p:spPr>
            <p:txBody>
              <a:bodyPr wrap="square">
                <a:spAutoFit/>
              </a:bodyPr>
              <a:lstStyle/>
              <a:p>
                <a:r>
                  <a:rPr lang="en-US" altLang="ko-KR" sz="1400" dirty="0"/>
                  <a:t>The objective of the BS is to design a joint caching policy {</a:t>
                </a:r>
                <a14:m>
                  <m:oMath xmlns:m="http://schemas.openxmlformats.org/officeDocument/2006/math">
                    <m:sSubSup>
                      <m:sSubSupPr>
                        <m:ctrlPr>
                          <a:rPr lang="en-US" altLang="ko-KR" sz="1400" i="1" dirty="0" smtClean="0">
                            <a:latin typeface="Cambria Math" panose="02040503050406030204" pitchFamily="18" charset="0"/>
                          </a:rPr>
                        </m:ctrlPr>
                      </m:sSubSupPr>
                      <m:e>
                        <m:r>
                          <a:rPr lang="en-US" altLang="ko-KR" sz="1400" b="1" i="0" dirty="0" smtClean="0">
                            <a:latin typeface="Cambria Math" panose="02040503050406030204" pitchFamily="18" charset="0"/>
                          </a:rPr>
                          <m:t>𝐜</m:t>
                        </m:r>
                      </m:e>
                      <m:sub>
                        <m:r>
                          <a:rPr lang="en-US" altLang="ko-KR" sz="1400" b="0" i="1" dirty="0" smtClean="0">
                            <a:latin typeface="Cambria Math" panose="02040503050406030204" pitchFamily="18" charset="0"/>
                          </a:rPr>
                          <m:t>𝑡</m:t>
                        </m:r>
                      </m:sub>
                      <m:sup>
                        <m:r>
                          <a:rPr lang="en-US" altLang="ko-KR" sz="1400" b="0" i="1" dirty="0" smtClean="0">
                            <a:latin typeface="Cambria Math" panose="02040503050406030204" pitchFamily="18" charset="0"/>
                          </a:rPr>
                          <m:t>[</m:t>
                        </m:r>
                        <m:r>
                          <a:rPr lang="en-US" altLang="ko-KR" sz="1400" b="0" i="1" dirty="0" smtClean="0">
                            <a:latin typeface="Cambria Math" panose="02040503050406030204" pitchFamily="18" charset="0"/>
                          </a:rPr>
                          <m:t>𝑝</m:t>
                        </m:r>
                        <m:r>
                          <a:rPr lang="en-US" altLang="ko-KR" sz="1400" b="0" i="1" dirty="0" smtClean="0">
                            <a:latin typeface="Cambria Math" panose="02040503050406030204" pitchFamily="18" charset="0"/>
                          </a:rPr>
                          <m:t>]</m:t>
                        </m:r>
                      </m:sup>
                    </m:sSubSup>
                  </m:oMath>
                </a14:m>
                <a:r>
                  <a:rPr lang="en-US" altLang="ko-KR" sz="1400" dirty="0"/>
                  <a:t>, </a:t>
                </a:r>
                <a14:m>
                  <m:oMath xmlns:m="http://schemas.openxmlformats.org/officeDocument/2006/math">
                    <m:sSubSup>
                      <m:sSubSupPr>
                        <m:ctrlPr>
                          <a:rPr lang="en-US" altLang="ko-KR" sz="1400" i="1" dirty="0">
                            <a:latin typeface="Cambria Math" panose="02040503050406030204" pitchFamily="18" charset="0"/>
                          </a:rPr>
                        </m:ctrlPr>
                      </m:sSubSupPr>
                      <m:e>
                        <m:r>
                          <a:rPr lang="en-US" altLang="ko-KR" sz="1400" b="1" dirty="0">
                            <a:latin typeface="Cambria Math" panose="02040503050406030204" pitchFamily="18" charset="0"/>
                          </a:rPr>
                          <m:t>𝐜</m:t>
                        </m:r>
                      </m:e>
                      <m:sub>
                        <m:r>
                          <a:rPr lang="en-US" altLang="ko-KR" sz="1400" i="1" dirty="0">
                            <a:latin typeface="Cambria Math" panose="02040503050406030204" pitchFamily="18" charset="0"/>
                          </a:rPr>
                          <m:t>𝑡</m:t>
                        </m:r>
                      </m:sub>
                      <m:sup>
                        <m:r>
                          <a:rPr lang="en-US" altLang="ko-KR" sz="1400" i="1" dirty="0">
                            <a:latin typeface="Cambria Math" panose="02040503050406030204" pitchFamily="18" charset="0"/>
                          </a:rPr>
                          <m:t>[</m:t>
                        </m:r>
                        <m:r>
                          <a:rPr lang="en-US" altLang="ko-KR" sz="1400" i="1" dirty="0">
                            <a:latin typeface="Cambria Math" panose="02040503050406030204" pitchFamily="18" charset="0"/>
                          </a:rPr>
                          <m:t>𝑢</m:t>
                        </m:r>
                        <m:r>
                          <a:rPr lang="en-US" altLang="ko-KR" sz="1400" i="1" dirty="0">
                            <a:latin typeface="Cambria Math" panose="02040503050406030204" pitchFamily="18" charset="0"/>
                          </a:rPr>
                          <m:t>]</m:t>
                        </m:r>
                      </m:sup>
                    </m:sSubSup>
                  </m:oMath>
                </a14:m>
                <a:r>
                  <a:rPr lang="en-US" altLang="ko-KR" sz="1400" dirty="0"/>
                  <a:t>, </a:t>
                </a:r>
                <a14:m>
                  <m:oMath xmlns:m="http://schemas.openxmlformats.org/officeDocument/2006/math">
                    <m:sSubSup>
                      <m:sSubSupPr>
                        <m:ctrlPr>
                          <a:rPr lang="en-US" altLang="ko-KR" sz="1400" i="1" dirty="0">
                            <a:latin typeface="Cambria Math" panose="02040503050406030204" pitchFamily="18" charset="0"/>
                          </a:rPr>
                        </m:ctrlPr>
                      </m:sSubSupPr>
                      <m:e>
                        <m:r>
                          <a:rPr lang="en-US" altLang="ko-KR" sz="1400" b="1" dirty="0">
                            <a:latin typeface="Cambria Math" panose="02040503050406030204" pitchFamily="18" charset="0"/>
                          </a:rPr>
                          <m:t>𝐜</m:t>
                        </m:r>
                      </m:e>
                      <m:sub>
                        <m:r>
                          <a:rPr lang="en-US" altLang="ko-KR" sz="1400" i="1" dirty="0">
                            <a:latin typeface="Cambria Math" panose="02040503050406030204" pitchFamily="18" charset="0"/>
                          </a:rPr>
                          <m:t>𝑡</m:t>
                        </m:r>
                      </m:sub>
                      <m:sup>
                        <m:r>
                          <a:rPr lang="en-US" altLang="ko-KR" sz="1400" i="1" dirty="0">
                            <a:latin typeface="Cambria Math" panose="02040503050406030204" pitchFamily="18" charset="0"/>
                          </a:rPr>
                          <m:t>[</m:t>
                        </m:r>
                        <m:r>
                          <a:rPr lang="en-US" altLang="ko-KR" sz="1400" i="1" dirty="0">
                            <a:latin typeface="Cambria Math" panose="02040503050406030204" pitchFamily="18" charset="0"/>
                          </a:rPr>
                          <m:t>𝑠</m:t>
                        </m:r>
                        <m:r>
                          <a:rPr lang="en-US" altLang="ko-KR" sz="1400" i="1" dirty="0">
                            <a:latin typeface="Cambria Math" panose="02040503050406030204" pitchFamily="18" charset="0"/>
                          </a:rPr>
                          <m:t>]</m:t>
                        </m:r>
                      </m:sup>
                    </m:sSubSup>
                  </m:oMath>
                </a14:m>
                <a:r>
                  <a:rPr lang="en-US" altLang="ko-KR" sz="1400" dirty="0"/>
                  <a:t>} to offload as much traffic as possible from the</a:t>
                </a:r>
              </a:p>
              <a:p>
                <a:r>
                  <a:rPr lang="en-US" altLang="ko-KR" sz="1400" dirty="0"/>
                  <a:t>content server, while ensuring the quality of service (QoS) of the users.</a:t>
                </a:r>
              </a:p>
            </p:txBody>
          </p:sp>
        </mc:Choice>
        <mc:Fallback xmlns="">
          <p:sp>
            <p:nvSpPr>
              <p:cNvPr id="73" name="TextBox 72">
                <a:extLst>
                  <a:ext uri="{FF2B5EF4-FFF2-40B4-BE49-F238E27FC236}">
                    <a16:creationId xmlns:a16="http://schemas.microsoft.com/office/drawing/2014/main" id="{06E712E6-6FE1-42D2-83CC-1239CEF48EA4}"/>
                  </a:ext>
                </a:extLst>
              </p:cNvPr>
              <p:cNvSpPr txBox="1">
                <a:spLocks noRot="1" noChangeAspect="1" noMove="1" noResize="1" noEditPoints="1" noAdjustHandles="1" noChangeArrowheads="1" noChangeShapeType="1" noTextEdit="1"/>
              </p:cNvSpPr>
              <p:nvPr/>
            </p:nvSpPr>
            <p:spPr>
              <a:xfrm>
                <a:off x="753101" y="3314057"/>
                <a:ext cx="10397120" cy="577722"/>
              </a:xfrm>
              <a:prstGeom prst="rect">
                <a:avLst/>
              </a:prstGeom>
              <a:blipFill>
                <a:blip r:embed="rId12"/>
                <a:stretch>
                  <a:fillRect l="-176" b="-10638"/>
                </a:stretch>
              </a:blipFill>
            </p:spPr>
            <p:txBody>
              <a:bodyPr/>
              <a:lstStyle/>
              <a:p>
                <a:r>
                  <a:rPr lang="ko-KR" altLang="en-US">
                    <a:noFill/>
                  </a:rPr>
                  <a:t> </a:t>
                </a:r>
              </a:p>
            </p:txBody>
          </p:sp>
        </mc:Fallback>
      </mc:AlternateContent>
      <p:sp>
        <p:nvSpPr>
          <p:cNvPr id="76" name="TextBox 75">
            <a:extLst>
              <a:ext uri="{FF2B5EF4-FFF2-40B4-BE49-F238E27FC236}">
                <a16:creationId xmlns:a16="http://schemas.microsoft.com/office/drawing/2014/main" id="{4B216FAB-4F57-40AC-9D6B-AEDD83931F4E}"/>
              </a:ext>
            </a:extLst>
          </p:cNvPr>
          <p:cNvSpPr txBox="1"/>
          <p:nvPr/>
        </p:nvSpPr>
        <p:spPr>
          <a:xfrm>
            <a:off x="753101" y="3903057"/>
            <a:ext cx="9222474" cy="523220"/>
          </a:xfrm>
          <a:prstGeom prst="rect">
            <a:avLst/>
          </a:prstGeom>
          <a:noFill/>
        </p:spPr>
        <p:txBody>
          <a:bodyPr wrap="square">
            <a:spAutoFit/>
          </a:bodyPr>
          <a:lstStyle/>
          <a:p>
            <a:r>
              <a:rPr lang="en-US" altLang="ko-KR" sz="1400" dirty="0"/>
              <a:t>The problem of interest can be formulated as the maximization of the long-term average reward of the network, i.e., the average weighted content delivery rate</a:t>
            </a:r>
            <a:endParaRPr lang="ko-KR" altLang="en-US" sz="1400" dirty="0"/>
          </a:p>
        </p:txBody>
      </p:sp>
      <p:pic>
        <p:nvPicPr>
          <p:cNvPr id="26" name="그림 25">
            <a:extLst>
              <a:ext uri="{FF2B5EF4-FFF2-40B4-BE49-F238E27FC236}">
                <a16:creationId xmlns:a16="http://schemas.microsoft.com/office/drawing/2014/main" id="{35B0785E-CB94-4AAC-B816-8D584D239357}"/>
              </a:ext>
            </a:extLst>
          </p:cNvPr>
          <p:cNvPicPr>
            <a:picLocks noChangeAspect="1"/>
          </p:cNvPicPr>
          <p:nvPr/>
        </p:nvPicPr>
        <p:blipFill rotWithShape="1">
          <a:blip r:embed="rId13"/>
          <a:srcRect r="3813" b="37675"/>
          <a:stretch/>
        </p:blipFill>
        <p:spPr>
          <a:xfrm>
            <a:off x="1824393" y="4540674"/>
            <a:ext cx="4590055" cy="2321173"/>
          </a:xfrm>
          <a:prstGeom prst="rect">
            <a:avLst/>
          </a:prstGeom>
        </p:spPr>
      </p:pic>
      <p:pic>
        <p:nvPicPr>
          <p:cNvPr id="78" name="그림 77">
            <a:extLst>
              <a:ext uri="{FF2B5EF4-FFF2-40B4-BE49-F238E27FC236}">
                <a16:creationId xmlns:a16="http://schemas.microsoft.com/office/drawing/2014/main" id="{A239258B-935D-4F44-9F17-3F6CF2A57221}"/>
              </a:ext>
            </a:extLst>
          </p:cNvPr>
          <p:cNvPicPr>
            <a:picLocks noChangeAspect="1"/>
          </p:cNvPicPr>
          <p:nvPr/>
        </p:nvPicPr>
        <p:blipFill rotWithShape="1">
          <a:blip r:embed="rId13"/>
          <a:srcRect l="11928" t="62409" b="1"/>
          <a:stretch/>
        </p:blipFill>
        <p:spPr>
          <a:xfrm>
            <a:off x="6414448" y="5293164"/>
            <a:ext cx="4202815" cy="1399987"/>
          </a:xfrm>
          <a:prstGeom prst="rect">
            <a:avLst/>
          </a:prstGeom>
        </p:spPr>
      </p:pic>
      <p:sp>
        <p:nvSpPr>
          <p:cNvPr id="79" name="TextBox 78">
            <a:extLst>
              <a:ext uri="{FF2B5EF4-FFF2-40B4-BE49-F238E27FC236}">
                <a16:creationId xmlns:a16="http://schemas.microsoft.com/office/drawing/2014/main" id="{5B207C6B-3C4A-43F1-9CB4-9EF0F68CFB3A}"/>
              </a:ext>
            </a:extLst>
          </p:cNvPr>
          <p:cNvSpPr txBox="1"/>
          <p:nvPr/>
        </p:nvSpPr>
        <p:spPr>
          <a:xfrm>
            <a:off x="6277971" y="4719058"/>
            <a:ext cx="597089" cy="369332"/>
          </a:xfrm>
          <a:prstGeom prst="rect">
            <a:avLst/>
          </a:prstGeom>
          <a:noFill/>
        </p:spPr>
        <p:txBody>
          <a:bodyPr wrap="square">
            <a:spAutoFit/>
          </a:bodyPr>
          <a:lstStyle/>
          <a:p>
            <a:r>
              <a:rPr lang="en-US" altLang="ko-KR" sz="1800" dirty="0"/>
              <a:t>(5)</a:t>
            </a:r>
            <a:endParaRPr lang="ko-KR" altLang="en-US" dirty="0"/>
          </a:p>
        </p:txBody>
      </p:sp>
    </p:spTree>
    <p:extLst>
      <p:ext uri="{BB962C8B-B14F-4D97-AF65-F5344CB8AC3E}">
        <p14:creationId xmlns:p14="http://schemas.microsoft.com/office/powerpoint/2010/main" val="12542061"/>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243941"/>
      </a:dk2>
      <a:lt2>
        <a:srgbClr val="E5E8E2"/>
      </a:lt2>
      <a:accent1>
        <a:srgbClr val="894DC3"/>
      </a:accent1>
      <a:accent2>
        <a:srgbClr val="6057BD"/>
      </a:accent2>
      <a:accent3>
        <a:srgbClr val="4D73C3"/>
      </a:accent3>
      <a:accent4>
        <a:srgbClr val="3B93B1"/>
      </a:accent4>
      <a:accent5>
        <a:srgbClr val="46B3A2"/>
      </a:accent5>
      <a:accent6>
        <a:srgbClr val="3BB16D"/>
      </a:accent6>
      <a:hlink>
        <a:srgbClr val="5F9030"/>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3528</TotalTime>
  <Words>2544</Words>
  <Application>Microsoft Office PowerPoint</Application>
  <PresentationFormat>와이드스크린</PresentationFormat>
  <Paragraphs>196</Paragraphs>
  <Slides>15</Slides>
  <Notes>15</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15</vt:i4>
      </vt:variant>
    </vt:vector>
  </HeadingPairs>
  <TitlesOfParts>
    <vt:vector size="23" baseType="lpstr">
      <vt:lpstr>Helvetica Neue</vt:lpstr>
      <vt:lpstr>Noto Sans</vt:lpstr>
      <vt:lpstr>맑은 고딕</vt:lpstr>
      <vt:lpstr>Arial</vt:lpstr>
      <vt:lpstr>Avenir Next LT Pro</vt:lpstr>
      <vt:lpstr>Calibri</vt:lpstr>
      <vt:lpstr>Cambria Math</vt:lpstr>
      <vt:lpstr>AccentBoxVTI</vt:lpstr>
      <vt:lpstr>A Learning Approach to Edge Caching with Dynamic Content Library in Wireless Networks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Q-Learning-Based Content Caching With Update Strategy for Fog Radio Access Networks</dc:title>
  <dc:creator>전상은</dc:creator>
  <cp:lastModifiedBy>전상은</cp:lastModifiedBy>
  <cp:revision>86</cp:revision>
  <cp:lastPrinted>2020-08-27T09:08:26Z</cp:lastPrinted>
  <dcterms:created xsi:type="dcterms:W3CDTF">2020-08-24T12:33:58Z</dcterms:created>
  <dcterms:modified xsi:type="dcterms:W3CDTF">2020-08-27T12:53:14Z</dcterms:modified>
</cp:coreProperties>
</file>