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6" autoAdjust="0"/>
    <p:restoredTop sz="86358" autoAdjust="0"/>
  </p:normalViewPr>
  <p:slideViewPr>
    <p:cSldViewPr snapToGrid="0">
      <p:cViewPr varScale="1">
        <p:scale>
          <a:sx n="70" d="100"/>
          <a:sy n="70" d="100"/>
        </p:scale>
        <p:origin x="84"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53685;&#54633;%20&#47928;&#49436;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53685;&#54633;%20&#47928;&#49436;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53685;&#54633;%20&#47928;&#49436;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53685;&#54633;%20&#47928;&#49436;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53685;&#54633;%20&#47928;&#49436;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53685;&#54633;%20&#47928;&#49436;1"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1"/>
          <c:order val="0"/>
          <c:tx>
            <c:strRef>
              <c:f>Sheet1!$C$9</c:f>
              <c:strCache>
                <c:ptCount val="1"/>
                <c:pt idx="0">
                  <c:v>Relaxation</c:v>
                </c:pt>
              </c:strCache>
            </c:strRef>
          </c:tx>
          <c:spPr>
            <a:solidFill>
              <a:schemeClr val="accent2"/>
            </a:solidFill>
            <a:ln>
              <a:noFill/>
            </a:ln>
            <a:effectLst/>
          </c:spPr>
          <c:invertIfNegative val="0"/>
          <c:cat>
            <c:strRef>
              <c:f>Sheet1!$D$8:$F$8</c:f>
              <c:strCache>
                <c:ptCount val="3"/>
                <c:pt idx="0">
                  <c:v>CCD</c:v>
                </c:pt>
                <c:pt idx="1">
                  <c:v>OD</c:v>
                </c:pt>
                <c:pt idx="2">
                  <c:v>PSD</c:v>
                </c:pt>
              </c:strCache>
            </c:strRef>
          </c:cat>
          <c:val>
            <c:numRef>
              <c:f>Sheet1!$D$9:$F$9</c:f>
              <c:numCache>
                <c:formatCode>0.00E+00</c:formatCode>
                <c:ptCount val="3"/>
                <c:pt idx="0">
                  <c:v>1292500</c:v>
                </c:pt>
                <c:pt idx="1">
                  <c:v>2690900</c:v>
                </c:pt>
                <c:pt idx="2">
                  <c:v>2984700</c:v>
                </c:pt>
              </c:numCache>
            </c:numRef>
          </c:val>
          <c:extLst>
            <c:ext xmlns:c16="http://schemas.microsoft.com/office/drawing/2014/chart" uri="{C3380CC4-5D6E-409C-BE32-E72D297353CC}">
              <c16:uniqueId val="{00000000-6E94-44DD-8827-32C4DBBE4A0B}"/>
            </c:ext>
          </c:extLst>
        </c:ser>
        <c:ser>
          <c:idx val="0"/>
          <c:order val="1"/>
          <c:tx>
            <c:v>PicoF</c:v>
          </c:tx>
          <c:spPr>
            <a:solidFill>
              <a:schemeClr val="accent1"/>
            </a:solidFill>
            <a:ln>
              <a:noFill/>
            </a:ln>
            <a:effectLst/>
          </c:spPr>
          <c:invertIfNegative val="0"/>
          <c:cat>
            <c:strRef>
              <c:f>Sheet1!$D$8:$F$8</c:f>
              <c:strCache>
                <c:ptCount val="3"/>
                <c:pt idx="0">
                  <c:v>CCD</c:v>
                </c:pt>
                <c:pt idx="1">
                  <c:v>OD</c:v>
                </c:pt>
                <c:pt idx="2">
                  <c:v>PSD</c:v>
                </c:pt>
              </c:strCache>
            </c:strRef>
          </c:cat>
          <c:val>
            <c:numRef>
              <c:f>Sheet1!$D$10:$F$10</c:f>
              <c:numCache>
                <c:formatCode>0.00E+00</c:formatCode>
                <c:ptCount val="3"/>
                <c:pt idx="0">
                  <c:v>1292500</c:v>
                </c:pt>
                <c:pt idx="1">
                  <c:v>2653500</c:v>
                </c:pt>
                <c:pt idx="2">
                  <c:v>2895800</c:v>
                </c:pt>
              </c:numCache>
            </c:numRef>
          </c:val>
          <c:extLst>
            <c:ext xmlns:c16="http://schemas.microsoft.com/office/drawing/2014/chart" uri="{C3380CC4-5D6E-409C-BE32-E72D297353CC}">
              <c16:uniqueId val="{00000001-6E94-44DD-8827-32C4DBBE4A0B}"/>
            </c:ext>
          </c:extLst>
        </c:ser>
        <c:ser>
          <c:idx val="2"/>
          <c:order val="2"/>
          <c:tx>
            <c:strRef>
              <c:f>Sheet1!$C$11</c:f>
              <c:strCache>
                <c:ptCount val="1"/>
                <c:pt idx="0">
                  <c:v>No Pico</c:v>
                </c:pt>
              </c:strCache>
            </c:strRef>
          </c:tx>
          <c:spPr>
            <a:solidFill>
              <a:schemeClr val="accent3"/>
            </a:solidFill>
            <a:ln>
              <a:noFill/>
            </a:ln>
            <a:effectLst/>
          </c:spPr>
          <c:invertIfNegative val="0"/>
          <c:cat>
            <c:strRef>
              <c:f>Sheet1!$D$8:$F$8</c:f>
              <c:strCache>
                <c:ptCount val="3"/>
                <c:pt idx="0">
                  <c:v>CCD</c:v>
                </c:pt>
                <c:pt idx="1">
                  <c:v>OD</c:v>
                </c:pt>
                <c:pt idx="2">
                  <c:v>PSD</c:v>
                </c:pt>
              </c:strCache>
            </c:strRef>
          </c:cat>
          <c:val>
            <c:numRef>
              <c:f>Sheet1!$D$11:$F$11</c:f>
              <c:numCache>
                <c:formatCode>0.00E+00</c:formatCode>
                <c:ptCount val="3"/>
                <c:pt idx="0">
                  <c:v>1213800</c:v>
                </c:pt>
                <c:pt idx="1">
                  <c:v>1213800</c:v>
                </c:pt>
                <c:pt idx="2">
                  <c:v>1213800</c:v>
                </c:pt>
              </c:numCache>
            </c:numRef>
          </c:val>
          <c:extLst>
            <c:ext xmlns:c16="http://schemas.microsoft.com/office/drawing/2014/chart" uri="{C3380CC4-5D6E-409C-BE32-E72D297353CC}">
              <c16:uniqueId val="{00000002-6E94-44DD-8827-32C4DBBE4A0B}"/>
            </c:ext>
          </c:extLst>
        </c:ser>
        <c:dLbls>
          <c:showLegendKey val="0"/>
          <c:showVal val="0"/>
          <c:showCatName val="0"/>
          <c:showSerName val="0"/>
          <c:showPercent val="0"/>
          <c:showBubbleSize val="0"/>
        </c:dLbls>
        <c:gapWidth val="219"/>
        <c:overlap val="-27"/>
        <c:axId val="386918336"/>
        <c:axId val="386923328"/>
      </c:barChart>
      <c:catAx>
        <c:axId val="386918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386923328"/>
        <c:crosses val="autoZero"/>
        <c:auto val="1"/>
        <c:lblAlgn val="ctr"/>
        <c:lblOffset val="100"/>
        <c:noMultiLvlLbl val="0"/>
      </c:catAx>
      <c:valAx>
        <c:axId val="386923328"/>
        <c:scaling>
          <c:orientation val="minMax"/>
        </c:scaling>
        <c:delete val="0"/>
        <c:axPos val="l"/>
        <c:majorGridlines>
          <c:spPr>
            <a:ln w="9525" cap="flat" cmpd="sng" algn="ctr">
              <a:solidFill>
                <a:schemeClr val="tx1">
                  <a:lumMod val="15000"/>
                  <a:lumOff val="85000"/>
                </a:schemeClr>
              </a:solidFill>
              <a:round/>
            </a:ln>
            <a:effectLst/>
          </c:spPr>
        </c:majorGridlines>
        <c:numFmt formatCode="0.00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386918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Sheet1!$C$14</c:f>
              <c:strCache>
                <c:ptCount val="1"/>
                <c:pt idx="0">
                  <c:v>Min Pico F</c:v>
                </c:pt>
              </c:strCache>
            </c:strRef>
          </c:tx>
          <c:spPr>
            <a:solidFill>
              <a:schemeClr val="accent1"/>
            </a:solidFill>
            <a:ln>
              <a:noFill/>
            </a:ln>
            <a:effectLst/>
          </c:spPr>
          <c:invertIfNegative val="0"/>
          <c:cat>
            <c:strRef>
              <c:f>Sheet1!$D$8:$F$8</c:f>
              <c:strCache>
                <c:ptCount val="3"/>
                <c:pt idx="0">
                  <c:v>CCD</c:v>
                </c:pt>
                <c:pt idx="1">
                  <c:v>OD</c:v>
                </c:pt>
                <c:pt idx="2">
                  <c:v>PSD</c:v>
                </c:pt>
              </c:strCache>
            </c:strRef>
          </c:cat>
          <c:val>
            <c:numRef>
              <c:f>Sheet1!$D$14:$F$14</c:f>
              <c:numCache>
                <c:formatCode>0.00E+00</c:formatCode>
                <c:ptCount val="3"/>
                <c:pt idx="0">
                  <c:v>398600</c:v>
                </c:pt>
                <c:pt idx="1">
                  <c:v>1172200</c:v>
                </c:pt>
                <c:pt idx="2">
                  <c:v>1221000</c:v>
                </c:pt>
              </c:numCache>
            </c:numRef>
          </c:val>
          <c:extLst>
            <c:ext xmlns:c16="http://schemas.microsoft.com/office/drawing/2014/chart" uri="{C3380CC4-5D6E-409C-BE32-E72D297353CC}">
              <c16:uniqueId val="{00000000-D73B-49A3-B384-7D49EFCC850B}"/>
            </c:ext>
          </c:extLst>
        </c:ser>
        <c:ser>
          <c:idx val="2"/>
          <c:order val="1"/>
          <c:tx>
            <c:strRef>
              <c:f>Sheet1!$C$15</c:f>
              <c:strCache>
                <c:ptCount val="1"/>
                <c:pt idx="0">
                  <c:v>Min No PicoF</c:v>
                </c:pt>
              </c:strCache>
            </c:strRef>
          </c:tx>
          <c:spPr>
            <a:solidFill>
              <a:schemeClr val="accent3"/>
            </a:solidFill>
            <a:ln>
              <a:noFill/>
            </a:ln>
            <a:effectLst/>
          </c:spPr>
          <c:invertIfNegative val="0"/>
          <c:cat>
            <c:strRef>
              <c:f>Sheet1!$D$8:$F$8</c:f>
              <c:strCache>
                <c:ptCount val="3"/>
                <c:pt idx="0">
                  <c:v>CCD</c:v>
                </c:pt>
                <c:pt idx="1">
                  <c:v>OD</c:v>
                </c:pt>
                <c:pt idx="2">
                  <c:v>PSD</c:v>
                </c:pt>
              </c:strCache>
            </c:strRef>
          </c:cat>
          <c:val>
            <c:numRef>
              <c:f>Sheet1!$D$15:$F$15</c:f>
              <c:numCache>
                <c:formatCode>0.00E+00</c:formatCode>
                <c:ptCount val="3"/>
                <c:pt idx="0">
                  <c:v>858000</c:v>
                </c:pt>
                <c:pt idx="1">
                  <c:v>858000</c:v>
                </c:pt>
                <c:pt idx="2">
                  <c:v>858000</c:v>
                </c:pt>
              </c:numCache>
            </c:numRef>
          </c:val>
          <c:extLst>
            <c:ext xmlns:c16="http://schemas.microsoft.com/office/drawing/2014/chart" uri="{C3380CC4-5D6E-409C-BE32-E72D297353CC}">
              <c16:uniqueId val="{00000001-D73B-49A3-B384-7D49EFCC850B}"/>
            </c:ext>
          </c:extLst>
        </c:ser>
        <c:dLbls>
          <c:showLegendKey val="0"/>
          <c:showVal val="0"/>
          <c:showCatName val="0"/>
          <c:showSerName val="0"/>
          <c:showPercent val="0"/>
          <c:showBubbleSize val="0"/>
        </c:dLbls>
        <c:gapWidth val="219"/>
        <c:overlap val="-27"/>
        <c:axId val="386918336"/>
        <c:axId val="386923328"/>
      </c:barChart>
      <c:catAx>
        <c:axId val="386918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386923328"/>
        <c:crosses val="autoZero"/>
        <c:auto val="1"/>
        <c:lblAlgn val="ctr"/>
        <c:lblOffset val="100"/>
        <c:noMultiLvlLbl val="0"/>
      </c:catAx>
      <c:valAx>
        <c:axId val="386923328"/>
        <c:scaling>
          <c:orientation val="minMax"/>
        </c:scaling>
        <c:delete val="0"/>
        <c:axPos val="l"/>
        <c:majorGridlines>
          <c:spPr>
            <a:ln w="9525" cap="flat" cmpd="sng" algn="ctr">
              <a:solidFill>
                <a:schemeClr val="tx1">
                  <a:lumMod val="15000"/>
                  <a:lumOff val="85000"/>
                </a:schemeClr>
              </a:solidFill>
              <a:round/>
            </a:ln>
            <a:effectLst/>
          </c:spPr>
        </c:majorGridlines>
        <c:numFmt formatCode="0.00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386918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Sheet1!$C$17</c:f>
              <c:strCache>
                <c:ptCount val="1"/>
                <c:pt idx="0">
                  <c:v>TT picoF</c:v>
                </c:pt>
              </c:strCache>
            </c:strRef>
          </c:tx>
          <c:spPr>
            <a:solidFill>
              <a:schemeClr val="accent1"/>
            </a:solidFill>
            <a:ln>
              <a:noFill/>
            </a:ln>
            <a:effectLst/>
          </c:spPr>
          <c:invertIfNegative val="0"/>
          <c:cat>
            <c:strRef>
              <c:f>Sheet1!$D$8:$F$8</c:f>
              <c:strCache>
                <c:ptCount val="3"/>
                <c:pt idx="0">
                  <c:v>CCD</c:v>
                </c:pt>
                <c:pt idx="1">
                  <c:v>OD</c:v>
                </c:pt>
                <c:pt idx="2">
                  <c:v>PSD</c:v>
                </c:pt>
              </c:strCache>
            </c:strRef>
          </c:cat>
          <c:val>
            <c:numRef>
              <c:f>Sheet1!$D$17:$F$17</c:f>
              <c:numCache>
                <c:formatCode>0.00E+00</c:formatCode>
                <c:ptCount val="3"/>
                <c:pt idx="0">
                  <c:v>100600000</c:v>
                </c:pt>
                <c:pt idx="1">
                  <c:v>214340000</c:v>
                </c:pt>
                <c:pt idx="2">
                  <c:v>238140000</c:v>
                </c:pt>
              </c:numCache>
            </c:numRef>
          </c:val>
          <c:extLst>
            <c:ext xmlns:c16="http://schemas.microsoft.com/office/drawing/2014/chart" uri="{C3380CC4-5D6E-409C-BE32-E72D297353CC}">
              <c16:uniqueId val="{00000000-5BD1-4C94-BAFE-11547656ED46}"/>
            </c:ext>
          </c:extLst>
        </c:ser>
        <c:ser>
          <c:idx val="2"/>
          <c:order val="1"/>
          <c:tx>
            <c:strRef>
              <c:f>Sheet1!$C$18</c:f>
              <c:strCache>
                <c:ptCount val="1"/>
                <c:pt idx="0">
                  <c:v>TT No pico</c:v>
                </c:pt>
              </c:strCache>
            </c:strRef>
          </c:tx>
          <c:spPr>
            <a:solidFill>
              <a:schemeClr val="accent3"/>
            </a:solidFill>
            <a:ln>
              <a:noFill/>
            </a:ln>
            <a:effectLst/>
          </c:spPr>
          <c:invertIfNegative val="0"/>
          <c:cat>
            <c:strRef>
              <c:f>Sheet1!$D$8:$F$8</c:f>
              <c:strCache>
                <c:ptCount val="3"/>
                <c:pt idx="0">
                  <c:v>CCD</c:v>
                </c:pt>
                <c:pt idx="1">
                  <c:v>OD</c:v>
                </c:pt>
                <c:pt idx="2">
                  <c:v>PSD</c:v>
                </c:pt>
              </c:strCache>
            </c:strRef>
          </c:cat>
          <c:val>
            <c:numRef>
              <c:f>Sheet1!$D$18:$F$18</c:f>
              <c:numCache>
                <c:formatCode>0.00E+00</c:formatCode>
                <c:ptCount val="3"/>
                <c:pt idx="0">
                  <c:v>72900000</c:v>
                </c:pt>
                <c:pt idx="1">
                  <c:v>72900000</c:v>
                </c:pt>
                <c:pt idx="2">
                  <c:v>72900000</c:v>
                </c:pt>
              </c:numCache>
            </c:numRef>
          </c:val>
          <c:extLst>
            <c:ext xmlns:c16="http://schemas.microsoft.com/office/drawing/2014/chart" uri="{C3380CC4-5D6E-409C-BE32-E72D297353CC}">
              <c16:uniqueId val="{00000001-5BD1-4C94-BAFE-11547656ED46}"/>
            </c:ext>
          </c:extLst>
        </c:ser>
        <c:dLbls>
          <c:showLegendKey val="0"/>
          <c:showVal val="0"/>
          <c:showCatName val="0"/>
          <c:showSerName val="0"/>
          <c:showPercent val="0"/>
          <c:showBubbleSize val="0"/>
        </c:dLbls>
        <c:gapWidth val="219"/>
        <c:overlap val="-27"/>
        <c:axId val="386918336"/>
        <c:axId val="386923328"/>
      </c:barChart>
      <c:catAx>
        <c:axId val="386918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386923328"/>
        <c:crosses val="autoZero"/>
        <c:auto val="1"/>
        <c:lblAlgn val="ctr"/>
        <c:lblOffset val="100"/>
        <c:noMultiLvlLbl val="0"/>
      </c:catAx>
      <c:valAx>
        <c:axId val="386923328"/>
        <c:scaling>
          <c:orientation val="minMax"/>
        </c:scaling>
        <c:delete val="0"/>
        <c:axPos val="l"/>
        <c:majorGridlines>
          <c:spPr>
            <a:ln w="9525" cap="flat" cmpd="sng" algn="ctr">
              <a:solidFill>
                <a:schemeClr val="tx1">
                  <a:lumMod val="15000"/>
                  <a:lumOff val="85000"/>
                </a:schemeClr>
              </a:solidFill>
              <a:round/>
            </a:ln>
            <a:effectLst/>
          </c:spPr>
        </c:majorGridlines>
        <c:numFmt formatCode="0.00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386918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1"/>
          <c:order val="0"/>
          <c:tx>
            <c:strRef>
              <c:f>Sheet1!$H$9</c:f>
              <c:strCache>
                <c:ptCount val="1"/>
                <c:pt idx="0">
                  <c:v>Relaxation</c:v>
                </c:pt>
              </c:strCache>
            </c:strRef>
          </c:tx>
          <c:spPr>
            <a:solidFill>
              <a:schemeClr val="accent2"/>
            </a:solidFill>
            <a:ln>
              <a:noFill/>
            </a:ln>
            <a:effectLst/>
          </c:spPr>
          <c:invertIfNegative val="0"/>
          <c:cat>
            <c:strRef>
              <c:f>Sheet1!$D$8:$F$8</c:f>
              <c:strCache>
                <c:ptCount val="3"/>
                <c:pt idx="0">
                  <c:v>CCD</c:v>
                </c:pt>
                <c:pt idx="1">
                  <c:v>OD</c:v>
                </c:pt>
                <c:pt idx="2">
                  <c:v>PSD</c:v>
                </c:pt>
              </c:strCache>
            </c:strRef>
          </c:cat>
          <c:val>
            <c:numRef>
              <c:f>Sheet1!$I$9:$K$9</c:f>
              <c:numCache>
                <c:formatCode>0.00E+00</c:formatCode>
                <c:ptCount val="3"/>
                <c:pt idx="0">
                  <c:v>1027600</c:v>
                </c:pt>
                <c:pt idx="1">
                  <c:v>2346500</c:v>
                </c:pt>
                <c:pt idx="2">
                  <c:v>2491400</c:v>
                </c:pt>
              </c:numCache>
            </c:numRef>
          </c:val>
          <c:extLst>
            <c:ext xmlns:c16="http://schemas.microsoft.com/office/drawing/2014/chart" uri="{C3380CC4-5D6E-409C-BE32-E72D297353CC}">
              <c16:uniqueId val="{00000000-7D90-4103-8FA4-D3FCAD28FF10}"/>
            </c:ext>
          </c:extLst>
        </c:ser>
        <c:ser>
          <c:idx val="0"/>
          <c:order val="1"/>
          <c:tx>
            <c:strRef>
              <c:f>Sheet1!$H$10</c:f>
              <c:strCache>
                <c:ptCount val="1"/>
                <c:pt idx="0">
                  <c:v>PicoF</c:v>
                </c:pt>
              </c:strCache>
            </c:strRef>
          </c:tx>
          <c:spPr>
            <a:solidFill>
              <a:schemeClr val="accent1"/>
            </a:solidFill>
            <a:ln>
              <a:noFill/>
            </a:ln>
            <a:effectLst/>
          </c:spPr>
          <c:invertIfNegative val="0"/>
          <c:cat>
            <c:strRef>
              <c:f>Sheet1!$D$8:$F$8</c:f>
              <c:strCache>
                <c:ptCount val="3"/>
                <c:pt idx="0">
                  <c:v>CCD</c:v>
                </c:pt>
                <c:pt idx="1">
                  <c:v>OD</c:v>
                </c:pt>
                <c:pt idx="2">
                  <c:v>PSD</c:v>
                </c:pt>
              </c:strCache>
            </c:strRef>
          </c:cat>
          <c:val>
            <c:numRef>
              <c:f>Sheet1!$I$10:$K$10</c:f>
              <c:numCache>
                <c:formatCode>0.00E+00</c:formatCode>
                <c:ptCount val="3"/>
                <c:pt idx="0">
                  <c:v>1027600</c:v>
                </c:pt>
                <c:pt idx="1">
                  <c:v>2198800</c:v>
                </c:pt>
                <c:pt idx="2">
                  <c:v>2270700</c:v>
                </c:pt>
              </c:numCache>
            </c:numRef>
          </c:val>
          <c:extLst>
            <c:ext xmlns:c16="http://schemas.microsoft.com/office/drawing/2014/chart" uri="{C3380CC4-5D6E-409C-BE32-E72D297353CC}">
              <c16:uniqueId val="{00000001-7D90-4103-8FA4-D3FCAD28FF10}"/>
            </c:ext>
          </c:extLst>
        </c:ser>
        <c:ser>
          <c:idx val="2"/>
          <c:order val="2"/>
          <c:tx>
            <c:strRef>
              <c:f>Sheet1!$H$11</c:f>
              <c:strCache>
                <c:ptCount val="1"/>
                <c:pt idx="0">
                  <c:v>No Pico</c:v>
                </c:pt>
              </c:strCache>
            </c:strRef>
          </c:tx>
          <c:spPr>
            <a:solidFill>
              <a:schemeClr val="accent3"/>
            </a:solidFill>
            <a:ln>
              <a:noFill/>
            </a:ln>
            <a:effectLst/>
          </c:spPr>
          <c:invertIfNegative val="0"/>
          <c:cat>
            <c:strRef>
              <c:f>Sheet1!$D$8:$F$8</c:f>
              <c:strCache>
                <c:ptCount val="3"/>
                <c:pt idx="0">
                  <c:v>CCD</c:v>
                </c:pt>
                <c:pt idx="1">
                  <c:v>OD</c:v>
                </c:pt>
                <c:pt idx="2">
                  <c:v>PSD</c:v>
                </c:pt>
              </c:strCache>
            </c:strRef>
          </c:cat>
          <c:val>
            <c:numRef>
              <c:f>Sheet1!$I$11:$K$11</c:f>
              <c:numCache>
                <c:formatCode>0.00E+00</c:formatCode>
                <c:ptCount val="3"/>
                <c:pt idx="0">
                  <c:v>1221000</c:v>
                </c:pt>
                <c:pt idx="1">
                  <c:v>1221000</c:v>
                </c:pt>
                <c:pt idx="2">
                  <c:v>1221000</c:v>
                </c:pt>
              </c:numCache>
            </c:numRef>
          </c:val>
          <c:extLst>
            <c:ext xmlns:c16="http://schemas.microsoft.com/office/drawing/2014/chart" uri="{C3380CC4-5D6E-409C-BE32-E72D297353CC}">
              <c16:uniqueId val="{00000002-7D90-4103-8FA4-D3FCAD28FF10}"/>
            </c:ext>
          </c:extLst>
        </c:ser>
        <c:dLbls>
          <c:showLegendKey val="0"/>
          <c:showVal val="0"/>
          <c:showCatName val="0"/>
          <c:showSerName val="0"/>
          <c:showPercent val="0"/>
          <c:showBubbleSize val="0"/>
        </c:dLbls>
        <c:gapWidth val="219"/>
        <c:overlap val="-27"/>
        <c:axId val="386918336"/>
        <c:axId val="386923328"/>
      </c:barChart>
      <c:catAx>
        <c:axId val="386918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386923328"/>
        <c:crosses val="autoZero"/>
        <c:auto val="1"/>
        <c:lblAlgn val="ctr"/>
        <c:lblOffset val="100"/>
        <c:noMultiLvlLbl val="0"/>
      </c:catAx>
      <c:valAx>
        <c:axId val="386923328"/>
        <c:scaling>
          <c:orientation val="minMax"/>
        </c:scaling>
        <c:delete val="0"/>
        <c:axPos val="l"/>
        <c:majorGridlines>
          <c:spPr>
            <a:ln w="9525" cap="flat" cmpd="sng" algn="ctr">
              <a:solidFill>
                <a:schemeClr val="tx1">
                  <a:lumMod val="15000"/>
                  <a:lumOff val="85000"/>
                </a:schemeClr>
              </a:solidFill>
              <a:round/>
            </a:ln>
            <a:effectLst/>
          </c:spPr>
        </c:majorGridlines>
        <c:numFmt formatCode="0.00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386918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Sheet1!$H$14</c:f>
              <c:strCache>
                <c:ptCount val="1"/>
                <c:pt idx="0">
                  <c:v>Min Pico F</c:v>
                </c:pt>
              </c:strCache>
            </c:strRef>
          </c:tx>
          <c:spPr>
            <a:solidFill>
              <a:schemeClr val="accent1"/>
            </a:solidFill>
            <a:ln>
              <a:noFill/>
            </a:ln>
            <a:effectLst/>
          </c:spPr>
          <c:invertIfNegative val="0"/>
          <c:cat>
            <c:strRef>
              <c:f>Sheet1!$D$8:$F$8</c:f>
              <c:strCache>
                <c:ptCount val="3"/>
                <c:pt idx="0">
                  <c:v>CCD</c:v>
                </c:pt>
                <c:pt idx="1">
                  <c:v>OD</c:v>
                </c:pt>
                <c:pt idx="2">
                  <c:v>PSD</c:v>
                </c:pt>
              </c:strCache>
            </c:strRef>
          </c:cat>
          <c:val>
            <c:numRef>
              <c:f>Sheet1!$I$14:$K$14</c:f>
              <c:numCache>
                <c:formatCode>0.00E+00</c:formatCode>
                <c:ptCount val="3"/>
                <c:pt idx="0">
                  <c:v>361700</c:v>
                </c:pt>
                <c:pt idx="1">
                  <c:v>713900</c:v>
                </c:pt>
                <c:pt idx="2">
                  <c:v>817700</c:v>
                </c:pt>
              </c:numCache>
            </c:numRef>
          </c:val>
          <c:extLst>
            <c:ext xmlns:c16="http://schemas.microsoft.com/office/drawing/2014/chart" uri="{C3380CC4-5D6E-409C-BE32-E72D297353CC}">
              <c16:uniqueId val="{00000000-43CC-4421-84E9-114B3BB0BB7A}"/>
            </c:ext>
          </c:extLst>
        </c:ser>
        <c:ser>
          <c:idx val="2"/>
          <c:order val="1"/>
          <c:tx>
            <c:strRef>
              <c:f>Sheet1!$H$15</c:f>
              <c:strCache>
                <c:ptCount val="1"/>
                <c:pt idx="0">
                  <c:v>Min No</c:v>
                </c:pt>
              </c:strCache>
            </c:strRef>
          </c:tx>
          <c:spPr>
            <a:solidFill>
              <a:schemeClr val="accent3"/>
            </a:solidFill>
            <a:ln>
              <a:noFill/>
            </a:ln>
            <a:effectLst/>
          </c:spPr>
          <c:invertIfNegative val="0"/>
          <c:cat>
            <c:strRef>
              <c:f>Sheet1!$D$8:$F$8</c:f>
              <c:strCache>
                <c:ptCount val="3"/>
                <c:pt idx="0">
                  <c:v>CCD</c:v>
                </c:pt>
                <c:pt idx="1">
                  <c:v>OD</c:v>
                </c:pt>
                <c:pt idx="2">
                  <c:v>PSD</c:v>
                </c:pt>
              </c:strCache>
            </c:strRef>
          </c:cat>
          <c:val>
            <c:numRef>
              <c:f>Sheet1!$I$15:$K$15</c:f>
              <c:numCache>
                <c:formatCode>0.00E+00</c:formatCode>
                <c:ptCount val="3"/>
                <c:pt idx="0">
                  <c:v>1221000</c:v>
                </c:pt>
                <c:pt idx="1">
                  <c:v>1221000</c:v>
                </c:pt>
                <c:pt idx="2">
                  <c:v>1221000</c:v>
                </c:pt>
              </c:numCache>
            </c:numRef>
          </c:val>
          <c:extLst>
            <c:ext xmlns:c16="http://schemas.microsoft.com/office/drawing/2014/chart" uri="{C3380CC4-5D6E-409C-BE32-E72D297353CC}">
              <c16:uniqueId val="{00000001-43CC-4421-84E9-114B3BB0BB7A}"/>
            </c:ext>
          </c:extLst>
        </c:ser>
        <c:dLbls>
          <c:showLegendKey val="0"/>
          <c:showVal val="0"/>
          <c:showCatName val="0"/>
          <c:showSerName val="0"/>
          <c:showPercent val="0"/>
          <c:showBubbleSize val="0"/>
        </c:dLbls>
        <c:gapWidth val="219"/>
        <c:overlap val="-27"/>
        <c:axId val="386918336"/>
        <c:axId val="386923328"/>
      </c:barChart>
      <c:catAx>
        <c:axId val="386918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386923328"/>
        <c:crosses val="autoZero"/>
        <c:auto val="1"/>
        <c:lblAlgn val="ctr"/>
        <c:lblOffset val="100"/>
        <c:noMultiLvlLbl val="0"/>
      </c:catAx>
      <c:valAx>
        <c:axId val="386923328"/>
        <c:scaling>
          <c:orientation val="minMax"/>
        </c:scaling>
        <c:delete val="0"/>
        <c:axPos val="l"/>
        <c:majorGridlines>
          <c:spPr>
            <a:ln w="9525" cap="flat" cmpd="sng" algn="ctr">
              <a:solidFill>
                <a:schemeClr val="tx1">
                  <a:lumMod val="15000"/>
                  <a:lumOff val="85000"/>
                </a:schemeClr>
              </a:solidFill>
              <a:round/>
            </a:ln>
            <a:effectLst/>
          </c:spPr>
        </c:majorGridlines>
        <c:numFmt formatCode="0.00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386918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Sheet1!$H$17</c:f>
              <c:strCache>
                <c:ptCount val="1"/>
                <c:pt idx="0">
                  <c:v>TT picoF</c:v>
                </c:pt>
              </c:strCache>
            </c:strRef>
          </c:tx>
          <c:spPr>
            <a:solidFill>
              <a:schemeClr val="accent1"/>
            </a:solidFill>
            <a:ln>
              <a:noFill/>
            </a:ln>
            <a:effectLst/>
          </c:spPr>
          <c:invertIfNegative val="0"/>
          <c:cat>
            <c:strRef>
              <c:f>Sheet1!$D$8:$F$8</c:f>
              <c:strCache>
                <c:ptCount val="3"/>
                <c:pt idx="0">
                  <c:v>CCD</c:v>
                </c:pt>
                <c:pt idx="1">
                  <c:v>OD</c:v>
                </c:pt>
                <c:pt idx="2">
                  <c:v>PSD</c:v>
                </c:pt>
              </c:strCache>
            </c:strRef>
          </c:cat>
          <c:val>
            <c:numRef>
              <c:f>Sheet1!$I$17:$K$17</c:f>
              <c:numCache>
                <c:formatCode>0.00E+00</c:formatCode>
                <c:ptCount val="3"/>
                <c:pt idx="0">
                  <c:v>86300000</c:v>
                </c:pt>
                <c:pt idx="1">
                  <c:v>157870000</c:v>
                </c:pt>
                <c:pt idx="2">
                  <c:v>192480000</c:v>
                </c:pt>
              </c:numCache>
            </c:numRef>
          </c:val>
          <c:extLst>
            <c:ext xmlns:c16="http://schemas.microsoft.com/office/drawing/2014/chart" uri="{C3380CC4-5D6E-409C-BE32-E72D297353CC}">
              <c16:uniqueId val="{00000000-D0C2-4463-A708-75CAE8B3A9C4}"/>
            </c:ext>
          </c:extLst>
        </c:ser>
        <c:ser>
          <c:idx val="2"/>
          <c:order val="1"/>
          <c:tx>
            <c:strRef>
              <c:f>Sheet1!$H$18</c:f>
              <c:strCache>
                <c:ptCount val="1"/>
                <c:pt idx="0">
                  <c:v>TT No pico</c:v>
                </c:pt>
              </c:strCache>
            </c:strRef>
          </c:tx>
          <c:spPr>
            <a:solidFill>
              <a:schemeClr val="accent3"/>
            </a:solidFill>
            <a:ln>
              <a:noFill/>
            </a:ln>
            <a:effectLst/>
          </c:spPr>
          <c:invertIfNegative val="0"/>
          <c:cat>
            <c:strRef>
              <c:f>Sheet1!$D$8:$F$8</c:f>
              <c:strCache>
                <c:ptCount val="3"/>
                <c:pt idx="0">
                  <c:v>CCD</c:v>
                </c:pt>
                <c:pt idx="1">
                  <c:v>OD</c:v>
                </c:pt>
                <c:pt idx="2">
                  <c:v>PSD</c:v>
                </c:pt>
              </c:strCache>
            </c:strRef>
          </c:cat>
          <c:val>
            <c:numRef>
              <c:f>Sheet1!$I$18:$K$18</c:f>
              <c:numCache>
                <c:formatCode>0.00E+00</c:formatCode>
                <c:ptCount val="3"/>
                <c:pt idx="0">
                  <c:v>73260000</c:v>
                </c:pt>
                <c:pt idx="1">
                  <c:v>73260000</c:v>
                </c:pt>
                <c:pt idx="2">
                  <c:v>73260000</c:v>
                </c:pt>
              </c:numCache>
            </c:numRef>
          </c:val>
          <c:extLst>
            <c:ext xmlns:c16="http://schemas.microsoft.com/office/drawing/2014/chart" uri="{C3380CC4-5D6E-409C-BE32-E72D297353CC}">
              <c16:uniqueId val="{00000001-D0C2-4463-A708-75CAE8B3A9C4}"/>
            </c:ext>
          </c:extLst>
        </c:ser>
        <c:dLbls>
          <c:showLegendKey val="0"/>
          <c:showVal val="0"/>
          <c:showCatName val="0"/>
          <c:showSerName val="0"/>
          <c:showPercent val="0"/>
          <c:showBubbleSize val="0"/>
        </c:dLbls>
        <c:gapWidth val="219"/>
        <c:overlap val="-27"/>
        <c:axId val="386918336"/>
        <c:axId val="386923328"/>
      </c:barChart>
      <c:catAx>
        <c:axId val="386918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386923328"/>
        <c:crosses val="autoZero"/>
        <c:auto val="1"/>
        <c:lblAlgn val="ctr"/>
        <c:lblOffset val="100"/>
        <c:noMultiLvlLbl val="0"/>
      </c:catAx>
      <c:valAx>
        <c:axId val="386923328"/>
        <c:scaling>
          <c:orientation val="minMax"/>
        </c:scaling>
        <c:delete val="0"/>
        <c:axPos val="l"/>
        <c:majorGridlines>
          <c:spPr>
            <a:ln w="9525" cap="flat" cmpd="sng" algn="ctr">
              <a:solidFill>
                <a:schemeClr val="tx1">
                  <a:lumMod val="15000"/>
                  <a:lumOff val="85000"/>
                </a:schemeClr>
              </a:solidFill>
              <a:round/>
            </a:ln>
            <a:effectLst/>
          </c:spPr>
        </c:majorGridlines>
        <c:numFmt formatCode="0.00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386918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4CE41-E114-459D-ABC3-9F8A90EE213B}" type="datetimeFigureOut">
              <a:rPr lang="ko-KR" altLang="en-US" smtClean="0"/>
              <a:t>2021-01-25</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597B6A-63F7-4B42-97A2-21D9A79F0D50}" type="slidenum">
              <a:rPr lang="ko-KR" altLang="en-US" smtClean="0"/>
              <a:t>‹#›</a:t>
            </a:fld>
            <a:endParaRPr lang="ko-KR" altLang="en-US"/>
          </a:p>
        </p:txBody>
      </p:sp>
    </p:spTree>
    <p:extLst>
      <p:ext uri="{BB962C8B-B14F-4D97-AF65-F5344CB8AC3E}">
        <p14:creationId xmlns:p14="http://schemas.microsoft.com/office/powerpoint/2010/main" val="83901662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solidFill>
                <a:effectLst/>
                <a:uLnTx/>
                <a:uFillTx/>
                <a:latin typeface="+mj-lt"/>
                <a:ea typeface="+mn-ea"/>
                <a:cs typeface="+mn-cs"/>
              </a:rPr>
              <a:t>A unified(</a:t>
            </a:r>
            <a:r>
              <a:rPr kumimoji="0" lang="ko-KR" altLang="en-US" sz="1200" b="0" i="0" u="none" strike="noStrike" kern="1200" cap="none" spc="0" normalizeH="0" baseline="0" noProof="0" dirty="0">
                <a:ln>
                  <a:noFill/>
                </a:ln>
                <a:solidFill>
                  <a:prstClr val="black"/>
                </a:solidFill>
                <a:effectLst/>
                <a:uLnTx/>
                <a:uFillTx/>
                <a:latin typeface="+mj-lt"/>
                <a:ea typeface="+mn-ea"/>
                <a:cs typeface="+mn-cs"/>
              </a:rPr>
              <a:t>통합</a:t>
            </a:r>
            <a:r>
              <a:rPr kumimoji="0" lang="en-US" altLang="ko-KR" sz="1200" b="0" i="0" u="none" strike="noStrike" kern="1200" cap="none" spc="0" normalizeH="0" baseline="0" noProof="0" dirty="0">
                <a:ln>
                  <a:noFill/>
                </a:ln>
                <a:solidFill>
                  <a:prstClr val="black"/>
                </a:solidFill>
                <a:effectLst/>
                <a:uLnTx/>
                <a:uFillTx/>
                <a:latin typeface="+mj-lt"/>
                <a:ea typeface="+mn-ea"/>
                <a:cs typeface="+mn-cs"/>
              </a:rPr>
              <a:t>) static(</a:t>
            </a:r>
            <a:r>
              <a:rPr kumimoji="0" lang="ko-KR" altLang="en-US" sz="1200" b="0" i="0" u="none" strike="noStrike" kern="1200" cap="none" spc="0" normalizeH="0" baseline="0" noProof="0" dirty="0">
                <a:ln>
                  <a:noFill/>
                </a:ln>
                <a:solidFill>
                  <a:prstClr val="black"/>
                </a:solidFill>
                <a:effectLst/>
                <a:uLnTx/>
                <a:uFillTx/>
                <a:latin typeface="+mj-lt"/>
                <a:ea typeface="+mn-ea"/>
                <a:cs typeface="+mn-cs"/>
              </a:rPr>
              <a:t>정적</a:t>
            </a:r>
            <a:r>
              <a:rPr kumimoji="0" lang="en-US" altLang="ko-KR" sz="1200" b="0" i="0" u="none" strike="noStrike" kern="1200" cap="none" spc="0" normalizeH="0" baseline="0" noProof="0" dirty="0">
                <a:ln>
                  <a:noFill/>
                </a:ln>
                <a:solidFill>
                  <a:prstClr val="black"/>
                </a:solidFill>
                <a:effectLst/>
                <a:uLnTx/>
                <a:uFillTx/>
                <a:latin typeface="+mj-lt"/>
                <a:ea typeface="+mn-ea"/>
                <a:cs typeface="+mn-cs"/>
              </a:rPr>
              <a:t>) framework to study the interplay (</a:t>
            </a:r>
            <a:r>
              <a:rPr kumimoji="0" lang="ko-KR" altLang="en-US" sz="1200" b="0" i="0" u="none" strike="noStrike" kern="1200" cap="none" spc="0" normalizeH="0" baseline="0" noProof="0" dirty="0">
                <a:ln>
                  <a:noFill/>
                </a:ln>
                <a:solidFill>
                  <a:prstClr val="black"/>
                </a:solidFill>
                <a:effectLst/>
                <a:uLnTx/>
                <a:uFillTx/>
                <a:latin typeface="+mj-lt"/>
                <a:ea typeface="+mn-ea"/>
                <a:cs typeface="+mn-cs"/>
              </a:rPr>
              <a:t>상호작용</a:t>
            </a:r>
            <a:r>
              <a:rPr kumimoji="0" lang="en-US" altLang="ko-KR" sz="1200" b="0" i="0" u="none" strike="noStrike" kern="1200" cap="none" spc="0" normalizeH="0" baseline="0" noProof="0" dirty="0">
                <a:ln>
                  <a:noFill/>
                </a:ln>
                <a:solidFill>
                  <a:prstClr val="black"/>
                </a:solidFill>
                <a:effectLst/>
                <a:uLnTx/>
                <a:uFillTx/>
                <a:latin typeface="+mj-lt"/>
                <a:ea typeface="+mn-ea"/>
                <a:cs typeface="+mn-cs"/>
              </a:rPr>
              <a:t>) </a:t>
            </a:r>
          </a:p>
          <a:p>
            <a:endParaRPr lang="ko-KR" altLang="en-US" dirty="0"/>
          </a:p>
        </p:txBody>
      </p:sp>
      <p:sp>
        <p:nvSpPr>
          <p:cNvPr id="4" name="슬라이드 번호 개체 틀 3"/>
          <p:cNvSpPr>
            <a:spLocks noGrp="1"/>
          </p:cNvSpPr>
          <p:nvPr>
            <p:ph type="sldNum" sz="quarter" idx="5"/>
          </p:nvPr>
        </p:nvSpPr>
        <p:spPr/>
        <p:txBody>
          <a:bodyPr/>
          <a:lstStyle/>
          <a:p>
            <a:fld id="{8E597B6A-63F7-4B42-97A2-21D9A79F0D50}" type="slidenum">
              <a:rPr lang="ko-KR" altLang="en-US" smtClean="0"/>
              <a:t>2</a:t>
            </a:fld>
            <a:endParaRPr lang="ko-KR" altLang="en-US"/>
          </a:p>
        </p:txBody>
      </p:sp>
    </p:spTree>
    <p:extLst>
      <p:ext uri="{BB962C8B-B14F-4D97-AF65-F5344CB8AC3E}">
        <p14:creationId xmlns:p14="http://schemas.microsoft.com/office/powerpoint/2010/main" val="3367932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사용자는 하나의 </a:t>
            </a:r>
            <a:r>
              <a:rPr lang="en-US" altLang="ko-KR" dirty="0"/>
              <a:t>BS</a:t>
            </a:r>
            <a:r>
              <a:rPr lang="ko-KR" altLang="en-US" dirty="0"/>
              <a:t>만 연결한다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8E597B6A-63F7-4B42-97A2-21D9A79F0D50}" type="slidenum">
              <a:rPr lang="ko-KR" altLang="en-US" smtClean="0"/>
              <a:t>19</a:t>
            </a:fld>
            <a:endParaRPr lang="ko-KR" altLang="en-US"/>
          </a:p>
        </p:txBody>
      </p:sp>
    </p:spTree>
    <p:extLst>
      <p:ext uri="{BB962C8B-B14F-4D97-AF65-F5344CB8AC3E}">
        <p14:creationId xmlns:p14="http://schemas.microsoft.com/office/powerpoint/2010/main" val="4008964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슬라이드 노트 개체 틀 2"/>
              <p:cNvSpPr>
                <a:spLocks noGrp="1"/>
              </p:cNvSpPr>
              <p:nvPr>
                <p:ph type="body" idx="1"/>
              </p:nvPr>
            </p:nvSpPr>
            <p:spPr/>
            <p:txBody>
              <a:bodyPr/>
              <a:lstStyle/>
              <a:p>
                <a:r>
                  <a:rPr lang="en-US" altLang="ko-KR" dirty="0">
                    <a:latin typeface="+mj-lt"/>
                  </a:rPr>
                  <a:t>Based on this theorem, we work now with </a:t>
                </a:r>
                <a14:m>
                  <m:oMath xmlns:m="http://schemas.openxmlformats.org/officeDocument/2006/math">
                    <m:sSubSup>
                      <m:sSubSupPr>
                        <m:ctrlPr>
                          <a:rPr lang="en-US" altLang="ko-KR" b="1" i="1" smtClean="0">
                            <a:latin typeface="Cambria Math" panose="02040503050406030204" pitchFamily="18" charset="0"/>
                          </a:rPr>
                        </m:ctrlPr>
                      </m:sSubSupPr>
                      <m:e>
                        <m:r>
                          <a:rPr lang="en-US" altLang="ko-KR" b="1" i="0">
                            <a:latin typeface="Cambria Math" panose="02040503050406030204" pitchFamily="18" charset="0"/>
                          </a:rPr>
                          <m:t>𝐏</m:t>
                        </m:r>
                      </m:e>
                      <m:sub>
                        <m:r>
                          <a:rPr lang="en-US" altLang="ko-KR" b="1" i="0">
                            <a:latin typeface="Cambria Math" panose="02040503050406030204" pitchFamily="18" charset="0"/>
                          </a:rPr>
                          <m:t>𝐎𝐃</m:t>
                        </m:r>
                      </m:sub>
                      <m:sup>
                        <m:r>
                          <a:rPr lang="en-US" altLang="ko-KR" b="1" i="1">
                            <a:latin typeface="Cambria Math" panose="02040503050406030204" pitchFamily="18" charset="0"/>
                          </a:rPr>
                          <m:t>′</m:t>
                        </m:r>
                        <m:r>
                          <a:rPr lang="en-US" altLang="ko-KR" b="1" i="1">
                            <a:latin typeface="Cambria Math" panose="02040503050406030204" pitchFamily="18" charset="0"/>
                          </a:rPr>
                          <m:t>𝒍</m:t>
                        </m:r>
                      </m:sup>
                    </m:sSubSup>
                  </m:oMath>
                </a14:m>
                <a:r>
                  <a:rPr lang="en-US" altLang="ko-KR" dirty="0">
                    <a:latin typeface="+mj-lt"/>
                  </a:rPr>
                  <a:t>. </a:t>
                </a:r>
              </a:p>
              <a:p>
                <a:r>
                  <a:rPr lang="en-US" altLang="ko-KR" dirty="0">
                    <a:latin typeface="+mj-lt"/>
                  </a:rPr>
                  <a:t>Note that </a:t>
                </a:r>
                <a14:m>
                  <m:oMath xmlns:m="http://schemas.openxmlformats.org/officeDocument/2006/math">
                    <m:sSubSup>
                      <m:sSubSupPr>
                        <m:ctrlPr>
                          <a:rPr lang="en-US" altLang="ko-KR" b="1" i="1" smtClean="0">
                            <a:latin typeface="Cambria Math" panose="02040503050406030204" pitchFamily="18" charset="0"/>
                          </a:rPr>
                        </m:ctrlPr>
                      </m:sSubSupPr>
                      <m:e>
                        <m:r>
                          <a:rPr lang="en-US" altLang="ko-KR" b="1" i="0">
                            <a:latin typeface="Cambria Math" panose="02040503050406030204" pitchFamily="18" charset="0"/>
                          </a:rPr>
                          <m:t>𝐏</m:t>
                        </m:r>
                      </m:e>
                      <m:sub>
                        <m:r>
                          <a:rPr lang="en-US" altLang="ko-KR" b="1" i="0" smtClean="0">
                            <a:latin typeface="Cambria Math" panose="02040503050406030204" pitchFamily="18" charset="0"/>
                          </a:rPr>
                          <m:t>𝐂𝐂𝐃</m:t>
                        </m:r>
                      </m:sub>
                      <m:sup>
                        <m:r>
                          <a:rPr lang="en-US" altLang="ko-KR" b="1" i="1" smtClean="0">
                            <a:latin typeface="Cambria Math" panose="02040503050406030204" pitchFamily="18" charset="0"/>
                          </a:rPr>
                          <m:t>𝒍</m:t>
                        </m:r>
                      </m:sup>
                    </m:sSubSup>
                    <m:r>
                      <a:rPr lang="en-US" altLang="ko-KR" b="1" i="0">
                        <a:latin typeface="Cambria Math" panose="02040503050406030204" pitchFamily="18" charset="0"/>
                      </a:rPr>
                      <m:t> </m:t>
                    </m:r>
                  </m:oMath>
                </a14:m>
                <a:r>
                  <a:rPr lang="en-US" altLang="ko-KR" dirty="0">
                    <a:latin typeface="+mj-lt"/>
                  </a:rPr>
                  <a:t>and </a:t>
                </a:r>
                <a14:m>
                  <m:oMath xmlns:m="http://schemas.openxmlformats.org/officeDocument/2006/math">
                    <m:sSubSup>
                      <m:sSubSupPr>
                        <m:ctrlPr>
                          <a:rPr lang="en-US" altLang="ko-KR" b="1" i="1">
                            <a:latin typeface="Cambria Math" panose="02040503050406030204" pitchFamily="18" charset="0"/>
                          </a:rPr>
                        </m:ctrlPr>
                      </m:sSubSupPr>
                      <m:e>
                        <m:r>
                          <a:rPr lang="en-US" altLang="ko-KR" b="1">
                            <a:latin typeface="Cambria Math" panose="02040503050406030204" pitchFamily="18" charset="0"/>
                          </a:rPr>
                          <m:t>𝐏</m:t>
                        </m:r>
                      </m:e>
                      <m:sub>
                        <m:r>
                          <a:rPr lang="en-US" altLang="ko-KR" b="1" i="0" smtClean="0">
                            <a:latin typeface="Cambria Math" panose="02040503050406030204" pitchFamily="18" charset="0"/>
                          </a:rPr>
                          <m:t>𝐏𝐒𝐃</m:t>
                        </m:r>
                      </m:sub>
                      <m:sup>
                        <m:r>
                          <a:rPr lang="en-US" altLang="ko-KR" b="1" i="1">
                            <a:latin typeface="Cambria Math" panose="02040503050406030204" pitchFamily="18" charset="0"/>
                          </a:rPr>
                          <m:t>𝒍</m:t>
                        </m:r>
                      </m:sup>
                    </m:sSubSup>
                    <m:r>
                      <a:rPr lang="en-US" altLang="ko-KR" b="1" i="1">
                        <a:latin typeface="Cambria Math" panose="02040503050406030204" pitchFamily="18" charset="0"/>
                      </a:rPr>
                      <m:t> </m:t>
                    </m:r>
                  </m:oMath>
                </a14:m>
                <a:r>
                  <a:rPr lang="en-US" altLang="ko-KR" dirty="0">
                    <a:latin typeface="+mj-lt"/>
                  </a:rPr>
                  <a:t>can be reduced to the same non-convex</a:t>
                </a:r>
                <a:r>
                  <a:rPr lang="en-US" altLang="ko-KR" b="1" dirty="0">
                    <a:latin typeface="+mj-lt"/>
                  </a:rPr>
                  <a:t> IP </a:t>
                </a:r>
                <a:r>
                  <a:rPr lang="en-US" altLang="ko-KR" dirty="0">
                    <a:latin typeface="+mj-lt"/>
                  </a:rPr>
                  <a:t>problem </a:t>
                </a:r>
              </a:p>
              <a:p>
                <a:r>
                  <a:rPr lang="en-US" altLang="ko-KR" dirty="0">
                    <a:latin typeface="+mj-lt"/>
                  </a:rPr>
                  <a:t>since their differences are all summarized in the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𝑟</m:t>
                        </m:r>
                      </m:e>
                      <m:sub>
                        <m:r>
                          <a:rPr lang="en-US" altLang="ko-KR" i="1">
                            <a:latin typeface="Cambria Math" panose="02040503050406030204" pitchFamily="18" charset="0"/>
                          </a:rPr>
                          <m:t>𝑖</m:t>
                        </m:r>
                        <m:r>
                          <a:rPr lang="en-US" altLang="ko-KR" i="1">
                            <a:latin typeface="Cambria Math" panose="02040503050406030204" pitchFamily="18" charset="0"/>
                          </a:rPr>
                          <m:t>, </m:t>
                        </m:r>
                        <m:r>
                          <a:rPr lang="en-US" altLang="ko-KR" i="1">
                            <a:latin typeface="Cambria Math" panose="02040503050406030204" pitchFamily="18" charset="0"/>
                          </a:rPr>
                          <m:t>𝑗</m:t>
                        </m:r>
                      </m:sub>
                    </m:sSub>
                  </m:oMath>
                </a14:m>
                <a:r>
                  <a:rPr lang="en-US" altLang="ko-KR" dirty="0">
                    <a:latin typeface="+mj-lt"/>
                  </a:rPr>
                  <a:t>’s that can be computed beforehand</a:t>
                </a:r>
                <a:endParaRPr lang="ko-KR" altLang="en-US" dirty="0"/>
              </a:p>
            </p:txBody>
          </p:sp>
        </mc:Choice>
        <mc:Fallback xmlns="">
          <p:sp>
            <p:nvSpPr>
              <p:cNvPr id="3" name="슬라이드 노트 개체 틀 2"/>
              <p:cNvSpPr>
                <a:spLocks noGrp="1"/>
              </p:cNvSpPr>
              <p:nvPr>
                <p:ph type="body" idx="1"/>
              </p:nvPr>
            </p:nvSpPr>
            <p:spPr/>
            <p:txBody>
              <a:bodyPr/>
              <a:lstStyle/>
              <a:p>
                <a:r>
                  <a:rPr lang="en-US" altLang="ko-KR" dirty="0">
                    <a:latin typeface="+mj-lt"/>
                  </a:rPr>
                  <a:t>Based on this theorem, we work now with </a:t>
                </a:r>
                <a:r>
                  <a:rPr lang="en-US" altLang="ko-KR" b="1" i="0">
                    <a:latin typeface="Cambria Math" panose="02040503050406030204" pitchFamily="18" charset="0"/>
                  </a:rPr>
                  <a:t>𝐏_𝐎𝐃^′𝒍</a:t>
                </a:r>
                <a:r>
                  <a:rPr lang="en-US" altLang="ko-KR" dirty="0">
                    <a:latin typeface="+mj-lt"/>
                  </a:rPr>
                  <a:t>. </a:t>
                </a:r>
              </a:p>
              <a:p>
                <a:r>
                  <a:rPr lang="en-US" altLang="ko-KR" dirty="0">
                    <a:latin typeface="+mj-lt"/>
                  </a:rPr>
                  <a:t>Note that </a:t>
                </a:r>
                <a:r>
                  <a:rPr lang="en-US" altLang="ko-KR" b="1" i="0">
                    <a:latin typeface="Cambria Math" panose="02040503050406030204" pitchFamily="18" charset="0"/>
                  </a:rPr>
                  <a:t>𝐏_𝐂𝐂𝐃^𝒍  </a:t>
                </a:r>
                <a:r>
                  <a:rPr lang="en-US" altLang="ko-KR" dirty="0">
                    <a:latin typeface="+mj-lt"/>
                  </a:rPr>
                  <a:t>and </a:t>
                </a:r>
                <a:r>
                  <a:rPr lang="en-US" altLang="ko-KR" b="1" i="0">
                    <a:latin typeface="Cambria Math" panose="02040503050406030204" pitchFamily="18" charset="0"/>
                  </a:rPr>
                  <a:t>𝐏_𝐏𝐒𝐃^𝒍  </a:t>
                </a:r>
                <a:r>
                  <a:rPr lang="en-US" altLang="ko-KR" dirty="0">
                    <a:latin typeface="+mj-lt"/>
                  </a:rPr>
                  <a:t>can be reduced to the same non-convex</a:t>
                </a:r>
                <a:r>
                  <a:rPr lang="en-US" altLang="ko-KR" b="1" dirty="0">
                    <a:latin typeface="+mj-lt"/>
                  </a:rPr>
                  <a:t> IP </a:t>
                </a:r>
                <a:r>
                  <a:rPr lang="en-US" altLang="ko-KR" dirty="0">
                    <a:latin typeface="+mj-lt"/>
                  </a:rPr>
                  <a:t>problem </a:t>
                </a:r>
              </a:p>
              <a:p>
                <a:r>
                  <a:rPr lang="en-US" altLang="ko-KR" dirty="0">
                    <a:latin typeface="+mj-lt"/>
                  </a:rPr>
                  <a:t>since their differences are all summarized in the </a:t>
                </a:r>
                <a:r>
                  <a:rPr lang="en-US" altLang="ko-KR" b="0" i="0">
                    <a:latin typeface="Cambria Math" panose="02040503050406030204" pitchFamily="18" charset="0"/>
                  </a:rPr>
                  <a:t>𝑟_(</a:t>
                </a:r>
                <a:r>
                  <a:rPr lang="en-US" altLang="ko-KR" i="0">
                    <a:latin typeface="Cambria Math" panose="02040503050406030204" pitchFamily="18" charset="0"/>
                  </a:rPr>
                  <a:t>𝑖, 𝑗)</a:t>
                </a:r>
                <a:r>
                  <a:rPr lang="en-US" altLang="ko-KR" dirty="0">
                    <a:latin typeface="+mj-lt"/>
                  </a:rPr>
                  <a:t>’s that can be computed beforehand</a:t>
                </a:r>
                <a:endParaRPr lang="ko-KR" altLang="en-US" dirty="0"/>
              </a:p>
            </p:txBody>
          </p:sp>
        </mc:Fallback>
      </mc:AlternateContent>
      <p:sp>
        <p:nvSpPr>
          <p:cNvPr id="4" name="슬라이드 번호 개체 틀 3"/>
          <p:cNvSpPr>
            <a:spLocks noGrp="1"/>
          </p:cNvSpPr>
          <p:nvPr>
            <p:ph type="sldNum" sz="quarter" idx="5"/>
          </p:nvPr>
        </p:nvSpPr>
        <p:spPr/>
        <p:txBody>
          <a:bodyPr/>
          <a:lstStyle/>
          <a:p>
            <a:fld id="{8E597B6A-63F7-4B42-97A2-21D9A79F0D50}" type="slidenum">
              <a:rPr lang="ko-KR" altLang="en-US" smtClean="0"/>
              <a:t>20</a:t>
            </a:fld>
            <a:endParaRPr lang="ko-KR" altLang="en-US"/>
          </a:p>
        </p:txBody>
      </p:sp>
    </p:spTree>
    <p:extLst>
      <p:ext uri="{BB962C8B-B14F-4D97-AF65-F5344CB8AC3E}">
        <p14:creationId xmlns:p14="http://schemas.microsoft.com/office/powerpoint/2010/main" val="1076524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사용자는 하나의 </a:t>
            </a:r>
            <a:r>
              <a:rPr lang="en-US" altLang="ko-KR" dirty="0"/>
              <a:t>BS</a:t>
            </a:r>
            <a:r>
              <a:rPr lang="ko-KR" altLang="en-US" dirty="0"/>
              <a:t>만 연결한다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8E597B6A-63F7-4B42-97A2-21D9A79F0D50}" type="slidenum">
              <a:rPr lang="ko-KR" altLang="en-US" smtClean="0"/>
              <a:t>21</a:t>
            </a:fld>
            <a:endParaRPr lang="ko-KR" altLang="en-US"/>
          </a:p>
        </p:txBody>
      </p:sp>
    </p:spTree>
    <p:extLst>
      <p:ext uri="{BB962C8B-B14F-4D97-AF65-F5344CB8AC3E}">
        <p14:creationId xmlns:p14="http://schemas.microsoft.com/office/powerpoint/2010/main" val="2194420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사용자는 하나의 </a:t>
            </a:r>
            <a:r>
              <a:rPr lang="en-US" altLang="ko-KR" dirty="0"/>
              <a:t>BS</a:t>
            </a:r>
            <a:r>
              <a:rPr lang="ko-KR" altLang="en-US" dirty="0"/>
              <a:t>만 연결한다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8E597B6A-63F7-4B42-97A2-21D9A79F0D50}" type="slidenum">
              <a:rPr lang="ko-KR" altLang="en-US" smtClean="0"/>
              <a:t>22</a:t>
            </a:fld>
            <a:endParaRPr lang="ko-KR" altLang="en-US"/>
          </a:p>
        </p:txBody>
      </p:sp>
    </p:spTree>
    <p:extLst>
      <p:ext uri="{BB962C8B-B14F-4D97-AF65-F5344CB8AC3E}">
        <p14:creationId xmlns:p14="http://schemas.microsoft.com/office/powerpoint/2010/main" val="1905525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사용자는 하나의 </a:t>
            </a:r>
            <a:r>
              <a:rPr lang="en-US" altLang="ko-KR" dirty="0"/>
              <a:t>BS</a:t>
            </a:r>
            <a:r>
              <a:rPr lang="ko-KR" altLang="en-US" dirty="0"/>
              <a:t>만 연결한다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8E597B6A-63F7-4B42-97A2-21D9A79F0D50}" type="slidenum">
              <a:rPr lang="ko-KR" altLang="en-US" smtClean="0"/>
              <a:t>23</a:t>
            </a:fld>
            <a:endParaRPr lang="ko-KR" altLang="en-US"/>
          </a:p>
        </p:txBody>
      </p:sp>
    </p:spTree>
    <p:extLst>
      <p:ext uri="{BB962C8B-B14F-4D97-AF65-F5344CB8AC3E}">
        <p14:creationId xmlns:p14="http://schemas.microsoft.com/office/powerpoint/2010/main" val="602086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사용자는 하나의 </a:t>
            </a:r>
            <a:r>
              <a:rPr lang="en-US" altLang="ko-KR" dirty="0"/>
              <a:t>BS</a:t>
            </a:r>
            <a:r>
              <a:rPr lang="ko-KR" altLang="en-US" dirty="0"/>
              <a:t>만 연결한다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8E597B6A-63F7-4B42-97A2-21D9A79F0D50}" type="slidenum">
              <a:rPr lang="ko-KR" altLang="en-US" smtClean="0"/>
              <a:t>24</a:t>
            </a:fld>
            <a:endParaRPr lang="ko-KR" altLang="en-US"/>
          </a:p>
        </p:txBody>
      </p:sp>
    </p:spTree>
    <p:extLst>
      <p:ext uri="{BB962C8B-B14F-4D97-AF65-F5344CB8AC3E}">
        <p14:creationId xmlns:p14="http://schemas.microsoft.com/office/powerpoint/2010/main" val="911475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사용자는 하나의 </a:t>
            </a:r>
            <a:r>
              <a:rPr lang="en-US" altLang="ko-KR" dirty="0"/>
              <a:t>BS</a:t>
            </a:r>
            <a:r>
              <a:rPr lang="ko-KR" altLang="en-US" dirty="0"/>
              <a:t>만 연결한다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8E597B6A-63F7-4B42-97A2-21D9A79F0D50}" type="slidenum">
              <a:rPr lang="ko-KR" altLang="en-US" smtClean="0"/>
              <a:t>25</a:t>
            </a:fld>
            <a:endParaRPr lang="ko-KR" altLang="en-US"/>
          </a:p>
        </p:txBody>
      </p:sp>
    </p:spTree>
    <p:extLst>
      <p:ext uri="{BB962C8B-B14F-4D97-AF65-F5344CB8AC3E}">
        <p14:creationId xmlns:p14="http://schemas.microsoft.com/office/powerpoint/2010/main" val="419344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사용자는 하나의 </a:t>
            </a:r>
            <a:r>
              <a:rPr lang="en-US" altLang="ko-KR" dirty="0"/>
              <a:t>BS</a:t>
            </a:r>
            <a:r>
              <a:rPr lang="ko-KR" altLang="en-US" dirty="0"/>
              <a:t>만 연결한다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8E597B6A-63F7-4B42-97A2-21D9A79F0D50}" type="slidenum">
              <a:rPr lang="ko-KR" altLang="en-US" smtClean="0"/>
              <a:t>26</a:t>
            </a:fld>
            <a:endParaRPr lang="ko-KR" altLang="en-US"/>
          </a:p>
        </p:txBody>
      </p:sp>
    </p:spTree>
    <p:extLst>
      <p:ext uri="{BB962C8B-B14F-4D97-AF65-F5344CB8AC3E}">
        <p14:creationId xmlns:p14="http://schemas.microsoft.com/office/powerpoint/2010/main" val="2278634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사용자는 하나의 </a:t>
            </a:r>
            <a:r>
              <a:rPr lang="en-US" altLang="ko-KR" dirty="0"/>
              <a:t>BS</a:t>
            </a:r>
            <a:r>
              <a:rPr lang="ko-KR" altLang="en-US" dirty="0"/>
              <a:t>만 연결한다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8E597B6A-63F7-4B42-97A2-21D9A79F0D50}" type="slidenum">
              <a:rPr lang="ko-KR" altLang="en-US" smtClean="0"/>
              <a:t>27</a:t>
            </a:fld>
            <a:endParaRPr lang="ko-KR" altLang="en-US"/>
          </a:p>
        </p:txBody>
      </p:sp>
    </p:spTree>
    <p:extLst>
      <p:ext uri="{BB962C8B-B14F-4D97-AF65-F5344CB8AC3E}">
        <p14:creationId xmlns:p14="http://schemas.microsoft.com/office/powerpoint/2010/main" val="2137465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사용자는 하나의 </a:t>
            </a:r>
            <a:r>
              <a:rPr lang="en-US" altLang="ko-KR" dirty="0"/>
              <a:t>BS</a:t>
            </a:r>
            <a:r>
              <a:rPr lang="ko-KR" altLang="en-US" dirty="0"/>
              <a:t>만 연결한다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8E597B6A-63F7-4B42-97A2-21D9A79F0D50}" type="slidenum">
              <a:rPr lang="ko-KR" altLang="en-US" smtClean="0"/>
              <a:t>28</a:t>
            </a:fld>
            <a:endParaRPr lang="ko-KR" altLang="en-US"/>
          </a:p>
        </p:txBody>
      </p:sp>
    </p:spTree>
    <p:extLst>
      <p:ext uri="{BB962C8B-B14F-4D97-AF65-F5344CB8AC3E}">
        <p14:creationId xmlns:p14="http://schemas.microsoft.com/office/powerpoint/2010/main" val="574224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Overlaid : </a:t>
            </a:r>
            <a:r>
              <a:rPr lang="ko-KR" altLang="en-US" dirty="0" err="1"/>
              <a:t>겹쳐져있는</a:t>
            </a:r>
            <a:r>
              <a:rPr lang="en-US" altLang="ko-KR" dirty="0"/>
              <a:t>?</a:t>
            </a:r>
          </a:p>
        </p:txBody>
      </p:sp>
      <p:sp>
        <p:nvSpPr>
          <p:cNvPr id="4" name="슬라이드 번호 개체 틀 3"/>
          <p:cNvSpPr>
            <a:spLocks noGrp="1"/>
          </p:cNvSpPr>
          <p:nvPr>
            <p:ph type="sldNum" sz="quarter" idx="5"/>
          </p:nvPr>
        </p:nvSpPr>
        <p:spPr/>
        <p:txBody>
          <a:bodyPr/>
          <a:lstStyle/>
          <a:p>
            <a:fld id="{8E597B6A-63F7-4B42-97A2-21D9A79F0D50}" type="slidenum">
              <a:rPr lang="ko-KR" altLang="en-US" smtClean="0"/>
              <a:t>3</a:t>
            </a:fld>
            <a:endParaRPr lang="ko-KR" altLang="en-US"/>
          </a:p>
        </p:txBody>
      </p:sp>
    </p:spTree>
    <p:extLst>
      <p:ext uri="{BB962C8B-B14F-4D97-AF65-F5344CB8AC3E}">
        <p14:creationId xmlns:p14="http://schemas.microsoft.com/office/powerpoint/2010/main" val="32114683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사용자는 하나의 </a:t>
            </a:r>
            <a:r>
              <a:rPr lang="en-US" altLang="ko-KR" dirty="0"/>
              <a:t>BS</a:t>
            </a:r>
            <a:r>
              <a:rPr lang="ko-KR" altLang="en-US" dirty="0"/>
              <a:t>만 연결한다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8E597B6A-63F7-4B42-97A2-21D9A79F0D50}" type="slidenum">
              <a:rPr lang="ko-KR" altLang="en-US" smtClean="0"/>
              <a:t>29</a:t>
            </a:fld>
            <a:endParaRPr lang="ko-KR" altLang="en-US"/>
          </a:p>
        </p:txBody>
      </p:sp>
    </p:spTree>
    <p:extLst>
      <p:ext uri="{BB962C8B-B14F-4D97-AF65-F5344CB8AC3E}">
        <p14:creationId xmlns:p14="http://schemas.microsoft.com/office/powerpoint/2010/main" val="364361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dirty="0"/>
              <a:t>mitigate(</a:t>
            </a:r>
            <a:r>
              <a:rPr lang="ko-KR" altLang="en-US" sz="1200" dirty="0"/>
              <a:t>완화하다</a:t>
            </a:r>
            <a:r>
              <a:rPr lang="en-US" altLang="ko-KR" sz="1200" dirty="0"/>
              <a:t>) vicinity(</a:t>
            </a:r>
            <a:r>
              <a:rPr lang="ko-KR" altLang="en-US" sz="1200" dirty="0"/>
              <a:t>인근</a:t>
            </a:r>
            <a:r>
              <a:rPr lang="en-US" altLang="ko-KR" sz="1200" dirty="0"/>
              <a:t>, </a:t>
            </a:r>
            <a:r>
              <a:rPr lang="ko-KR" altLang="en-US" sz="1200" dirty="0"/>
              <a:t>부근</a:t>
            </a:r>
            <a:r>
              <a:rPr lang="en-US" altLang="ko-KR" sz="1200" dirty="0"/>
              <a:t>).</a:t>
            </a:r>
            <a:endParaRPr lang="ko-KR" altLang="en-US" dirty="0"/>
          </a:p>
        </p:txBody>
      </p:sp>
      <p:sp>
        <p:nvSpPr>
          <p:cNvPr id="4" name="슬라이드 번호 개체 틀 3"/>
          <p:cNvSpPr>
            <a:spLocks noGrp="1"/>
          </p:cNvSpPr>
          <p:nvPr>
            <p:ph type="sldNum" sz="quarter" idx="5"/>
          </p:nvPr>
        </p:nvSpPr>
        <p:spPr/>
        <p:txBody>
          <a:bodyPr/>
          <a:lstStyle/>
          <a:p>
            <a:fld id="{8E597B6A-63F7-4B42-97A2-21D9A79F0D50}" type="slidenum">
              <a:rPr lang="ko-KR" altLang="en-US" smtClean="0"/>
              <a:t>4</a:t>
            </a:fld>
            <a:endParaRPr lang="ko-KR" altLang="en-US"/>
          </a:p>
        </p:txBody>
      </p:sp>
    </p:spTree>
    <p:extLst>
      <p:ext uri="{BB962C8B-B14F-4D97-AF65-F5344CB8AC3E}">
        <p14:creationId xmlns:p14="http://schemas.microsoft.com/office/powerpoint/2010/main" val="1793345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8E597B6A-63F7-4B42-97A2-21D9A79F0D50}" type="slidenum">
              <a:rPr lang="ko-KR" altLang="en-US" smtClean="0"/>
              <a:t>7</a:t>
            </a:fld>
            <a:endParaRPr lang="ko-KR" altLang="en-US"/>
          </a:p>
        </p:txBody>
      </p:sp>
    </p:spTree>
    <p:extLst>
      <p:ext uri="{BB962C8B-B14F-4D97-AF65-F5344CB8AC3E}">
        <p14:creationId xmlns:p14="http://schemas.microsoft.com/office/powerpoint/2010/main" val="524067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사용자는 하나의 </a:t>
            </a:r>
            <a:r>
              <a:rPr lang="en-US" altLang="ko-KR" dirty="0"/>
              <a:t>BS</a:t>
            </a:r>
            <a:r>
              <a:rPr lang="ko-KR" altLang="en-US" dirty="0"/>
              <a:t>만 연결한다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8E597B6A-63F7-4B42-97A2-21D9A79F0D50}" type="slidenum">
              <a:rPr lang="ko-KR" altLang="en-US" smtClean="0"/>
              <a:t>14</a:t>
            </a:fld>
            <a:endParaRPr lang="ko-KR" altLang="en-US"/>
          </a:p>
        </p:txBody>
      </p:sp>
    </p:spTree>
    <p:extLst>
      <p:ext uri="{BB962C8B-B14F-4D97-AF65-F5344CB8AC3E}">
        <p14:creationId xmlns:p14="http://schemas.microsoft.com/office/powerpoint/2010/main" val="2409585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사용자는 하나의 </a:t>
            </a:r>
            <a:r>
              <a:rPr lang="en-US" altLang="ko-KR" dirty="0"/>
              <a:t>BS</a:t>
            </a:r>
            <a:r>
              <a:rPr lang="ko-KR" altLang="en-US" dirty="0"/>
              <a:t>만 연결한다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8E597B6A-63F7-4B42-97A2-21D9A79F0D50}" type="slidenum">
              <a:rPr lang="ko-KR" altLang="en-US" smtClean="0"/>
              <a:t>15</a:t>
            </a:fld>
            <a:endParaRPr lang="ko-KR" altLang="en-US"/>
          </a:p>
        </p:txBody>
      </p:sp>
    </p:spTree>
    <p:extLst>
      <p:ext uri="{BB962C8B-B14F-4D97-AF65-F5344CB8AC3E}">
        <p14:creationId xmlns:p14="http://schemas.microsoft.com/office/powerpoint/2010/main" val="2659590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사용자는 하나의 </a:t>
            </a:r>
            <a:r>
              <a:rPr lang="en-US" altLang="ko-KR" dirty="0"/>
              <a:t>BS</a:t>
            </a:r>
            <a:r>
              <a:rPr lang="ko-KR" altLang="en-US" dirty="0"/>
              <a:t>만 연결한다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8E597B6A-63F7-4B42-97A2-21D9A79F0D50}" type="slidenum">
              <a:rPr lang="ko-KR" altLang="en-US" smtClean="0"/>
              <a:t>16</a:t>
            </a:fld>
            <a:endParaRPr lang="ko-KR" altLang="en-US"/>
          </a:p>
        </p:txBody>
      </p:sp>
    </p:spTree>
    <p:extLst>
      <p:ext uri="{BB962C8B-B14F-4D97-AF65-F5344CB8AC3E}">
        <p14:creationId xmlns:p14="http://schemas.microsoft.com/office/powerpoint/2010/main" val="1522764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사용자는 하나의 </a:t>
            </a:r>
            <a:r>
              <a:rPr lang="en-US" altLang="ko-KR" dirty="0"/>
              <a:t>BS</a:t>
            </a:r>
            <a:r>
              <a:rPr lang="ko-KR" altLang="en-US" dirty="0"/>
              <a:t>만 연결한다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8E597B6A-63F7-4B42-97A2-21D9A79F0D50}" type="slidenum">
              <a:rPr lang="ko-KR" altLang="en-US" smtClean="0"/>
              <a:t>17</a:t>
            </a:fld>
            <a:endParaRPr lang="ko-KR" altLang="en-US"/>
          </a:p>
        </p:txBody>
      </p:sp>
    </p:spTree>
    <p:extLst>
      <p:ext uri="{BB962C8B-B14F-4D97-AF65-F5344CB8AC3E}">
        <p14:creationId xmlns:p14="http://schemas.microsoft.com/office/powerpoint/2010/main" val="996743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사용자는 하나의 </a:t>
            </a:r>
            <a:r>
              <a:rPr lang="en-US" altLang="ko-KR" dirty="0"/>
              <a:t>BS</a:t>
            </a:r>
            <a:r>
              <a:rPr lang="ko-KR" altLang="en-US" dirty="0"/>
              <a:t>만 연결한다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8E597B6A-63F7-4B42-97A2-21D9A79F0D50}" type="slidenum">
              <a:rPr lang="ko-KR" altLang="en-US" smtClean="0"/>
              <a:t>18</a:t>
            </a:fld>
            <a:endParaRPr lang="ko-KR" altLang="en-US"/>
          </a:p>
        </p:txBody>
      </p:sp>
    </p:spTree>
    <p:extLst>
      <p:ext uri="{BB962C8B-B14F-4D97-AF65-F5344CB8AC3E}">
        <p14:creationId xmlns:p14="http://schemas.microsoft.com/office/powerpoint/2010/main" val="377481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30E2FD-A997-438B-9923-0B9328A91992}"/>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42BD631E-CB11-4B77-9B73-F230D97D7B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AAF17C75-A817-4E3D-8679-EA8D5201CDBE}"/>
              </a:ext>
            </a:extLst>
          </p:cNvPr>
          <p:cNvSpPr>
            <a:spLocks noGrp="1"/>
          </p:cNvSpPr>
          <p:nvPr>
            <p:ph type="dt" sz="half" idx="10"/>
          </p:nvPr>
        </p:nvSpPr>
        <p:spPr/>
        <p:txBody>
          <a:bodyPr/>
          <a:lstStyle/>
          <a:p>
            <a:fld id="{08F4DA09-6EC2-4E31-AD3E-E86DAFA7EF6F}" type="datetimeFigureOut">
              <a:rPr lang="ko-KR" altLang="en-US" smtClean="0"/>
              <a:t>2021-01-25</a:t>
            </a:fld>
            <a:endParaRPr lang="ko-KR" altLang="en-US"/>
          </a:p>
        </p:txBody>
      </p:sp>
      <p:sp>
        <p:nvSpPr>
          <p:cNvPr id="5" name="바닥글 개체 틀 4">
            <a:extLst>
              <a:ext uri="{FF2B5EF4-FFF2-40B4-BE49-F238E27FC236}">
                <a16:creationId xmlns:a16="http://schemas.microsoft.com/office/drawing/2014/main" id="{87CF0D71-D5E2-441C-B806-02E2E008BC2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F4EF73C-3C32-4A2F-A610-CF3EF03CAA1F}"/>
              </a:ext>
            </a:extLst>
          </p:cNvPr>
          <p:cNvSpPr>
            <a:spLocks noGrp="1"/>
          </p:cNvSpPr>
          <p:nvPr>
            <p:ph type="sldNum" sz="quarter" idx="12"/>
          </p:nvPr>
        </p:nvSpPr>
        <p:spPr/>
        <p:txBody>
          <a:bodyPr/>
          <a:lstStyle/>
          <a:p>
            <a:fld id="{B572B9F0-CF94-4E3D-A54B-5C10CEC51B8F}" type="slidenum">
              <a:rPr lang="ko-KR" altLang="en-US" smtClean="0"/>
              <a:t>‹#›</a:t>
            </a:fld>
            <a:endParaRPr lang="ko-KR" altLang="en-US"/>
          </a:p>
        </p:txBody>
      </p:sp>
    </p:spTree>
    <p:extLst>
      <p:ext uri="{BB962C8B-B14F-4D97-AF65-F5344CB8AC3E}">
        <p14:creationId xmlns:p14="http://schemas.microsoft.com/office/powerpoint/2010/main" val="333733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9B48A16-6895-4074-BE87-83A53C3B4A66}"/>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8701220B-1EF7-44AA-A6EF-76A2C986DF87}"/>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53EE3F0-2349-40D5-A52C-85053C5B01C4}"/>
              </a:ext>
            </a:extLst>
          </p:cNvPr>
          <p:cNvSpPr>
            <a:spLocks noGrp="1"/>
          </p:cNvSpPr>
          <p:nvPr>
            <p:ph type="dt" sz="half" idx="10"/>
          </p:nvPr>
        </p:nvSpPr>
        <p:spPr/>
        <p:txBody>
          <a:bodyPr/>
          <a:lstStyle/>
          <a:p>
            <a:fld id="{08F4DA09-6EC2-4E31-AD3E-E86DAFA7EF6F}" type="datetimeFigureOut">
              <a:rPr lang="ko-KR" altLang="en-US" smtClean="0"/>
              <a:t>2021-01-25</a:t>
            </a:fld>
            <a:endParaRPr lang="ko-KR" altLang="en-US"/>
          </a:p>
        </p:txBody>
      </p:sp>
      <p:sp>
        <p:nvSpPr>
          <p:cNvPr id="5" name="바닥글 개체 틀 4">
            <a:extLst>
              <a:ext uri="{FF2B5EF4-FFF2-40B4-BE49-F238E27FC236}">
                <a16:creationId xmlns:a16="http://schemas.microsoft.com/office/drawing/2014/main" id="{E3951C0A-517C-4474-B17E-3F000C4265A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0572C70-2C8C-493F-A958-6C6525461B74}"/>
              </a:ext>
            </a:extLst>
          </p:cNvPr>
          <p:cNvSpPr>
            <a:spLocks noGrp="1"/>
          </p:cNvSpPr>
          <p:nvPr>
            <p:ph type="sldNum" sz="quarter" idx="12"/>
          </p:nvPr>
        </p:nvSpPr>
        <p:spPr/>
        <p:txBody>
          <a:bodyPr/>
          <a:lstStyle/>
          <a:p>
            <a:fld id="{B572B9F0-CF94-4E3D-A54B-5C10CEC51B8F}" type="slidenum">
              <a:rPr lang="ko-KR" altLang="en-US" smtClean="0"/>
              <a:t>‹#›</a:t>
            </a:fld>
            <a:endParaRPr lang="ko-KR" altLang="en-US"/>
          </a:p>
        </p:txBody>
      </p:sp>
    </p:spTree>
    <p:extLst>
      <p:ext uri="{BB962C8B-B14F-4D97-AF65-F5344CB8AC3E}">
        <p14:creationId xmlns:p14="http://schemas.microsoft.com/office/powerpoint/2010/main" val="4200818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2C5CC984-C483-4B6C-A7CF-B77E0E33BAD3}"/>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67F81E4B-3E97-42D4-887A-179C518BC52B}"/>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11D2D37-4AEE-4DFA-B711-E3D2D5AD0700}"/>
              </a:ext>
            </a:extLst>
          </p:cNvPr>
          <p:cNvSpPr>
            <a:spLocks noGrp="1"/>
          </p:cNvSpPr>
          <p:nvPr>
            <p:ph type="dt" sz="half" idx="10"/>
          </p:nvPr>
        </p:nvSpPr>
        <p:spPr/>
        <p:txBody>
          <a:bodyPr/>
          <a:lstStyle/>
          <a:p>
            <a:fld id="{08F4DA09-6EC2-4E31-AD3E-E86DAFA7EF6F}" type="datetimeFigureOut">
              <a:rPr lang="ko-KR" altLang="en-US" smtClean="0"/>
              <a:t>2021-01-25</a:t>
            </a:fld>
            <a:endParaRPr lang="ko-KR" altLang="en-US"/>
          </a:p>
        </p:txBody>
      </p:sp>
      <p:sp>
        <p:nvSpPr>
          <p:cNvPr id="5" name="바닥글 개체 틀 4">
            <a:extLst>
              <a:ext uri="{FF2B5EF4-FFF2-40B4-BE49-F238E27FC236}">
                <a16:creationId xmlns:a16="http://schemas.microsoft.com/office/drawing/2014/main" id="{8FE4CC5A-C0C6-4846-AA30-4D590959905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4FFA6DA-0706-41D8-9F7E-64CCA40883BD}"/>
              </a:ext>
            </a:extLst>
          </p:cNvPr>
          <p:cNvSpPr>
            <a:spLocks noGrp="1"/>
          </p:cNvSpPr>
          <p:nvPr>
            <p:ph type="sldNum" sz="quarter" idx="12"/>
          </p:nvPr>
        </p:nvSpPr>
        <p:spPr/>
        <p:txBody>
          <a:bodyPr/>
          <a:lstStyle/>
          <a:p>
            <a:fld id="{B572B9F0-CF94-4E3D-A54B-5C10CEC51B8F}" type="slidenum">
              <a:rPr lang="ko-KR" altLang="en-US" smtClean="0"/>
              <a:t>‹#›</a:t>
            </a:fld>
            <a:endParaRPr lang="ko-KR" altLang="en-US"/>
          </a:p>
        </p:txBody>
      </p:sp>
    </p:spTree>
    <p:extLst>
      <p:ext uri="{BB962C8B-B14F-4D97-AF65-F5344CB8AC3E}">
        <p14:creationId xmlns:p14="http://schemas.microsoft.com/office/powerpoint/2010/main" val="3235078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8DEC1E-D83B-49EF-9667-2DD39EE8301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645E765-83AB-4129-B29C-D4439B795070}"/>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084F004-DE70-4A2E-9FC6-74E7724EAB1D}"/>
              </a:ext>
            </a:extLst>
          </p:cNvPr>
          <p:cNvSpPr>
            <a:spLocks noGrp="1"/>
          </p:cNvSpPr>
          <p:nvPr>
            <p:ph type="dt" sz="half" idx="10"/>
          </p:nvPr>
        </p:nvSpPr>
        <p:spPr/>
        <p:txBody>
          <a:bodyPr/>
          <a:lstStyle/>
          <a:p>
            <a:fld id="{08F4DA09-6EC2-4E31-AD3E-E86DAFA7EF6F}" type="datetimeFigureOut">
              <a:rPr lang="ko-KR" altLang="en-US" smtClean="0"/>
              <a:t>2021-01-25</a:t>
            </a:fld>
            <a:endParaRPr lang="ko-KR" altLang="en-US"/>
          </a:p>
        </p:txBody>
      </p:sp>
      <p:sp>
        <p:nvSpPr>
          <p:cNvPr id="5" name="바닥글 개체 틀 4">
            <a:extLst>
              <a:ext uri="{FF2B5EF4-FFF2-40B4-BE49-F238E27FC236}">
                <a16:creationId xmlns:a16="http://schemas.microsoft.com/office/drawing/2014/main" id="{E9F2467C-2BF3-454E-BA48-51CCB104A71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6FCCB3F-C130-4476-B9B2-8FED2668B3BC}"/>
              </a:ext>
            </a:extLst>
          </p:cNvPr>
          <p:cNvSpPr>
            <a:spLocks noGrp="1"/>
          </p:cNvSpPr>
          <p:nvPr>
            <p:ph type="sldNum" sz="quarter" idx="12"/>
          </p:nvPr>
        </p:nvSpPr>
        <p:spPr/>
        <p:txBody>
          <a:bodyPr/>
          <a:lstStyle/>
          <a:p>
            <a:fld id="{B572B9F0-CF94-4E3D-A54B-5C10CEC51B8F}" type="slidenum">
              <a:rPr lang="ko-KR" altLang="en-US" smtClean="0"/>
              <a:t>‹#›</a:t>
            </a:fld>
            <a:endParaRPr lang="ko-KR" altLang="en-US"/>
          </a:p>
        </p:txBody>
      </p:sp>
    </p:spTree>
    <p:extLst>
      <p:ext uri="{BB962C8B-B14F-4D97-AF65-F5344CB8AC3E}">
        <p14:creationId xmlns:p14="http://schemas.microsoft.com/office/powerpoint/2010/main" val="1149330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EFB759C-5A3B-4E14-80A8-B6000B52BD6C}"/>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F85F94D4-9E2B-4C45-96D8-C8E3F9C604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A4E65D90-4751-4D13-B0E6-09448CC0CA1B}"/>
              </a:ext>
            </a:extLst>
          </p:cNvPr>
          <p:cNvSpPr>
            <a:spLocks noGrp="1"/>
          </p:cNvSpPr>
          <p:nvPr>
            <p:ph type="dt" sz="half" idx="10"/>
          </p:nvPr>
        </p:nvSpPr>
        <p:spPr/>
        <p:txBody>
          <a:bodyPr/>
          <a:lstStyle/>
          <a:p>
            <a:fld id="{08F4DA09-6EC2-4E31-AD3E-E86DAFA7EF6F}" type="datetimeFigureOut">
              <a:rPr lang="ko-KR" altLang="en-US" smtClean="0"/>
              <a:t>2021-01-25</a:t>
            </a:fld>
            <a:endParaRPr lang="ko-KR" altLang="en-US"/>
          </a:p>
        </p:txBody>
      </p:sp>
      <p:sp>
        <p:nvSpPr>
          <p:cNvPr id="5" name="바닥글 개체 틀 4">
            <a:extLst>
              <a:ext uri="{FF2B5EF4-FFF2-40B4-BE49-F238E27FC236}">
                <a16:creationId xmlns:a16="http://schemas.microsoft.com/office/drawing/2014/main" id="{5AAFF242-B534-4F09-B8F8-ECB52A8632E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4AEC19B-540E-4EA9-860E-107A3DE22001}"/>
              </a:ext>
            </a:extLst>
          </p:cNvPr>
          <p:cNvSpPr>
            <a:spLocks noGrp="1"/>
          </p:cNvSpPr>
          <p:nvPr>
            <p:ph type="sldNum" sz="quarter" idx="12"/>
          </p:nvPr>
        </p:nvSpPr>
        <p:spPr/>
        <p:txBody>
          <a:bodyPr/>
          <a:lstStyle/>
          <a:p>
            <a:fld id="{B572B9F0-CF94-4E3D-A54B-5C10CEC51B8F}" type="slidenum">
              <a:rPr lang="ko-KR" altLang="en-US" smtClean="0"/>
              <a:t>‹#›</a:t>
            </a:fld>
            <a:endParaRPr lang="ko-KR" altLang="en-US"/>
          </a:p>
        </p:txBody>
      </p:sp>
    </p:spTree>
    <p:extLst>
      <p:ext uri="{BB962C8B-B14F-4D97-AF65-F5344CB8AC3E}">
        <p14:creationId xmlns:p14="http://schemas.microsoft.com/office/powerpoint/2010/main" val="2262072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EB88464-84D8-4EF6-87DE-508E6AD8F5E7}"/>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CB503B2E-C20A-4987-A6E1-902B3947A188}"/>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5F403528-3933-4AD5-B1F6-40BAD236BA75}"/>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49417430-7D74-474D-A0B1-E420F6C6DBEB}"/>
              </a:ext>
            </a:extLst>
          </p:cNvPr>
          <p:cNvSpPr>
            <a:spLocks noGrp="1"/>
          </p:cNvSpPr>
          <p:nvPr>
            <p:ph type="dt" sz="half" idx="10"/>
          </p:nvPr>
        </p:nvSpPr>
        <p:spPr/>
        <p:txBody>
          <a:bodyPr/>
          <a:lstStyle/>
          <a:p>
            <a:fld id="{08F4DA09-6EC2-4E31-AD3E-E86DAFA7EF6F}" type="datetimeFigureOut">
              <a:rPr lang="ko-KR" altLang="en-US" smtClean="0"/>
              <a:t>2021-01-25</a:t>
            </a:fld>
            <a:endParaRPr lang="ko-KR" altLang="en-US"/>
          </a:p>
        </p:txBody>
      </p:sp>
      <p:sp>
        <p:nvSpPr>
          <p:cNvPr id="6" name="바닥글 개체 틀 5">
            <a:extLst>
              <a:ext uri="{FF2B5EF4-FFF2-40B4-BE49-F238E27FC236}">
                <a16:creationId xmlns:a16="http://schemas.microsoft.com/office/drawing/2014/main" id="{DB61D5A9-DFEC-4540-A2FE-52BA2C8DFE3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3CCE563-1DFC-4C8A-B2A7-B8E583314D62}"/>
              </a:ext>
            </a:extLst>
          </p:cNvPr>
          <p:cNvSpPr>
            <a:spLocks noGrp="1"/>
          </p:cNvSpPr>
          <p:nvPr>
            <p:ph type="sldNum" sz="quarter" idx="12"/>
          </p:nvPr>
        </p:nvSpPr>
        <p:spPr/>
        <p:txBody>
          <a:bodyPr/>
          <a:lstStyle/>
          <a:p>
            <a:fld id="{B572B9F0-CF94-4E3D-A54B-5C10CEC51B8F}" type="slidenum">
              <a:rPr lang="ko-KR" altLang="en-US" smtClean="0"/>
              <a:t>‹#›</a:t>
            </a:fld>
            <a:endParaRPr lang="ko-KR" altLang="en-US"/>
          </a:p>
        </p:txBody>
      </p:sp>
    </p:spTree>
    <p:extLst>
      <p:ext uri="{BB962C8B-B14F-4D97-AF65-F5344CB8AC3E}">
        <p14:creationId xmlns:p14="http://schemas.microsoft.com/office/powerpoint/2010/main" val="2227036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8E8A4E-684C-4EAA-823A-B914A5E07184}"/>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D374135A-282B-4883-AB6B-19C5FCBF0B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BB80CCD2-4593-4CB0-BB02-43A6134487A6}"/>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0AC3135A-8BC8-4D10-B22A-9D5C553784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93CEBACC-C543-47DC-A1AC-37E7CCBE6319}"/>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EE587865-9941-47F9-A604-5A3D44006C49}"/>
              </a:ext>
            </a:extLst>
          </p:cNvPr>
          <p:cNvSpPr>
            <a:spLocks noGrp="1"/>
          </p:cNvSpPr>
          <p:nvPr>
            <p:ph type="dt" sz="half" idx="10"/>
          </p:nvPr>
        </p:nvSpPr>
        <p:spPr/>
        <p:txBody>
          <a:bodyPr/>
          <a:lstStyle/>
          <a:p>
            <a:fld id="{08F4DA09-6EC2-4E31-AD3E-E86DAFA7EF6F}" type="datetimeFigureOut">
              <a:rPr lang="ko-KR" altLang="en-US" smtClean="0"/>
              <a:t>2021-01-25</a:t>
            </a:fld>
            <a:endParaRPr lang="ko-KR" altLang="en-US"/>
          </a:p>
        </p:txBody>
      </p:sp>
      <p:sp>
        <p:nvSpPr>
          <p:cNvPr id="8" name="바닥글 개체 틀 7">
            <a:extLst>
              <a:ext uri="{FF2B5EF4-FFF2-40B4-BE49-F238E27FC236}">
                <a16:creationId xmlns:a16="http://schemas.microsoft.com/office/drawing/2014/main" id="{A5887B45-E5D1-4D73-94E2-192754D9E27F}"/>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85CD2F1A-5139-4D83-9887-CB16A4E3CC82}"/>
              </a:ext>
            </a:extLst>
          </p:cNvPr>
          <p:cNvSpPr>
            <a:spLocks noGrp="1"/>
          </p:cNvSpPr>
          <p:nvPr>
            <p:ph type="sldNum" sz="quarter" idx="12"/>
          </p:nvPr>
        </p:nvSpPr>
        <p:spPr/>
        <p:txBody>
          <a:bodyPr/>
          <a:lstStyle/>
          <a:p>
            <a:fld id="{B572B9F0-CF94-4E3D-A54B-5C10CEC51B8F}" type="slidenum">
              <a:rPr lang="ko-KR" altLang="en-US" smtClean="0"/>
              <a:t>‹#›</a:t>
            </a:fld>
            <a:endParaRPr lang="ko-KR" altLang="en-US"/>
          </a:p>
        </p:txBody>
      </p:sp>
    </p:spTree>
    <p:extLst>
      <p:ext uri="{BB962C8B-B14F-4D97-AF65-F5344CB8AC3E}">
        <p14:creationId xmlns:p14="http://schemas.microsoft.com/office/powerpoint/2010/main" val="3301135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D70E7C-BFC0-4752-86ED-7795E1FE4FD2}"/>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3B35BA5A-2827-4A02-8C4E-8022C63C4028}"/>
              </a:ext>
            </a:extLst>
          </p:cNvPr>
          <p:cNvSpPr>
            <a:spLocks noGrp="1"/>
          </p:cNvSpPr>
          <p:nvPr>
            <p:ph type="dt" sz="half" idx="10"/>
          </p:nvPr>
        </p:nvSpPr>
        <p:spPr/>
        <p:txBody>
          <a:bodyPr/>
          <a:lstStyle/>
          <a:p>
            <a:fld id="{08F4DA09-6EC2-4E31-AD3E-E86DAFA7EF6F}" type="datetimeFigureOut">
              <a:rPr lang="ko-KR" altLang="en-US" smtClean="0"/>
              <a:t>2021-01-25</a:t>
            </a:fld>
            <a:endParaRPr lang="ko-KR" altLang="en-US"/>
          </a:p>
        </p:txBody>
      </p:sp>
      <p:sp>
        <p:nvSpPr>
          <p:cNvPr id="4" name="바닥글 개체 틀 3">
            <a:extLst>
              <a:ext uri="{FF2B5EF4-FFF2-40B4-BE49-F238E27FC236}">
                <a16:creationId xmlns:a16="http://schemas.microsoft.com/office/drawing/2014/main" id="{E764C1AF-1620-4621-8863-124AF701CDC0}"/>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7ACB3B98-2BF3-450D-8DD3-E6C41012E223}"/>
              </a:ext>
            </a:extLst>
          </p:cNvPr>
          <p:cNvSpPr>
            <a:spLocks noGrp="1"/>
          </p:cNvSpPr>
          <p:nvPr>
            <p:ph type="sldNum" sz="quarter" idx="12"/>
          </p:nvPr>
        </p:nvSpPr>
        <p:spPr/>
        <p:txBody>
          <a:bodyPr/>
          <a:lstStyle/>
          <a:p>
            <a:fld id="{B572B9F0-CF94-4E3D-A54B-5C10CEC51B8F}" type="slidenum">
              <a:rPr lang="ko-KR" altLang="en-US" smtClean="0"/>
              <a:t>‹#›</a:t>
            </a:fld>
            <a:endParaRPr lang="ko-KR" altLang="en-US"/>
          </a:p>
        </p:txBody>
      </p:sp>
    </p:spTree>
    <p:extLst>
      <p:ext uri="{BB962C8B-B14F-4D97-AF65-F5344CB8AC3E}">
        <p14:creationId xmlns:p14="http://schemas.microsoft.com/office/powerpoint/2010/main" val="153299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14868906-07E9-406F-8D8D-78CB12BA157F}"/>
              </a:ext>
            </a:extLst>
          </p:cNvPr>
          <p:cNvSpPr>
            <a:spLocks noGrp="1"/>
          </p:cNvSpPr>
          <p:nvPr>
            <p:ph type="dt" sz="half" idx="10"/>
          </p:nvPr>
        </p:nvSpPr>
        <p:spPr/>
        <p:txBody>
          <a:bodyPr/>
          <a:lstStyle/>
          <a:p>
            <a:fld id="{08F4DA09-6EC2-4E31-AD3E-E86DAFA7EF6F}" type="datetimeFigureOut">
              <a:rPr lang="ko-KR" altLang="en-US" smtClean="0"/>
              <a:t>2021-01-25</a:t>
            </a:fld>
            <a:endParaRPr lang="ko-KR" altLang="en-US"/>
          </a:p>
        </p:txBody>
      </p:sp>
      <p:sp>
        <p:nvSpPr>
          <p:cNvPr id="3" name="바닥글 개체 틀 2">
            <a:extLst>
              <a:ext uri="{FF2B5EF4-FFF2-40B4-BE49-F238E27FC236}">
                <a16:creationId xmlns:a16="http://schemas.microsoft.com/office/drawing/2014/main" id="{AF9B4F4A-A7E3-486F-93D0-67064BABDA4E}"/>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BA696C5E-2E93-46F1-BF36-61C36B5DEB78}"/>
              </a:ext>
            </a:extLst>
          </p:cNvPr>
          <p:cNvSpPr>
            <a:spLocks noGrp="1"/>
          </p:cNvSpPr>
          <p:nvPr>
            <p:ph type="sldNum" sz="quarter" idx="12"/>
          </p:nvPr>
        </p:nvSpPr>
        <p:spPr/>
        <p:txBody>
          <a:bodyPr/>
          <a:lstStyle/>
          <a:p>
            <a:fld id="{B572B9F0-CF94-4E3D-A54B-5C10CEC51B8F}" type="slidenum">
              <a:rPr lang="ko-KR" altLang="en-US" smtClean="0"/>
              <a:t>‹#›</a:t>
            </a:fld>
            <a:endParaRPr lang="ko-KR" altLang="en-US"/>
          </a:p>
        </p:txBody>
      </p:sp>
    </p:spTree>
    <p:extLst>
      <p:ext uri="{BB962C8B-B14F-4D97-AF65-F5344CB8AC3E}">
        <p14:creationId xmlns:p14="http://schemas.microsoft.com/office/powerpoint/2010/main" val="2682290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54D0C9-5D28-41C1-A25F-AF0C50DB9CC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9A928DA1-D815-4A6B-8BA5-A6CD4A2E3F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511A06BB-85B3-4DE1-9C5A-4584F24A34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01E4DD3E-E490-47D6-AE8E-2C268F71F945}"/>
              </a:ext>
            </a:extLst>
          </p:cNvPr>
          <p:cNvSpPr>
            <a:spLocks noGrp="1"/>
          </p:cNvSpPr>
          <p:nvPr>
            <p:ph type="dt" sz="half" idx="10"/>
          </p:nvPr>
        </p:nvSpPr>
        <p:spPr/>
        <p:txBody>
          <a:bodyPr/>
          <a:lstStyle/>
          <a:p>
            <a:fld id="{08F4DA09-6EC2-4E31-AD3E-E86DAFA7EF6F}" type="datetimeFigureOut">
              <a:rPr lang="ko-KR" altLang="en-US" smtClean="0"/>
              <a:t>2021-01-25</a:t>
            </a:fld>
            <a:endParaRPr lang="ko-KR" altLang="en-US"/>
          </a:p>
        </p:txBody>
      </p:sp>
      <p:sp>
        <p:nvSpPr>
          <p:cNvPr id="6" name="바닥글 개체 틀 5">
            <a:extLst>
              <a:ext uri="{FF2B5EF4-FFF2-40B4-BE49-F238E27FC236}">
                <a16:creationId xmlns:a16="http://schemas.microsoft.com/office/drawing/2014/main" id="{A899F8F2-4A0E-48D8-BFCC-976CD8925B5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29A2474-CD1E-4142-BDC8-48D8767F637B}"/>
              </a:ext>
            </a:extLst>
          </p:cNvPr>
          <p:cNvSpPr>
            <a:spLocks noGrp="1"/>
          </p:cNvSpPr>
          <p:nvPr>
            <p:ph type="sldNum" sz="quarter" idx="12"/>
          </p:nvPr>
        </p:nvSpPr>
        <p:spPr/>
        <p:txBody>
          <a:bodyPr/>
          <a:lstStyle/>
          <a:p>
            <a:fld id="{B572B9F0-CF94-4E3D-A54B-5C10CEC51B8F}" type="slidenum">
              <a:rPr lang="ko-KR" altLang="en-US" smtClean="0"/>
              <a:t>‹#›</a:t>
            </a:fld>
            <a:endParaRPr lang="ko-KR" altLang="en-US"/>
          </a:p>
        </p:txBody>
      </p:sp>
    </p:spTree>
    <p:extLst>
      <p:ext uri="{BB962C8B-B14F-4D97-AF65-F5344CB8AC3E}">
        <p14:creationId xmlns:p14="http://schemas.microsoft.com/office/powerpoint/2010/main" val="3312482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09FF1E3-F602-4DB1-9E51-46279252B60B}"/>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EBFD7ECB-5D82-47E6-B39C-55E7A7ACA2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864B8A1F-8210-4945-B5E6-291909DD72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9329D96-2533-4CBD-B46D-5C069C40BF49}"/>
              </a:ext>
            </a:extLst>
          </p:cNvPr>
          <p:cNvSpPr>
            <a:spLocks noGrp="1"/>
          </p:cNvSpPr>
          <p:nvPr>
            <p:ph type="dt" sz="half" idx="10"/>
          </p:nvPr>
        </p:nvSpPr>
        <p:spPr/>
        <p:txBody>
          <a:bodyPr/>
          <a:lstStyle/>
          <a:p>
            <a:fld id="{08F4DA09-6EC2-4E31-AD3E-E86DAFA7EF6F}" type="datetimeFigureOut">
              <a:rPr lang="ko-KR" altLang="en-US" smtClean="0"/>
              <a:t>2021-01-25</a:t>
            </a:fld>
            <a:endParaRPr lang="ko-KR" altLang="en-US"/>
          </a:p>
        </p:txBody>
      </p:sp>
      <p:sp>
        <p:nvSpPr>
          <p:cNvPr id="6" name="바닥글 개체 틀 5">
            <a:extLst>
              <a:ext uri="{FF2B5EF4-FFF2-40B4-BE49-F238E27FC236}">
                <a16:creationId xmlns:a16="http://schemas.microsoft.com/office/drawing/2014/main" id="{7A85E251-AC16-484A-A0F5-EE93E86B64C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C16BC4C-6A9D-47E5-8DDE-44E6064C9D10}"/>
              </a:ext>
            </a:extLst>
          </p:cNvPr>
          <p:cNvSpPr>
            <a:spLocks noGrp="1"/>
          </p:cNvSpPr>
          <p:nvPr>
            <p:ph type="sldNum" sz="quarter" idx="12"/>
          </p:nvPr>
        </p:nvSpPr>
        <p:spPr/>
        <p:txBody>
          <a:bodyPr/>
          <a:lstStyle/>
          <a:p>
            <a:fld id="{B572B9F0-CF94-4E3D-A54B-5C10CEC51B8F}" type="slidenum">
              <a:rPr lang="ko-KR" altLang="en-US" smtClean="0"/>
              <a:t>‹#›</a:t>
            </a:fld>
            <a:endParaRPr lang="ko-KR" altLang="en-US"/>
          </a:p>
        </p:txBody>
      </p:sp>
    </p:spTree>
    <p:extLst>
      <p:ext uri="{BB962C8B-B14F-4D97-AF65-F5344CB8AC3E}">
        <p14:creationId xmlns:p14="http://schemas.microsoft.com/office/powerpoint/2010/main" val="1288579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F7BAD85D-5AB7-4F12-B8AE-A04BAD4809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A3E0BFAC-2F32-4596-A571-58553205EA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7CA19F7-0FA2-4014-ACF1-BF57BD0FD4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F4DA09-6EC2-4E31-AD3E-E86DAFA7EF6F}" type="datetimeFigureOut">
              <a:rPr lang="ko-KR" altLang="en-US" smtClean="0"/>
              <a:t>2021-01-25</a:t>
            </a:fld>
            <a:endParaRPr lang="ko-KR" altLang="en-US"/>
          </a:p>
        </p:txBody>
      </p:sp>
      <p:sp>
        <p:nvSpPr>
          <p:cNvPr id="5" name="바닥글 개체 틀 4">
            <a:extLst>
              <a:ext uri="{FF2B5EF4-FFF2-40B4-BE49-F238E27FC236}">
                <a16:creationId xmlns:a16="http://schemas.microsoft.com/office/drawing/2014/main" id="{E80A39F6-1917-468D-BF35-15D8D29A72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E900B3C4-D4C2-4804-9DED-8DD2141FFD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72B9F0-CF94-4E3D-A54B-5C10CEC51B8F}" type="slidenum">
              <a:rPr lang="ko-KR" altLang="en-US" smtClean="0"/>
              <a:t>‹#›</a:t>
            </a:fld>
            <a:endParaRPr lang="ko-KR" altLang="en-US"/>
          </a:p>
        </p:txBody>
      </p:sp>
    </p:spTree>
    <p:extLst>
      <p:ext uri="{BB962C8B-B14F-4D97-AF65-F5344CB8AC3E}">
        <p14:creationId xmlns:p14="http://schemas.microsoft.com/office/powerpoint/2010/main" val="3956405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2.jpe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jpeg"/><Relationship Id="rId7"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4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2.jpeg"/><Relationship Id="rId7" Type="http://schemas.openxmlformats.org/officeDocument/2006/relationships/image" Target="../media/image5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2.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5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27.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2.jpeg"/><Relationship Id="rId7" Type="http://schemas.openxmlformats.org/officeDocument/2006/relationships/image" Target="../media/image6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28.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image" Target="../media/image2.jpeg"/><Relationship Id="rId7" Type="http://schemas.openxmlformats.org/officeDocument/2006/relationships/chart" Target="../charts/chart4.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 Id="rId9" Type="http://schemas.openxmlformats.org/officeDocument/2006/relationships/chart" Target="../charts/chart6.xml"/></Relationships>
</file>

<file path=ppt/slides/_rels/slide29.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2.jpeg"/><Relationship Id="rId7" Type="http://schemas.openxmlformats.org/officeDocument/2006/relationships/image" Target="../media/image7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10" Type="http://schemas.openxmlformats.org/officeDocument/2006/relationships/image" Target="../media/image76.png"/><Relationship Id="rId4" Type="http://schemas.openxmlformats.org/officeDocument/2006/relationships/image" Target="../media/image70.png"/><Relationship Id="rId9" Type="http://schemas.openxmlformats.org/officeDocument/2006/relationships/image" Target="../media/image75.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27076687-FF00-477A-9A77-E60576A62437}"/>
              </a:ext>
            </a:extLst>
          </p:cNvPr>
          <p:cNvSpPr/>
          <p:nvPr/>
        </p:nvSpPr>
        <p:spPr>
          <a:xfrm>
            <a:off x="0" y="6310312"/>
            <a:ext cx="12192000" cy="54768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B5C7098A-7035-480D-99FC-AB6D5E7052F7}"/>
              </a:ext>
            </a:extLst>
          </p:cNvPr>
          <p:cNvSpPr>
            <a:spLocks noGrp="1"/>
          </p:cNvSpPr>
          <p:nvPr>
            <p:ph type="ctrTitle"/>
          </p:nvPr>
        </p:nvSpPr>
        <p:spPr/>
        <p:txBody>
          <a:bodyPr/>
          <a:lstStyle/>
          <a:p>
            <a:endParaRPr lang="ko-KR" altLang="en-US"/>
          </a:p>
        </p:txBody>
      </p:sp>
      <p:sp>
        <p:nvSpPr>
          <p:cNvPr id="3" name="부제목 2">
            <a:extLst>
              <a:ext uri="{FF2B5EF4-FFF2-40B4-BE49-F238E27FC236}">
                <a16:creationId xmlns:a16="http://schemas.microsoft.com/office/drawing/2014/main" id="{7D6D2AD2-B4B0-43AE-B366-136AC461C6B8}"/>
              </a:ext>
            </a:extLst>
          </p:cNvPr>
          <p:cNvSpPr>
            <a:spLocks noGrp="1"/>
          </p:cNvSpPr>
          <p:nvPr>
            <p:ph type="subTitle" idx="1"/>
          </p:nvPr>
        </p:nvSpPr>
        <p:spPr/>
        <p:txBody>
          <a:bodyPr/>
          <a:lstStyle/>
          <a:p>
            <a:endParaRPr lang="ko-KR" altLang="en-US"/>
          </a:p>
        </p:txBody>
      </p:sp>
      <p:pic>
        <p:nvPicPr>
          <p:cNvPr id="8" name="Picture 1">
            <a:extLst>
              <a:ext uri="{FF2B5EF4-FFF2-40B4-BE49-F238E27FC236}">
                <a16:creationId xmlns:a16="http://schemas.microsoft.com/office/drawing/2014/main" id="{40085B4F-992F-48EF-A642-5660D5E55E7F}"/>
              </a:ext>
            </a:extLst>
          </p:cNvPr>
          <p:cNvPicPr>
            <a:picLocks noChangeAspect="1"/>
          </p:cNvPicPr>
          <p:nvPr/>
        </p:nvPicPr>
        <p:blipFill rotWithShape="1">
          <a:blip r:embed="rId2"/>
          <a:srcRect t="9439" b="13021"/>
          <a:stretch/>
        </p:blipFill>
        <p:spPr>
          <a:xfrm>
            <a:off x="20" y="10"/>
            <a:ext cx="12191980" cy="6310302"/>
          </a:xfrm>
          <a:custGeom>
            <a:avLst/>
            <a:gdLst/>
            <a:ahLst/>
            <a:cxnLst/>
            <a:rect l="l" t="t" r="r" b="b"/>
            <a:pathLst>
              <a:path w="12192000" h="6310312">
                <a:moveTo>
                  <a:pt x="0" y="0"/>
                </a:moveTo>
                <a:lnTo>
                  <a:pt x="12192000" y="0"/>
                </a:lnTo>
                <a:lnTo>
                  <a:pt x="12192000" y="6310312"/>
                </a:lnTo>
                <a:lnTo>
                  <a:pt x="0" y="6310312"/>
                </a:lnTo>
                <a:close/>
              </a:path>
            </a:pathLst>
          </a:custGeom>
        </p:spPr>
      </p:pic>
      <p:sp>
        <p:nvSpPr>
          <p:cNvPr id="9" name="TextBox 8">
            <a:extLst>
              <a:ext uri="{FF2B5EF4-FFF2-40B4-BE49-F238E27FC236}">
                <a16:creationId xmlns:a16="http://schemas.microsoft.com/office/drawing/2014/main" id="{7548995D-A2FD-45F5-AA4E-CAFEE920E7C5}"/>
              </a:ext>
            </a:extLst>
          </p:cNvPr>
          <p:cNvSpPr txBox="1"/>
          <p:nvPr/>
        </p:nvSpPr>
        <p:spPr>
          <a:xfrm>
            <a:off x="427842" y="2105561"/>
            <a:ext cx="11336316" cy="1323439"/>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4000" b="0" i="0" u="none" strike="noStrike" kern="0" cap="none" spc="0" normalizeH="0" baseline="0" noProof="0" dirty="0">
                <a:ln>
                  <a:noFill/>
                </a:ln>
                <a:solidFill>
                  <a:srgbClr val="000000"/>
                </a:solidFill>
                <a:effectLst/>
                <a:uLnTx/>
                <a:uFillTx/>
              </a:rPr>
              <a:t>Joint Resource Allocation and User Association for Heterogeneous Wireless Cellular Networks</a:t>
            </a:r>
            <a:endParaRPr kumimoji="0" lang="ko-KR" altLang="en-US" sz="4000" b="0" i="0" u="none" strike="noStrike" kern="0" cap="none" spc="0" normalizeH="0" baseline="0" noProof="0" dirty="0">
              <a:ln>
                <a:noFill/>
              </a:ln>
              <a:solidFill>
                <a:srgbClr val="000000"/>
              </a:solidFill>
              <a:effectLst/>
              <a:uLnTx/>
              <a:uFillTx/>
            </a:endParaRPr>
          </a:p>
        </p:txBody>
      </p:sp>
      <p:sp>
        <p:nvSpPr>
          <p:cNvPr id="10" name="TextBox 9">
            <a:extLst>
              <a:ext uri="{FF2B5EF4-FFF2-40B4-BE49-F238E27FC236}">
                <a16:creationId xmlns:a16="http://schemas.microsoft.com/office/drawing/2014/main" id="{16190A65-D863-4CFA-94DE-0F4DE89FB2EF}"/>
              </a:ext>
            </a:extLst>
          </p:cNvPr>
          <p:cNvSpPr txBox="1"/>
          <p:nvPr/>
        </p:nvSpPr>
        <p:spPr>
          <a:xfrm>
            <a:off x="68240" y="6414879"/>
            <a:ext cx="11875253" cy="338554"/>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dirty="0">
                <a:ln>
                  <a:noFill/>
                </a:ln>
                <a:solidFill>
                  <a:schemeClr val="bg1"/>
                </a:solidFill>
                <a:effectLst/>
                <a:uLnTx/>
                <a:uFillTx/>
              </a:rPr>
              <a:t>IEEE TRANSACTIONS ON WIRELESS COMMUNICATIONS (</a:t>
            </a:r>
            <a:r>
              <a:rPr lang="en-US" altLang="ko-KR" sz="1600" kern="0" dirty="0">
                <a:solidFill>
                  <a:schemeClr val="bg1"/>
                </a:solidFill>
              </a:rPr>
              <a:t>IF</a:t>
            </a:r>
            <a:r>
              <a:rPr kumimoji="0" lang="en-US" altLang="ko-KR" sz="1600" b="0" i="0" u="none" strike="noStrike" kern="0" cap="none" spc="0" normalizeH="0" baseline="0" noProof="0" dirty="0">
                <a:ln>
                  <a:noFill/>
                </a:ln>
                <a:solidFill>
                  <a:schemeClr val="bg1"/>
                </a:solidFill>
                <a:effectLst/>
                <a:uLnTx/>
                <a:uFillTx/>
              </a:rPr>
              <a:t>: 6.779 </a:t>
            </a:r>
            <a:r>
              <a:rPr lang="en-US" altLang="ko-KR" sz="1600" kern="0" dirty="0">
                <a:solidFill>
                  <a:schemeClr val="bg1"/>
                </a:solidFill>
              </a:rPr>
              <a:t>rank</a:t>
            </a:r>
            <a:r>
              <a:rPr lang="ko-KR" altLang="en-US" sz="1600" kern="0" dirty="0">
                <a:solidFill>
                  <a:schemeClr val="bg1"/>
                </a:solidFill>
              </a:rPr>
              <a:t> </a:t>
            </a:r>
            <a:r>
              <a:rPr lang="en-US" altLang="ko-KR" sz="1600" kern="0" dirty="0">
                <a:solidFill>
                  <a:schemeClr val="bg1"/>
                </a:solidFill>
              </a:rPr>
              <a:t>89</a:t>
            </a:r>
            <a:r>
              <a:rPr kumimoji="0" lang="en-US" altLang="ko-KR" sz="1600" b="0" i="0" u="none" strike="noStrike" kern="0" cap="none" spc="0" normalizeH="0" baseline="0" noProof="0" dirty="0">
                <a:ln>
                  <a:noFill/>
                </a:ln>
                <a:solidFill>
                  <a:schemeClr val="bg1"/>
                </a:solidFill>
                <a:effectLst/>
                <a:uLnTx/>
                <a:uFillTx/>
              </a:rPr>
              <a:t>% 2019), VOL. 12, NO. 1, JANUARY 2013</a:t>
            </a:r>
            <a:endParaRPr kumimoji="0" lang="ko-KR" altLang="en-US" sz="1600" b="0" i="0" u="none" strike="noStrike" kern="0" cap="none" spc="0" normalizeH="0" baseline="0" noProof="0" dirty="0">
              <a:ln>
                <a:noFill/>
              </a:ln>
              <a:solidFill>
                <a:schemeClr val="bg1"/>
              </a:solidFill>
              <a:effectLst/>
              <a:uLnTx/>
              <a:uFillTx/>
            </a:endParaRPr>
          </a:p>
        </p:txBody>
      </p:sp>
      <p:sp>
        <p:nvSpPr>
          <p:cNvPr id="11" name="TextBox 10">
            <a:extLst>
              <a:ext uri="{FF2B5EF4-FFF2-40B4-BE49-F238E27FC236}">
                <a16:creationId xmlns:a16="http://schemas.microsoft.com/office/drawing/2014/main" id="{816864F1-57A7-4D60-A88E-CFC10A5A8EE5}"/>
              </a:ext>
            </a:extLst>
          </p:cNvPr>
          <p:cNvSpPr txBox="1"/>
          <p:nvPr/>
        </p:nvSpPr>
        <p:spPr>
          <a:xfrm>
            <a:off x="1536526" y="3690610"/>
            <a:ext cx="9118947" cy="129266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2400" b="0" i="0" u="none" strike="noStrike" kern="0" cap="none" spc="0" normalizeH="0" baseline="0" noProof="0" dirty="0" err="1">
                <a:ln>
                  <a:noFill/>
                </a:ln>
                <a:solidFill>
                  <a:srgbClr val="000000">
                    <a:lumMod val="85000"/>
                    <a:lumOff val="15000"/>
                  </a:srgbClr>
                </a:solidFill>
                <a:effectLst/>
                <a:uLnTx/>
                <a:uFillTx/>
              </a:rPr>
              <a:t>Dariush</a:t>
            </a:r>
            <a:r>
              <a:rPr kumimoji="0" lang="en-US" altLang="ko-KR" sz="2400" b="0" i="0" u="none" strike="noStrike" kern="0" cap="none" spc="0" normalizeH="0" baseline="0" noProof="0" dirty="0">
                <a:ln>
                  <a:noFill/>
                </a:ln>
                <a:solidFill>
                  <a:srgbClr val="000000">
                    <a:lumMod val="85000"/>
                    <a:lumOff val="15000"/>
                  </a:srgbClr>
                </a:solidFill>
                <a:effectLst/>
                <a:uLnTx/>
                <a:uFillTx/>
              </a:rPr>
              <a:t> </a:t>
            </a:r>
            <a:r>
              <a:rPr kumimoji="0" lang="en-US" altLang="ko-KR" sz="2400" b="0" i="0" u="none" strike="noStrike" kern="0" cap="none" spc="0" normalizeH="0" baseline="0" noProof="0" dirty="0" err="1">
                <a:ln>
                  <a:noFill/>
                </a:ln>
                <a:solidFill>
                  <a:srgbClr val="000000">
                    <a:lumMod val="85000"/>
                    <a:lumOff val="15000"/>
                  </a:srgbClr>
                </a:solidFill>
                <a:effectLst/>
                <a:uLnTx/>
                <a:uFillTx/>
              </a:rPr>
              <a:t>Fooladivanda</a:t>
            </a:r>
            <a:r>
              <a:rPr kumimoji="0" lang="en-US" altLang="ko-KR" sz="2400" b="0" i="0" u="none" strike="noStrike" kern="0" cap="none" spc="0" normalizeH="0" baseline="0" noProof="0" dirty="0">
                <a:ln>
                  <a:noFill/>
                </a:ln>
                <a:solidFill>
                  <a:srgbClr val="000000">
                    <a:lumMod val="85000"/>
                    <a:lumOff val="15000"/>
                  </a:srgbClr>
                </a:solidFill>
                <a:effectLst/>
                <a:uLnTx/>
                <a:uFillTx/>
              </a:rPr>
              <a:t> and Catherine Rosenberg, Fellow, IEEE,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a:ln>
                  <a:noFill/>
                </a:ln>
                <a:solidFill>
                  <a:srgbClr val="000000">
                    <a:lumMod val="85000"/>
                    <a:lumOff val="15000"/>
                  </a:srgbClr>
                </a:solidFill>
                <a:effectLst/>
                <a:uLnTx/>
                <a:uFillTx/>
              </a:rPr>
              <a:t>Department of Electrical and Computer Engineering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a:ln>
                  <a:noFill/>
                </a:ln>
                <a:solidFill>
                  <a:srgbClr val="000000">
                    <a:lumMod val="85000"/>
                    <a:lumOff val="15000"/>
                  </a:srgbClr>
                </a:solidFill>
                <a:effectLst/>
                <a:uLnTx/>
                <a:uFillTx/>
              </a:rPr>
              <a:t>the University of Waterloo, Canada.</a:t>
            </a:r>
          </a:p>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kern="0" dirty="0">
                <a:solidFill>
                  <a:srgbClr val="000000">
                    <a:lumMod val="85000"/>
                    <a:lumOff val="15000"/>
                  </a:srgbClr>
                </a:solidFill>
              </a:rPr>
              <a:t>The number of citation</a:t>
            </a:r>
            <a:r>
              <a:rPr lang="ko-KR" altLang="en-US" kern="0" dirty="0">
                <a:solidFill>
                  <a:srgbClr val="000000">
                    <a:lumMod val="85000"/>
                    <a:lumOff val="15000"/>
                  </a:srgbClr>
                </a:solidFill>
              </a:rPr>
              <a:t> </a:t>
            </a:r>
            <a:r>
              <a:rPr lang="en-US" altLang="ko-KR" kern="0" dirty="0">
                <a:solidFill>
                  <a:srgbClr val="000000">
                    <a:lumMod val="85000"/>
                    <a:lumOff val="15000"/>
                  </a:srgbClr>
                </a:solidFill>
              </a:rPr>
              <a:t>=</a:t>
            </a:r>
            <a:r>
              <a:rPr lang="ko-KR" altLang="en-US" kern="0" dirty="0">
                <a:solidFill>
                  <a:srgbClr val="000000">
                    <a:lumMod val="85000"/>
                    <a:lumOff val="15000"/>
                  </a:srgbClr>
                </a:solidFill>
              </a:rPr>
              <a:t> </a:t>
            </a:r>
            <a:r>
              <a:rPr lang="en-US" altLang="ko-KR" kern="0" dirty="0">
                <a:solidFill>
                  <a:srgbClr val="000000">
                    <a:lumMod val="85000"/>
                    <a:lumOff val="15000"/>
                  </a:srgbClr>
                </a:solidFill>
              </a:rPr>
              <a:t>325</a:t>
            </a:r>
            <a:endParaRPr kumimoji="0" lang="ko-KR" altLang="en-US" sz="1800" b="0" i="0" u="none" strike="noStrike" kern="0" cap="none" spc="0" normalizeH="0" baseline="0" noProof="0" dirty="0">
              <a:ln>
                <a:noFill/>
              </a:ln>
              <a:solidFill>
                <a:srgbClr val="000000">
                  <a:lumMod val="85000"/>
                  <a:lumOff val="15000"/>
                </a:srgbClr>
              </a:solidFill>
              <a:effectLst/>
              <a:uLnTx/>
              <a:uFillTx/>
            </a:endParaRPr>
          </a:p>
        </p:txBody>
      </p:sp>
    </p:spTree>
    <p:extLst>
      <p:ext uri="{BB962C8B-B14F-4D97-AF65-F5344CB8AC3E}">
        <p14:creationId xmlns:p14="http://schemas.microsoft.com/office/powerpoint/2010/main" val="649768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76410AB9-AC74-48D5-A731-E306A8E2CD8A}"/>
              </a:ext>
            </a:extLst>
          </p:cNvPr>
          <p:cNvGrpSpPr/>
          <p:nvPr/>
        </p:nvGrpSpPr>
        <p:grpSpPr>
          <a:xfrm>
            <a:off x="0" y="10"/>
            <a:ext cx="12191981" cy="6857990"/>
            <a:chOff x="0" y="10"/>
            <a:chExt cx="12191981" cy="6857990"/>
          </a:xfrm>
        </p:grpSpPr>
        <p:pic>
          <p:nvPicPr>
            <p:cNvPr id="4" name="Picture 1">
              <a:extLst>
                <a:ext uri="{FF2B5EF4-FFF2-40B4-BE49-F238E27FC236}">
                  <a16:creationId xmlns:a16="http://schemas.microsoft.com/office/drawing/2014/main" id="{D8D7317A-AA7A-4A4D-AC11-59A4EED251E0}"/>
                </a:ext>
              </a:extLst>
            </p:cNvPr>
            <p:cNvPicPr>
              <a:picLocks noChangeAspect="1"/>
            </p:cNvPicPr>
            <p:nvPr/>
          </p:nvPicPr>
          <p:blipFill rotWithShape="1">
            <a:blip r:embed="rId2" cstate="screen">
              <a:duotone>
                <a:prstClr val="black"/>
                <a:prstClr val="white"/>
              </a:duotone>
              <a:extLst>
                <a:ext uri="{28A0092B-C50C-407E-A947-70E740481C1C}">
                  <a14:useLocalDpi xmlns:a14="http://schemas.microsoft.com/office/drawing/2010/main"/>
                </a:ext>
              </a:extLst>
            </a:blip>
            <a:srcRect t="8974" b="6757"/>
            <a:stretch/>
          </p:blipFill>
          <p:spPr>
            <a:xfrm>
              <a:off x="0" y="10"/>
              <a:ext cx="12191981" cy="6857990"/>
            </a:xfrm>
            <a:prstGeom prst="rect">
              <a:avLst/>
            </a:prstGeom>
          </p:spPr>
        </p:pic>
        <p:sp>
          <p:nvSpPr>
            <p:cNvPr id="2" name="사각형: 둥근 모서리 1">
              <a:extLst>
                <a:ext uri="{FF2B5EF4-FFF2-40B4-BE49-F238E27FC236}">
                  <a16:creationId xmlns:a16="http://schemas.microsoft.com/office/drawing/2014/main" id="{18ACE393-6465-4563-9CC1-F7DBC8C89F37}"/>
                </a:ext>
              </a:extLst>
            </p:cNvPr>
            <p:cNvSpPr/>
            <p:nvPr/>
          </p:nvSpPr>
          <p:spPr>
            <a:xfrm>
              <a:off x="212944" y="238836"/>
              <a:ext cx="11766114" cy="6421271"/>
            </a:xfrm>
            <a:prstGeom prst="roundRect">
              <a:avLst>
                <a:gd name="adj" fmla="val 7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 name="TextBox 4">
            <a:extLst>
              <a:ext uri="{FF2B5EF4-FFF2-40B4-BE49-F238E27FC236}">
                <a16:creationId xmlns:a16="http://schemas.microsoft.com/office/drawing/2014/main" id="{C550BFA1-9387-4884-B4FC-D2119F282115}"/>
              </a:ext>
            </a:extLst>
          </p:cNvPr>
          <p:cNvSpPr txBox="1"/>
          <p:nvPr/>
        </p:nvSpPr>
        <p:spPr>
          <a:xfrm>
            <a:off x="397469" y="496069"/>
            <a:ext cx="5991367" cy="523220"/>
          </a:xfrm>
          <a:prstGeom prst="rect">
            <a:avLst/>
          </a:prstGeom>
          <a:noFill/>
        </p:spPr>
        <p:txBody>
          <a:bodyPr wrap="square" rtlCol="0">
            <a:spAutoFit/>
          </a:bodyPr>
          <a:lstStyle/>
          <a:p>
            <a:r>
              <a:rPr lang="en-US" altLang="ko-KR" sz="2800" dirty="0"/>
              <a:t>System model</a:t>
            </a:r>
            <a:endParaRPr lang="ko-KR" altLang="en-US" sz="2800" dirty="0"/>
          </a:p>
        </p:txBody>
      </p:sp>
      <p:pic>
        <p:nvPicPr>
          <p:cNvPr id="6" name="그림 5">
            <a:extLst>
              <a:ext uri="{FF2B5EF4-FFF2-40B4-BE49-F238E27FC236}">
                <a16:creationId xmlns:a16="http://schemas.microsoft.com/office/drawing/2014/main" id="{814A8D55-B188-46FE-8DCC-8102D2E33CDE}"/>
              </a:ext>
            </a:extLst>
          </p:cNvPr>
          <p:cNvPicPr>
            <a:picLocks noChangeAspect="1"/>
          </p:cNvPicPr>
          <p:nvPr/>
        </p:nvPicPr>
        <p:blipFill>
          <a:blip r:embed="rId3"/>
          <a:stretch>
            <a:fillRect/>
          </a:stretch>
        </p:blipFill>
        <p:spPr>
          <a:xfrm>
            <a:off x="943865" y="1246128"/>
            <a:ext cx="4898574" cy="5187139"/>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6BA5E4D-D7E7-4C1E-B0C6-366AB5975DAA}"/>
                  </a:ext>
                </a:extLst>
              </p:cNvPr>
              <p:cNvSpPr txBox="1"/>
              <p:nvPr/>
            </p:nvSpPr>
            <p:spPr>
              <a:xfrm>
                <a:off x="6349563" y="1246128"/>
                <a:ext cx="5067348" cy="830997"/>
              </a:xfrm>
              <a:prstGeom prst="rect">
                <a:avLst/>
              </a:prstGeom>
              <a:noFill/>
            </p:spPr>
            <p:txBody>
              <a:bodyPr wrap="square">
                <a:spAutoFit/>
              </a:bodyPr>
              <a:lstStyle/>
              <a:p>
                <a:r>
                  <a:rPr lang="en-US" altLang="ko-KR" sz="1600" dirty="0">
                    <a:latin typeface="+mj-lt"/>
                  </a:rPr>
                  <a:t>Macro-cell</a:t>
                </a:r>
                <a:r>
                  <a:rPr lang="ko-KR" altLang="en-US" sz="1600" dirty="0">
                    <a:latin typeface="+mj-lt"/>
                  </a:rPr>
                  <a:t>은 </a:t>
                </a:r>
                <a:r>
                  <a:rPr lang="en-US" altLang="ko-KR" sz="1600" dirty="0">
                    <a:latin typeface="+mj-lt"/>
                  </a:rPr>
                  <a:t>1</a:t>
                </a:r>
                <a:r>
                  <a:rPr lang="ko-KR" altLang="en-US" sz="1600" dirty="0">
                    <a:latin typeface="+mj-lt"/>
                  </a:rPr>
                  <a:t>개</a:t>
                </a:r>
                <a:endParaRPr lang="en-US" altLang="ko-KR" sz="1600" dirty="0">
                  <a:latin typeface="+mj-lt"/>
                </a:endParaRPr>
              </a:p>
              <a:p>
                <a:r>
                  <a:rPr lang="en-US" altLang="ko-KR" sz="1600" dirty="0">
                    <a:latin typeface="+mj-lt"/>
                  </a:rPr>
                  <a:t>Pico-cell</a:t>
                </a:r>
                <a:r>
                  <a:rPr lang="ko-KR" altLang="en-US" sz="1600" dirty="0">
                    <a:latin typeface="+mj-lt"/>
                  </a:rPr>
                  <a:t> 은 </a:t>
                </a:r>
                <a14:m>
                  <m:oMath xmlns:m="http://schemas.openxmlformats.org/officeDocument/2006/math">
                    <m:r>
                      <a:rPr lang="en-US" altLang="ko-KR" sz="1600" b="0" i="1" dirty="0" smtClean="0">
                        <a:latin typeface="Cambria Math" panose="02040503050406030204" pitchFamily="18" charset="0"/>
                      </a:rPr>
                      <m:t>𝑗</m:t>
                    </m:r>
                    <m:r>
                      <a:rPr lang="en-US" altLang="ko-KR" sz="1600" b="0" i="1" dirty="0" smtClean="0">
                        <a:latin typeface="Cambria Math" panose="02040503050406030204" pitchFamily="18" charset="0"/>
                      </a:rPr>
                      <m:t>∈</m:t>
                    </m:r>
                    <m:d>
                      <m:dPr>
                        <m:begChr m:val="{"/>
                        <m:ctrlPr>
                          <a:rPr lang="en-US" altLang="ko-KR" sz="1600" b="0" i="1" dirty="0" smtClean="0">
                            <a:latin typeface="Cambria Math" panose="02040503050406030204" pitchFamily="18" charset="0"/>
                          </a:rPr>
                        </m:ctrlPr>
                      </m:dPr>
                      <m:e>
                        <m:r>
                          <a:rPr lang="en-US" altLang="ko-KR" sz="1600" b="0" i="1" dirty="0" smtClean="0">
                            <a:latin typeface="Cambria Math" panose="02040503050406030204" pitchFamily="18" charset="0"/>
                          </a:rPr>
                          <m:t>1, …, </m:t>
                        </m:r>
                        <m:r>
                          <a:rPr lang="en-US" altLang="ko-KR" sz="1600" b="0" i="1" dirty="0" smtClean="0">
                            <a:latin typeface="Cambria Math" panose="02040503050406030204" pitchFamily="18" charset="0"/>
                          </a:rPr>
                          <m:t>𝑋</m:t>
                        </m:r>
                      </m:e>
                    </m:d>
                  </m:oMath>
                </a14:m>
                <a:endParaRPr lang="en-US" altLang="ko-KR" sz="1600" dirty="0">
                  <a:latin typeface="+mj-lt"/>
                </a:endParaRPr>
              </a:p>
              <a:p>
                <a:r>
                  <a:rPr lang="ko-KR" altLang="en-US" sz="1600" dirty="0">
                    <a:latin typeface="+mj-lt"/>
                  </a:rPr>
                  <a:t>사용자는 𝑁 </a:t>
                </a:r>
                <a:r>
                  <a:rPr lang="en-US" altLang="ko-KR" sz="1600" dirty="0">
                    <a:latin typeface="+mj-lt"/>
                  </a:rPr>
                  <a:t>fixed users in the system. </a:t>
                </a:r>
                <a:endParaRPr lang="ko-KR" altLang="en-US" sz="1600" dirty="0">
                  <a:latin typeface="+mj-lt"/>
                </a:endParaRPr>
              </a:p>
            </p:txBody>
          </p:sp>
        </mc:Choice>
        <mc:Fallback xmlns="">
          <p:sp>
            <p:nvSpPr>
              <p:cNvPr id="7" name="TextBox 6">
                <a:extLst>
                  <a:ext uri="{FF2B5EF4-FFF2-40B4-BE49-F238E27FC236}">
                    <a16:creationId xmlns:a16="http://schemas.microsoft.com/office/drawing/2014/main" id="{C6BA5E4D-D7E7-4C1E-B0C6-366AB5975DAA}"/>
                  </a:ext>
                </a:extLst>
              </p:cNvPr>
              <p:cNvSpPr txBox="1">
                <a:spLocks noRot="1" noChangeAspect="1" noMove="1" noResize="1" noEditPoints="1" noAdjustHandles="1" noChangeArrowheads="1" noChangeShapeType="1" noTextEdit="1"/>
              </p:cNvSpPr>
              <p:nvPr/>
            </p:nvSpPr>
            <p:spPr>
              <a:xfrm>
                <a:off x="6349563" y="1246128"/>
                <a:ext cx="5067348" cy="830997"/>
              </a:xfrm>
              <a:prstGeom prst="rect">
                <a:avLst/>
              </a:prstGeom>
              <a:blipFill>
                <a:blip r:embed="rId4"/>
                <a:stretch>
                  <a:fillRect l="-722" t="-2190" b="-7299"/>
                </a:stretch>
              </a:blipFill>
            </p:spPr>
            <p:txBody>
              <a:bodyPr/>
              <a:lstStyle/>
              <a:p>
                <a:r>
                  <a:rPr lang="ko-KR" altLang="en-US">
                    <a:noFill/>
                  </a:rPr>
                  <a:t> </a:t>
                </a:r>
              </a:p>
            </p:txBody>
          </p:sp>
        </mc:Fallback>
      </mc:AlternateContent>
      <p:sp>
        <p:nvSpPr>
          <p:cNvPr id="8" name="TextBox 7">
            <a:extLst>
              <a:ext uri="{FF2B5EF4-FFF2-40B4-BE49-F238E27FC236}">
                <a16:creationId xmlns:a16="http://schemas.microsoft.com/office/drawing/2014/main" id="{52AD05D8-347E-4C07-BF65-54501C734E92}"/>
              </a:ext>
            </a:extLst>
          </p:cNvPr>
          <p:cNvSpPr txBox="1"/>
          <p:nvPr/>
        </p:nvSpPr>
        <p:spPr>
          <a:xfrm>
            <a:off x="6388836" y="2089112"/>
            <a:ext cx="4812789" cy="584775"/>
          </a:xfrm>
          <a:prstGeom prst="rect">
            <a:avLst/>
          </a:prstGeom>
          <a:noFill/>
        </p:spPr>
        <p:txBody>
          <a:bodyPr wrap="square">
            <a:spAutoFit/>
          </a:bodyPr>
          <a:lstStyle/>
          <a:p>
            <a:r>
              <a:rPr lang="en-US" altLang="ko-KR" sz="1600" dirty="0">
                <a:latin typeface="+mj-lt"/>
              </a:rPr>
              <a:t>We study the downlink and make the following assumptions:</a:t>
            </a:r>
            <a:endParaRPr lang="ko-KR" altLang="en-US" sz="1600" dirty="0">
              <a:latin typeface="+mj-lt"/>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ABC171F-4AE6-43B4-A2EC-D33517641992}"/>
                  </a:ext>
                </a:extLst>
              </p:cNvPr>
              <p:cNvSpPr txBox="1"/>
              <p:nvPr/>
            </p:nvSpPr>
            <p:spPr>
              <a:xfrm>
                <a:off x="6388836" y="2673887"/>
                <a:ext cx="5067348" cy="861774"/>
              </a:xfrm>
              <a:prstGeom prst="rect">
                <a:avLst/>
              </a:prstGeom>
              <a:noFill/>
            </p:spPr>
            <p:txBody>
              <a:bodyPr wrap="square">
                <a:spAutoFit/>
              </a:bodyPr>
              <a:lstStyle/>
              <a:p>
                <a:r>
                  <a:rPr lang="en-US" altLang="ko-KR" sz="1600" dirty="0">
                    <a:latin typeface="+mj-lt"/>
                  </a:rPr>
                  <a:t>1. The system is an OFDM system with </a:t>
                </a:r>
                <a14:m>
                  <m:oMath xmlns:m="http://schemas.openxmlformats.org/officeDocument/2006/math">
                    <m:r>
                      <a:rPr lang="en-US" altLang="ko-KR" sz="1600" i="1" dirty="0" smtClean="0">
                        <a:latin typeface="Cambria Math" panose="02040503050406030204" pitchFamily="18" charset="0"/>
                      </a:rPr>
                      <m:t>𝑀</m:t>
                    </m:r>
                  </m:oMath>
                </a14:m>
                <a:r>
                  <a:rPr lang="en-US" altLang="ko-KR" sz="1600" dirty="0">
                    <a:latin typeface="+mj-lt"/>
                  </a:rPr>
                  <a:t> “data”</a:t>
                </a:r>
              </a:p>
              <a:p>
                <a:r>
                  <a:rPr lang="en-US" altLang="ko-KR" sz="1600" dirty="0">
                    <a:latin typeface="+mj-lt"/>
                  </a:rPr>
                  <a:t>sub-channels, each of bandwidth </a:t>
                </a:r>
                <a14:m>
                  <m:oMath xmlns:m="http://schemas.openxmlformats.org/officeDocument/2006/math">
                    <m:r>
                      <a:rPr lang="en-US" altLang="ko-KR" sz="1600" i="1" dirty="0" smtClean="0">
                        <a:latin typeface="Cambria Math" panose="02040503050406030204" pitchFamily="18" charset="0"/>
                      </a:rPr>
                      <m:t>𝑏</m:t>
                    </m:r>
                  </m:oMath>
                </a14:m>
                <a:r>
                  <a:rPr lang="en-US" altLang="ko-KR" sz="1600" dirty="0">
                    <a:latin typeface="+mj-lt"/>
                  </a:rPr>
                  <a:t>.</a:t>
                </a:r>
              </a:p>
              <a:p>
                <a:r>
                  <a:rPr lang="en-US" altLang="ko-KR" sz="1600" dirty="0">
                    <a:latin typeface="+mj-lt"/>
                    <a:sym typeface="Wingdings" panose="05000000000000000000" pitchFamily="2" charset="2"/>
                  </a:rPr>
                  <a:t> OFDM</a:t>
                </a:r>
                <a:r>
                  <a:rPr lang="ko-KR" altLang="en-US" sz="1600" dirty="0">
                    <a:latin typeface="+mj-lt"/>
                    <a:sym typeface="Wingdings" panose="05000000000000000000" pitchFamily="2" charset="2"/>
                  </a:rPr>
                  <a:t>의 부채널은 </a:t>
                </a:r>
                <a14:m>
                  <m:oMath xmlns:m="http://schemas.openxmlformats.org/officeDocument/2006/math">
                    <m:r>
                      <a:rPr lang="en-US" altLang="ko-KR" sz="1600" i="1" dirty="0" smtClean="0">
                        <a:latin typeface="Cambria Math" panose="02040503050406030204" pitchFamily="18" charset="0"/>
                        <a:sym typeface="Wingdings" panose="05000000000000000000" pitchFamily="2" charset="2"/>
                      </a:rPr>
                      <m:t>𝑀</m:t>
                    </m:r>
                  </m:oMath>
                </a14:m>
                <a:r>
                  <a:rPr lang="ko-KR" altLang="en-US" sz="1600" dirty="0">
                    <a:latin typeface="+mj-lt"/>
                    <a:sym typeface="Wingdings" panose="05000000000000000000" pitchFamily="2" charset="2"/>
                  </a:rPr>
                  <a:t>개</a:t>
                </a:r>
                <a:r>
                  <a:rPr lang="en-US" altLang="ko-KR" sz="1600" dirty="0">
                    <a:latin typeface="+mj-lt"/>
                    <a:sym typeface="Wingdings" panose="05000000000000000000" pitchFamily="2" charset="2"/>
                  </a:rPr>
                  <a:t>,</a:t>
                </a:r>
                <a:r>
                  <a:rPr lang="ko-KR" altLang="en-US" sz="1600" dirty="0">
                    <a:latin typeface="+mj-lt"/>
                    <a:sym typeface="Wingdings" panose="05000000000000000000" pitchFamily="2" charset="2"/>
                  </a:rPr>
                  <a:t> 각 채널의 대역은 </a:t>
                </a:r>
                <a14:m>
                  <m:oMath xmlns:m="http://schemas.openxmlformats.org/officeDocument/2006/math">
                    <m:r>
                      <a:rPr lang="en-US" altLang="ko-KR" sz="1600" i="1" dirty="0" smtClean="0">
                        <a:latin typeface="Cambria Math" panose="02040503050406030204" pitchFamily="18" charset="0"/>
                        <a:sym typeface="Wingdings" panose="05000000000000000000" pitchFamily="2" charset="2"/>
                      </a:rPr>
                      <m:t>𝑏</m:t>
                    </m:r>
                  </m:oMath>
                </a14:m>
                <a:r>
                  <a:rPr lang="ko-KR" altLang="en-US" sz="1600" dirty="0">
                    <a:latin typeface="+mj-lt"/>
                    <a:sym typeface="Wingdings" panose="05000000000000000000" pitchFamily="2" charset="2"/>
                  </a:rPr>
                  <a:t>다</a:t>
                </a:r>
                <a:r>
                  <a:rPr lang="en-US" altLang="ko-KR" sz="1600" dirty="0">
                    <a:latin typeface="+mj-lt"/>
                    <a:sym typeface="Wingdings" panose="05000000000000000000" pitchFamily="2" charset="2"/>
                  </a:rPr>
                  <a:t>.</a:t>
                </a:r>
                <a:endParaRPr lang="ko-KR" altLang="en-US" sz="1600" dirty="0">
                  <a:latin typeface="+mj-lt"/>
                </a:endParaRPr>
              </a:p>
            </p:txBody>
          </p:sp>
        </mc:Choice>
        <mc:Fallback xmlns="">
          <p:sp>
            <p:nvSpPr>
              <p:cNvPr id="9" name="TextBox 8">
                <a:extLst>
                  <a:ext uri="{FF2B5EF4-FFF2-40B4-BE49-F238E27FC236}">
                    <a16:creationId xmlns:a16="http://schemas.microsoft.com/office/drawing/2014/main" id="{DABC171F-4AE6-43B4-A2EC-D33517641992}"/>
                  </a:ext>
                </a:extLst>
              </p:cNvPr>
              <p:cNvSpPr txBox="1">
                <a:spLocks noRot="1" noChangeAspect="1" noMove="1" noResize="1" noEditPoints="1" noAdjustHandles="1" noChangeArrowheads="1" noChangeShapeType="1" noTextEdit="1"/>
              </p:cNvSpPr>
              <p:nvPr/>
            </p:nvSpPr>
            <p:spPr>
              <a:xfrm>
                <a:off x="6388836" y="2673887"/>
                <a:ext cx="5067348" cy="861774"/>
              </a:xfrm>
              <a:prstGeom prst="rect">
                <a:avLst/>
              </a:prstGeom>
              <a:blipFill>
                <a:blip r:embed="rId5"/>
                <a:stretch>
                  <a:fillRect l="-602" t="-2128" b="-4965"/>
                </a:stretch>
              </a:blipFill>
            </p:spPr>
            <p:txBody>
              <a:bodyPr/>
              <a:lstStyle/>
              <a:p>
                <a:r>
                  <a:rPr lang="ko-KR" altLang="en-US">
                    <a:noFill/>
                  </a:rPr>
                  <a:t> </a:t>
                </a:r>
              </a:p>
            </p:txBody>
          </p:sp>
        </mc:Fallback>
      </mc:AlternateContent>
      <p:sp>
        <p:nvSpPr>
          <p:cNvPr id="10" name="TextBox 9">
            <a:extLst>
              <a:ext uri="{FF2B5EF4-FFF2-40B4-BE49-F238E27FC236}">
                <a16:creationId xmlns:a16="http://schemas.microsoft.com/office/drawing/2014/main" id="{664D99AC-36F0-4029-9E00-D11A2262AA10}"/>
              </a:ext>
            </a:extLst>
          </p:cNvPr>
          <p:cNvSpPr txBox="1"/>
          <p:nvPr/>
        </p:nvSpPr>
        <p:spPr>
          <a:xfrm>
            <a:off x="6388836" y="3438984"/>
            <a:ext cx="4526513" cy="584775"/>
          </a:xfrm>
          <a:prstGeom prst="rect">
            <a:avLst/>
          </a:prstGeom>
          <a:noFill/>
        </p:spPr>
        <p:txBody>
          <a:bodyPr wrap="square">
            <a:spAutoFit/>
          </a:bodyPr>
          <a:lstStyle/>
          <a:p>
            <a:r>
              <a:rPr lang="en-US" altLang="ko-KR" sz="1600" dirty="0">
                <a:latin typeface="+mj-lt"/>
              </a:rPr>
              <a:t>2. Each user can associate with only one BS.</a:t>
            </a:r>
          </a:p>
          <a:p>
            <a:r>
              <a:rPr lang="en-US" altLang="ko-KR" sz="1600" dirty="0">
                <a:latin typeface="+mj-lt"/>
                <a:sym typeface="Wingdings" panose="05000000000000000000" pitchFamily="2" charset="2"/>
              </a:rPr>
              <a:t></a:t>
            </a:r>
            <a:r>
              <a:rPr lang="ko-KR" altLang="en-US" sz="1600" dirty="0">
                <a:latin typeface="+mj-lt"/>
                <a:sym typeface="Wingdings" panose="05000000000000000000" pitchFamily="2" charset="2"/>
              </a:rPr>
              <a:t>각 사용자는 </a:t>
            </a:r>
            <a:r>
              <a:rPr lang="en-US" altLang="ko-KR" sz="1600" dirty="0">
                <a:latin typeface="+mj-lt"/>
                <a:sym typeface="Wingdings" panose="05000000000000000000" pitchFamily="2" charset="2"/>
              </a:rPr>
              <a:t>1</a:t>
            </a:r>
            <a:r>
              <a:rPr lang="ko-KR" altLang="en-US" sz="1600" dirty="0">
                <a:latin typeface="+mj-lt"/>
                <a:sym typeface="Wingdings" panose="05000000000000000000" pitchFamily="2" charset="2"/>
              </a:rPr>
              <a:t>개의 </a:t>
            </a:r>
            <a:r>
              <a:rPr lang="en-US" altLang="ko-KR" sz="1600" dirty="0">
                <a:latin typeface="+mj-lt"/>
                <a:sym typeface="Wingdings" panose="05000000000000000000" pitchFamily="2" charset="2"/>
              </a:rPr>
              <a:t>BS</a:t>
            </a:r>
            <a:r>
              <a:rPr lang="ko-KR" altLang="en-US" sz="1600" dirty="0">
                <a:latin typeface="+mj-lt"/>
                <a:sym typeface="Wingdings" panose="05000000000000000000" pitchFamily="2" charset="2"/>
              </a:rPr>
              <a:t>와 연결할 수 있다</a:t>
            </a:r>
            <a:r>
              <a:rPr lang="en-US" altLang="ko-KR" sz="1600" dirty="0">
                <a:latin typeface="+mj-lt"/>
                <a:sym typeface="Wingdings" panose="05000000000000000000" pitchFamily="2" charset="2"/>
              </a:rPr>
              <a:t>.</a:t>
            </a:r>
            <a:endParaRPr lang="ko-KR" altLang="en-US" sz="1600" dirty="0">
              <a:latin typeface="+mj-lt"/>
            </a:endParaRPr>
          </a:p>
        </p:txBody>
      </p:sp>
      <p:sp>
        <p:nvSpPr>
          <p:cNvPr id="11" name="TextBox 10">
            <a:extLst>
              <a:ext uri="{FF2B5EF4-FFF2-40B4-BE49-F238E27FC236}">
                <a16:creationId xmlns:a16="http://schemas.microsoft.com/office/drawing/2014/main" id="{C2EEAEB6-AB06-4078-B58E-3E13966EC7EA}"/>
              </a:ext>
            </a:extLst>
          </p:cNvPr>
          <p:cNvSpPr txBox="1"/>
          <p:nvPr/>
        </p:nvSpPr>
        <p:spPr>
          <a:xfrm>
            <a:off x="6388836" y="4023759"/>
            <a:ext cx="5067348" cy="861774"/>
          </a:xfrm>
          <a:prstGeom prst="rect">
            <a:avLst/>
          </a:prstGeom>
          <a:noFill/>
        </p:spPr>
        <p:txBody>
          <a:bodyPr wrap="square">
            <a:spAutoFit/>
          </a:bodyPr>
          <a:lstStyle/>
          <a:p>
            <a:r>
              <a:rPr lang="en-US" altLang="ko-KR" sz="1600" dirty="0">
                <a:latin typeface="+mj-lt"/>
              </a:rPr>
              <a:t>3. Each </a:t>
            </a:r>
            <a:r>
              <a:rPr lang="en-US" altLang="ko-KR" sz="1600" dirty="0" err="1">
                <a:latin typeface="+mj-lt"/>
              </a:rPr>
              <a:t>pico</a:t>
            </a:r>
            <a:r>
              <a:rPr lang="en-US" altLang="ko-KR" sz="1600" dirty="0">
                <a:latin typeface="+mj-lt"/>
              </a:rPr>
              <a:t> BS is connected to the macro BS </a:t>
            </a:r>
          </a:p>
          <a:p>
            <a:r>
              <a:rPr lang="en-US" altLang="ko-KR" sz="1600" dirty="0">
                <a:latin typeface="+mj-lt"/>
              </a:rPr>
              <a:t>via a high capacity wired backhaul.</a:t>
            </a:r>
          </a:p>
          <a:p>
            <a:r>
              <a:rPr lang="en-US" altLang="ko-KR" sz="1600" dirty="0">
                <a:latin typeface="+mj-lt"/>
                <a:sym typeface="Wingdings" panose="05000000000000000000" pitchFamily="2" charset="2"/>
              </a:rPr>
              <a:t> </a:t>
            </a:r>
            <a:r>
              <a:rPr lang="ko-KR" altLang="en-US" sz="1600" dirty="0">
                <a:latin typeface="+mj-lt"/>
                <a:sym typeface="Wingdings" panose="05000000000000000000" pitchFamily="2" charset="2"/>
              </a:rPr>
              <a:t>각 </a:t>
            </a:r>
            <a:r>
              <a:rPr lang="en-US" altLang="ko-KR" sz="1600" dirty="0" err="1">
                <a:latin typeface="+mj-lt"/>
                <a:sym typeface="Wingdings" panose="05000000000000000000" pitchFamily="2" charset="2"/>
              </a:rPr>
              <a:t>pico</a:t>
            </a:r>
            <a:r>
              <a:rPr lang="ko-KR" altLang="en-US" sz="1600" dirty="0">
                <a:latin typeface="+mj-lt"/>
                <a:sym typeface="Wingdings" panose="05000000000000000000" pitchFamily="2" charset="2"/>
              </a:rPr>
              <a:t>셀은 </a:t>
            </a:r>
            <a:r>
              <a:rPr lang="en-US" altLang="ko-KR" sz="1600" dirty="0">
                <a:latin typeface="+mj-lt"/>
                <a:sym typeface="Wingdings" panose="05000000000000000000" pitchFamily="2" charset="2"/>
              </a:rPr>
              <a:t>macro</a:t>
            </a:r>
            <a:r>
              <a:rPr lang="ko-KR" altLang="en-US" sz="1600" dirty="0">
                <a:latin typeface="+mj-lt"/>
                <a:sym typeface="Wingdings" panose="05000000000000000000" pitchFamily="2" charset="2"/>
              </a:rPr>
              <a:t>셀과 유선으로 연결되어 있다</a:t>
            </a:r>
            <a:r>
              <a:rPr lang="en-US" altLang="ko-KR" sz="1600" dirty="0">
                <a:latin typeface="+mj-lt"/>
                <a:sym typeface="Wingdings" panose="05000000000000000000" pitchFamily="2" charset="2"/>
              </a:rPr>
              <a:t>.</a:t>
            </a:r>
            <a:endParaRPr lang="ko-KR" altLang="en-US" sz="1600" dirty="0">
              <a:latin typeface="+mj-lt"/>
            </a:endParaRPr>
          </a:p>
        </p:txBody>
      </p:sp>
      <p:sp>
        <p:nvSpPr>
          <p:cNvPr id="12" name="TextBox 11">
            <a:extLst>
              <a:ext uri="{FF2B5EF4-FFF2-40B4-BE49-F238E27FC236}">
                <a16:creationId xmlns:a16="http://schemas.microsoft.com/office/drawing/2014/main" id="{42404148-3D25-4959-81D2-03A8606D28CA}"/>
              </a:ext>
            </a:extLst>
          </p:cNvPr>
          <p:cNvSpPr txBox="1"/>
          <p:nvPr/>
        </p:nvSpPr>
        <p:spPr>
          <a:xfrm>
            <a:off x="6388836" y="4889536"/>
            <a:ext cx="5320943" cy="1323439"/>
          </a:xfrm>
          <a:prstGeom prst="rect">
            <a:avLst/>
          </a:prstGeom>
          <a:noFill/>
        </p:spPr>
        <p:txBody>
          <a:bodyPr wrap="square">
            <a:spAutoFit/>
          </a:bodyPr>
          <a:lstStyle/>
          <a:p>
            <a:r>
              <a:rPr lang="en-US" altLang="ko-KR" sz="1600" dirty="0">
                <a:latin typeface="+mj-lt"/>
              </a:rPr>
              <a:t>4. All BSs are active at all time, i.e., there is no time at which a BS is not transmitting and a BS uses all its transmit power at all time.</a:t>
            </a:r>
          </a:p>
          <a:p>
            <a:r>
              <a:rPr lang="en-US" altLang="ko-KR" sz="1600" dirty="0">
                <a:latin typeface="+mj-lt"/>
                <a:sym typeface="Wingdings" panose="05000000000000000000" pitchFamily="2" charset="2"/>
              </a:rPr>
              <a:t></a:t>
            </a:r>
            <a:r>
              <a:rPr lang="ko-KR" altLang="en-US" sz="1600" dirty="0">
                <a:latin typeface="+mj-lt"/>
                <a:sym typeface="Wingdings" panose="05000000000000000000" pitchFamily="2" charset="2"/>
              </a:rPr>
              <a:t>모든 </a:t>
            </a:r>
            <a:r>
              <a:rPr lang="en-US" altLang="ko-KR" sz="1600" dirty="0">
                <a:latin typeface="+mj-lt"/>
                <a:sym typeface="Wingdings" panose="05000000000000000000" pitchFamily="2" charset="2"/>
              </a:rPr>
              <a:t>SBS</a:t>
            </a:r>
            <a:r>
              <a:rPr lang="ko-KR" altLang="en-US" sz="1600" dirty="0">
                <a:latin typeface="+mj-lt"/>
                <a:sym typeface="Wingdings" panose="05000000000000000000" pitchFamily="2" charset="2"/>
              </a:rPr>
              <a:t>는 항상 활성화 되어있다 </a:t>
            </a:r>
            <a:r>
              <a:rPr lang="en-US" altLang="ko-KR" sz="1600" dirty="0">
                <a:latin typeface="+mj-lt"/>
                <a:sym typeface="Wingdings" panose="05000000000000000000" pitchFamily="2" charset="2"/>
              </a:rPr>
              <a:t>: </a:t>
            </a:r>
            <a:r>
              <a:rPr lang="ko-KR" altLang="en-US" sz="1600" dirty="0">
                <a:latin typeface="+mj-lt"/>
                <a:sym typeface="Wingdings" panose="05000000000000000000" pitchFamily="2" charset="2"/>
              </a:rPr>
              <a:t>전송하지 않는 </a:t>
            </a:r>
            <a:endParaRPr lang="en-US" altLang="ko-KR" sz="1600" dirty="0">
              <a:latin typeface="+mj-lt"/>
              <a:sym typeface="Wingdings" panose="05000000000000000000" pitchFamily="2" charset="2"/>
            </a:endParaRPr>
          </a:p>
          <a:p>
            <a:r>
              <a:rPr lang="ko-KR" altLang="en-US" sz="1600" dirty="0">
                <a:latin typeface="+mj-lt"/>
                <a:sym typeface="Wingdings" panose="05000000000000000000" pitchFamily="2" charset="2"/>
              </a:rPr>
              <a:t>시간이 없고 </a:t>
            </a:r>
            <a:r>
              <a:rPr lang="en-US" altLang="ko-KR" sz="1600" dirty="0">
                <a:latin typeface="+mj-lt"/>
                <a:sym typeface="Wingdings" panose="05000000000000000000" pitchFamily="2" charset="2"/>
              </a:rPr>
              <a:t>BS</a:t>
            </a:r>
            <a:r>
              <a:rPr lang="ko-KR" altLang="en-US" sz="1600" dirty="0">
                <a:latin typeface="+mj-lt"/>
                <a:sym typeface="Wingdings" panose="05000000000000000000" pitchFamily="2" charset="2"/>
              </a:rPr>
              <a:t>는 항상 모든 전송 전역을 사용</a:t>
            </a:r>
            <a:r>
              <a:rPr lang="en-US" altLang="ko-KR" sz="1600" dirty="0">
                <a:latin typeface="+mj-lt"/>
                <a:sym typeface="Wingdings" panose="05000000000000000000" pitchFamily="2" charset="2"/>
              </a:rPr>
              <a:t>.</a:t>
            </a:r>
            <a:endParaRPr lang="en-US" altLang="ko-KR" sz="1600" dirty="0">
              <a:latin typeface="+mj-lt"/>
            </a:endParaRPr>
          </a:p>
        </p:txBody>
      </p:sp>
    </p:spTree>
    <p:extLst>
      <p:ext uri="{BB962C8B-B14F-4D97-AF65-F5344CB8AC3E}">
        <p14:creationId xmlns:p14="http://schemas.microsoft.com/office/powerpoint/2010/main" val="390492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76410AB9-AC74-48D5-A731-E306A8E2CD8A}"/>
              </a:ext>
            </a:extLst>
          </p:cNvPr>
          <p:cNvGrpSpPr/>
          <p:nvPr/>
        </p:nvGrpSpPr>
        <p:grpSpPr>
          <a:xfrm>
            <a:off x="0" y="10"/>
            <a:ext cx="12191981" cy="6857990"/>
            <a:chOff x="0" y="10"/>
            <a:chExt cx="12191981" cy="6857990"/>
          </a:xfrm>
        </p:grpSpPr>
        <p:pic>
          <p:nvPicPr>
            <p:cNvPr id="4" name="Picture 1">
              <a:extLst>
                <a:ext uri="{FF2B5EF4-FFF2-40B4-BE49-F238E27FC236}">
                  <a16:creationId xmlns:a16="http://schemas.microsoft.com/office/drawing/2014/main" id="{D8D7317A-AA7A-4A4D-AC11-59A4EED251E0}"/>
                </a:ext>
              </a:extLst>
            </p:cNvPr>
            <p:cNvPicPr>
              <a:picLocks noChangeAspect="1"/>
            </p:cNvPicPr>
            <p:nvPr/>
          </p:nvPicPr>
          <p:blipFill rotWithShape="1">
            <a:blip r:embed="rId2" cstate="screen">
              <a:duotone>
                <a:prstClr val="black"/>
                <a:prstClr val="white"/>
              </a:duotone>
              <a:extLst>
                <a:ext uri="{28A0092B-C50C-407E-A947-70E740481C1C}">
                  <a14:useLocalDpi xmlns:a14="http://schemas.microsoft.com/office/drawing/2010/main"/>
                </a:ext>
              </a:extLst>
            </a:blip>
            <a:srcRect t="8974" b="6757"/>
            <a:stretch/>
          </p:blipFill>
          <p:spPr>
            <a:xfrm>
              <a:off x="0" y="10"/>
              <a:ext cx="12191981" cy="6857990"/>
            </a:xfrm>
            <a:prstGeom prst="rect">
              <a:avLst/>
            </a:prstGeom>
          </p:spPr>
        </p:pic>
        <p:sp>
          <p:nvSpPr>
            <p:cNvPr id="2" name="사각형: 둥근 모서리 1">
              <a:extLst>
                <a:ext uri="{FF2B5EF4-FFF2-40B4-BE49-F238E27FC236}">
                  <a16:creationId xmlns:a16="http://schemas.microsoft.com/office/drawing/2014/main" id="{18ACE393-6465-4563-9CC1-F7DBC8C89F37}"/>
                </a:ext>
              </a:extLst>
            </p:cNvPr>
            <p:cNvSpPr/>
            <p:nvPr/>
          </p:nvSpPr>
          <p:spPr>
            <a:xfrm>
              <a:off x="212944" y="238836"/>
              <a:ext cx="11766114" cy="6421271"/>
            </a:xfrm>
            <a:prstGeom prst="roundRect">
              <a:avLst>
                <a:gd name="adj" fmla="val 7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5" name="그림 4">
            <a:extLst>
              <a:ext uri="{FF2B5EF4-FFF2-40B4-BE49-F238E27FC236}">
                <a16:creationId xmlns:a16="http://schemas.microsoft.com/office/drawing/2014/main" id="{C305533B-654E-46B6-BB2E-45DA6F170E28}"/>
              </a:ext>
            </a:extLst>
          </p:cNvPr>
          <p:cNvPicPr>
            <a:picLocks noChangeAspect="1"/>
          </p:cNvPicPr>
          <p:nvPr/>
        </p:nvPicPr>
        <p:blipFill>
          <a:blip r:embed="rId3"/>
          <a:stretch>
            <a:fillRect/>
          </a:stretch>
        </p:blipFill>
        <p:spPr>
          <a:xfrm>
            <a:off x="739148" y="1258115"/>
            <a:ext cx="3308402" cy="3503293"/>
          </a:xfrm>
          <a:prstGeom prst="rect">
            <a:avLst/>
          </a:prstGeom>
        </p:spPr>
      </p:pic>
      <p:sp>
        <p:nvSpPr>
          <p:cNvPr id="6" name="TextBox 5">
            <a:extLst>
              <a:ext uri="{FF2B5EF4-FFF2-40B4-BE49-F238E27FC236}">
                <a16:creationId xmlns:a16="http://schemas.microsoft.com/office/drawing/2014/main" id="{F45D72DA-4878-42A6-98A1-32C72631FCB2}"/>
              </a:ext>
            </a:extLst>
          </p:cNvPr>
          <p:cNvSpPr txBox="1"/>
          <p:nvPr/>
        </p:nvSpPr>
        <p:spPr>
          <a:xfrm>
            <a:off x="397469" y="496069"/>
            <a:ext cx="5991367" cy="523220"/>
          </a:xfrm>
          <a:prstGeom prst="rect">
            <a:avLst/>
          </a:prstGeom>
          <a:noFill/>
        </p:spPr>
        <p:txBody>
          <a:bodyPr wrap="square" rtlCol="0">
            <a:spAutoFit/>
          </a:bodyPr>
          <a:lstStyle/>
          <a:p>
            <a:r>
              <a:rPr lang="en-US" altLang="ko-KR" sz="2800" dirty="0"/>
              <a:t>System model</a:t>
            </a:r>
            <a:endParaRPr lang="ko-KR" altLang="en-US" sz="28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12E5535-8C82-48B5-96A8-704097E76FE8}"/>
                  </a:ext>
                </a:extLst>
              </p:cNvPr>
              <p:cNvSpPr txBox="1"/>
              <p:nvPr/>
            </p:nvSpPr>
            <p:spPr>
              <a:xfrm>
                <a:off x="4573754" y="1194626"/>
                <a:ext cx="6409904" cy="2062103"/>
              </a:xfrm>
              <a:prstGeom prst="rect">
                <a:avLst/>
              </a:prstGeom>
              <a:noFill/>
            </p:spPr>
            <p:txBody>
              <a:bodyPr wrap="square">
                <a:spAutoFit/>
              </a:bodyPr>
              <a:lstStyle/>
              <a:p>
                <a:r>
                  <a:rPr lang="en-US" altLang="ko-KR" sz="1600" dirty="0">
                    <a:latin typeface="+mj-lt"/>
                  </a:rPr>
                  <a:t>4. There are </a:t>
                </a:r>
                <a14:m>
                  <m:oMath xmlns:m="http://schemas.openxmlformats.org/officeDocument/2006/math">
                    <m:r>
                      <a:rPr lang="en-US" altLang="ko-KR" sz="1600" i="1" dirty="0" smtClean="0">
                        <a:latin typeface="Cambria Math" panose="02040503050406030204" pitchFamily="18" charset="0"/>
                      </a:rPr>
                      <m:t>𝑁</m:t>
                    </m:r>
                  </m:oMath>
                </a14:m>
                <a:r>
                  <a:rPr lang="en-US" altLang="ko-KR" sz="1600" dirty="0">
                    <a:latin typeface="+mj-lt"/>
                  </a:rPr>
                  <a:t> fixed users in the system. All users’ information, including the channel gains (assumed to be flat, i.e., the same on each sub-channel for a given (</a:t>
                </a:r>
                <a:r>
                  <a:rPr lang="en-US" altLang="ko-KR" sz="1600" dirty="0" err="1">
                    <a:latin typeface="+mj-lt"/>
                  </a:rPr>
                  <a:t>user,BS</a:t>
                </a:r>
                <a:r>
                  <a:rPr lang="en-US" altLang="ko-KR" sz="1600" dirty="0">
                    <a:latin typeface="+mj-lt"/>
                  </a:rPr>
                  <a:t>) pair), are available so that the SINR (Signal to Interference and Noise Ratio) to each user from each BS can be computed.</a:t>
                </a:r>
              </a:p>
              <a:p>
                <a:endParaRPr lang="en-US" altLang="ko-KR" sz="1600" dirty="0">
                  <a:latin typeface="+mj-lt"/>
                </a:endParaRPr>
              </a:p>
              <a:p>
                <a:r>
                  <a:rPr lang="en-US" altLang="ko-KR" sz="1600" dirty="0">
                    <a:latin typeface="+mj-lt"/>
                  </a:rPr>
                  <a:t> </a:t>
                </a:r>
                <a:r>
                  <a:rPr lang="en-US" altLang="ko-KR" sz="1600" dirty="0">
                    <a:latin typeface="+mj-lt"/>
                    <a:sym typeface="Wingdings" panose="05000000000000000000" pitchFamily="2" charset="2"/>
                  </a:rPr>
                  <a:t> </a:t>
                </a:r>
                <a14:m>
                  <m:oMath xmlns:m="http://schemas.openxmlformats.org/officeDocument/2006/math">
                    <m:r>
                      <a:rPr lang="en-US" altLang="ko-KR" sz="1600" i="1" dirty="0" smtClean="0">
                        <a:latin typeface="Cambria Math" panose="02040503050406030204" pitchFamily="18" charset="0"/>
                        <a:sym typeface="Wingdings" panose="05000000000000000000" pitchFamily="2" charset="2"/>
                      </a:rPr>
                      <m:t>𝑁</m:t>
                    </m:r>
                  </m:oMath>
                </a14:m>
                <a:r>
                  <a:rPr lang="ko-KR" altLang="en-US" sz="1600" dirty="0">
                    <a:latin typeface="+mj-lt"/>
                    <a:sym typeface="Wingdings" panose="05000000000000000000" pitchFamily="2" charset="2"/>
                  </a:rPr>
                  <a:t>명의 사용자의 채널 이득을 포함한 정보를 알고 있으므로 </a:t>
                </a:r>
                <a:endParaRPr lang="en-US" altLang="ko-KR" sz="1600" dirty="0">
                  <a:latin typeface="+mj-lt"/>
                  <a:sym typeface="Wingdings" panose="05000000000000000000" pitchFamily="2" charset="2"/>
                </a:endParaRPr>
              </a:p>
              <a:p>
                <a:r>
                  <a:rPr lang="ko-KR" altLang="en-US" sz="1600" dirty="0">
                    <a:latin typeface="+mj-lt"/>
                    <a:sym typeface="Wingdings" panose="05000000000000000000" pitchFamily="2" charset="2"/>
                  </a:rPr>
                  <a:t>각 </a:t>
                </a:r>
                <a:r>
                  <a:rPr lang="en-US" altLang="ko-KR" sz="1600" dirty="0">
                    <a:latin typeface="+mj-lt"/>
                    <a:sym typeface="Wingdings" panose="05000000000000000000" pitchFamily="2" charset="2"/>
                  </a:rPr>
                  <a:t>BS</a:t>
                </a:r>
                <a:r>
                  <a:rPr lang="ko-KR" altLang="en-US" sz="1600" dirty="0">
                    <a:latin typeface="+mj-lt"/>
                    <a:sym typeface="Wingdings" panose="05000000000000000000" pitchFamily="2" charset="2"/>
                  </a:rPr>
                  <a:t>과 각 사용자 사이의 </a:t>
                </a:r>
                <a:r>
                  <a:rPr lang="en-US" altLang="ko-KR" sz="1600" dirty="0">
                    <a:latin typeface="+mj-lt"/>
                    <a:sym typeface="Wingdings" panose="05000000000000000000" pitchFamily="2" charset="2"/>
                  </a:rPr>
                  <a:t>SINR</a:t>
                </a:r>
                <a:r>
                  <a:rPr lang="ko-KR" altLang="en-US" sz="1600" dirty="0">
                    <a:latin typeface="+mj-lt"/>
                    <a:sym typeface="Wingdings" panose="05000000000000000000" pitchFamily="2" charset="2"/>
                  </a:rPr>
                  <a:t>을 계산 가능하다</a:t>
                </a:r>
                <a:r>
                  <a:rPr lang="en-US" altLang="ko-KR" sz="1600" dirty="0">
                    <a:latin typeface="+mj-lt"/>
                    <a:sym typeface="Wingdings" panose="05000000000000000000" pitchFamily="2" charset="2"/>
                  </a:rPr>
                  <a:t>. </a:t>
                </a:r>
                <a:endParaRPr lang="en-US" altLang="ko-KR" sz="1600" dirty="0">
                  <a:latin typeface="+mj-lt"/>
                </a:endParaRPr>
              </a:p>
            </p:txBody>
          </p:sp>
        </mc:Choice>
        <mc:Fallback xmlns="">
          <p:sp>
            <p:nvSpPr>
              <p:cNvPr id="7" name="TextBox 6">
                <a:extLst>
                  <a:ext uri="{FF2B5EF4-FFF2-40B4-BE49-F238E27FC236}">
                    <a16:creationId xmlns:a16="http://schemas.microsoft.com/office/drawing/2014/main" id="{712E5535-8C82-48B5-96A8-704097E76FE8}"/>
                  </a:ext>
                </a:extLst>
              </p:cNvPr>
              <p:cNvSpPr txBox="1">
                <a:spLocks noRot="1" noChangeAspect="1" noMove="1" noResize="1" noEditPoints="1" noAdjustHandles="1" noChangeArrowheads="1" noChangeShapeType="1" noTextEdit="1"/>
              </p:cNvSpPr>
              <p:nvPr/>
            </p:nvSpPr>
            <p:spPr>
              <a:xfrm>
                <a:off x="4573754" y="1194626"/>
                <a:ext cx="6409904" cy="2062103"/>
              </a:xfrm>
              <a:prstGeom prst="rect">
                <a:avLst/>
              </a:prstGeom>
              <a:blipFill>
                <a:blip r:embed="rId4"/>
                <a:stretch>
                  <a:fillRect l="-475" t="-888" b="-295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1E4D726-A136-4C31-964B-A2B854B32503}"/>
                  </a:ext>
                </a:extLst>
              </p:cNvPr>
              <p:cNvSpPr txBox="1"/>
              <p:nvPr/>
            </p:nvSpPr>
            <p:spPr>
              <a:xfrm>
                <a:off x="4573754" y="3601272"/>
                <a:ext cx="6409904" cy="2308324"/>
              </a:xfrm>
              <a:prstGeom prst="rect">
                <a:avLst/>
              </a:prstGeom>
              <a:noFill/>
            </p:spPr>
            <p:txBody>
              <a:bodyPr wrap="square">
                <a:spAutoFit/>
              </a:bodyPr>
              <a:lstStyle/>
              <a:p>
                <a:r>
                  <a:rPr lang="en-US" altLang="ko-KR" sz="1600" dirty="0">
                    <a:latin typeface="+mj-lt"/>
                  </a:rPr>
                  <a:t>5. The rate function </a:t>
                </a:r>
                <a14:m>
                  <m:oMath xmlns:m="http://schemas.openxmlformats.org/officeDocument/2006/math">
                    <m:r>
                      <a:rPr lang="en-US" altLang="ko-KR" sz="1600" i="1" dirty="0" smtClean="0">
                        <a:latin typeface="Cambria Math" panose="02040503050406030204" pitchFamily="18" charset="0"/>
                      </a:rPr>
                      <m:t>𝑓</m:t>
                    </m:r>
                    <m:r>
                      <a:rPr lang="en-US" altLang="ko-KR" sz="1600" i="1" dirty="0" smtClean="0">
                        <a:latin typeface="Cambria Math" panose="02040503050406030204" pitchFamily="18" charset="0"/>
                      </a:rPr>
                      <m:t>(·) </m:t>
                    </m:r>
                  </m:oMath>
                </a14:m>
                <a:r>
                  <a:rPr lang="en-US" altLang="ko-KR" sz="1600" dirty="0">
                    <a:latin typeface="+mj-lt"/>
                  </a:rPr>
                  <a:t>for each BS is known so that given the SINRs, users’ rates from all BSs can be computed. We do not make any restricting assumptions on </a:t>
                </a:r>
                <a14:m>
                  <m:oMath xmlns:m="http://schemas.openxmlformats.org/officeDocument/2006/math">
                    <m:r>
                      <a:rPr lang="en-US" altLang="ko-KR" sz="1600" i="1" dirty="0">
                        <a:latin typeface="Cambria Math" panose="02040503050406030204" pitchFamily="18" charset="0"/>
                      </a:rPr>
                      <m:t>𝑓</m:t>
                    </m:r>
                  </m:oMath>
                </a14:m>
                <a:r>
                  <a:rPr lang="en-US" altLang="ko-KR" sz="1600" dirty="0">
                    <a:latin typeface="+mj-lt"/>
                  </a:rPr>
                  <a:t>. We assume </a:t>
                </a:r>
                <a14:m>
                  <m:oMath xmlns:m="http://schemas.openxmlformats.org/officeDocument/2006/math">
                    <m:r>
                      <a:rPr lang="en-US" altLang="ko-KR" sz="1600" i="1" dirty="0">
                        <a:latin typeface="Cambria Math" panose="02040503050406030204" pitchFamily="18" charset="0"/>
                      </a:rPr>
                      <m:t>𝑓</m:t>
                    </m:r>
                    <m:r>
                      <a:rPr lang="en-US" altLang="ko-KR" sz="1600" i="1" dirty="0">
                        <a:latin typeface="Cambria Math" panose="02040503050406030204" pitchFamily="18" charset="0"/>
                      </a:rPr>
                      <m:t> </m:t>
                    </m:r>
                  </m:oMath>
                </a14:m>
                <a:r>
                  <a:rPr lang="en-US" altLang="ko-KR" sz="1600" dirty="0">
                    <a:latin typeface="+mj-lt"/>
                  </a:rPr>
                  <a:t>is the same for each BS (though our framework does not depend at all on this assumption).</a:t>
                </a:r>
              </a:p>
              <a:p>
                <a:endParaRPr lang="en-US" altLang="ko-KR" sz="1600" dirty="0">
                  <a:latin typeface="+mj-lt"/>
                </a:endParaRPr>
              </a:p>
              <a:p>
                <a:r>
                  <a:rPr lang="en-US" altLang="ko-KR" sz="1600" dirty="0">
                    <a:latin typeface="+mj-lt"/>
                    <a:sym typeface="Wingdings" panose="05000000000000000000" pitchFamily="2" charset="2"/>
                  </a:rPr>
                  <a:t> </a:t>
                </a:r>
                <a:r>
                  <a:rPr lang="ko-KR" altLang="en-US" sz="1600" dirty="0">
                    <a:latin typeface="+mj-lt"/>
                    <a:sym typeface="Wingdings" panose="05000000000000000000" pitchFamily="2" charset="2"/>
                  </a:rPr>
                  <a:t>각 </a:t>
                </a:r>
                <a:r>
                  <a:rPr lang="en-US" altLang="ko-KR" sz="1600" dirty="0">
                    <a:latin typeface="+mj-lt"/>
                    <a:sym typeface="Wingdings" panose="05000000000000000000" pitchFamily="2" charset="2"/>
                  </a:rPr>
                  <a:t>BS</a:t>
                </a:r>
                <a:r>
                  <a:rPr lang="ko-KR" altLang="en-US" sz="1600" dirty="0">
                    <a:latin typeface="+mj-lt"/>
                    <a:sym typeface="Wingdings" panose="05000000000000000000" pitchFamily="2" charset="2"/>
                  </a:rPr>
                  <a:t>에 대한 </a:t>
                </a:r>
                <a14:m>
                  <m:oMath xmlns:m="http://schemas.openxmlformats.org/officeDocument/2006/math">
                    <m:r>
                      <a:rPr lang="en-US" altLang="ko-KR" sz="1600" i="1" dirty="0" smtClean="0">
                        <a:latin typeface="Cambria Math" panose="02040503050406030204" pitchFamily="18" charset="0"/>
                      </a:rPr>
                      <m:t>𝑓</m:t>
                    </m:r>
                    <m:r>
                      <a:rPr lang="en-US" altLang="ko-KR" sz="1600" i="1" dirty="0" smtClean="0">
                        <a:latin typeface="Cambria Math" panose="02040503050406030204" pitchFamily="18" charset="0"/>
                      </a:rPr>
                      <m:t>(·) </m:t>
                    </m:r>
                  </m:oMath>
                </a14:m>
                <a:r>
                  <a:rPr lang="ko-KR" altLang="en-US" sz="1600" dirty="0">
                    <a:latin typeface="+mj-lt"/>
                    <a:sym typeface="Wingdings" panose="05000000000000000000" pitchFamily="2" charset="2"/>
                  </a:rPr>
                  <a:t>는 </a:t>
                </a:r>
                <a:r>
                  <a:rPr lang="en-US" altLang="ko-KR" sz="1600" dirty="0">
                    <a:latin typeface="+mj-lt"/>
                    <a:sym typeface="Wingdings" panose="05000000000000000000" pitchFamily="2" charset="2"/>
                  </a:rPr>
                  <a:t>SINR</a:t>
                </a:r>
                <a:r>
                  <a:rPr lang="ko-KR" altLang="en-US" sz="1600" dirty="0">
                    <a:latin typeface="+mj-lt"/>
                    <a:sym typeface="Wingdings" panose="05000000000000000000" pitchFamily="2" charset="2"/>
                  </a:rPr>
                  <a:t>이 주어지면 전체 </a:t>
                </a:r>
                <a:r>
                  <a:rPr lang="en-US" altLang="ko-KR" sz="1600" dirty="0">
                    <a:latin typeface="+mj-lt"/>
                    <a:sym typeface="Wingdings" panose="05000000000000000000" pitchFamily="2" charset="2"/>
                  </a:rPr>
                  <a:t>BS</a:t>
                </a:r>
                <a:r>
                  <a:rPr lang="ko-KR" altLang="en-US" sz="1600" dirty="0">
                    <a:latin typeface="+mj-lt"/>
                    <a:sym typeface="Wingdings" panose="05000000000000000000" pitchFamily="2" charset="2"/>
                  </a:rPr>
                  <a:t>의 사용자 비율을 계산 할 수 있다</a:t>
                </a:r>
                <a:r>
                  <a:rPr lang="en-US" altLang="ko-KR" sz="1600" dirty="0">
                    <a:latin typeface="+mj-lt"/>
                    <a:sym typeface="Wingdings" panose="05000000000000000000" pitchFamily="2" charset="2"/>
                  </a:rPr>
                  <a:t>.</a:t>
                </a:r>
              </a:p>
              <a:p>
                <a:r>
                  <a:rPr lang="en-US" altLang="ko-KR" sz="1600" dirty="0">
                    <a:latin typeface="+mj-lt"/>
                    <a:sym typeface="Wingdings" panose="05000000000000000000" pitchFamily="2" charset="2"/>
                  </a:rPr>
                  <a:t> </a:t>
                </a:r>
                <a14:m>
                  <m:oMath xmlns:m="http://schemas.openxmlformats.org/officeDocument/2006/math">
                    <m:r>
                      <a:rPr lang="en-US" altLang="ko-KR" sz="1600" i="1" dirty="0" smtClean="0">
                        <a:latin typeface="Cambria Math" panose="02040503050406030204" pitchFamily="18" charset="0"/>
                      </a:rPr>
                      <m:t>𝑓</m:t>
                    </m:r>
                  </m:oMath>
                </a14:m>
                <a:r>
                  <a:rPr lang="ko-KR" altLang="en-US" sz="1600" dirty="0">
                    <a:latin typeface="+mj-lt"/>
                  </a:rPr>
                  <a:t>에 대한 어느 제약도 하지 않는다</a:t>
                </a:r>
                <a:r>
                  <a:rPr lang="en-US" altLang="ko-KR" sz="1600" dirty="0">
                    <a:latin typeface="+mj-lt"/>
                  </a:rPr>
                  <a:t>.</a:t>
                </a:r>
              </a:p>
            </p:txBody>
          </p:sp>
        </mc:Choice>
        <mc:Fallback xmlns="">
          <p:sp>
            <p:nvSpPr>
              <p:cNvPr id="8" name="TextBox 7">
                <a:extLst>
                  <a:ext uri="{FF2B5EF4-FFF2-40B4-BE49-F238E27FC236}">
                    <a16:creationId xmlns:a16="http://schemas.microsoft.com/office/drawing/2014/main" id="{71E4D726-A136-4C31-964B-A2B854B32503}"/>
                  </a:ext>
                </a:extLst>
              </p:cNvPr>
              <p:cNvSpPr txBox="1">
                <a:spLocks noRot="1" noChangeAspect="1" noMove="1" noResize="1" noEditPoints="1" noAdjustHandles="1" noChangeArrowheads="1" noChangeShapeType="1" noTextEdit="1"/>
              </p:cNvSpPr>
              <p:nvPr/>
            </p:nvSpPr>
            <p:spPr>
              <a:xfrm>
                <a:off x="4573754" y="3601272"/>
                <a:ext cx="6409904" cy="2308324"/>
              </a:xfrm>
              <a:prstGeom prst="rect">
                <a:avLst/>
              </a:prstGeom>
              <a:blipFill>
                <a:blip r:embed="rId5"/>
                <a:stretch>
                  <a:fillRect l="-475" t="-794" r="-1141" b="-2646"/>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468187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76410AB9-AC74-48D5-A731-E306A8E2CD8A}"/>
              </a:ext>
            </a:extLst>
          </p:cNvPr>
          <p:cNvGrpSpPr/>
          <p:nvPr/>
        </p:nvGrpSpPr>
        <p:grpSpPr>
          <a:xfrm>
            <a:off x="0" y="10"/>
            <a:ext cx="12191981" cy="6857990"/>
            <a:chOff x="0" y="10"/>
            <a:chExt cx="12191981" cy="6857990"/>
          </a:xfrm>
        </p:grpSpPr>
        <p:pic>
          <p:nvPicPr>
            <p:cNvPr id="4" name="Picture 1">
              <a:extLst>
                <a:ext uri="{FF2B5EF4-FFF2-40B4-BE49-F238E27FC236}">
                  <a16:creationId xmlns:a16="http://schemas.microsoft.com/office/drawing/2014/main" id="{D8D7317A-AA7A-4A4D-AC11-59A4EED251E0}"/>
                </a:ext>
              </a:extLst>
            </p:cNvPr>
            <p:cNvPicPr>
              <a:picLocks noChangeAspect="1"/>
            </p:cNvPicPr>
            <p:nvPr/>
          </p:nvPicPr>
          <p:blipFill rotWithShape="1">
            <a:blip r:embed="rId2" cstate="screen">
              <a:duotone>
                <a:prstClr val="black"/>
                <a:prstClr val="white"/>
              </a:duotone>
              <a:extLst>
                <a:ext uri="{28A0092B-C50C-407E-A947-70E740481C1C}">
                  <a14:useLocalDpi xmlns:a14="http://schemas.microsoft.com/office/drawing/2010/main"/>
                </a:ext>
              </a:extLst>
            </a:blip>
            <a:srcRect t="8974" b="6757"/>
            <a:stretch/>
          </p:blipFill>
          <p:spPr>
            <a:xfrm>
              <a:off x="0" y="10"/>
              <a:ext cx="12191981" cy="6857990"/>
            </a:xfrm>
            <a:prstGeom prst="rect">
              <a:avLst/>
            </a:prstGeom>
          </p:spPr>
        </p:pic>
        <p:sp>
          <p:nvSpPr>
            <p:cNvPr id="2" name="사각형: 둥근 모서리 1">
              <a:extLst>
                <a:ext uri="{FF2B5EF4-FFF2-40B4-BE49-F238E27FC236}">
                  <a16:creationId xmlns:a16="http://schemas.microsoft.com/office/drawing/2014/main" id="{18ACE393-6465-4563-9CC1-F7DBC8C89F37}"/>
                </a:ext>
              </a:extLst>
            </p:cNvPr>
            <p:cNvSpPr/>
            <p:nvPr/>
          </p:nvSpPr>
          <p:spPr>
            <a:xfrm>
              <a:off x="212944" y="238836"/>
              <a:ext cx="11766114" cy="6421271"/>
            </a:xfrm>
            <a:prstGeom prst="roundRect">
              <a:avLst>
                <a:gd name="adj" fmla="val 7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TextBox 5">
            <a:extLst>
              <a:ext uri="{FF2B5EF4-FFF2-40B4-BE49-F238E27FC236}">
                <a16:creationId xmlns:a16="http://schemas.microsoft.com/office/drawing/2014/main" id="{F45D72DA-4878-42A6-98A1-32C72631FCB2}"/>
              </a:ext>
            </a:extLst>
          </p:cNvPr>
          <p:cNvSpPr txBox="1"/>
          <p:nvPr/>
        </p:nvSpPr>
        <p:spPr>
          <a:xfrm>
            <a:off x="397469" y="496069"/>
            <a:ext cx="5991367" cy="523220"/>
          </a:xfrm>
          <a:prstGeom prst="rect">
            <a:avLst/>
          </a:prstGeom>
          <a:noFill/>
        </p:spPr>
        <p:txBody>
          <a:bodyPr wrap="square" rtlCol="0">
            <a:spAutoFit/>
          </a:bodyPr>
          <a:lstStyle/>
          <a:p>
            <a:r>
              <a:rPr lang="en-US" altLang="ko-KR" sz="2800" dirty="0"/>
              <a:t>System model</a:t>
            </a:r>
            <a:endParaRPr lang="ko-KR" altLang="en-US" sz="2800" dirty="0"/>
          </a:p>
        </p:txBody>
      </p:sp>
      <p:sp>
        <p:nvSpPr>
          <p:cNvPr id="9" name="TextBox 8">
            <a:extLst>
              <a:ext uri="{FF2B5EF4-FFF2-40B4-BE49-F238E27FC236}">
                <a16:creationId xmlns:a16="http://schemas.microsoft.com/office/drawing/2014/main" id="{CC7FC054-CB99-4C18-8C65-DF14F3327FE5}"/>
              </a:ext>
            </a:extLst>
          </p:cNvPr>
          <p:cNvSpPr txBox="1"/>
          <p:nvPr/>
        </p:nvSpPr>
        <p:spPr>
          <a:xfrm>
            <a:off x="822277" y="1162581"/>
            <a:ext cx="9536374" cy="830997"/>
          </a:xfrm>
          <a:prstGeom prst="rect">
            <a:avLst/>
          </a:prstGeom>
          <a:noFill/>
        </p:spPr>
        <p:txBody>
          <a:bodyPr wrap="square">
            <a:spAutoFit/>
          </a:bodyPr>
          <a:lstStyle/>
          <a:p>
            <a:r>
              <a:rPr lang="en-US" altLang="ko-KR" sz="1600" dirty="0">
                <a:latin typeface="+mj-lt"/>
              </a:rPr>
              <a:t>Power and sub-channels are the resources that we allocate to the different BSs, </a:t>
            </a:r>
          </a:p>
          <a:p>
            <a:r>
              <a:rPr lang="en-US" altLang="ko-KR" sz="1600" dirty="0">
                <a:latin typeface="+mj-lt"/>
              </a:rPr>
              <a:t>so that our global objective function is maximized. </a:t>
            </a:r>
          </a:p>
          <a:p>
            <a:r>
              <a:rPr lang="en-US" altLang="ko-KR" sz="1600" dirty="0">
                <a:latin typeface="+mj-lt"/>
                <a:sym typeface="Wingdings" panose="05000000000000000000" pitchFamily="2" charset="2"/>
              </a:rPr>
              <a:t> </a:t>
            </a:r>
            <a:r>
              <a:rPr lang="ko-KR" altLang="en-US" sz="1600" dirty="0">
                <a:latin typeface="+mj-lt"/>
                <a:sym typeface="Wingdings" panose="05000000000000000000" pitchFamily="2" charset="2"/>
              </a:rPr>
              <a:t>전력과 서브 채널은 각 </a:t>
            </a:r>
            <a:r>
              <a:rPr lang="en-US" altLang="ko-KR" sz="1600" dirty="0">
                <a:latin typeface="+mj-lt"/>
                <a:sym typeface="Wingdings" panose="05000000000000000000" pitchFamily="2" charset="2"/>
              </a:rPr>
              <a:t>BS</a:t>
            </a:r>
            <a:r>
              <a:rPr lang="ko-KR" altLang="en-US" sz="1600" dirty="0">
                <a:latin typeface="+mj-lt"/>
                <a:sym typeface="Wingdings" panose="05000000000000000000" pitchFamily="2" charset="2"/>
              </a:rPr>
              <a:t>에 글로벌 목적 함수를 최대화 한기위해 할당하는 자원이다</a:t>
            </a:r>
            <a:r>
              <a:rPr lang="en-US" altLang="ko-KR" sz="1600" dirty="0">
                <a:latin typeface="+mj-lt"/>
                <a:sym typeface="Wingdings" panose="05000000000000000000" pitchFamily="2" charset="2"/>
              </a:rPr>
              <a:t>.</a:t>
            </a:r>
            <a:endParaRPr lang="ko-KR" altLang="en-US" sz="1600" dirty="0">
              <a:latin typeface="+mj-lt"/>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5A0B6DA-A42A-4BC3-ADEE-4E1454BC75AA}"/>
                  </a:ext>
                </a:extLst>
              </p:cNvPr>
              <p:cNvSpPr txBox="1"/>
              <p:nvPr/>
            </p:nvSpPr>
            <p:spPr>
              <a:xfrm>
                <a:off x="801783" y="2232404"/>
                <a:ext cx="11174106" cy="2365263"/>
              </a:xfrm>
              <a:prstGeom prst="rect">
                <a:avLst/>
              </a:prstGeom>
              <a:noFill/>
            </p:spPr>
            <p:txBody>
              <a:bodyPr wrap="square">
                <a:spAutoFit/>
              </a:bodyPr>
              <a:lstStyle/>
              <a:p>
                <a:r>
                  <a:rPr lang="en-US" altLang="ko-KR" sz="1600" b="1" dirty="0">
                    <a:latin typeface="+mj-lt"/>
                  </a:rPr>
                  <a:t>* Power allocation </a:t>
                </a:r>
              </a:p>
              <a:p>
                <a:pPr marL="285750" indent="-285750">
                  <a:buFont typeface="Arial" panose="020B0604020202020204" pitchFamily="34" charset="0"/>
                  <a:buChar char="•"/>
                </a:pPr>
                <a:r>
                  <a:rPr lang="en-US" altLang="ko-KR" sz="1600" dirty="0">
                    <a:latin typeface="+mj-lt"/>
                    <a:sym typeface="Wingdings" panose="05000000000000000000" pitchFamily="2" charset="2"/>
                  </a:rPr>
                  <a:t>We assume that the total transmit power of the macro </a:t>
                </a:r>
                <a14:m>
                  <m:oMath xmlns:m="http://schemas.openxmlformats.org/officeDocument/2006/math">
                    <m:r>
                      <a:rPr lang="en-US" altLang="ko-KR" sz="1600" i="1" dirty="0" smtClean="0">
                        <a:latin typeface="Cambria Math" panose="02040503050406030204" pitchFamily="18" charset="0"/>
                        <a:sym typeface="Wingdings" panose="05000000000000000000" pitchFamily="2" charset="2"/>
                      </a:rPr>
                      <m:t>(</m:t>
                    </m:r>
                    <m:sSub>
                      <m:sSubPr>
                        <m:ctrlPr>
                          <a:rPr lang="en-US" altLang="ko-KR" sz="1600" i="1" dirty="0">
                            <a:latin typeface="Cambria Math" panose="02040503050406030204" pitchFamily="18" charset="0"/>
                            <a:sym typeface="Wingdings" panose="05000000000000000000" pitchFamily="2" charset="2"/>
                          </a:rPr>
                        </m:ctrlPr>
                      </m:sSubPr>
                      <m:e>
                        <m:r>
                          <a:rPr lang="en-US" altLang="ko-KR" sz="1600" i="1" dirty="0">
                            <a:latin typeface="Cambria Math" panose="02040503050406030204" pitchFamily="18" charset="0"/>
                            <a:sym typeface="Wingdings" panose="05000000000000000000" pitchFamily="2" charset="2"/>
                          </a:rPr>
                          <m:t>𝑃</m:t>
                        </m:r>
                      </m:e>
                      <m:sub>
                        <m:r>
                          <a:rPr lang="en-US" altLang="ko-KR" sz="1600" b="0" i="1" dirty="0" smtClean="0">
                            <a:latin typeface="Cambria Math" panose="02040503050406030204" pitchFamily="18" charset="0"/>
                            <a:sym typeface="Wingdings" panose="05000000000000000000" pitchFamily="2" charset="2"/>
                          </a:rPr>
                          <m:t>𝑚</m:t>
                        </m:r>
                      </m:sub>
                    </m:sSub>
                    <m:r>
                      <a:rPr lang="en-US" altLang="ko-KR" sz="1600" i="1" dirty="0" smtClean="0">
                        <a:latin typeface="Cambria Math" panose="02040503050406030204" pitchFamily="18" charset="0"/>
                        <a:sym typeface="Wingdings" panose="05000000000000000000" pitchFamily="2" charset="2"/>
                      </a:rPr>
                      <m:t>) </m:t>
                    </m:r>
                  </m:oMath>
                </a14:m>
                <a:r>
                  <a:rPr lang="en-US" altLang="ko-KR" sz="1600" dirty="0">
                    <a:latin typeface="+mj-lt"/>
                    <a:sym typeface="Wingdings" panose="05000000000000000000" pitchFamily="2" charset="2"/>
                  </a:rPr>
                  <a:t>and </a:t>
                </a:r>
                <a:r>
                  <a:rPr lang="en-US" altLang="ko-KR" sz="1600" dirty="0" err="1">
                    <a:latin typeface="+mj-lt"/>
                    <a:sym typeface="Wingdings" panose="05000000000000000000" pitchFamily="2" charset="2"/>
                  </a:rPr>
                  <a:t>pico</a:t>
                </a:r>
                <a:r>
                  <a:rPr lang="en-US" altLang="ko-KR" sz="1600" dirty="0">
                    <a:latin typeface="+mj-lt"/>
                    <a:sym typeface="Wingdings" panose="05000000000000000000" pitchFamily="2" charset="2"/>
                  </a:rPr>
                  <a:t> </a:t>
                </a:r>
                <a14:m>
                  <m:oMath xmlns:m="http://schemas.openxmlformats.org/officeDocument/2006/math">
                    <m:r>
                      <a:rPr lang="en-US" altLang="ko-KR" sz="1600" i="1" dirty="0" smtClean="0">
                        <a:latin typeface="Cambria Math" panose="02040503050406030204" pitchFamily="18" charset="0"/>
                        <a:sym typeface="Wingdings" panose="05000000000000000000" pitchFamily="2" charset="2"/>
                      </a:rPr>
                      <m:t>(</m:t>
                    </m:r>
                    <m:sSub>
                      <m:sSubPr>
                        <m:ctrlPr>
                          <a:rPr lang="en-US" altLang="ko-KR" sz="1600" i="1" dirty="0" smtClean="0">
                            <a:latin typeface="Cambria Math" panose="02040503050406030204" pitchFamily="18" charset="0"/>
                            <a:sym typeface="Wingdings" panose="05000000000000000000" pitchFamily="2" charset="2"/>
                          </a:rPr>
                        </m:ctrlPr>
                      </m:sSubPr>
                      <m:e>
                        <m:r>
                          <a:rPr lang="en-US" altLang="ko-KR" sz="1600" b="0" i="1" dirty="0" smtClean="0">
                            <a:latin typeface="Cambria Math" panose="02040503050406030204" pitchFamily="18" charset="0"/>
                            <a:sym typeface="Wingdings" panose="05000000000000000000" pitchFamily="2" charset="2"/>
                          </a:rPr>
                          <m:t>𝑃</m:t>
                        </m:r>
                      </m:e>
                      <m:sub>
                        <m:r>
                          <a:rPr lang="en-US" altLang="ko-KR" sz="1600" b="0" i="1" dirty="0" smtClean="0">
                            <a:latin typeface="Cambria Math" panose="02040503050406030204" pitchFamily="18" charset="0"/>
                            <a:sym typeface="Wingdings" panose="05000000000000000000" pitchFamily="2" charset="2"/>
                          </a:rPr>
                          <m:t>𝑝</m:t>
                        </m:r>
                      </m:sub>
                    </m:sSub>
                    <m:r>
                      <a:rPr lang="en-US" altLang="ko-KR" sz="1600" i="1" dirty="0" smtClean="0">
                        <a:latin typeface="Cambria Math" panose="02040503050406030204" pitchFamily="18" charset="0"/>
                        <a:sym typeface="Wingdings" panose="05000000000000000000" pitchFamily="2" charset="2"/>
                      </a:rPr>
                      <m:t>) </m:t>
                    </m:r>
                  </m:oMath>
                </a14:m>
                <a:r>
                  <a:rPr lang="en-US" altLang="ko-KR" sz="1600" dirty="0">
                    <a:latin typeface="+mj-lt"/>
                    <a:sym typeface="Wingdings" panose="05000000000000000000" pitchFamily="2" charset="2"/>
                  </a:rPr>
                  <a:t>BSs are fixed and known.</a:t>
                </a:r>
              </a:p>
              <a:p>
                <a:pPr marL="285750" indent="-285750">
                  <a:buFont typeface="Arial" panose="020B0604020202020204" pitchFamily="34" charset="0"/>
                  <a:buChar char="•"/>
                </a:pPr>
                <a:endParaRPr lang="en-US" altLang="ko-KR" sz="1600" dirty="0">
                  <a:latin typeface="+mj-lt"/>
                  <a:sym typeface="Wingdings" panose="05000000000000000000" pitchFamily="2" charset="2"/>
                </a:endParaRPr>
              </a:p>
              <a:p>
                <a:pPr marL="285750" indent="-285750">
                  <a:buFont typeface="Arial" panose="020B0604020202020204" pitchFamily="34" charset="0"/>
                  <a:buChar char="•"/>
                </a:pPr>
                <a:r>
                  <a:rPr lang="en-US" altLang="ko-KR" sz="1600" dirty="0">
                    <a:latin typeface="+mj-lt"/>
                    <a:sym typeface="Wingdings" panose="05000000000000000000" pitchFamily="2" charset="2"/>
                  </a:rPr>
                  <a:t>For CCD and OD, we assume that the power budget of a BS is shared equally among all channels allocated to this BS.  : BS</a:t>
                </a:r>
                <a:r>
                  <a:rPr lang="ko-KR" altLang="en-US" sz="1600" dirty="0">
                    <a:latin typeface="+mj-lt"/>
                    <a:sym typeface="Wingdings" panose="05000000000000000000" pitchFamily="2" charset="2"/>
                  </a:rPr>
                  <a:t>의 전력 용량이 </a:t>
                </a:r>
                <a:r>
                  <a:rPr lang="en-US" altLang="ko-KR" sz="1600" dirty="0">
                    <a:latin typeface="+mj-lt"/>
                    <a:sym typeface="Wingdings" panose="05000000000000000000" pitchFamily="2" charset="2"/>
                  </a:rPr>
                  <a:t>BS</a:t>
                </a:r>
                <a:r>
                  <a:rPr lang="ko-KR" altLang="en-US" sz="1600" dirty="0">
                    <a:latin typeface="+mj-lt"/>
                    <a:sym typeface="Wingdings" panose="05000000000000000000" pitchFamily="2" charset="2"/>
                  </a:rPr>
                  <a:t>에 할당 된 모든 채널 간에 동일하게 공유된다고 가정한다</a:t>
                </a:r>
                <a:r>
                  <a:rPr lang="en-US" altLang="ko-KR" sz="1600" dirty="0">
                    <a:latin typeface="+mj-lt"/>
                    <a:sym typeface="Wingdings" panose="05000000000000000000" pitchFamily="2" charset="2"/>
                  </a:rPr>
                  <a:t>.</a:t>
                </a:r>
              </a:p>
              <a:p>
                <a:pPr marL="285750" indent="-285750">
                  <a:buFont typeface="Arial" panose="020B0604020202020204" pitchFamily="34" charset="0"/>
                  <a:buChar char="•"/>
                </a:pPr>
                <a:endParaRPr lang="en-US" altLang="ko-KR" sz="1600" dirty="0">
                  <a:latin typeface="+mj-lt"/>
                  <a:sym typeface="Wingdings" panose="05000000000000000000" pitchFamily="2" charset="2"/>
                </a:endParaRPr>
              </a:p>
              <a:p>
                <a:pPr marL="285750" indent="-285750">
                  <a:buFont typeface="Arial" panose="020B0604020202020204" pitchFamily="34" charset="0"/>
                  <a:buChar char="•"/>
                </a:pPr>
                <a:r>
                  <a:rPr lang="en-US" altLang="ko-KR" sz="1600" dirty="0">
                    <a:latin typeface="+mj-lt"/>
                    <a:sym typeface="Wingdings" panose="05000000000000000000" pitchFamily="2" charset="2"/>
                  </a:rPr>
                  <a:t>For PSD, we assume that the macro BS uses the same transmit power budget Pp on the K channels shared with the </a:t>
                </a:r>
                <a:r>
                  <a:rPr lang="en-US" altLang="ko-KR" sz="1600" dirty="0" err="1">
                    <a:latin typeface="+mj-lt"/>
                    <a:sym typeface="Wingdings" panose="05000000000000000000" pitchFamily="2" charset="2"/>
                  </a:rPr>
                  <a:t>pico</a:t>
                </a:r>
                <a:r>
                  <a:rPr lang="en-US" altLang="ko-KR" sz="1600" dirty="0">
                    <a:latin typeface="+mj-lt"/>
                    <a:sym typeface="Wingdings" panose="05000000000000000000" pitchFamily="2" charset="2"/>
                  </a:rPr>
                  <a:t> BSs, and that it uses (</a:t>
                </a:r>
                <a14:m>
                  <m:oMath xmlns:m="http://schemas.openxmlformats.org/officeDocument/2006/math">
                    <m:sSub>
                      <m:sSubPr>
                        <m:ctrlPr>
                          <a:rPr lang="en-US" altLang="ko-KR" sz="1600" i="1" dirty="0">
                            <a:latin typeface="Cambria Math" panose="02040503050406030204" pitchFamily="18" charset="0"/>
                            <a:sym typeface="Wingdings" panose="05000000000000000000" pitchFamily="2" charset="2"/>
                          </a:rPr>
                        </m:ctrlPr>
                      </m:sSubPr>
                      <m:e>
                        <m:r>
                          <a:rPr lang="en-US" altLang="ko-KR" sz="1600" i="1" dirty="0">
                            <a:latin typeface="Cambria Math" panose="02040503050406030204" pitchFamily="18" charset="0"/>
                            <a:sym typeface="Wingdings" panose="05000000000000000000" pitchFamily="2" charset="2"/>
                          </a:rPr>
                          <m:t>𝑃</m:t>
                        </m:r>
                      </m:e>
                      <m:sub>
                        <m:r>
                          <a:rPr lang="en-US" altLang="ko-KR" sz="1600" i="1" dirty="0">
                            <a:latin typeface="Cambria Math" panose="02040503050406030204" pitchFamily="18" charset="0"/>
                            <a:sym typeface="Wingdings" panose="05000000000000000000" pitchFamily="2" charset="2"/>
                          </a:rPr>
                          <m:t>𝑚</m:t>
                        </m:r>
                      </m:sub>
                    </m:sSub>
                  </m:oMath>
                </a14:m>
                <a:r>
                  <a:rPr lang="en-US" altLang="ko-KR" sz="1600" dirty="0">
                    <a:latin typeface="+mj-lt"/>
                    <a:sym typeface="Wingdings" panose="05000000000000000000" pitchFamily="2" charset="2"/>
                  </a:rPr>
                  <a:t> − </a:t>
                </a:r>
                <a14:m>
                  <m:oMath xmlns:m="http://schemas.openxmlformats.org/officeDocument/2006/math">
                    <m:sSub>
                      <m:sSubPr>
                        <m:ctrlPr>
                          <a:rPr lang="en-US" altLang="ko-KR" sz="1600" i="1" dirty="0">
                            <a:latin typeface="Cambria Math" panose="02040503050406030204" pitchFamily="18" charset="0"/>
                            <a:sym typeface="Wingdings" panose="05000000000000000000" pitchFamily="2" charset="2"/>
                          </a:rPr>
                        </m:ctrlPr>
                      </m:sSubPr>
                      <m:e>
                        <m:r>
                          <a:rPr lang="en-US" altLang="ko-KR" sz="1600" i="1" dirty="0">
                            <a:latin typeface="Cambria Math" panose="02040503050406030204" pitchFamily="18" charset="0"/>
                            <a:sym typeface="Wingdings" panose="05000000000000000000" pitchFamily="2" charset="2"/>
                          </a:rPr>
                          <m:t>𝑃</m:t>
                        </m:r>
                      </m:e>
                      <m:sub>
                        <m:r>
                          <a:rPr lang="en-US" altLang="ko-KR" sz="1600" i="1" dirty="0">
                            <a:latin typeface="Cambria Math" panose="02040503050406030204" pitchFamily="18" charset="0"/>
                            <a:sym typeface="Wingdings" panose="05000000000000000000" pitchFamily="2" charset="2"/>
                          </a:rPr>
                          <m:t>𝑝</m:t>
                        </m:r>
                      </m:sub>
                    </m:sSub>
                  </m:oMath>
                </a14:m>
                <a:r>
                  <a:rPr lang="en-US" altLang="ko-KR" sz="1600" dirty="0">
                    <a:latin typeface="+mj-lt"/>
                    <a:sym typeface="Wingdings" panose="05000000000000000000" pitchFamily="2" charset="2"/>
                  </a:rPr>
                  <a:t>) on the other (</a:t>
                </a:r>
                <a14:m>
                  <m:oMath xmlns:m="http://schemas.openxmlformats.org/officeDocument/2006/math">
                    <m:r>
                      <a:rPr lang="en-US" altLang="ko-KR" sz="1600" i="1" dirty="0" smtClean="0">
                        <a:latin typeface="Cambria Math" panose="02040503050406030204" pitchFamily="18" charset="0"/>
                        <a:sym typeface="Wingdings" panose="05000000000000000000" pitchFamily="2" charset="2"/>
                      </a:rPr>
                      <m:t>𝑀</m:t>
                    </m:r>
                  </m:oMath>
                </a14:m>
                <a:r>
                  <a:rPr lang="en-US" altLang="ko-KR" sz="1600" dirty="0">
                    <a:latin typeface="+mj-lt"/>
                    <a:sym typeface="Wingdings" panose="05000000000000000000" pitchFamily="2" charset="2"/>
                  </a:rPr>
                  <a:t> − </a:t>
                </a:r>
                <a14:m>
                  <m:oMath xmlns:m="http://schemas.openxmlformats.org/officeDocument/2006/math">
                    <m:r>
                      <a:rPr lang="en-US" altLang="ko-KR" sz="1600" i="1" dirty="0" smtClean="0">
                        <a:latin typeface="Cambria Math" panose="02040503050406030204" pitchFamily="18" charset="0"/>
                        <a:sym typeface="Wingdings" panose="05000000000000000000" pitchFamily="2" charset="2"/>
                      </a:rPr>
                      <m:t>𝐾</m:t>
                    </m:r>
                  </m:oMath>
                </a14:m>
                <a:r>
                  <a:rPr lang="en-US" altLang="ko-KR" sz="1600" dirty="0">
                    <a:latin typeface="+mj-lt"/>
                    <a:sym typeface="Wingdings" panose="05000000000000000000" pitchFamily="2" charset="2"/>
                  </a:rPr>
                  <a:t>) sub-channels    </a:t>
                </a:r>
              </a:p>
              <a:p>
                <a:r>
                  <a:rPr lang="en-US" altLang="ko-KR" sz="1600" dirty="0">
                    <a:latin typeface="+mj-lt"/>
                    <a:sym typeface="Wingdings" panose="05000000000000000000" pitchFamily="2" charset="2"/>
                  </a:rPr>
                  <a:t>    : macro BS</a:t>
                </a:r>
                <a:r>
                  <a:rPr lang="ko-KR" altLang="en-US" sz="1600" dirty="0">
                    <a:latin typeface="+mj-lt"/>
                    <a:sym typeface="Wingdings" panose="05000000000000000000" pitchFamily="2" charset="2"/>
                  </a:rPr>
                  <a:t>가 </a:t>
                </a:r>
                <a:r>
                  <a:rPr lang="en-US" altLang="ko-KR" sz="1600" dirty="0" err="1">
                    <a:latin typeface="+mj-lt"/>
                    <a:sym typeface="Wingdings" panose="05000000000000000000" pitchFamily="2" charset="2"/>
                  </a:rPr>
                  <a:t>pico</a:t>
                </a:r>
                <a:r>
                  <a:rPr lang="en-US" altLang="ko-KR" sz="1600" dirty="0">
                    <a:latin typeface="+mj-lt"/>
                    <a:sym typeface="Wingdings" panose="05000000000000000000" pitchFamily="2" charset="2"/>
                  </a:rPr>
                  <a:t> BS</a:t>
                </a:r>
                <a:r>
                  <a:rPr lang="ko-KR" altLang="en-US" sz="1600" dirty="0">
                    <a:latin typeface="+mj-lt"/>
                    <a:sym typeface="Wingdings" panose="05000000000000000000" pitchFamily="2" charset="2"/>
                  </a:rPr>
                  <a:t>와 공유하는 </a:t>
                </a:r>
                <a:r>
                  <a:rPr lang="en-US" altLang="ko-KR" sz="1600" dirty="0">
                    <a:latin typeface="+mj-lt"/>
                    <a:sym typeface="Wingdings" panose="05000000000000000000" pitchFamily="2" charset="2"/>
                  </a:rPr>
                  <a:t>K </a:t>
                </a:r>
                <a:r>
                  <a:rPr lang="ko-KR" altLang="en-US" sz="1600" dirty="0">
                    <a:latin typeface="+mj-lt"/>
                    <a:sym typeface="Wingdings" panose="05000000000000000000" pitchFamily="2" charset="2"/>
                  </a:rPr>
                  <a:t>채널에선 동일한 전력 용량</a:t>
                </a:r>
                <a:r>
                  <a:rPr lang="en-US" altLang="ko-KR" sz="1600" dirty="0">
                    <a:sym typeface="Wingdings" panose="05000000000000000000" pitchFamily="2" charset="2"/>
                  </a:rPr>
                  <a:t> </a:t>
                </a:r>
                <a14:m>
                  <m:oMath xmlns:m="http://schemas.openxmlformats.org/officeDocument/2006/math">
                    <m:sSub>
                      <m:sSubPr>
                        <m:ctrlPr>
                          <a:rPr lang="en-US" altLang="ko-KR" sz="1600" i="1" dirty="0" smtClean="0">
                            <a:latin typeface="Cambria Math" panose="02040503050406030204" pitchFamily="18" charset="0"/>
                            <a:sym typeface="Wingdings" panose="05000000000000000000" pitchFamily="2" charset="2"/>
                          </a:rPr>
                        </m:ctrlPr>
                      </m:sSubPr>
                      <m:e>
                        <m:r>
                          <a:rPr lang="en-US" altLang="ko-KR" sz="1600" b="0" i="1" dirty="0" smtClean="0">
                            <a:latin typeface="Cambria Math" panose="02040503050406030204" pitchFamily="18" charset="0"/>
                            <a:sym typeface="Wingdings" panose="05000000000000000000" pitchFamily="2" charset="2"/>
                          </a:rPr>
                          <m:t>𝑃</m:t>
                        </m:r>
                      </m:e>
                      <m:sub>
                        <m:r>
                          <a:rPr lang="en-US" altLang="ko-KR" sz="1600" b="0" i="1" dirty="0" smtClean="0">
                            <a:latin typeface="Cambria Math" panose="02040503050406030204" pitchFamily="18" charset="0"/>
                            <a:sym typeface="Wingdings" panose="05000000000000000000" pitchFamily="2" charset="2"/>
                          </a:rPr>
                          <m:t>𝑝</m:t>
                        </m:r>
                      </m:sub>
                    </m:sSub>
                  </m:oMath>
                </a14:m>
                <a:r>
                  <a:rPr lang="ko-KR" altLang="en-US" sz="1600" dirty="0">
                    <a:latin typeface="+mj-lt"/>
                  </a:rPr>
                  <a:t>을 사용하고 </a:t>
                </a:r>
                <a:r>
                  <a:rPr lang="en-US" altLang="ko-KR" sz="1600" dirty="0">
                    <a:latin typeface="+mj-lt"/>
                  </a:rPr>
                  <a:t>(</a:t>
                </a:r>
                <a14:m>
                  <m:oMath xmlns:m="http://schemas.openxmlformats.org/officeDocument/2006/math">
                    <m:r>
                      <a:rPr lang="en-US" altLang="ko-KR" sz="1600" i="1" dirty="0" smtClean="0">
                        <a:latin typeface="Cambria Math" panose="02040503050406030204" pitchFamily="18" charset="0"/>
                      </a:rPr>
                      <m:t>𝑀</m:t>
                    </m:r>
                  </m:oMath>
                </a14:m>
                <a:r>
                  <a:rPr lang="en-US" altLang="ko-KR" sz="1600" dirty="0">
                    <a:latin typeface="+mj-lt"/>
                  </a:rPr>
                  <a:t>-</a:t>
                </a:r>
                <a14:m>
                  <m:oMath xmlns:m="http://schemas.openxmlformats.org/officeDocument/2006/math">
                    <m:r>
                      <a:rPr lang="en-US" altLang="ko-KR" sz="1600" i="1" dirty="0" smtClean="0">
                        <a:latin typeface="Cambria Math" panose="02040503050406030204" pitchFamily="18" charset="0"/>
                      </a:rPr>
                      <m:t>𝐾</m:t>
                    </m:r>
                  </m:oMath>
                </a14:m>
                <a:r>
                  <a:rPr lang="en-US" altLang="ko-KR" sz="1600" dirty="0">
                    <a:latin typeface="+mj-lt"/>
                  </a:rPr>
                  <a:t>) </a:t>
                </a:r>
                <a:r>
                  <a:rPr lang="ko-KR" altLang="en-US" sz="1600" dirty="0">
                    <a:latin typeface="+mj-lt"/>
                  </a:rPr>
                  <a:t>채널에선 </a:t>
                </a:r>
                <a:r>
                  <a:rPr lang="en-US" altLang="ko-KR" sz="1600" dirty="0">
                    <a:latin typeface="+mj-lt"/>
                  </a:rPr>
                  <a:t>(</a:t>
                </a:r>
                <a14:m>
                  <m:oMath xmlns:m="http://schemas.openxmlformats.org/officeDocument/2006/math">
                    <m:sSub>
                      <m:sSubPr>
                        <m:ctrlPr>
                          <a:rPr lang="en-US" altLang="ko-KR" sz="1600" i="1" dirty="0">
                            <a:latin typeface="Cambria Math" panose="02040503050406030204" pitchFamily="18" charset="0"/>
                            <a:sym typeface="Wingdings" panose="05000000000000000000" pitchFamily="2" charset="2"/>
                          </a:rPr>
                        </m:ctrlPr>
                      </m:sSubPr>
                      <m:e>
                        <m:r>
                          <a:rPr lang="en-US" altLang="ko-KR" sz="1600" i="1" dirty="0">
                            <a:latin typeface="Cambria Math" panose="02040503050406030204" pitchFamily="18" charset="0"/>
                            <a:sym typeface="Wingdings" panose="05000000000000000000" pitchFamily="2" charset="2"/>
                          </a:rPr>
                          <m:t>𝑃</m:t>
                        </m:r>
                      </m:e>
                      <m:sub>
                        <m:r>
                          <a:rPr lang="en-US" altLang="ko-KR" sz="1600" i="1" dirty="0">
                            <a:latin typeface="Cambria Math" panose="02040503050406030204" pitchFamily="18" charset="0"/>
                            <a:sym typeface="Wingdings" panose="05000000000000000000" pitchFamily="2" charset="2"/>
                          </a:rPr>
                          <m:t>𝑚</m:t>
                        </m:r>
                      </m:sub>
                    </m:sSub>
                  </m:oMath>
                </a14:m>
                <a:r>
                  <a:rPr lang="en-US" altLang="ko-KR" sz="1600" dirty="0">
                    <a:sym typeface="Wingdings" panose="05000000000000000000" pitchFamily="2" charset="2"/>
                  </a:rPr>
                  <a:t> − </a:t>
                </a:r>
                <a14:m>
                  <m:oMath xmlns:m="http://schemas.openxmlformats.org/officeDocument/2006/math">
                    <m:sSub>
                      <m:sSubPr>
                        <m:ctrlPr>
                          <a:rPr lang="en-US" altLang="ko-KR" sz="1600" i="1" dirty="0">
                            <a:latin typeface="Cambria Math" panose="02040503050406030204" pitchFamily="18" charset="0"/>
                            <a:sym typeface="Wingdings" panose="05000000000000000000" pitchFamily="2" charset="2"/>
                          </a:rPr>
                        </m:ctrlPr>
                      </m:sSubPr>
                      <m:e>
                        <m:r>
                          <a:rPr lang="en-US" altLang="ko-KR" sz="1600" i="1" dirty="0">
                            <a:latin typeface="Cambria Math" panose="02040503050406030204" pitchFamily="18" charset="0"/>
                            <a:sym typeface="Wingdings" panose="05000000000000000000" pitchFamily="2" charset="2"/>
                          </a:rPr>
                          <m:t>𝑃</m:t>
                        </m:r>
                      </m:e>
                      <m:sub>
                        <m:r>
                          <a:rPr lang="en-US" altLang="ko-KR" sz="1600" i="1" dirty="0">
                            <a:latin typeface="Cambria Math" panose="02040503050406030204" pitchFamily="18" charset="0"/>
                            <a:sym typeface="Wingdings" panose="05000000000000000000" pitchFamily="2" charset="2"/>
                          </a:rPr>
                          <m:t>𝑝</m:t>
                        </m:r>
                      </m:sub>
                    </m:sSub>
                  </m:oMath>
                </a14:m>
                <a:r>
                  <a:rPr lang="en-US" altLang="ko-KR" sz="1600" dirty="0">
                    <a:sym typeface="Wingdings" panose="05000000000000000000" pitchFamily="2" charset="2"/>
                  </a:rPr>
                  <a:t>)</a:t>
                </a:r>
                <a:r>
                  <a:rPr lang="ko-KR" altLang="en-US" sz="1600" dirty="0">
                    <a:sym typeface="Wingdings" panose="05000000000000000000" pitchFamily="2" charset="2"/>
                  </a:rPr>
                  <a:t>을 사용</a:t>
                </a:r>
                <a:endParaRPr lang="ko-KR" altLang="en-US" sz="1600" dirty="0">
                  <a:latin typeface="+mj-lt"/>
                </a:endParaRPr>
              </a:p>
            </p:txBody>
          </p:sp>
        </mc:Choice>
        <mc:Fallback xmlns="">
          <p:sp>
            <p:nvSpPr>
              <p:cNvPr id="10" name="TextBox 9">
                <a:extLst>
                  <a:ext uri="{FF2B5EF4-FFF2-40B4-BE49-F238E27FC236}">
                    <a16:creationId xmlns:a16="http://schemas.microsoft.com/office/drawing/2014/main" id="{F5A0B6DA-A42A-4BC3-ADEE-4E1454BC75AA}"/>
                  </a:ext>
                </a:extLst>
              </p:cNvPr>
              <p:cNvSpPr txBox="1">
                <a:spLocks noRot="1" noChangeAspect="1" noMove="1" noResize="1" noEditPoints="1" noAdjustHandles="1" noChangeArrowheads="1" noChangeShapeType="1" noTextEdit="1"/>
              </p:cNvSpPr>
              <p:nvPr/>
            </p:nvSpPr>
            <p:spPr>
              <a:xfrm>
                <a:off x="801783" y="2232404"/>
                <a:ext cx="11174106" cy="2365263"/>
              </a:xfrm>
              <a:prstGeom prst="rect">
                <a:avLst/>
              </a:prstGeom>
              <a:blipFill>
                <a:blip r:embed="rId3"/>
                <a:stretch>
                  <a:fillRect l="-327" t="-773" r="-436" b="-1546"/>
                </a:stretch>
              </a:blipFill>
            </p:spPr>
            <p:txBody>
              <a:bodyPr/>
              <a:lstStyle/>
              <a:p>
                <a:r>
                  <a:rPr lang="ko-KR" altLang="en-US">
                    <a:noFill/>
                  </a:rPr>
                  <a:t> </a:t>
                </a:r>
              </a:p>
            </p:txBody>
          </p:sp>
        </mc:Fallback>
      </mc:AlternateContent>
      <p:sp>
        <p:nvSpPr>
          <p:cNvPr id="12" name="TextBox 11">
            <a:extLst>
              <a:ext uri="{FF2B5EF4-FFF2-40B4-BE49-F238E27FC236}">
                <a16:creationId xmlns:a16="http://schemas.microsoft.com/office/drawing/2014/main" id="{CC5986E7-EE6A-4BEE-A1A6-F118909F2FED}"/>
              </a:ext>
            </a:extLst>
          </p:cNvPr>
          <p:cNvSpPr txBox="1"/>
          <p:nvPr/>
        </p:nvSpPr>
        <p:spPr>
          <a:xfrm>
            <a:off x="801782" y="4944488"/>
            <a:ext cx="10389382" cy="1323439"/>
          </a:xfrm>
          <a:prstGeom prst="rect">
            <a:avLst/>
          </a:prstGeom>
          <a:noFill/>
        </p:spPr>
        <p:txBody>
          <a:bodyPr wrap="square">
            <a:spAutoFit/>
          </a:bodyPr>
          <a:lstStyle/>
          <a:p>
            <a:r>
              <a:rPr lang="en-US" altLang="ko-KR" sz="1600" b="1" dirty="0">
                <a:latin typeface="+mj-lt"/>
              </a:rPr>
              <a:t>* Channel allocation </a:t>
            </a:r>
          </a:p>
          <a:p>
            <a:pPr marL="285750" indent="-285750">
              <a:buFont typeface="Arial" panose="020B0604020202020204" pitchFamily="34" charset="0"/>
              <a:buChar char="•"/>
            </a:pPr>
            <a:r>
              <a:rPr lang="en-US" altLang="ko-KR" sz="1600" dirty="0">
                <a:latin typeface="+mj-lt"/>
              </a:rPr>
              <a:t>Co-channel deployment (</a:t>
            </a:r>
            <a:r>
              <a:rPr lang="en-US" altLang="ko-KR" sz="1600" b="1" dirty="0">
                <a:latin typeface="+mj-lt"/>
              </a:rPr>
              <a:t>CCD</a:t>
            </a:r>
            <a:r>
              <a:rPr lang="en-US" altLang="ko-KR" sz="1600" dirty="0">
                <a:latin typeface="+mj-lt"/>
              </a:rPr>
              <a:t>) : </a:t>
            </a:r>
            <a:r>
              <a:rPr lang="ko-KR" altLang="en-US" sz="1600" dirty="0">
                <a:latin typeface="+mj-lt"/>
              </a:rPr>
              <a:t>모든 채널을 모두사용</a:t>
            </a:r>
            <a:endParaRPr lang="en-US" altLang="ko-KR" sz="1600" dirty="0">
              <a:latin typeface="+mj-lt"/>
            </a:endParaRPr>
          </a:p>
          <a:p>
            <a:pPr marL="285750" indent="-285750">
              <a:buFont typeface="Arial" panose="020B0604020202020204" pitchFamily="34" charset="0"/>
              <a:buChar char="•"/>
            </a:pPr>
            <a:r>
              <a:rPr lang="en-US" altLang="ko-KR" sz="1600" dirty="0">
                <a:latin typeface="+mj-lt"/>
              </a:rPr>
              <a:t>Orthogonal deployment (</a:t>
            </a:r>
            <a:r>
              <a:rPr lang="en-US" altLang="ko-KR" sz="1600" b="1" dirty="0">
                <a:latin typeface="+mj-lt"/>
              </a:rPr>
              <a:t>OD</a:t>
            </a:r>
            <a:r>
              <a:rPr lang="en-US" altLang="ko-KR" sz="1600" dirty="0">
                <a:latin typeface="+mj-lt"/>
              </a:rPr>
              <a:t>) : </a:t>
            </a:r>
            <a:r>
              <a:rPr lang="en-US" altLang="ko-KR" sz="1600" dirty="0" err="1">
                <a:latin typeface="+mj-lt"/>
              </a:rPr>
              <a:t>pico</a:t>
            </a:r>
            <a:r>
              <a:rPr lang="en-US" altLang="ko-KR" sz="1600" dirty="0">
                <a:latin typeface="+mj-lt"/>
              </a:rPr>
              <a:t> cell : K</a:t>
            </a:r>
            <a:r>
              <a:rPr lang="ko-KR" altLang="en-US" sz="1600" dirty="0">
                <a:latin typeface="+mj-lt"/>
              </a:rPr>
              <a:t>개 </a:t>
            </a:r>
            <a:r>
              <a:rPr lang="en-US" altLang="ko-KR" sz="1600" dirty="0">
                <a:latin typeface="+mj-lt"/>
              </a:rPr>
              <a:t>macro cell (M-K)</a:t>
            </a:r>
            <a:r>
              <a:rPr lang="ko-KR" altLang="en-US" sz="1600" dirty="0">
                <a:latin typeface="+mj-lt"/>
              </a:rPr>
              <a:t>개 나눠서 사용</a:t>
            </a:r>
            <a:endParaRPr lang="en-US" altLang="ko-KR" sz="1600" dirty="0">
              <a:latin typeface="+mj-lt"/>
            </a:endParaRPr>
          </a:p>
          <a:p>
            <a:pPr marL="285750" indent="-285750">
              <a:buFont typeface="Arial" panose="020B0604020202020204" pitchFamily="34" charset="0"/>
              <a:buChar char="•"/>
            </a:pPr>
            <a:r>
              <a:rPr lang="en-US" altLang="ko-KR" sz="1600" dirty="0">
                <a:latin typeface="+mj-lt"/>
              </a:rPr>
              <a:t>Partially Shared deployment (</a:t>
            </a:r>
            <a:r>
              <a:rPr lang="en-US" altLang="ko-KR" sz="1600" b="1" dirty="0">
                <a:latin typeface="+mj-lt"/>
              </a:rPr>
              <a:t>PSD</a:t>
            </a:r>
            <a:r>
              <a:rPr lang="en-US" altLang="ko-KR" sz="1600" dirty="0">
                <a:latin typeface="+mj-lt"/>
              </a:rPr>
              <a:t>) ) : </a:t>
            </a:r>
            <a:r>
              <a:rPr lang="en-US" altLang="ko-KR" sz="1600" dirty="0" err="1">
                <a:latin typeface="+mj-lt"/>
              </a:rPr>
              <a:t>pico</a:t>
            </a:r>
            <a:r>
              <a:rPr lang="en-US" altLang="ko-KR" sz="1600" dirty="0">
                <a:latin typeface="+mj-lt"/>
              </a:rPr>
              <a:t> cell &amp; macro cell : K</a:t>
            </a:r>
            <a:r>
              <a:rPr lang="ko-KR" altLang="en-US" sz="1600" dirty="0">
                <a:latin typeface="+mj-lt"/>
              </a:rPr>
              <a:t>개 </a:t>
            </a:r>
            <a:r>
              <a:rPr lang="en-US" altLang="ko-KR" sz="1600" dirty="0">
                <a:latin typeface="+mj-lt"/>
              </a:rPr>
              <a:t>macro cell (M-K)</a:t>
            </a:r>
            <a:r>
              <a:rPr lang="ko-KR" altLang="en-US" sz="1600" dirty="0">
                <a:latin typeface="+mj-lt"/>
              </a:rPr>
              <a:t>개 나눠서 사용</a:t>
            </a:r>
            <a:endParaRPr lang="en-US" altLang="ko-KR" sz="1600" dirty="0">
              <a:latin typeface="+mj-lt"/>
            </a:endParaRPr>
          </a:p>
          <a:p>
            <a:pPr marL="285750" indent="-285750">
              <a:buFont typeface="Arial" panose="020B0604020202020204" pitchFamily="34" charset="0"/>
              <a:buChar char="•"/>
            </a:pPr>
            <a:endParaRPr lang="en-US" altLang="ko-KR" sz="1600" dirty="0">
              <a:latin typeface="+mj-lt"/>
            </a:endParaRPr>
          </a:p>
        </p:txBody>
      </p:sp>
    </p:spTree>
    <p:extLst>
      <p:ext uri="{BB962C8B-B14F-4D97-AF65-F5344CB8AC3E}">
        <p14:creationId xmlns:p14="http://schemas.microsoft.com/office/powerpoint/2010/main" val="2210237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76410AB9-AC74-48D5-A731-E306A8E2CD8A}"/>
              </a:ext>
            </a:extLst>
          </p:cNvPr>
          <p:cNvGrpSpPr/>
          <p:nvPr/>
        </p:nvGrpSpPr>
        <p:grpSpPr>
          <a:xfrm>
            <a:off x="0" y="10"/>
            <a:ext cx="12191981" cy="6857990"/>
            <a:chOff x="0" y="10"/>
            <a:chExt cx="12191981" cy="6857990"/>
          </a:xfrm>
        </p:grpSpPr>
        <p:pic>
          <p:nvPicPr>
            <p:cNvPr id="4" name="Picture 1">
              <a:extLst>
                <a:ext uri="{FF2B5EF4-FFF2-40B4-BE49-F238E27FC236}">
                  <a16:creationId xmlns:a16="http://schemas.microsoft.com/office/drawing/2014/main" id="{D8D7317A-AA7A-4A4D-AC11-59A4EED251E0}"/>
                </a:ext>
              </a:extLst>
            </p:cNvPr>
            <p:cNvPicPr>
              <a:picLocks noChangeAspect="1"/>
            </p:cNvPicPr>
            <p:nvPr/>
          </p:nvPicPr>
          <p:blipFill rotWithShape="1">
            <a:blip r:embed="rId2" cstate="screen">
              <a:duotone>
                <a:prstClr val="black"/>
                <a:prstClr val="white"/>
              </a:duotone>
              <a:extLst>
                <a:ext uri="{28A0092B-C50C-407E-A947-70E740481C1C}">
                  <a14:useLocalDpi xmlns:a14="http://schemas.microsoft.com/office/drawing/2010/main"/>
                </a:ext>
              </a:extLst>
            </a:blip>
            <a:srcRect t="8974" b="6757"/>
            <a:stretch/>
          </p:blipFill>
          <p:spPr>
            <a:xfrm>
              <a:off x="0" y="10"/>
              <a:ext cx="12191981" cy="6857990"/>
            </a:xfrm>
            <a:prstGeom prst="rect">
              <a:avLst/>
            </a:prstGeom>
          </p:spPr>
        </p:pic>
        <p:sp>
          <p:nvSpPr>
            <p:cNvPr id="2" name="사각형: 둥근 모서리 1">
              <a:extLst>
                <a:ext uri="{FF2B5EF4-FFF2-40B4-BE49-F238E27FC236}">
                  <a16:creationId xmlns:a16="http://schemas.microsoft.com/office/drawing/2014/main" id="{18ACE393-6465-4563-9CC1-F7DBC8C89F37}"/>
                </a:ext>
              </a:extLst>
            </p:cNvPr>
            <p:cNvSpPr/>
            <p:nvPr/>
          </p:nvSpPr>
          <p:spPr>
            <a:xfrm>
              <a:off x="212944" y="238836"/>
              <a:ext cx="11766114" cy="6421271"/>
            </a:xfrm>
            <a:prstGeom prst="roundRect">
              <a:avLst>
                <a:gd name="adj" fmla="val 7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TextBox 5">
            <a:extLst>
              <a:ext uri="{FF2B5EF4-FFF2-40B4-BE49-F238E27FC236}">
                <a16:creationId xmlns:a16="http://schemas.microsoft.com/office/drawing/2014/main" id="{F45D72DA-4878-42A6-98A1-32C72631FCB2}"/>
              </a:ext>
            </a:extLst>
          </p:cNvPr>
          <p:cNvSpPr txBox="1"/>
          <p:nvPr/>
        </p:nvSpPr>
        <p:spPr>
          <a:xfrm>
            <a:off x="397469" y="496069"/>
            <a:ext cx="5991367" cy="523220"/>
          </a:xfrm>
          <a:prstGeom prst="rect">
            <a:avLst/>
          </a:prstGeom>
          <a:noFill/>
        </p:spPr>
        <p:txBody>
          <a:bodyPr wrap="square" rtlCol="0">
            <a:spAutoFit/>
          </a:bodyPr>
          <a:lstStyle/>
          <a:p>
            <a:r>
              <a:rPr lang="en-US" altLang="ko-KR" sz="2800" dirty="0"/>
              <a:t>System model</a:t>
            </a:r>
            <a:endParaRPr lang="ko-KR" altLang="en-US" sz="2800" dirty="0"/>
          </a:p>
        </p:txBody>
      </p:sp>
      <p:sp>
        <p:nvSpPr>
          <p:cNvPr id="10" name="TextBox 9">
            <a:extLst>
              <a:ext uri="{FF2B5EF4-FFF2-40B4-BE49-F238E27FC236}">
                <a16:creationId xmlns:a16="http://schemas.microsoft.com/office/drawing/2014/main" id="{F5A0B6DA-A42A-4BC3-ADEE-4E1454BC75AA}"/>
              </a:ext>
            </a:extLst>
          </p:cNvPr>
          <p:cNvSpPr txBox="1"/>
          <p:nvPr/>
        </p:nvSpPr>
        <p:spPr>
          <a:xfrm>
            <a:off x="801783" y="1399890"/>
            <a:ext cx="11174106" cy="338554"/>
          </a:xfrm>
          <a:prstGeom prst="rect">
            <a:avLst/>
          </a:prstGeom>
          <a:noFill/>
        </p:spPr>
        <p:txBody>
          <a:bodyPr wrap="square">
            <a:spAutoFit/>
          </a:bodyPr>
          <a:lstStyle/>
          <a:p>
            <a:r>
              <a:rPr lang="en-US" altLang="ko-KR" sz="1600" b="1" dirty="0">
                <a:latin typeface="+mj-lt"/>
              </a:rPr>
              <a:t>* Physical Link Model</a:t>
            </a:r>
          </a:p>
        </p:txBody>
      </p:sp>
      <p:sp>
        <p:nvSpPr>
          <p:cNvPr id="11" name="TextBox 10">
            <a:extLst>
              <a:ext uri="{FF2B5EF4-FFF2-40B4-BE49-F238E27FC236}">
                <a16:creationId xmlns:a16="http://schemas.microsoft.com/office/drawing/2014/main" id="{0F7A5033-DF35-4632-9DEE-22287291EA1E}"/>
              </a:ext>
            </a:extLst>
          </p:cNvPr>
          <p:cNvSpPr txBox="1"/>
          <p:nvPr/>
        </p:nvSpPr>
        <p:spPr>
          <a:xfrm>
            <a:off x="1026994" y="1844650"/>
            <a:ext cx="6093724" cy="369332"/>
          </a:xfrm>
          <a:prstGeom prst="rect">
            <a:avLst/>
          </a:prstGeom>
          <a:noFill/>
        </p:spPr>
        <p:txBody>
          <a:bodyPr wrap="square">
            <a:spAutoFit/>
          </a:bodyPr>
          <a:lstStyle/>
          <a:p>
            <a:r>
              <a:rPr lang="en-US" altLang="ko-KR" dirty="0">
                <a:latin typeface="+mj-lt"/>
                <a:sym typeface="Wingdings" panose="05000000000000000000" pitchFamily="2" charset="2"/>
              </a:rPr>
              <a:t> The SINR (</a:t>
            </a:r>
            <a:r>
              <a:rPr lang="en-US" altLang="ko-KR" b="0" i="0" dirty="0">
                <a:effectLst/>
                <a:latin typeface="Apple SD Gothic Neo"/>
              </a:rPr>
              <a:t>Signal-to-Interference-plus-Noise </a:t>
            </a:r>
            <a:r>
              <a:rPr lang="en-US" altLang="ko-KR" dirty="0">
                <a:latin typeface="Apple SD Gothic Neo"/>
              </a:rPr>
              <a:t>R</a:t>
            </a:r>
            <a:r>
              <a:rPr lang="en-US" altLang="ko-KR" b="0" i="0" dirty="0">
                <a:effectLst/>
                <a:latin typeface="Apple SD Gothic Neo"/>
              </a:rPr>
              <a:t>atio)</a:t>
            </a:r>
            <a:endParaRPr lang="ko-KR" altLang="en-US" dirty="0">
              <a:latin typeface="+mj-lt"/>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D3879F1-CA47-4129-B41B-A9202EDE0AC5}"/>
                  </a:ext>
                </a:extLst>
              </p:cNvPr>
              <p:cNvSpPr txBox="1"/>
              <p:nvPr/>
            </p:nvSpPr>
            <p:spPr>
              <a:xfrm>
                <a:off x="1026994" y="2268142"/>
                <a:ext cx="438434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ko-KR" altLang="en-US" i="1" dirty="0" smtClean="0">
                          <a:latin typeface="Cambria Math" panose="02040503050406030204" pitchFamily="18" charset="0"/>
                          <a:sym typeface="Wingdings" panose="05000000000000000000" pitchFamily="2" charset="2"/>
                        </a:rPr>
                        <m:t>𝒩</m:t>
                      </m:r>
                      <m:r>
                        <a:rPr lang="en-US" altLang="ko-KR" b="0" i="1" dirty="0" smtClean="0">
                          <a:latin typeface="Cambria Math" panose="02040503050406030204" pitchFamily="18" charset="0"/>
                          <a:sym typeface="Wingdings" panose="05000000000000000000" pitchFamily="2" charset="2"/>
                        </a:rPr>
                        <m:t> →</m:t>
                      </m:r>
                      <m:r>
                        <m:rPr>
                          <m:sty m:val="p"/>
                        </m:rPr>
                        <a:rPr lang="en-US" altLang="ko-KR" b="0" i="0" dirty="0" smtClean="0">
                          <a:latin typeface="Cambria Math" panose="02040503050406030204" pitchFamily="18" charset="0"/>
                          <a:sym typeface="Wingdings" panose="05000000000000000000" pitchFamily="2" charset="2"/>
                        </a:rPr>
                        <m:t>sets</m:t>
                      </m:r>
                      <m:r>
                        <a:rPr lang="en-US" altLang="ko-KR" b="0" i="0" dirty="0" smtClean="0">
                          <a:latin typeface="Cambria Math" panose="02040503050406030204" pitchFamily="18" charset="0"/>
                          <a:sym typeface="Wingdings" panose="05000000000000000000" pitchFamily="2" charset="2"/>
                        </a:rPr>
                        <m:t> </m:t>
                      </m:r>
                      <m:r>
                        <m:rPr>
                          <m:sty m:val="p"/>
                        </m:rPr>
                        <a:rPr lang="en-US" altLang="ko-KR" b="0" i="0" dirty="0" smtClean="0">
                          <a:latin typeface="Cambria Math" panose="02040503050406030204" pitchFamily="18" charset="0"/>
                          <a:sym typeface="Wingdings" panose="05000000000000000000" pitchFamily="2" charset="2"/>
                        </a:rPr>
                        <m:t>of</m:t>
                      </m:r>
                      <m:r>
                        <a:rPr lang="en-US" altLang="ko-KR" b="0" i="0" dirty="0" smtClean="0">
                          <a:latin typeface="Cambria Math" panose="02040503050406030204" pitchFamily="18" charset="0"/>
                          <a:sym typeface="Wingdings" panose="05000000000000000000" pitchFamily="2" charset="2"/>
                        </a:rPr>
                        <m:t> </m:t>
                      </m:r>
                      <m:r>
                        <m:rPr>
                          <m:sty m:val="p"/>
                        </m:rPr>
                        <a:rPr lang="en-US" altLang="ko-KR" b="0" i="0" dirty="0" smtClean="0">
                          <a:latin typeface="Cambria Math" panose="02040503050406030204" pitchFamily="18" charset="0"/>
                          <a:sym typeface="Wingdings" panose="05000000000000000000" pitchFamily="2" charset="2"/>
                        </a:rPr>
                        <m:t>users</m:t>
                      </m:r>
                      <m:r>
                        <a:rPr lang="en-US" altLang="ko-KR" b="0" i="0" dirty="0" smtClean="0">
                          <a:latin typeface="Cambria Math" panose="02040503050406030204" pitchFamily="18" charset="0"/>
                          <a:sym typeface="Wingdings" panose="05000000000000000000" pitchFamily="2" charset="2"/>
                        </a:rPr>
                        <m:t>,  </m:t>
                      </m:r>
                      <m:r>
                        <a:rPr lang="en-US" altLang="ko-KR" b="0" i="1" dirty="0" smtClean="0">
                          <a:latin typeface="Cambria Math" panose="02040503050406030204" pitchFamily="18" charset="0"/>
                          <a:ea typeface="Cambria Math" panose="02040503050406030204" pitchFamily="18" charset="0"/>
                          <a:sym typeface="Wingdings" panose="05000000000000000000" pitchFamily="2" charset="2"/>
                        </a:rPr>
                        <m:t>ℬ</m:t>
                      </m:r>
                      <m:r>
                        <a:rPr lang="en-US" altLang="ko-KR" b="0" i="1" dirty="0" smtClean="0">
                          <a:latin typeface="Cambria Math" panose="02040503050406030204" pitchFamily="18" charset="0"/>
                          <a:ea typeface="Cambria Math" panose="02040503050406030204" pitchFamily="18" charset="0"/>
                          <a:sym typeface="Wingdings" panose="05000000000000000000" pitchFamily="2" charset="2"/>
                        </a:rPr>
                        <m:t> →</m:t>
                      </m:r>
                      <m:r>
                        <m:rPr>
                          <m:sty m:val="p"/>
                        </m:rPr>
                        <a:rPr lang="en-US" altLang="ko-KR" b="0" i="0" dirty="0" smtClean="0">
                          <a:latin typeface="Cambria Math" panose="02040503050406030204" pitchFamily="18" charset="0"/>
                          <a:ea typeface="Cambria Math" panose="02040503050406030204" pitchFamily="18" charset="0"/>
                          <a:sym typeface="Wingdings" panose="05000000000000000000" pitchFamily="2" charset="2"/>
                        </a:rPr>
                        <m:t>set</m:t>
                      </m:r>
                      <m:r>
                        <a:rPr lang="en-US" altLang="ko-KR" b="0" i="0" dirty="0" smtClean="0">
                          <a:latin typeface="Cambria Math" panose="02040503050406030204" pitchFamily="18" charset="0"/>
                          <a:ea typeface="Cambria Math" panose="02040503050406030204" pitchFamily="18" charset="0"/>
                          <a:sym typeface="Wingdings" panose="05000000000000000000" pitchFamily="2" charset="2"/>
                        </a:rPr>
                        <m:t> </m:t>
                      </m:r>
                      <m:r>
                        <m:rPr>
                          <m:sty m:val="p"/>
                        </m:rPr>
                        <a:rPr lang="en-US" altLang="ko-KR" b="0" i="0" dirty="0" smtClean="0">
                          <a:latin typeface="Cambria Math" panose="02040503050406030204" pitchFamily="18" charset="0"/>
                          <a:ea typeface="Cambria Math" panose="02040503050406030204" pitchFamily="18" charset="0"/>
                          <a:sym typeface="Wingdings" panose="05000000000000000000" pitchFamily="2" charset="2"/>
                        </a:rPr>
                        <m:t>of</m:t>
                      </m:r>
                      <m:r>
                        <a:rPr lang="en-US" altLang="ko-KR" b="0" i="0" dirty="0" smtClean="0">
                          <a:latin typeface="Cambria Math" panose="02040503050406030204" pitchFamily="18" charset="0"/>
                          <a:ea typeface="Cambria Math" panose="02040503050406030204" pitchFamily="18" charset="0"/>
                          <a:sym typeface="Wingdings" panose="05000000000000000000" pitchFamily="2" charset="2"/>
                        </a:rPr>
                        <m:t> </m:t>
                      </m:r>
                      <m:r>
                        <m:rPr>
                          <m:sty m:val="p"/>
                        </m:rPr>
                        <a:rPr lang="en-US" altLang="ko-KR" b="0" i="0" dirty="0" smtClean="0">
                          <a:latin typeface="Cambria Math" panose="02040503050406030204" pitchFamily="18" charset="0"/>
                          <a:ea typeface="Cambria Math" panose="02040503050406030204" pitchFamily="18" charset="0"/>
                          <a:sym typeface="Wingdings" panose="05000000000000000000" pitchFamily="2" charset="2"/>
                        </a:rPr>
                        <m:t>BSs</m:t>
                      </m:r>
                    </m:oMath>
                  </m:oMathPara>
                </a14:m>
                <a:endParaRPr lang="ko-KR" altLang="en-US" dirty="0"/>
              </a:p>
            </p:txBody>
          </p:sp>
        </mc:Choice>
        <mc:Fallback xmlns="">
          <p:sp>
            <p:nvSpPr>
              <p:cNvPr id="13" name="TextBox 12">
                <a:extLst>
                  <a:ext uri="{FF2B5EF4-FFF2-40B4-BE49-F238E27FC236}">
                    <a16:creationId xmlns:a16="http://schemas.microsoft.com/office/drawing/2014/main" id="{6D3879F1-CA47-4129-B41B-A9202EDE0AC5}"/>
                  </a:ext>
                </a:extLst>
              </p:cNvPr>
              <p:cNvSpPr txBox="1">
                <a:spLocks noRot="1" noChangeAspect="1" noMove="1" noResize="1" noEditPoints="1" noAdjustHandles="1" noChangeArrowheads="1" noChangeShapeType="1" noTextEdit="1"/>
              </p:cNvSpPr>
              <p:nvPr/>
            </p:nvSpPr>
            <p:spPr>
              <a:xfrm>
                <a:off x="1026994" y="2268142"/>
                <a:ext cx="4384343" cy="369332"/>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DE2197B-26ED-4219-802E-C2F6F08C0BDF}"/>
                  </a:ext>
                </a:extLst>
              </p:cNvPr>
              <p:cNvSpPr txBox="1"/>
              <p:nvPr/>
            </p:nvSpPr>
            <p:spPr>
              <a:xfrm>
                <a:off x="1122528" y="2691634"/>
                <a:ext cx="6260913" cy="9221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ko-KR" i="0" dirty="0" smtClean="0">
                          <a:latin typeface="Cambria Math" panose="02040503050406030204" pitchFamily="18" charset="0"/>
                          <a:sym typeface="Wingdings" panose="05000000000000000000" pitchFamily="2" charset="2"/>
                        </a:rPr>
                        <m:t>SINR</m:t>
                      </m:r>
                      <m:r>
                        <a:rPr lang="en-US" altLang="ko-KR" i="0" dirty="0" smtClean="0">
                          <a:latin typeface="Cambria Math" panose="02040503050406030204" pitchFamily="18" charset="0"/>
                          <a:sym typeface="Wingdings" panose="05000000000000000000" pitchFamily="2" charset="2"/>
                        </a:rPr>
                        <m:t> </m:t>
                      </m:r>
                      <m:r>
                        <m:rPr>
                          <m:sty m:val="p"/>
                        </m:rPr>
                        <a:rPr lang="en-US" altLang="ko-KR" i="0" dirty="0" smtClean="0">
                          <a:latin typeface="Cambria Math" panose="02040503050406030204" pitchFamily="18" charset="0"/>
                          <a:sym typeface="Wingdings" panose="05000000000000000000" pitchFamily="2" charset="2"/>
                        </a:rPr>
                        <m:t>of</m:t>
                      </m:r>
                      <m:r>
                        <a:rPr lang="en-US" altLang="ko-KR" b="0" i="0" dirty="0" smtClean="0">
                          <a:latin typeface="Cambria Math" panose="02040503050406030204" pitchFamily="18" charset="0"/>
                          <a:sym typeface="Wingdings" panose="05000000000000000000" pitchFamily="2" charset="2"/>
                        </a:rPr>
                        <m:t> </m:t>
                      </m:r>
                      <m:r>
                        <m:rPr>
                          <m:sty m:val="p"/>
                        </m:rPr>
                        <a:rPr lang="en-US" altLang="ko-KR" i="0" dirty="0" smtClean="0">
                          <a:latin typeface="Cambria Math" panose="02040503050406030204" pitchFamily="18" charset="0"/>
                          <a:sym typeface="Wingdings" panose="05000000000000000000" pitchFamily="2" charset="2"/>
                        </a:rPr>
                        <m:t>user</m:t>
                      </m:r>
                      <m:r>
                        <a:rPr lang="en-US" altLang="ko-KR" i="0" dirty="0" smtClean="0">
                          <a:latin typeface="Cambria Math" panose="02040503050406030204" pitchFamily="18" charset="0"/>
                          <a:sym typeface="Wingdings" panose="05000000000000000000" pitchFamily="2" charset="2"/>
                        </a:rPr>
                        <m:t> </m:t>
                      </m:r>
                      <m:r>
                        <a:rPr lang="en-US" altLang="ko-KR" i="1" dirty="0" smtClean="0">
                          <a:latin typeface="Cambria Math" panose="02040503050406030204" pitchFamily="18" charset="0"/>
                          <a:sym typeface="Wingdings" panose="05000000000000000000" pitchFamily="2" charset="2"/>
                        </a:rPr>
                        <m:t>𝑖</m:t>
                      </m:r>
                      <m:r>
                        <a:rPr lang="en-US" altLang="ko-KR" i="1" dirty="0" smtClean="0">
                          <a:latin typeface="Cambria Math" panose="02040503050406030204" pitchFamily="18" charset="0"/>
                          <a:sym typeface="Wingdings" panose="05000000000000000000" pitchFamily="2" charset="2"/>
                        </a:rPr>
                        <m:t>∈</m:t>
                      </m:r>
                      <m:r>
                        <a:rPr lang="ko-KR" altLang="en-US" i="1" dirty="0">
                          <a:latin typeface="Cambria Math" panose="02040503050406030204" pitchFamily="18" charset="0"/>
                          <a:sym typeface="Wingdings" panose="05000000000000000000" pitchFamily="2" charset="2"/>
                        </a:rPr>
                        <m:t>𝒩</m:t>
                      </m:r>
                      <m:r>
                        <a:rPr lang="en-US" altLang="ko-KR" i="1" dirty="0">
                          <a:latin typeface="Cambria Math" panose="02040503050406030204" pitchFamily="18" charset="0"/>
                          <a:sym typeface="Wingdings" panose="05000000000000000000" pitchFamily="2" charset="2"/>
                        </a:rPr>
                        <m:t>, </m:t>
                      </m:r>
                      <m:r>
                        <a:rPr lang="en-US" altLang="ko-KR" i="1" dirty="0">
                          <a:latin typeface="Cambria Math" panose="02040503050406030204" pitchFamily="18" charset="0"/>
                          <a:sym typeface="Wingdings" panose="05000000000000000000" pitchFamily="2" charset="2"/>
                        </a:rPr>
                        <m:t>𝐵𝑆𝑠</m:t>
                      </m:r>
                      <m:r>
                        <a:rPr lang="en-US" altLang="ko-KR" i="1" dirty="0">
                          <a:latin typeface="Cambria Math" panose="02040503050406030204" pitchFamily="18" charset="0"/>
                          <a:sym typeface="Wingdings" panose="05000000000000000000" pitchFamily="2" charset="2"/>
                        </a:rPr>
                        <m:t> </m:t>
                      </m:r>
                      <m:r>
                        <a:rPr lang="en-US" altLang="ko-KR" i="1" dirty="0">
                          <a:latin typeface="Cambria Math" panose="02040503050406030204" pitchFamily="18" charset="0"/>
                          <a:sym typeface="Wingdings" panose="05000000000000000000" pitchFamily="2" charset="2"/>
                        </a:rPr>
                        <m:t>𝑗</m:t>
                      </m:r>
                      <m:r>
                        <a:rPr lang="en-US" altLang="ko-KR" i="1" dirty="0">
                          <a:latin typeface="Cambria Math" panose="02040503050406030204" pitchFamily="18" charset="0"/>
                          <a:sym typeface="Wingdings" panose="05000000000000000000" pitchFamily="2" charset="2"/>
                        </a:rPr>
                        <m:t>∈</m:t>
                      </m:r>
                      <m:r>
                        <a:rPr lang="en-US" altLang="ko-KR" i="1" dirty="0">
                          <a:latin typeface="Cambria Math" panose="02040503050406030204" pitchFamily="18" charset="0"/>
                          <a:ea typeface="Cambria Math" panose="02040503050406030204" pitchFamily="18" charset="0"/>
                          <a:sym typeface="Wingdings" panose="05000000000000000000" pitchFamily="2" charset="2"/>
                        </a:rPr>
                        <m:t>ℬ</m:t>
                      </m:r>
                      <m:r>
                        <a:rPr lang="en-US" altLang="ko-KR" b="0" i="1" dirty="0" smtClean="0">
                          <a:latin typeface="Cambria Math" panose="02040503050406030204" pitchFamily="18" charset="0"/>
                          <a:ea typeface="Cambria Math" panose="02040503050406030204" pitchFamily="18" charset="0"/>
                          <a:sym typeface="Wingdings" panose="05000000000000000000" pitchFamily="2" charset="2"/>
                        </a:rPr>
                        <m:t>=</m:t>
                      </m:r>
                      <m:r>
                        <a:rPr lang="en-US" altLang="ko-KR" b="0" i="1" dirty="0" smtClean="0">
                          <a:latin typeface="Cambria Math" panose="02040503050406030204" pitchFamily="18" charset="0"/>
                          <a:sym typeface="Wingdings" panose="05000000000000000000" pitchFamily="2" charset="2"/>
                        </a:rPr>
                        <m:t> </m:t>
                      </m:r>
                      <m:sSubSup>
                        <m:sSubSupPr>
                          <m:ctrlPr>
                            <a:rPr lang="en-US" altLang="ko-KR" i="1" dirty="0" smtClean="0">
                              <a:latin typeface="Cambria Math" panose="02040503050406030204" pitchFamily="18" charset="0"/>
                              <a:sym typeface="Wingdings" panose="05000000000000000000" pitchFamily="2" charset="2"/>
                            </a:rPr>
                          </m:ctrlPr>
                        </m:sSubSupPr>
                        <m:e>
                          <m:r>
                            <a:rPr lang="ko-KR" altLang="en-US" i="1" dirty="0" smtClean="0">
                              <a:latin typeface="Cambria Math" panose="02040503050406030204" pitchFamily="18" charset="0"/>
                              <a:sym typeface="Wingdings" panose="05000000000000000000" pitchFamily="2" charset="2"/>
                            </a:rPr>
                            <m:t>𝛾</m:t>
                          </m:r>
                        </m:e>
                        <m:sub>
                          <m:r>
                            <a:rPr lang="en-US" altLang="ko-KR" b="0" i="1" dirty="0" smtClean="0">
                              <a:latin typeface="Cambria Math" panose="02040503050406030204" pitchFamily="18" charset="0"/>
                              <a:sym typeface="Wingdings" panose="05000000000000000000" pitchFamily="2" charset="2"/>
                            </a:rPr>
                            <m:t>𝑖</m:t>
                          </m:r>
                          <m:r>
                            <a:rPr lang="en-US" altLang="ko-KR" b="0" i="1" dirty="0" smtClean="0">
                              <a:latin typeface="Cambria Math" panose="02040503050406030204" pitchFamily="18" charset="0"/>
                              <a:sym typeface="Wingdings" panose="05000000000000000000" pitchFamily="2" charset="2"/>
                            </a:rPr>
                            <m:t>, </m:t>
                          </m:r>
                          <m:r>
                            <a:rPr lang="en-US" altLang="ko-KR" b="0" i="1" dirty="0" smtClean="0">
                              <a:latin typeface="Cambria Math" panose="02040503050406030204" pitchFamily="18" charset="0"/>
                              <a:sym typeface="Wingdings" panose="05000000000000000000" pitchFamily="2" charset="2"/>
                            </a:rPr>
                            <m:t>𝑗</m:t>
                          </m:r>
                        </m:sub>
                        <m:sup>
                          <m:r>
                            <a:rPr lang="en-US" altLang="ko-KR" b="0" i="1" dirty="0" smtClean="0">
                              <a:latin typeface="Cambria Math" panose="02040503050406030204" pitchFamily="18" charset="0"/>
                              <a:sym typeface="Wingdings" panose="05000000000000000000" pitchFamily="2" charset="2"/>
                            </a:rPr>
                            <m:t>(</m:t>
                          </m:r>
                          <m:r>
                            <a:rPr lang="en-US" altLang="ko-KR" b="0" i="1" dirty="0" smtClean="0">
                              <a:latin typeface="Cambria Math" panose="02040503050406030204" pitchFamily="18" charset="0"/>
                              <a:sym typeface="Wingdings" panose="05000000000000000000" pitchFamily="2" charset="2"/>
                            </a:rPr>
                            <m:t>𝑐</m:t>
                          </m:r>
                          <m:r>
                            <a:rPr lang="en-US" altLang="ko-KR" b="0" i="1" dirty="0" smtClean="0">
                              <a:latin typeface="Cambria Math" panose="02040503050406030204" pitchFamily="18" charset="0"/>
                              <a:sym typeface="Wingdings" panose="05000000000000000000" pitchFamily="2" charset="2"/>
                            </a:rPr>
                            <m:t>)</m:t>
                          </m:r>
                        </m:sup>
                      </m:sSubSup>
                      <m:r>
                        <a:rPr lang="en-US" altLang="ko-KR" b="0" i="1" dirty="0" smtClean="0">
                          <a:latin typeface="Cambria Math" panose="02040503050406030204" pitchFamily="18" charset="0"/>
                          <a:sym typeface="Wingdings" panose="05000000000000000000" pitchFamily="2" charset="2"/>
                        </a:rPr>
                        <m:t>= </m:t>
                      </m:r>
                      <m:f>
                        <m:fPr>
                          <m:ctrlPr>
                            <a:rPr lang="en-US" altLang="ko-KR" b="0" i="1" dirty="0" smtClean="0">
                              <a:latin typeface="Cambria Math" panose="02040503050406030204" pitchFamily="18" charset="0"/>
                              <a:sym typeface="Wingdings" panose="05000000000000000000" pitchFamily="2" charset="2"/>
                            </a:rPr>
                          </m:ctrlPr>
                        </m:fPr>
                        <m:num>
                          <m:sSubSup>
                            <m:sSubSupPr>
                              <m:ctrlPr>
                                <a:rPr lang="en-US" altLang="ko-KR" i="1" dirty="0">
                                  <a:latin typeface="Cambria Math" panose="02040503050406030204" pitchFamily="18" charset="0"/>
                                  <a:sym typeface="Wingdings" panose="05000000000000000000" pitchFamily="2" charset="2"/>
                                </a:rPr>
                              </m:ctrlPr>
                            </m:sSubSupPr>
                            <m:e>
                              <m:r>
                                <a:rPr lang="en-US" altLang="ko-KR" i="1" dirty="0">
                                  <a:latin typeface="Cambria Math" panose="02040503050406030204" pitchFamily="18" charset="0"/>
                                  <a:sym typeface="Wingdings" panose="05000000000000000000" pitchFamily="2" charset="2"/>
                                </a:rPr>
                                <m:t>𝑃</m:t>
                              </m:r>
                            </m:e>
                            <m:sub>
                              <m:r>
                                <a:rPr lang="en-US" altLang="ko-KR" b="0" i="1" dirty="0" smtClean="0">
                                  <a:latin typeface="Cambria Math" panose="02040503050406030204" pitchFamily="18" charset="0"/>
                                  <a:sym typeface="Wingdings" panose="05000000000000000000" pitchFamily="2" charset="2"/>
                                </a:rPr>
                                <m:t>𝑗</m:t>
                              </m:r>
                            </m:sub>
                            <m:sup>
                              <m:r>
                                <a:rPr lang="en-US" altLang="ko-KR" i="1" dirty="0">
                                  <a:latin typeface="Cambria Math" panose="02040503050406030204" pitchFamily="18" charset="0"/>
                                  <a:sym typeface="Wingdings" panose="05000000000000000000" pitchFamily="2" charset="2"/>
                                </a:rPr>
                                <m:t>(</m:t>
                              </m:r>
                              <m:r>
                                <a:rPr lang="en-US" altLang="ko-KR" i="1" dirty="0">
                                  <a:latin typeface="Cambria Math" panose="02040503050406030204" pitchFamily="18" charset="0"/>
                                  <a:sym typeface="Wingdings" panose="05000000000000000000" pitchFamily="2" charset="2"/>
                                </a:rPr>
                                <m:t>𝑐</m:t>
                              </m:r>
                              <m:r>
                                <a:rPr lang="en-US" altLang="ko-KR" i="1" dirty="0">
                                  <a:latin typeface="Cambria Math" panose="02040503050406030204" pitchFamily="18" charset="0"/>
                                  <a:sym typeface="Wingdings" panose="05000000000000000000" pitchFamily="2" charset="2"/>
                                </a:rPr>
                                <m:t>)</m:t>
                              </m:r>
                            </m:sup>
                          </m:sSubSup>
                          <m:sSub>
                            <m:sSubPr>
                              <m:ctrlPr>
                                <a:rPr lang="en-US" altLang="ko-KR" i="1" dirty="0">
                                  <a:latin typeface="Cambria Math" panose="02040503050406030204" pitchFamily="18" charset="0"/>
                                  <a:sym typeface="Wingdings" panose="05000000000000000000" pitchFamily="2" charset="2"/>
                                </a:rPr>
                              </m:ctrlPr>
                            </m:sSubPr>
                            <m:e>
                              <m:r>
                                <a:rPr lang="en-US" altLang="ko-KR" i="1" dirty="0">
                                  <a:latin typeface="Cambria Math" panose="02040503050406030204" pitchFamily="18" charset="0"/>
                                  <a:sym typeface="Wingdings" panose="05000000000000000000" pitchFamily="2" charset="2"/>
                                </a:rPr>
                                <m:t>𝐺</m:t>
                              </m:r>
                            </m:e>
                            <m:sub>
                              <m:r>
                                <a:rPr lang="en-US" altLang="ko-KR" i="1" dirty="0">
                                  <a:latin typeface="Cambria Math" panose="02040503050406030204" pitchFamily="18" charset="0"/>
                                  <a:sym typeface="Wingdings" panose="05000000000000000000" pitchFamily="2" charset="2"/>
                                </a:rPr>
                                <m:t>𝑖</m:t>
                              </m:r>
                              <m:r>
                                <a:rPr lang="en-US" altLang="ko-KR" b="0" i="1" dirty="0" smtClean="0">
                                  <a:latin typeface="Cambria Math" panose="02040503050406030204" pitchFamily="18" charset="0"/>
                                  <a:sym typeface="Wingdings" panose="05000000000000000000" pitchFamily="2" charset="2"/>
                                </a:rPr>
                                <m:t>𝑗</m:t>
                              </m:r>
                            </m:sub>
                          </m:sSub>
                        </m:num>
                        <m:den>
                          <m:sSub>
                            <m:sSubPr>
                              <m:ctrlPr>
                                <a:rPr lang="en-US" altLang="ko-KR" b="0" i="1" dirty="0" smtClean="0">
                                  <a:latin typeface="Cambria Math" panose="02040503050406030204" pitchFamily="18" charset="0"/>
                                  <a:sym typeface="Wingdings" panose="05000000000000000000" pitchFamily="2" charset="2"/>
                                </a:rPr>
                              </m:ctrlPr>
                            </m:sSubPr>
                            <m:e>
                              <m:r>
                                <a:rPr lang="en-US" altLang="ko-KR" b="0" i="1" dirty="0" smtClean="0">
                                  <a:latin typeface="Cambria Math" panose="02040503050406030204" pitchFamily="18" charset="0"/>
                                  <a:sym typeface="Wingdings" panose="05000000000000000000" pitchFamily="2" charset="2"/>
                                </a:rPr>
                                <m:t>𝑁</m:t>
                              </m:r>
                            </m:e>
                            <m:sub>
                              <m:r>
                                <a:rPr lang="en-US" altLang="ko-KR" b="0" i="1" dirty="0" smtClean="0">
                                  <a:latin typeface="Cambria Math" panose="02040503050406030204" pitchFamily="18" charset="0"/>
                                  <a:sym typeface="Wingdings" panose="05000000000000000000" pitchFamily="2" charset="2"/>
                                </a:rPr>
                                <m:t>0</m:t>
                              </m:r>
                            </m:sub>
                          </m:sSub>
                          <m:r>
                            <a:rPr lang="en-US" altLang="ko-KR" b="0" i="1" dirty="0" smtClean="0">
                              <a:latin typeface="Cambria Math" panose="02040503050406030204" pitchFamily="18" charset="0"/>
                              <a:sym typeface="Wingdings" panose="05000000000000000000" pitchFamily="2" charset="2"/>
                            </a:rPr>
                            <m:t>+ </m:t>
                          </m:r>
                          <m:nary>
                            <m:naryPr>
                              <m:chr m:val="∑"/>
                              <m:supHide m:val="on"/>
                              <m:ctrlPr>
                                <a:rPr lang="en-US" altLang="ko-KR" b="0" i="1" dirty="0" smtClean="0">
                                  <a:latin typeface="Cambria Math" panose="02040503050406030204" pitchFamily="18" charset="0"/>
                                  <a:sym typeface="Wingdings" panose="05000000000000000000" pitchFamily="2" charset="2"/>
                                </a:rPr>
                              </m:ctrlPr>
                            </m:naryPr>
                            <m:sub>
                              <m:r>
                                <m:rPr>
                                  <m:brk m:alnAt="7"/>
                                </m:rPr>
                                <a:rPr lang="en-US" altLang="ko-KR" b="0" i="1" dirty="0" smtClean="0">
                                  <a:latin typeface="Cambria Math" panose="02040503050406030204" pitchFamily="18" charset="0"/>
                                  <a:sym typeface="Wingdings" panose="05000000000000000000" pitchFamily="2" charset="2"/>
                                </a:rPr>
                                <m:t>h</m:t>
                              </m:r>
                              <m:r>
                                <a:rPr lang="en-US" altLang="ko-KR" b="0" i="1" dirty="0" smtClean="0">
                                  <a:latin typeface="Cambria Math" panose="02040503050406030204" pitchFamily="18" charset="0"/>
                                  <a:sym typeface="Wingdings" panose="05000000000000000000" pitchFamily="2" charset="2"/>
                                </a:rPr>
                                <m:t>∈</m:t>
                              </m:r>
                              <m:sSub>
                                <m:sSubPr>
                                  <m:ctrlPr>
                                    <a:rPr lang="en-US" altLang="ko-KR" b="0" i="1" dirty="0" smtClean="0">
                                      <a:latin typeface="Cambria Math" panose="02040503050406030204" pitchFamily="18" charset="0"/>
                                      <a:sym typeface="Wingdings" panose="05000000000000000000" pitchFamily="2" charset="2"/>
                                    </a:rPr>
                                  </m:ctrlPr>
                                </m:sSubPr>
                                <m:e>
                                  <m:r>
                                    <a:rPr lang="ko-KR" altLang="en-US" b="0" i="1" dirty="0" smtClean="0">
                                      <a:latin typeface="Cambria Math" panose="02040503050406030204" pitchFamily="18" charset="0"/>
                                      <a:sym typeface="Wingdings" panose="05000000000000000000" pitchFamily="2" charset="2"/>
                                    </a:rPr>
                                    <m:t>𝜁</m:t>
                                  </m:r>
                                </m:e>
                                <m:sub>
                                  <m:r>
                                    <a:rPr lang="en-US" altLang="ko-KR" b="0" i="1" dirty="0" smtClean="0">
                                      <a:latin typeface="Cambria Math" panose="02040503050406030204" pitchFamily="18" charset="0"/>
                                      <a:sym typeface="Wingdings" panose="05000000000000000000" pitchFamily="2" charset="2"/>
                                    </a:rPr>
                                    <m:t>𝑗</m:t>
                                  </m:r>
                                </m:sub>
                              </m:sSub>
                            </m:sub>
                            <m:sup/>
                            <m:e>
                              <m:sSubSup>
                                <m:sSubSupPr>
                                  <m:ctrlPr>
                                    <a:rPr lang="en-US" altLang="ko-KR" b="0" i="1" dirty="0" smtClean="0">
                                      <a:latin typeface="Cambria Math" panose="02040503050406030204" pitchFamily="18" charset="0"/>
                                      <a:sym typeface="Wingdings" panose="05000000000000000000" pitchFamily="2" charset="2"/>
                                    </a:rPr>
                                  </m:ctrlPr>
                                </m:sSubSupPr>
                                <m:e>
                                  <m:r>
                                    <a:rPr lang="en-US" altLang="ko-KR" b="0" i="1" dirty="0" smtClean="0">
                                      <a:latin typeface="Cambria Math" panose="02040503050406030204" pitchFamily="18" charset="0"/>
                                      <a:sym typeface="Wingdings" panose="05000000000000000000" pitchFamily="2" charset="2"/>
                                    </a:rPr>
                                    <m:t>𝑃</m:t>
                                  </m:r>
                                </m:e>
                                <m:sub>
                                  <m:r>
                                    <a:rPr lang="en-US" altLang="ko-KR" b="0" i="1" dirty="0" smtClean="0">
                                      <a:latin typeface="Cambria Math" panose="02040503050406030204" pitchFamily="18" charset="0"/>
                                      <a:sym typeface="Wingdings" panose="05000000000000000000" pitchFamily="2" charset="2"/>
                                    </a:rPr>
                                    <m:t>h</m:t>
                                  </m:r>
                                </m:sub>
                                <m:sup>
                                  <m:r>
                                    <a:rPr lang="en-US" altLang="ko-KR" b="0" i="1" dirty="0" smtClean="0">
                                      <a:latin typeface="Cambria Math" panose="02040503050406030204" pitchFamily="18" charset="0"/>
                                      <a:sym typeface="Wingdings" panose="05000000000000000000" pitchFamily="2" charset="2"/>
                                    </a:rPr>
                                    <m:t>(</m:t>
                                  </m:r>
                                  <m:r>
                                    <a:rPr lang="en-US" altLang="ko-KR" b="0" i="1" dirty="0" smtClean="0">
                                      <a:latin typeface="Cambria Math" panose="02040503050406030204" pitchFamily="18" charset="0"/>
                                      <a:sym typeface="Wingdings" panose="05000000000000000000" pitchFamily="2" charset="2"/>
                                    </a:rPr>
                                    <m:t>𝑐</m:t>
                                  </m:r>
                                  <m:r>
                                    <a:rPr lang="en-US" altLang="ko-KR" b="0" i="1" dirty="0" smtClean="0">
                                      <a:latin typeface="Cambria Math" panose="02040503050406030204" pitchFamily="18" charset="0"/>
                                      <a:sym typeface="Wingdings" panose="05000000000000000000" pitchFamily="2" charset="2"/>
                                    </a:rPr>
                                    <m:t>)</m:t>
                                  </m:r>
                                </m:sup>
                              </m:sSubSup>
                              <m:sSub>
                                <m:sSubPr>
                                  <m:ctrlPr>
                                    <a:rPr lang="en-US" altLang="ko-KR" b="0" i="1" dirty="0" smtClean="0">
                                      <a:latin typeface="Cambria Math" panose="02040503050406030204" pitchFamily="18" charset="0"/>
                                      <a:sym typeface="Wingdings" panose="05000000000000000000" pitchFamily="2" charset="2"/>
                                    </a:rPr>
                                  </m:ctrlPr>
                                </m:sSubPr>
                                <m:e>
                                  <m:r>
                                    <a:rPr lang="en-US" altLang="ko-KR" b="0" i="1" dirty="0" smtClean="0">
                                      <a:latin typeface="Cambria Math" panose="02040503050406030204" pitchFamily="18" charset="0"/>
                                      <a:sym typeface="Wingdings" panose="05000000000000000000" pitchFamily="2" charset="2"/>
                                    </a:rPr>
                                    <m:t>𝐺</m:t>
                                  </m:r>
                                </m:e>
                                <m:sub>
                                  <m:r>
                                    <a:rPr lang="en-US" altLang="ko-KR" b="0" i="1" dirty="0" smtClean="0">
                                      <a:latin typeface="Cambria Math" panose="02040503050406030204" pitchFamily="18" charset="0"/>
                                      <a:sym typeface="Wingdings" panose="05000000000000000000" pitchFamily="2" charset="2"/>
                                    </a:rPr>
                                    <m:t>𝑖h</m:t>
                                  </m:r>
                                </m:sub>
                              </m:sSub>
                            </m:e>
                          </m:nary>
                        </m:den>
                      </m:f>
                    </m:oMath>
                  </m:oMathPara>
                </a14:m>
                <a:endParaRPr lang="ko-KR" altLang="en-US" dirty="0"/>
              </a:p>
            </p:txBody>
          </p:sp>
        </mc:Choice>
        <mc:Fallback xmlns="">
          <p:sp>
            <p:nvSpPr>
              <p:cNvPr id="14" name="TextBox 13">
                <a:extLst>
                  <a:ext uri="{FF2B5EF4-FFF2-40B4-BE49-F238E27FC236}">
                    <a16:creationId xmlns:a16="http://schemas.microsoft.com/office/drawing/2014/main" id="{2DE2197B-26ED-4219-802E-C2F6F08C0BDF}"/>
                  </a:ext>
                </a:extLst>
              </p:cNvPr>
              <p:cNvSpPr txBox="1">
                <a:spLocks noRot="1" noChangeAspect="1" noMove="1" noResize="1" noEditPoints="1" noAdjustHandles="1" noChangeArrowheads="1" noChangeShapeType="1" noTextEdit="1"/>
              </p:cNvSpPr>
              <p:nvPr/>
            </p:nvSpPr>
            <p:spPr>
              <a:xfrm>
                <a:off x="1122528" y="2691634"/>
                <a:ext cx="6260913" cy="922176"/>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265762B-43A3-4AD9-9077-020A402AEE47}"/>
                  </a:ext>
                </a:extLst>
              </p:cNvPr>
              <p:cNvSpPr txBox="1"/>
              <p:nvPr/>
            </p:nvSpPr>
            <p:spPr>
              <a:xfrm>
                <a:off x="7287907" y="2691634"/>
                <a:ext cx="4063620" cy="1182247"/>
              </a:xfrm>
              <a:prstGeom prst="rect">
                <a:avLst/>
              </a:prstGeom>
              <a:noFill/>
            </p:spPr>
            <p:txBody>
              <a:bodyPr wrap="square">
                <a:spAutoFit/>
              </a:bodyPr>
              <a:lstStyle/>
              <a:p>
                <a14:m>
                  <m:oMath xmlns:m="http://schemas.openxmlformats.org/officeDocument/2006/math">
                    <m:sSub>
                      <m:sSubPr>
                        <m:ctrlPr>
                          <a:rPr lang="en-US" altLang="ko-KR" sz="1600" b="0" i="1" dirty="0" smtClean="0">
                            <a:latin typeface="Cambria Math" panose="02040503050406030204" pitchFamily="18" charset="0"/>
                            <a:sym typeface="Wingdings" panose="05000000000000000000" pitchFamily="2" charset="2"/>
                          </a:rPr>
                        </m:ctrlPr>
                      </m:sSubPr>
                      <m:e>
                        <m:r>
                          <a:rPr lang="ko-KR" altLang="en-US" sz="1600" b="0" i="1" dirty="0" smtClean="0">
                            <a:latin typeface="Cambria Math" panose="02040503050406030204" pitchFamily="18" charset="0"/>
                            <a:sym typeface="Wingdings" panose="05000000000000000000" pitchFamily="2" charset="2"/>
                          </a:rPr>
                          <m:t>𝜁</m:t>
                        </m:r>
                      </m:e>
                      <m:sub>
                        <m:r>
                          <a:rPr lang="en-US" altLang="ko-KR" sz="1600" b="0" i="1" dirty="0" smtClean="0">
                            <a:latin typeface="Cambria Math" panose="02040503050406030204" pitchFamily="18" charset="0"/>
                            <a:sym typeface="Wingdings" panose="05000000000000000000" pitchFamily="2" charset="2"/>
                          </a:rPr>
                          <m:t>𝑗</m:t>
                        </m:r>
                      </m:sub>
                    </m:sSub>
                  </m:oMath>
                </a14:m>
                <a:r>
                  <a:rPr lang="ko-KR" altLang="en-US" sz="1600" dirty="0"/>
                  <a:t> </a:t>
                </a:r>
                <a:r>
                  <a:rPr lang="en-US" altLang="ko-KR" sz="1600" dirty="0"/>
                  <a:t>: BS </a:t>
                </a:r>
                <a14:m>
                  <m:oMath xmlns:m="http://schemas.openxmlformats.org/officeDocument/2006/math">
                    <m:r>
                      <a:rPr lang="en-US" altLang="ko-KR" sz="1600" i="1" dirty="0" smtClean="0">
                        <a:latin typeface="Cambria Math" panose="02040503050406030204" pitchFamily="18" charset="0"/>
                      </a:rPr>
                      <m:t>𝑗</m:t>
                    </m:r>
                  </m:oMath>
                </a14:m>
                <a:r>
                  <a:rPr lang="ko-KR" altLang="en-US" sz="1600" dirty="0"/>
                  <a:t>를 포함하지 않는 </a:t>
                </a:r>
                <a:r>
                  <a:rPr lang="en-US" altLang="ko-KR" sz="1600" dirty="0"/>
                  <a:t>set of BSs</a:t>
                </a:r>
              </a:p>
              <a:p>
                <a14:m>
                  <m:oMath xmlns:m="http://schemas.openxmlformats.org/officeDocument/2006/math">
                    <m:sSubSup>
                      <m:sSubSupPr>
                        <m:ctrlPr>
                          <a:rPr lang="en-US" altLang="ko-KR" sz="1600" b="0" i="1" dirty="0" smtClean="0">
                            <a:latin typeface="Cambria Math" panose="02040503050406030204" pitchFamily="18" charset="0"/>
                            <a:sym typeface="Wingdings" panose="05000000000000000000" pitchFamily="2" charset="2"/>
                          </a:rPr>
                        </m:ctrlPr>
                      </m:sSubSupPr>
                      <m:e>
                        <m:r>
                          <a:rPr lang="en-US" altLang="ko-KR" sz="1600" b="0" i="1" dirty="0" smtClean="0">
                            <a:latin typeface="Cambria Math" panose="02040503050406030204" pitchFamily="18" charset="0"/>
                            <a:sym typeface="Wingdings" panose="05000000000000000000" pitchFamily="2" charset="2"/>
                          </a:rPr>
                          <m:t>𝑃</m:t>
                        </m:r>
                      </m:e>
                      <m:sub>
                        <m:r>
                          <a:rPr lang="en-US" altLang="ko-KR" sz="1600" b="0" i="1" dirty="0" smtClean="0">
                            <a:latin typeface="Cambria Math" panose="02040503050406030204" pitchFamily="18" charset="0"/>
                            <a:sym typeface="Wingdings" panose="05000000000000000000" pitchFamily="2" charset="2"/>
                          </a:rPr>
                          <m:t>h</m:t>
                        </m:r>
                      </m:sub>
                      <m:sup>
                        <m:r>
                          <a:rPr lang="en-US" altLang="ko-KR" sz="1600" b="0" i="1" dirty="0" smtClean="0">
                            <a:latin typeface="Cambria Math" panose="02040503050406030204" pitchFamily="18" charset="0"/>
                            <a:sym typeface="Wingdings" panose="05000000000000000000" pitchFamily="2" charset="2"/>
                          </a:rPr>
                          <m:t>(</m:t>
                        </m:r>
                        <m:r>
                          <a:rPr lang="en-US" altLang="ko-KR" sz="1600" b="0" i="1" dirty="0" smtClean="0">
                            <a:latin typeface="Cambria Math" panose="02040503050406030204" pitchFamily="18" charset="0"/>
                            <a:sym typeface="Wingdings" panose="05000000000000000000" pitchFamily="2" charset="2"/>
                          </a:rPr>
                          <m:t>𝑐</m:t>
                        </m:r>
                        <m:r>
                          <a:rPr lang="en-US" altLang="ko-KR" sz="1600" b="0" i="1" dirty="0" smtClean="0">
                            <a:latin typeface="Cambria Math" panose="02040503050406030204" pitchFamily="18" charset="0"/>
                            <a:sym typeface="Wingdings" panose="05000000000000000000" pitchFamily="2" charset="2"/>
                          </a:rPr>
                          <m:t>)</m:t>
                        </m:r>
                      </m:sup>
                    </m:sSubSup>
                  </m:oMath>
                </a14:m>
                <a:r>
                  <a:rPr lang="ko-KR" altLang="en-US" sz="1600" dirty="0"/>
                  <a:t> </a:t>
                </a:r>
                <a:r>
                  <a:rPr lang="en-US" altLang="ko-KR" sz="1600" dirty="0"/>
                  <a:t>: </a:t>
                </a:r>
                <a:r>
                  <a:rPr lang="ko-KR" altLang="en-US" sz="1600" dirty="0"/>
                  <a:t>각 서브 채널에서의 전송전력</a:t>
                </a:r>
                <a:endParaRPr lang="en-US" altLang="ko-KR" sz="1600" dirty="0"/>
              </a:p>
              <a:p>
                <a14:m>
                  <m:oMath xmlns:m="http://schemas.openxmlformats.org/officeDocument/2006/math">
                    <m:sSub>
                      <m:sSubPr>
                        <m:ctrlPr>
                          <a:rPr lang="en-US" altLang="ko-KR" sz="1600" b="0" i="1" dirty="0" smtClean="0">
                            <a:latin typeface="Cambria Math" panose="02040503050406030204" pitchFamily="18" charset="0"/>
                            <a:sym typeface="Wingdings" panose="05000000000000000000" pitchFamily="2" charset="2"/>
                          </a:rPr>
                        </m:ctrlPr>
                      </m:sSubPr>
                      <m:e>
                        <m:r>
                          <a:rPr lang="en-US" altLang="ko-KR" sz="1600" b="0" i="1" dirty="0" smtClean="0">
                            <a:latin typeface="Cambria Math" panose="02040503050406030204" pitchFamily="18" charset="0"/>
                            <a:sym typeface="Wingdings" panose="05000000000000000000" pitchFamily="2" charset="2"/>
                          </a:rPr>
                          <m:t>𝑁</m:t>
                        </m:r>
                      </m:e>
                      <m:sub>
                        <m:r>
                          <a:rPr lang="en-US" altLang="ko-KR" sz="1600" b="0" i="1" dirty="0" smtClean="0">
                            <a:latin typeface="Cambria Math" panose="02040503050406030204" pitchFamily="18" charset="0"/>
                            <a:sym typeface="Wingdings" panose="05000000000000000000" pitchFamily="2" charset="2"/>
                          </a:rPr>
                          <m:t>0</m:t>
                        </m:r>
                      </m:sub>
                    </m:sSub>
                  </m:oMath>
                </a14:m>
                <a:r>
                  <a:rPr lang="ko-KR" altLang="en-US" sz="1600" dirty="0"/>
                  <a:t> </a:t>
                </a:r>
                <a:r>
                  <a:rPr lang="en-US" altLang="ko-KR" sz="1600" dirty="0"/>
                  <a:t>: AWGN</a:t>
                </a:r>
              </a:p>
              <a:p>
                <a14:m>
                  <m:oMath xmlns:m="http://schemas.openxmlformats.org/officeDocument/2006/math">
                    <m:sSub>
                      <m:sSubPr>
                        <m:ctrlPr>
                          <a:rPr lang="en-US" altLang="ko-KR" sz="1600" i="1" dirty="0" smtClean="0">
                            <a:latin typeface="Cambria Math" panose="02040503050406030204" pitchFamily="18" charset="0"/>
                            <a:sym typeface="Wingdings" panose="05000000000000000000" pitchFamily="2" charset="2"/>
                          </a:rPr>
                        </m:ctrlPr>
                      </m:sSubPr>
                      <m:e>
                        <m:r>
                          <a:rPr lang="en-US" altLang="ko-KR" sz="1600" i="1" dirty="0">
                            <a:latin typeface="Cambria Math" panose="02040503050406030204" pitchFamily="18" charset="0"/>
                            <a:sym typeface="Wingdings" panose="05000000000000000000" pitchFamily="2" charset="2"/>
                          </a:rPr>
                          <m:t>𝐺</m:t>
                        </m:r>
                      </m:e>
                      <m:sub>
                        <m:r>
                          <a:rPr lang="en-US" altLang="ko-KR" sz="1600" i="1" dirty="0">
                            <a:latin typeface="Cambria Math" panose="02040503050406030204" pitchFamily="18" charset="0"/>
                            <a:sym typeface="Wingdings" panose="05000000000000000000" pitchFamily="2" charset="2"/>
                          </a:rPr>
                          <m:t>𝑖</m:t>
                        </m:r>
                        <m:r>
                          <a:rPr lang="en-US" altLang="ko-KR" sz="1600" b="0" i="1" dirty="0" smtClean="0">
                            <a:latin typeface="Cambria Math" panose="02040503050406030204" pitchFamily="18" charset="0"/>
                            <a:sym typeface="Wingdings" panose="05000000000000000000" pitchFamily="2" charset="2"/>
                          </a:rPr>
                          <m:t>𝑗</m:t>
                        </m:r>
                      </m:sub>
                    </m:sSub>
                  </m:oMath>
                </a14:m>
                <a:r>
                  <a:rPr lang="ko-KR" altLang="en-US" sz="1600" dirty="0">
                    <a:latin typeface="+mj-lt"/>
                  </a:rPr>
                  <a:t> </a:t>
                </a:r>
                <a:r>
                  <a:rPr lang="en-US" altLang="ko-KR" sz="1600" dirty="0">
                    <a:latin typeface="+mj-lt"/>
                  </a:rPr>
                  <a:t>:</a:t>
                </a:r>
                <a:endParaRPr lang="ko-KR" altLang="en-US" sz="1600" dirty="0"/>
              </a:p>
            </p:txBody>
          </p:sp>
        </mc:Choice>
        <mc:Fallback xmlns="">
          <p:sp>
            <p:nvSpPr>
              <p:cNvPr id="15" name="TextBox 14">
                <a:extLst>
                  <a:ext uri="{FF2B5EF4-FFF2-40B4-BE49-F238E27FC236}">
                    <a16:creationId xmlns:a16="http://schemas.microsoft.com/office/drawing/2014/main" id="{E265762B-43A3-4AD9-9077-020A402AEE47}"/>
                  </a:ext>
                </a:extLst>
              </p:cNvPr>
              <p:cNvSpPr txBox="1">
                <a:spLocks noRot="1" noChangeAspect="1" noMove="1" noResize="1" noEditPoints="1" noAdjustHandles="1" noChangeArrowheads="1" noChangeShapeType="1" noTextEdit="1"/>
              </p:cNvSpPr>
              <p:nvPr/>
            </p:nvSpPr>
            <p:spPr>
              <a:xfrm>
                <a:off x="7287907" y="2691634"/>
                <a:ext cx="4063620" cy="1182247"/>
              </a:xfrm>
              <a:prstGeom prst="rect">
                <a:avLst/>
              </a:prstGeom>
              <a:blipFill>
                <a:blip r:embed="rId5"/>
                <a:stretch>
                  <a:fillRect t="-2073" b="-4145"/>
                </a:stretch>
              </a:blipFill>
            </p:spPr>
            <p:txBody>
              <a:bodyPr/>
              <a:lstStyle/>
              <a:p>
                <a:r>
                  <a:rPr lang="ko-KR" altLang="en-US">
                    <a:noFill/>
                  </a:rPr>
                  <a:t> </a:t>
                </a:r>
              </a:p>
            </p:txBody>
          </p:sp>
        </mc:Fallback>
      </mc:AlternateContent>
      <p:sp>
        <p:nvSpPr>
          <p:cNvPr id="17" name="TextBox 16">
            <a:extLst>
              <a:ext uri="{FF2B5EF4-FFF2-40B4-BE49-F238E27FC236}">
                <a16:creationId xmlns:a16="http://schemas.microsoft.com/office/drawing/2014/main" id="{68B66DC8-D9AB-4ED3-8BB0-9B94DE5F2A83}"/>
              </a:ext>
            </a:extLst>
          </p:cNvPr>
          <p:cNvSpPr txBox="1"/>
          <p:nvPr/>
        </p:nvSpPr>
        <p:spPr>
          <a:xfrm>
            <a:off x="7738286" y="3488315"/>
            <a:ext cx="4326335" cy="830997"/>
          </a:xfrm>
          <a:prstGeom prst="rect">
            <a:avLst/>
          </a:prstGeom>
          <a:noFill/>
        </p:spPr>
        <p:txBody>
          <a:bodyPr wrap="square">
            <a:spAutoFit/>
          </a:bodyPr>
          <a:lstStyle/>
          <a:p>
            <a:r>
              <a:rPr lang="en-US" altLang="ko-KR" sz="1600" dirty="0"/>
              <a:t>user </a:t>
            </a:r>
            <a:r>
              <a:rPr lang="ko-KR" altLang="en-US" sz="1600" dirty="0"/>
              <a:t>𝑖와 </a:t>
            </a:r>
            <a:r>
              <a:rPr lang="en-US" altLang="ko-KR" sz="1600" dirty="0"/>
              <a:t>BS </a:t>
            </a:r>
            <a:r>
              <a:rPr lang="ko-KR" altLang="en-US" sz="1600" dirty="0"/>
              <a:t>𝑗 사이의 </a:t>
            </a:r>
            <a:r>
              <a:rPr lang="en-US" altLang="ko-KR" sz="1600" dirty="0"/>
              <a:t>the path loss, shadow fading, antenna gain, and equipment losses </a:t>
            </a:r>
            <a:r>
              <a:rPr lang="ko-KR" altLang="en-US" sz="1600" dirty="0"/>
              <a:t>을 포함하는 채널 이득</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91631D6-0F2E-4AF6-9CB1-04A1AD1C6294}"/>
                  </a:ext>
                </a:extLst>
              </p:cNvPr>
              <p:cNvSpPr txBox="1"/>
              <p:nvPr/>
            </p:nvSpPr>
            <p:spPr>
              <a:xfrm>
                <a:off x="1026994" y="4629127"/>
                <a:ext cx="9536373" cy="338554"/>
              </a:xfrm>
              <a:prstGeom prst="rect">
                <a:avLst/>
              </a:prstGeom>
              <a:noFill/>
            </p:spPr>
            <p:txBody>
              <a:bodyPr wrap="square">
                <a:spAutoFit/>
              </a:bodyPr>
              <a:lstStyle/>
              <a:p>
                <a:r>
                  <a:rPr lang="en-US" altLang="ko-KR" sz="1600" dirty="0">
                    <a:latin typeface="+mj-lt"/>
                    <a:sym typeface="Wingdings" panose="05000000000000000000" pitchFamily="2" charset="2"/>
                  </a:rPr>
                  <a:t> The</a:t>
                </a:r>
                <a:r>
                  <a:rPr lang="ko-KR" altLang="en-US" sz="1600" dirty="0">
                    <a:latin typeface="+mj-lt"/>
                    <a:sym typeface="Wingdings" panose="05000000000000000000" pitchFamily="2" charset="2"/>
                  </a:rPr>
                  <a:t> </a:t>
                </a:r>
                <a:r>
                  <a:rPr lang="en-US" altLang="ko-KR" sz="1600" dirty="0">
                    <a:latin typeface="+mj-lt"/>
                    <a:sym typeface="Wingdings" panose="05000000000000000000" pitchFamily="2" charset="2"/>
                  </a:rPr>
                  <a:t>mapping</a:t>
                </a:r>
                <a:r>
                  <a:rPr lang="ko-KR" altLang="en-US" sz="1600" dirty="0">
                    <a:latin typeface="+mj-lt"/>
                    <a:sym typeface="Wingdings" panose="05000000000000000000" pitchFamily="2" charset="2"/>
                  </a:rPr>
                  <a:t> </a:t>
                </a:r>
                <a:r>
                  <a:rPr lang="en-US" altLang="ko-KR" sz="1600" dirty="0">
                    <a:latin typeface="+mj-lt"/>
                    <a:sym typeface="Wingdings" panose="05000000000000000000" pitchFamily="2" charset="2"/>
                  </a:rPr>
                  <a:t>function </a:t>
                </a:r>
                <a14:m>
                  <m:oMath xmlns:m="http://schemas.openxmlformats.org/officeDocument/2006/math">
                    <m:r>
                      <a:rPr lang="en-US" altLang="ko-KR" sz="1600" i="1" dirty="0" smtClean="0">
                        <a:latin typeface="Cambria Math" panose="02040503050406030204" pitchFamily="18" charset="0"/>
                      </a:rPr>
                      <m:t>𝑓</m:t>
                    </m:r>
                    <m:r>
                      <a:rPr lang="en-US" altLang="ko-KR" sz="1600" i="1" dirty="0" smtClean="0">
                        <a:latin typeface="Cambria Math" panose="02040503050406030204" pitchFamily="18" charset="0"/>
                      </a:rPr>
                      <m:t>(·)</m:t>
                    </m:r>
                  </m:oMath>
                </a14:m>
                <a:r>
                  <a:rPr lang="ko-KR" altLang="en-US" sz="1600" dirty="0">
                    <a:latin typeface="+mj-lt"/>
                    <a:sym typeface="Wingdings" panose="05000000000000000000" pitchFamily="2" charset="2"/>
                  </a:rPr>
                  <a:t> </a:t>
                </a:r>
                <a:r>
                  <a:rPr lang="en-US" altLang="ko-KR" sz="1600" dirty="0">
                    <a:latin typeface="+mj-lt"/>
                    <a:sym typeface="Wingdings" panose="05000000000000000000" pitchFamily="2" charset="2"/>
                  </a:rPr>
                  <a:t>that maps the SINR to the corresponding rate in bps (bit/second)</a:t>
                </a:r>
                <a:r>
                  <a:rPr lang="ko-KR" altLang="en-US" sz="1600" dirty="0">
                    <a:latin typeface="+mj-lt"/>
                    <a:sym typeface="Wingdings" panose="05000000000000000000" pitchFamily="2" charset="2"/>
                  </a:rPr>
                  <a:t> </a:t>
                </a:r>
                <a:endParaRPr lang="ko-KR" altLang="en-US" sz="1600" dirty="0">
                  <a:latin typeface="+mj-lt"/>
                </a:endParaRPr>
              </a:p>
            </p:txBody>
          </p:sp>
        </mc:Choice>
        <mc:Fallback xmlns="">
          <p:sp>
            <p:nvSpPr>
              <p:cNvPr id="18" name="TextBox 17">
                <a:extLst>
                  <a:ext uri="{FF2B5EF4-FFF2-40B4-BE49-F238E27FC236}">
                    <a16:creationId xmlns:a16="http://schemas.microsoft.com/office/drawing/2014/main" id="{F91631D6-0F2E-4AF6-9CB1-04A1AD1C6294}"/>
                  </a:ext>
                </a:extLst>
              </p:cNvPr>
              <p:cNvSpPr txBox="1">
                <a:spLocks noRot="1" noChangeAspect="1" noMove="1" noResize="1" noEditPoints="1" noAdjustHandles="1" noChangeArrowheads="1" noChangeShapeType="1" noTextEdit="1"/>
              </p:cNvSpPr>
              <p:nvPr/>
            </p:nvSpPr>
            <p:spPr>
              <a:xfrm>
                <a:off x="1026994" y="4629127"/>
                <a:ext cx="9536373" cy="338554"/>
              </a:xfrm>
              <a:prstGeom prst="rect">
                <a:avLst/>
              </a:prstGeom>
              <a:blipFill>
                <a:blip r:embed="rId6"/>
                <a:stretch>
                  <a:fillRect l="-319" t="-7143" b="-2142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B8FC698-FA74-4FAC-B5BA-67A1119C307A}"/>
                  </a:ext>
                </a:extLst>
              </p:cNvPr>
              <p:cNvSpPr txBox="1"/>
              <p:nvPr/>
            </p:nvSpPr>
            <p:spPr>
              <a:xfrm>
                <a:off x="5060465" y="5206507"/>
                <a:ext cx="2071050" cy="4926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ko-KR" i="1" dirty="0" smtClean="0">
                              <a:latin typeface="Cambria Math" panose="02040503050406030204" pitchFamily="18" charset="0"/>
                              <a:sym typeface="Wingdings" panose="05000000000000000000" pitchFamily="2" charset="2"/>
                            </a:rPr>
                          </m:ctrlPr>
                        </m:sSubSupPr>
                        <m:e>
                          <m:r>
                            <a:rPr lang="en-US" altLang="ko-KR" b="0" i="1" dirty="0" smtClean="0">
                              <a:latin typeface="Cambria Math" panose="02040503050406030204" pitchFamily="18" charset="0"/>
                              <a:sym typeface="Wingdings" panose="05000000000000000000" pitchFamily="2" charset="2"/>
                            </a:rPr>
                            <m:t>𝑟</m:t>
                          </m:r>
                        </m:e>
                        <m:sub>
                          <m:r>
                            <a:rPr lang="en-US" altLang="ko-KR" b="0" i="1" dirty="0" smtClean="0">
                              <a:latin typeface="Cambria Math" panose="02040503050406030204" pitchFamily="18" charset="0"/>
                              <a:sym typeface="Wingdings" panose="05000000000000000000" pitchFamily="2" charset="2"/>
                            </a:rPr>
                            <m:t>𝑖</m:t>
                          </m:r>
                          <m:r>
                            <a:rPr lang="en-US" altLang="ko-KR" b="0" i="1" dirty="0" smtClean="0">
                              <a:latin typeface="Cambria Math" panose="02040503050406030204" pitchFamily="18" charset="0"/>
                              <a:sym typeface="Wingdings" panose="05000000000000000000" pitchFamily="2" charset="2"/>
                            </a:rPr>
                            <m:t>, </m:t>
                          </m:r>
                          <m:r>
                            <a:rPr lang="en-US" altLang="ko-KR" b="0" i="1" dirty="0" smtClean="0">
                              <a:latin typeface="Cambria Math" panose="02040503050406030204" pitchFamily="18" charset="0"/>
                              <a:sym typeface="Wingdings" panose="05000000000000000000" pitchFamily="2" charset="2"/>
                            </a:rPr>
                            <m:t>𝑗</m:t>
                          </m:r>
                        </m:sub>
                        <m:sup>
                          <m:r>
                            <a:rPr lang="en-US" altLang="ko-KR" b="0" i="1" dirty="0" smtClean="0">
                              <a:latin typeface="Cambria Math" panose="02040503050406030204" pitchFamily="18" charset="0"/>
                              <a:sym typeface="Wingdings" panose="05000000000000000000" pitchFamily="2" charset="2"/>
                            </a:rPr>
                            <m:t>(</m:t>
                          </m:r>
                          <m:r>
                            <a:rPr lang="en-US" altLang="ko-KR" b="0" i="1" dirty="0" smtClean="0">
                              <a:latin typeface="Cambria Math" panose="02040503050406030204" pitchFamily="18" charset="0"/>
                              <a:sym typeface="Wingdings" panose="05000000000000000000" pitchFamily="2" charset="2"/>
                            </a:rPr>
                            <m:t>𝑐</m:t>
                          </m:r>
                          <m:r>
                            <a:rPr lang="en-US" altLang="ko-KR" b="0" i="1" dirty="0" smtClean="0">
                              <a:latin typeface="Cambria Math" panose="02040503050406030204" pitchFamily="18" charset="0"/>
                              <a:sym typeface="Wingdings" panose="05000000000000000000" pitchFamily="2" charset="2"/>
                            </a:rPr>
                            <m:t>)</m:t>
                          </m:r>
                        </m:sup>
                      </m:sSubSup>
                      <m:r>
                        <a:rPr lang="en-US" altLang="ko-KR" b="0" i="1" dirty="0" smtClean="0">
                          <a:latin typeface="Cambria Math" panose="02040503050406030204" pitchFamily="18" charset="0"/>
                          <a:sym typeface="Wingdings" panose="05000000000000000000" pitchFamily="2" charset="2"/>
                        </a:rPr>
                        <m:t>=</m:t>
                      </m:r>
                      <m:r>
                        <a:rPr lang="en-US" altLang="ko-KR" i="1" dirty="0">
                          <a:latin typeface="Cambria Math" panose="02040503050406030204" pitchFamily="18" charset="0"/>
                        </a:rPr>
                        <m:t>𝑓</m:t>
                      </m:r>
                      <m:r>
                        <a:rPr lang="en-US" altLang="ko-KR" b="0" i="1" dirty="0" smtClean="0">
                          <a:latin typeface="Cambria Math" panose="02040503050406030204" pitchFamily="18" charset="0"/>
                        </a:rPr>
                        <m:t>(</m:t>
                      </m:r>
                      <m:sSubSup>
                        <m:sSubSupPr>
                          <m:ctrlPr>
                            <a:rPr lang="en-US" altLang="ko-KR" i="1" dirty="0" smtClean="0">
                              <a:latin typeface="Cambria Math" panose="02040503050406030204" pitchFamily="18" charset="0"/>
                              <a:sym typeface="Wingdings" panose="05000000000000000000" pitchFamily="2" charset="2"/>
                            </a:rPr>
                          </m:ctrlPr>
                        </m:sSubSupPr>
                        <m:e>
                          <m:r>
                            <a:rPr lang="ko-KR" altLang="en-US" i="1" dirty="0" smtClean="0">
                              <a:latin typeface="Cambria Math" panose="02040503050406030204" pitchFamily="18" charset="0"/>
                              <a:sym typeface="Wingdings" panose="05000000000000000000" pitchFamily="2" charset="2"/>
                            </a:rPr>
                            <m:t>𝛾</m:t>
                          </m:r>
                        </m:e>
                        <m:sub>
                          <m:r>
                            <a:rPr lang="en-US" altLang="ko-KR" b="0" i="1" dirty="0" smtClean="0">
                              <a:latin typeface="Cambria Math" panose="02040503050406030204" pitchFamily="18" charset="0"/>
                              <a:sym typeface="Wingdings" panose="05000000000000000000" pitchFamily="2" charset="2"/>
                            </a:rPr>
                            <m:t>𝑖</m:t>
                          </m:r>
                          <m:r>
                            <a:rPr lang="en-US" altLang="ko-KR" b="0" i="1" dirty="0" smtClean="0">
                              <a:latin typeface="Cambria Math" panose="02040503050406030204" pitchFamily="18" charset="0"/>
                              <a:sym typeface="Wingdings" panose="05000000000000000000" pitchFamily="2" charset="2"/>
                            </a:rPr>
                            <m:t>, </m:t>
                          </m:r>
                          <m:r>
                            <a:rPr lang="en-US" altLang="ko-KR" b="0" i="1" dirty="0" smtClean="0">
                              <a:latin typeface="Cambria Math" panose="02040503050406030204" pitchFamily="18" charset="0"/>
                              <a:sym typeface="Wingdings" panose="05000000000000000000" pitchFamily="2" charset="2"/>
                            </a:rPr>
                            <m:t>𝑗</m:t>
                          </m:r>
                        </m:sub>
                        <m:sup>
                          <m:d>
                            <m:dPr>
                              <m:ctrlPr>
                                <a:rPr lang="en-US" altLang="ko-KR" b="0" i="1" dirty="0" smtClean="0">
                                  <a:latin typeface="Cambria Math" panose="02040503050406030204" pitchFamily="18" charset="0"/>
                                  <a:sym typeface="Wingdings" panose="05000000000000000000" pitchFamily="2" charset="2"/>
                                </a:rPr>
                              </m:ctrlPr>
                            </m:dPr>
                            <m:e>
                              <m:r>
                                <a:rPr lang="en-US" altLang="ko-KR" b="0" i="1" dirty="0" smtClean="0">
                                  <a:latin typeface="Cambria Math" panose="02040503050406030204" pitchFamily="18" charset="0"/>
                                  <a:sym typeface="Wingdings" panose="05000000000000000000" pitchFamily="2" charset="2"/>
                                </a:rPr>
                                <m:t>𝑐</m:t>
                              </m:r>
                            </m:e>
                          </m:d>
                        </m:sup>
                      </m:sSubSup>
                      <m:r>
                        <a:rPr lang="en-US" altLang="ko-KR" b="0" i="1" dirty="0" smtClean="0">
                          <a:latin typeface="Cambria Math" panose="02040503050406030204" pitchFamily="18" charset="0"/>
                          <a:sym typeface="Wingdings" panose="05000000000000000000" pitchFamily="2" charset="2"/>
                        </a:rPr>
                        <m:t>)</m:t>
                      </m:r>
                    </m:oMath>
                  </m:oMathPara>
                </a14:m>
                <a:endParaRPr lang="ko-KR" altLang="en-US" dirty="0"/>
              </a:p>
            </p:txBody>
          </p:sp>
        </mc:Choice>
        <mc:Fallback xmlns="">
          <p:sp>
            <p:nvSpPr>
              <p:cNvPr id="19" name="TextBox 18">
                <a:extLst>
                  <a:ext uri="{FF2B5EF4-FFF2-40B4-BE49-F238E27FC236}">
                    <a16:creationId xmlns:a16="http://schemas.microsoft.com/office/drawing/2014/main" id="{6B8FC698-FA74-4FAC-B5BA-67A1119C307A}"/>
                  </a:ext>
                </a:extLst>
              </p:cNvPr>
              <p:cNvSpPr txBox="1">
                <a:spLocks noRot="1" noChangeAspect="1" noMove="1" noResize="1" noEditPoints="1" noAdjustHandles="1" noChangeArrowheads="1" noChangeShapeType="1" noTextEdit="1"/>
              </p:cNvSpPr>
              <p:nvPr/>
            </p:nvSpPr>
            <p:spPr>
              <a:xfrm>
                <a:off x="5060465" y="5206507"/>
                <a:ext cx="2071050" cy="492635"/>
              </a:xfrm>
              <a:prstGeom prst="rect">
                <a:avLst/>
              </a:prstGeom>
              <a:blipFill>
                <a:blip r:embed="rId7"/>
                <a:stretch>
                  <a:fillRect b="-3704"/>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79866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76410AB9-AC74-48D5-A731-E306A8E2CD8A}"/>
              </a:ext>
            </a:extLst>
          </p:cNvPr>
          <p:cNvGrpSpPr/>
          <p:nvPr/>
        </p:nvGrpSpPr>
        <p:grpSpPr>
          <a:xfrm>
            <a:off x="0" y="10"/>
            <a:ext cx="12191981" cy="6857990"/>
            <a:chOff x="0" y="10"/>
            <a:chExt cx="12191981" cy="6857990"/>
          </a:xfrm>
        </p:grpSpPr>
        <p:pic>
          <p:nvPicPr>
            <p:cNvPr id="4" name="Picture 1">
              <a:extLst>
                <a:ext uri="{FF2B5EF4-FFF2-40B4-BE49-F238E27FC236}">
                  <a16:creationId xmlns:a16="http://schemas.microsoft.com/office/drawing/2014/main" id="{D8D7317A-AA7A-4A4D-AC11-59A4EED251E0}"/>
                </a:ext>
              </a:extLst>
            </p:cNvPr>
            <p:cNvPicPr>
              <a:picLocks noChangeAspect="1"/>
            </p:cNvPicPr>
            <p:nvPr/>
          </p:nvPicPr>
          <p:blipFill rotWithShape="1">
            <a:blip r:embed="rId3" cstate="screen">
              <a:duotone>
                <a:prstClr val="black"/>
                <a:prstClr val="white"/>
              </a:duotone>
              <a:extLst>
                <a:ext uri="{28A0092B-C50C-407E-A947-70E740481C1C}">
                  <a14:useLocalDpi xmlns:a14="http://schemas.microsoft.com/office/drawing/2010/main"/>
                </a:ext>
              </a:extLst>
            </a:blip>
            <a:srcRect t="8974" b="6757"/>
            <a:stretch/>
          </p:blipFill>
          <p:spPr>
            <a:xfrm>
              <a:off x="0" y="10"/>
              <a:ext cx="12191981" cy="6857990"/>
            </a:xfrm>
            <a:prstGeom prst="rect">
              <a:avLst/>
            </a:prstGeom>
          </p:spPr>
        </p:pic>
        <p:sp>
          <p:nvSpPr>
            <p:cNvPr id="2" name="사각형: 둥근 모서리 1">
              <a:extLst>
                <a:ext uri="{FF2B5EF4-FFF2-40B4-BE49-F238E27FC236}">
                  <a16:creationId xmlns:a16="http://schemas.microsoft.com/office/drawing/2014/main" id="{18ACE393-6465-4563-9CC1-F7DBC8C89F37}"/>
                </a:ext>
              </a:extLst>
            </p:cNvPr>
            <p:cNvSpPr/>
            <p:nvPr/>
          </p:nvSpPr>
          <p:spPr>
            <a:xfrm>
              <a:off x="212944" y="238836"/>
              <a:ext cx="11766114" cy="6421271"/>
            </a:xfrm>
            <a:prstGeom prst="roundRect">
              <a:avLst>
                <a:gd name="adj" fmla="val 7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TextBox 5">
            <a:extLst>
              <a:ext uri="{FF2B5EF4-FFF2-40B4-BE49-F238E27FC236}">
                <a16:creationId xmlns:a16="http://schemas.microsoft.com/office/drawing/2014/main" id="{F45D72DA-4878-42A6-98A1-32C72631FCB2}"/>
              </a:ext>
            </a:extLst>
          </p:cNvPr>
          <p:cNvSpPr txBox="1"/>
          <p:nvPr/>
        </p:nvSpPr>
        <p:spPr>
          <a:xfrm>
            <a:off x="397469" y="496069"/>
            <a:ext cx="10370615" cy="523220"/>
          </a:xfrm>
          <a:prstGeom prst="rect">
            <a:avLst/>
          </a:prstGeom>
          <a:noFill/>
        </p:spPr>
        <p:txBody>
          <a:bodyPr wrap="square" rtlCol="0">
            <a:spAutoFit/>
          </a:bodyPr>
          <a:lstStyle/>
          <a:p>
            <a:r>
              <a:rPr lang="en-US" altLang="ko-KR" sz="2800" dirty="0"/>
              <a:t>PROBLEM FORMULATIONS AND SOLUTION TECHNIQUES</a:t>
            </a:r>
            <a:endParaRPr lang="ko-KR" altLang="en-US" sz="2800" dirty="0"/>
          </a:p>
        </p:txBody>
      </p:sp>
      <p:sp>
        <p:nvSpPr>
          <p:cNvPr id="16" name="TextBox 15">
            <a:extLst>
              <a:ext uri="{FF2B5EF4-FFF2-40B4-BE49-F238E27FC236}">
                <a16:creationId xmlns:a16="http://schemas.microsoft.com/office/drawing/2014/main" id="{4B2845A4-C97F-44A9-B4A0-86BB2A867720}"/>
              </a:ext>
            </a:extLst>
          </p:cNvPr>
          <p:cNvSpPr txBox="1"/>
          <p:nvPr/>
        </p:nvSpPr>
        <p:spPr>
          <a:xfrm>
            <a:off x="754039" y="1276522"/>
            <a:ext cx="7120720" cy="369332"/>
          </a:xfrm>
          <a:prstGeom prst="rect">
            <a:avLst/>
          </a:prstGeom>
          <a:noFill/>
        </p:spPr>
        <p:txBody>
          <a:bodyPr wrap="square">
            <a:spAutoFit/>
          </a:bodyPr>
          <a:lstStyle/>
          <a:p>
            <a:r>
              <a:rPr lang="en-US" altLang="ko-KR" dirty="0">
                <a:latin typeface="+mj-lt"/>
              </a:rPr>
              <a:t>* we select proportional fairness as our global objective function</a:t>
            </a:r>
            <a:endParaRPr lang="ko-KR" altLang="en-US" dirty="0">
              <a:latin typeface="+mj-lt"/>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75F7183-EC54-4F9B-ABB7-DD2C965EF9AE}"/>
                  </a:ext>
                </a:extLst>
              </p:cNvPr>
              <p:cNvSpPr txBox="1"/>
              <p:nvPr/>
            </p:nvSpPr>
            <p:spPr>
              <a:xfrm>
                <a:off x="931459" y="1733810"/>
                <a:ext cx="9304362" cy="338554"/>
              </a:xfrm>
              <a:prstGeom prst="rect">
                <a:avLst/>
              </a:prstGeom>
              <a:noFill/>
            </p:spPr>
            <p:txBody>
              <a:bodyPr wrap="square">
                <a:spAutoFit/>
              </a:bodyPr>
              <a:lstStyle/>
              <a:p>
                <a:r>
                  <a:rPr lang="en-US" altLang="ko-KR" sz="1600" dirty="0">
                    <a:latin typeface="+mj-lt"/>
                  </a:rPr>
                  <a:t>We maximize  </a:t>
                </a:r>
                <a14:m>
                  <m:oMath xmlns:m="http://schemas.openxmlformats.org/officeDocument/2006/math">
                    <m:nary>
                      <m:naryPr>
                        <m:chr m:val="∑"/>
                        <m:supHide m:val="on"/>
                        <m:ctrlPr>
                          <a:rPr lang="en-US" altLang="ko-KR" sz="1600" b="0" i="1" dirty="0" smtClean="0">
                            <a:latin typeface="Cambria Math" panose="02040503050406030204" pitchFamily="18" charset="0"/>
                            <a:sym typeface="Wingdings" panose="05000000000000000000" pitchFamily="2" charset="2"/>
                          </a:rPr>
                        </m:ctrlPr>
                      </m:naryPr>
                      <m:sub>
                        <m:r>
                          <a:rPr lang="en-US" altLang="ko-KR" sz="1600" b="0" i="1" dirty="0" smtClean="0">
                            <a:latin typeface="Cambria Math" panose="02040503050406030204" pitchFamily="18" charset="0"/>
                            <a:sym typeface="Wingdings" panose="05000000000000000000" pitchFamily="2" charset="2"/>
                          </a:rPr>
                          <m:t>𝑖</m:t>
                        </m:r>
                      </m:sub>
                      <m:sup/>
                      <m:e>
                        <m:r>
                          <m:rPr>
                            <m:sty m:val="p"/>
                          </m:rPr>
                          <a:rPr lang="en-US" altLang="ko-KR" sz="1600" b="0" i="0" dirty="0" smtClean="0">
                            <a:latin typeface="Cambria Math" panose="02040503050406030204" pitchFamily="18" charset="0"/>
                            <a:sym typeface="Wingdings" panose="05000000000000000000" pitchFamily="2" charset="2"/>
                          </a:rPr>
                          <m:t>log</m:t>
                        </m:r>
                        <m:r>
                          <a:rPr lang="en-US" altLang="ko-KR" sz="1600" b="0" i="1" dirty="0" smtClean="0">
                            <a:latin typeface="Cambria Math" panose="02040503050406030204" pitchFamily="18" charset="0"/>
                            <a:sym typeface="Wingdings" panose="05000000000000000000" pitchFamily="2" charset="2"/>
                          </a:rPr>
                          <m:t>(</m:t>
                        </m:r>
                        <m:sSub>
                          <m:sSubPr>
                            <m:ctrlPr>
                              <a:rPr lang="en-US" altLang="ko-KR" sz="1600" b="0" i="1" dirty="0" smtClean="0">
                                <a:latin typeface="Cambria Math" panose="02040503050406030204" pitchFamily="18" charset="0"/>
                                <a:sym typeface="Wingdings" panose="05000000000000000000" pitchFamily="2" charset="2"/>
                              </a:rPr>
                            </m:ctrlPr>
                          </m:sSubPr>
                          <m:e>
                            <m:r>
                              <a:rPr lang="ko-KR" altLang="en-US" sz="1600" b="0" i="1" dirty="0" smtClean="0">
                                <a:latin typeface="Cambria Math" panose="02040503050406030204" pitchFamily="18" charset="0"/>
                                <a:sym typeface="Wingdings" panose="05000000000000000000" pitchFamily="2" charset="2"/>
                              </a:rPr>
                              <m:t>𝜆</m:t>
                            </m:r>
                          </m:e>
                          <m:sub>
                            <m:r>
                              <a:rPr lang="en-US" altLang="ko-KR" sz="1600" b="0" i="1" dirty="0" smtClean="0">
                                <a:latin typeface="Cambria Math" panose="02040503050406030204" pitchFamily="18" charset="0"/>
                                <a:sym typeface="Wingdings" panose="05000000000000000000" pitchFamily="2" charset="2"/>
                              </a:rPr>
                              <m:t>𝑖</m:t>
                            </m:r>
                          </m:sub>
                        </m:sSub>
                        <m:r>
                          <a:rPr lang="en-US" altLang="ko-KR" sz="1600" b="0" i="1" dirty="0" smtClean="0">
                            <a:latin typeface="Cambria Math" panose="02040503050406030204" pitchFamily="18" charset="0"/>
                            <a:sym typeface="Wingdings" panose="05000000000000000000" pitchFamily="2" charset="2"/>
                          </a:rPr>
                          <m:t>)</m:t>
                        </m:r>
                      </m:e>
                    </m:nary>
                  </m:oMath>
                </a14:m>
                <a:r>
                  <a:rPr lang="ko-KR" altLang="en-US" sz="1600" dirty="0">
                    <a:latin typeface="+mj-lt"/>
                  </a:rPr>
                  <a:t> </a:t>
                </a:r>
                <a:r>
                  <a:rPr lang="en-US" altLang="ko-KR" sz="1600" dirty="0">
                    <a:latin typeface="+mj-lt"/>
                  </a:rPr>
                  <a:t>where </a:t>
                </a:r>
                <a14:m>
                  <m:oMath xmlns:m="http://schemas.openxmlformats.org/officeDocument/2006/math">
                    <m:sSub>
                      <m:sSubPr>
                        <m:ctrlPr>
                          <a:rPr lang="en-US" altLang="ko-KR" sz="1600" i="1" dirty="0">
                            <a:latin typeface="Cambria Math" panose="02040503050406030204" pitchFamily="18" charset="0"/>
                            <a:sym typeface="Wingdings" panose="05000000000000000000" pitchFamily="2" charset="2"/>
                          </a:rPr>
                        </m:ctrlPr>
                      </m:sSubPr>
                      <m:e>
                        <m:r>
                          <a:rPr lang="ko-KR" altLang="en-US" sz="1600" i="1" dirty="0">
                            <a:latin typeface="Cambria Math" panose="02040503050406030204" pitchFamily="18" charset="0"/>
                            <a:sym typeface="Wingdings" panose="05000000000000000000" pitchFamily="2" charset="2"/>
                          </a:rPr>
                          <m:t>𝜆</m:t>
                        </m:r>
                      </m:e>
                      <m:sub>
                        <m:r>
                          <a:rPr lang="en-US" altLang="ko-KR" sz="1600" i="1" dirty="0">
                            <a:latin typeface="Cambria Math" panose="02040503050406030204" pitchFamily="18" charset="0"/>
                            <a:sym typeface="Wingdings" panose="05000000000000000000" pitchFamily="2" charset="2"/>
                          </a:rPr>
                          <m:t>𝑖</m:t>
                        </m:r>
                      </m:sub>
                    </m:sSub>
                  </m:oMath>
                </a14:m>
                <a:r>
                  <a:rPr lang="en-US" altLang="ko-KR" sz="1600" dirty="0">
                    <a:latin typeface="+mj-lt"/>
                  </a:rPr>
                  <a:t> is the throughput of user</a:t>
                </a:r>
                <a14:m>
                  <m:oMath xmlns:m="http://schemas.openxmlformats.org/officeDocument/2006/math">
                    <m:r>
                      <a:rPr lang="en-US" altLang="ko-KR" sz="1600" i="1" dirty="0" smtClean="0">
                        <a:latin typeface="Cambria Math" panose="02040503050406030204" pitchFamily="18" charset="0"/>
                      </a:rPr>
                      <m:t> </m:t>
                    </m:r>
                    <m:r>
                      <a:rPr lang="en-US" altLang="ko-KR" sz="1600" i="1" dirty="0" err="1" smtClean="0">
                        <a:latin typeface="Cambria Math" panose="02040503050406030204" pitchFamily="18" charset="0"/>
                      </a:rPr>
                      <m:t>𝑖</m:t>
                    </m:r>
                    <m:r>
                      <a:rPr lang="en-US" altLang="ko-KR" sz="1600" i="1" dirty="0" smtClean="0">
                        <a:latin typeface="Cambria Math" panose="02040503050406030204" pitchFamily="18" charset="0"/>
                      </a:rPr>
                      <m:t> </m:t>
                    </m:r>
                  </m:oMath>
                </a14:m>
                <a:endParaRPr lang="ko-KR" altLang="en-US" sz="1600" dirty="0">
                  <a:latin typeface="+mj-lt"/>
                </a:endParaRPr>
              </a:p>
            </p:txBody>
          </p:sp>
        </mc:Choice>
        <mc:Fallback xmlns="">
          <p:sp>
            <p:nvSpPr>
              <p:cNvPr id="20" name="TextBox 19">
                <a:extLst>
                  <a:ext uri="{FF2B5EF4-FFF2-40B4-BE49-F238E27FC236}">
                    <a16:creationId xmlns:a16="http://schemas.microsoft.com/office/drawing/2014/main" id="{775F7183-EC54-4F9B-ABB7-DD2C965EF9AE}"/>
                  </a:ext>
                </a:extLst>
              </p:cNvPr>
              <p:cNvSpPr txBox="1">
                <a:spLocks noRot="1" noChangeAspect="1" noMove="1" noResize="1" noEditPoints="1" noAdjustHandles="1" noChangeArrowheads="1" noChangeShapeType="1" noTextEdit="1"/>
              </p:cNvSpPr>
              <p:nvPr/>
            </p:nvSpPr>
            <p:spPr>
              <a:xfrm>
                <a:off x="931459" y="1733810"/>
                <a:ext cx="9304362" cy="338554"/>
              </a:xfrm>
              <a:prstGeom prst="rect">
                <a:avLst/>
              </a:prstGeom>
              <a:blipFill>
                <a:blip r:embed="rId4"/>
                <a:stretch>
                  <a:fillRect l="-393" t="-107143" b="-16964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5606607-F381-40FC-BA78-1D8F8AA957A4}"/>
                  </a:ext>
                </a:extLst>
              </p:cNvPr>
              <p:cNvSpPr txBox="1"/>
              <p:nvPr/>
            </p:nvSpPr>
            <p:spPr>
              <a:xfrm>
                <a:off x="931459" y="2103463"/>
                <a:ext cx="8253485" cy="431465"/>
              </a:xfrm>
              <a:prstGeom prst="rect">
                <a:avLst/>
              </a:prstGeom>
              <a:noFill/>
            </p:spPr>
            <p:txBody>
              <a:bodyPr wrap="square">
                <a:spAutoFit/>
              </a:bodyPr>
              <a:lstStyle/>
              <a:p>
                <a:r>
                  <a:rPr lang="en-US" altLang="ko-KR" sz="1600" dirty="0">
                    <a:latin typeface="+mj-lt"/>
                  </a:rPr>
                  <a:t>To compute </a:t>
                </a:r>
                <a14:m>
                  <m:oMath xmlns:m="http://schemas.openxmlformats.org/officeDocument/2006/math">
                    <m:sSub>
                      <m:sSubPr>
                        <m:ctrlPr>
                          <a:rPr lang="en-US" altLang="ko-KR" sz="1600" i="1" dirty="0" smtClean="0">
                            <a:latin typeface="Cambria Math" panose="02040503050406030204" pitchFamily="18" charset="0"/>
                            <a:sym typeface="Wingdings" panose="05000000000000000000" pitchFamily="2" charset="2"/>
                          </a:rPr>
                        </m:ctrlPr>
                      </m:sSubPr>
                      <m:e>
                        <m:r>
                          <a:rPr lang="ko-KR" altLang="en-US" sz="1600" i="1" dirty="0">
                            <a:latin typeface="Cambria Math" panose="02040503050406030204" pitchFamily="18" charset="0"/>
                            <a:sym typeface="Wingdings" panose="05000000000000000000" pitchFamily="2" charset="2"/>
                          </a:rPr>
                          <m:t>𝜆</m:t>
                        </m:r>
                      </m:e>
                      <m:sub>
                        <m:r>
                          <a:rPr lang="en-US" altLang="ko-KR" sz="1600" i="1" dirty="0">
                            <a:latin typeface="Cambria Math" panose="02040503050406030204" pitchFamily="18" charset="0"/>
                            <a:sym typeface="Wingdings" panose="05000000000000000000" pitchFamily="2" charset="2"/>
                          </a:rPr>
                          <m:t>𝑖</m:t>
                        </m:r>
                      </m:sub>
                    </m:sSub>
                  </m:oMath>
                </a14:m>
                <a:r>
                  <a:rPr lang="en-US" altLang="ko-KR" sz="1600" dirty="0">
                    <a:latin typeface="+mj-lt"/>
                  </a:rPr>
                  <a:t> , let </a:t>
                </a:r>
                <a14:m>
                  <m:oMath xmlns:m="http://schemas.openxmlformats.org/officeDocument/2006/math">
                    <m:sSub>
                      <m:sSubPr>
                        <m:ctrlPr>
                          <a:rPr lang="en-US" altLang="ko-KR" sz="1600" i="1" smtClean="0">
                            <a:latin typeface="Cambria Math" panose="02040503050406030204" pitchFamily="18" charset="0"/>
                          </a:rPr>
                        </m:ctrlPr>
                      </m:sSubPr>
                      <m:e>
                        <m:r>
                          <a:rPr lang="en-US" altLang="ko-KR" sz="1600" b="0" i="1" smtClean="0">
                            <a:latin typeface="Cambria Math" panose="02040503050406030204" pitchFamily="18" charset="0"/>
                          </a:rPr>
                          <m:t>𝑟</m:t>
                        </m:r>
                      </m:e>
                      <m:sub>
                        <m:r>
                          <a:rPr lang="en-US" altLang="ko-KR" sz="1600" b="0" i="1" smtClean="0">
                            <a:latin typeface="Cambria Math" panose="02040503050406030204" pitchFamily="18" charset="0"/>
                          </a:rPr>
                          <m:t>𝑖</m:t>
                        </m:r>
                        <m:r>
                          <a:rPr lang="en-US" altLang="ko-KR" sz="1600" b="0" i="1" smtClean="0">
                            <a:latin typeface="Cambria Math" panose="02040503050406030204" pitchFamily="18" charset="0"/>
                          </a:rPr>
                          <m:t>, </m:t>
                        </m:r>
                        <m:r>
                          <a:rPr lang="en-US" altLang="ko-KR" sz="1600" b="0" i="1" smtClean="0">
                            <a:latin typeface="Cambria Math" panose="02040503050406030204" pitchFamily="18" charset="0"/>
                          </a:rPr>
                          <m:t>𝑗</m:t>
                        </m:r>
                      </m:sub>
                    </m:sSub>
                  </m:oMath>
                </a14:m>
                <a:r>
                  <a:rPr lang="en-US" altLang="ko-KR" sz="1600" dirty="0">
                    <a:latin typeface="+mj-lt"/>
                  </a:rPr>
                  <a:t> denote user </a:t>
                </a:r>
                <a14:m>
                  <m:oMath xmlns:m="http://schemas.openxmlformats.org/officeDocument/2006/math">
                    <m:r>
                      <a:rPr lang="en-US" altLang="ko-KR" sz="1600" i="1" dirty="0" smtClean="0">
                        <a:latin typeface="Cambria Math" panose="02040503050406030204" pitchFamily="18" charset="0"/>
                      </a:rPr>
                      <m:t>𝑖</m:t>
                    </m:r>
                  </m:oMath>
                </a14:m>
                <a:r>
                  <a:rPr lang="en-US" altLang="ko-KR" sz="1600" dirty="0">
                    <a:latin typeface="+mj-lt"/>
                  </a:rPr>
                  <a:t>’s link rate from BS </a:t>
                </a:r>
                <a14:m>
                  <m:oMath xmlns:m="http://schemas.openxmlformats.org/officeDocument/2006/math">
                    <m:r>
                      <a:rPr lang="en-US" altLang="ko-KR" sz="1600" i="1" dirty="0" smtClean="0">
                        <a:latin typeface="Cambria Math" panose="02040503050406030204" pitchFamily="18" charset="0"/>
                      </a:rPr>
                      <m:t>𝑗</m:t>
                    </m:r>
                  </m:oMath>
                </a14:m>
                <a:r>
                  <a:rPr lang="ko-KR" altLang="en-US" sz="1600" dirty="0">
                    <a:latin typeface="+mj-lt"/>
                  </a:rPr>
                  <a:t> </a:t>
                </a:r>
                <a:r>
                  <a:rPr lang="en-US" altLang="ko-KR" sz="1600" dirty="0">
                    <a:latin typeface="+mj-lt"/>
                  </a:rPr>
                  <a:t>: </a:t>
                </a:r>
                <a14:m>
                  <m:oMath xmlns:m="http://schemas.openxmlformats.org/officeDocument/2006/math">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𝑟</m:t>
                        </m:r>
                      </m:e>
                      <m:sub>
                        <m:r>
                          <a:rPr lang="en-US" altLang="ko-KR" sz="1600" i="1">
                            <a:latin typeface="Cambria Math" panose="02040503050406030204" pitchFamily="18" charset="0"/>
                          </a:rPr>
                          <m:t>𝑖</m:t>
                        </m:r>
                        <m:r>
                          <a:rPr lang="en-US" altLang="ko-KR" sz="1600" i="1">
                            <a:latin typeface="Cambria Math" panose="02040503050406030204" pitchFamily="18" charset="0"/>
                          </a:rPr>
                          <m:t>, </m:t>
                        </m:r>
                        <m:r>
                          <a:rPr lang="en-US" altLang="ko-KR" sz="1600" i="1">
                            <a:latin typeface="Cambria Math" panose="02040503050406030204" pitchFamily="18" charset="0"/>
                          </a:rPr>
                          <m:t>𝑗</m:t>
                        </m:r>
                      </m:sub>
                    </m:sSub>
                  </m:oMath>
                </a14:m>
                <a:r>
                  <a:rPr lang="en-US" altLang="ko-KR" sz="1600" dirty="0">
                    <a:latin typeface="+mj-lt"/>
                  </a:rPr>
                  <a:t> = </a:t>
                </a:r>
                <a14:m>
                  <m:oMath xmlns:m="http://schemas.openxmlformats.org/officeDocument/2006/math">
                    <m:d>
                      <m:dPr>
                        <m:begChr m:val="|"/>
                        <m:endChr m:val="|"/>
                        <m:ctrlPr>
                          <a:rPr lang="en-US" altLang="ko-KR" sz="1600" i="1" smtClean="0">
                            <a:latin typeface="Cambria Math" panose="02040503050406030204" pitchFamily="18" charset="0"/>
                          </a:rPr>
                        </m:ctrlPr>
                      </m:dPr>
                      <m:e>
                        <m:sSub>
                          <m:sSubPr>
                            <m:ctrlPr>
                              <a:rPr lang="en-US" altLang="ko-KR" sz="1600" i="1" smtClean="0">
                                <a:latin typeface="Cambria Math" panose="02040503050406030204" pitchFamily="18" charset="0"/>
                              </a:rPr>
                            </m:ctrlPr>
                          </m:sSubPr>
                          <m:e>
                            <m:r>
                              <a:rPr lang="ko-KR" altLang="en-US" sz="1600" i="1" smtClean="0">
                                <a:latin typeface="Cambria Math" panose="02040503050406030204" pitchFamily="18" charset="0"/>
                              </a:rPr>
                              <m:t>𝒞</m:t>
                            </m:r>
                          </m:e>
                          <m:sub>
                            <m:r>
                              <a:rPr lang="en-US" altLang="ko-KR" sz="1600" b="0" i="1" smtClean="0">
                                <a:latin typeface="Cambria Math" panose="02040503050406030204" pitchFamily="18" charset="0"/>
                              </a:rPr>
                              <m:t>𝑗</m:t>
                            </m:r>
                          </m:sub>
                        </m:sSub>
                      </m:e>
                    </m:d>
                    <m:r>
                      <a:rPr lang="en-US" altLang="ko-KR" sz="1600" b="0" i="1" smtClean="0">
                        <a:latin typeface="Cambria Math" panose="02040503050406030204" pitchFamily="18" charset="0"/>
                      </a:rPr>
                      <m:t> </m:t>
                    </m:r>
                    <m:r>
                      <a:rPr lang="en-US" altLang="ko-KR" sz="1600" b="0" i="1" smtClean="0">
                        <a:latin typeface="Cambria Math" panose="02040503050406030204" pitchFamily="18" charset="0"/>
                        <a:ea typeface="Cambria Math" panose="02040503050406030204" pitchFamily="18" charset="0"/>
                      </a:rPr>
                      <m:t>×</m:t>
                    </m:r>
                    <m:r>
                      <a:rPr lang="en-US" altLang="ko-KR" sz="1600" i="1" dirty="0">
                        <a:latin typeface="Cambria Math" panose="02040503050406030204" pitchFamily="18" charset="0"/>
                      </a:rPr>
                      <m:t>𝑓</m:t>
                    </m:r>
                    <m:r>
                      <a:rPr lang="en-US" altLang="ko-KR" sz="1600" i="1" dirty="0">
                        <a:latin typeface="Cambria Math" panose="02040503050406030204" pitchFamily="18" charset="0"/>
                      </a:rPr>
                      <m:t>(</m:t>
                    </m:r>
                    <m:sSubSup>
                      <m:sSubSupPr>
                        <m:ctrlPr>
                          <a:rPr lang="en-US" altLang="ko-KR" sz="1600" i="1" dirty="0">
                            <a:latin typeface="Cambria Math" panose="02040503050406030204" pitchFamily="18" charset="0"/>
                            <a:sym typeface="Wingdings" panose="05000000000000000000" pitchFamily="2" charset="2"/>
                          </a:rPr>
                        </m:ctrlPr>
                      </m:sSubSupPr>
                      <m:e>
                        <m:r>
                          <a:rPr lang="ko-KR" altLang="en-US" sz="1600" i="1" dirty="0">
                            <a:latin typeface="Cambria Math" panose="02040503050406030204" pitchFamily="18" charset="0"/>
                            <a:sym typeface="Wingdings" panose="05000000000000000000" pitchFamily="2" charset="2"/>
                          </a:rPr>
                          <m:t>𝛾</m:t>
                        </m:r>
                      </m:e>
                      <m:sub>
                        <m:r>
                          <a:rPr lang="en-US" altLang="ko-KR" sz="1600" i="1" dirty="0">
                            <a:latin typeface="Cambria Math" panose="02040503050406030204" pitchFamily="18" charset="0"/>
                            <a:sym typeface="Wingdings" panose="05000000000000000000" pitchFamily="2" charset="2"/>
                          </a:rPr>
                          <m:t>𝑖</m:t>
                        </m:r>
                        <m:r>
                          <a:rPr lang="en-US" altLang="ko-KR" sz="1600" i="1" dirty="0">
                            <a:latin typeface="Cambria Math" panose="02040503050406030204" pitchFamily="18" charset="0"/>
                            <a:sym typeface="Wingdings" panose="05000000000000000000" pitchFamily="2" charset="2"/>
                          </a:rPr>
                          <m:t>, </m:t>
                        </m:r>
                        <m:r>
                          <a:rPr lang="en-US" altLang="ko-KR" sz="1600" i="1" dirty="0">
                            <a:latin typeface="Cambria Math" panose="02040503050406030204" pitchFamily="18" charset="0"/>
                            <a:sym typeface="Wingdings" panose="05000000000000000000" pitchFamily="2" charset="2"/>
                          </a:rPr>
                          <m:t>𝑗</m:t>
                        </m:r>
                      </m:sub>
                      <m:sup>
                        <m:d>
                          <m:dPr>
                            <m:ctrlPr>
                              <a:rPr lang="en-US" altLang="ko-KR" sz="1600" i="1" dirty="0">
                                <a:latin typeface="Cambria Math" panose="02040503050406030204" pitchFamily="18" charset="0"/>
                                <a:sym typeface="Wingdings" panose="05000000000000000000" pitchFamily="2" charset="2"/>
                              </a:rPr>
                            </m:ctrlPr>
                          </m:dPr>
                          <m:e>
                            <m:r>
                              <a:rPr lang="en-US" altLang="ko-KR" sz="1600" i="1" dirty="0">
                                <a:latin typeface="Cambria Math" panose="02040503050406030204" pitchFamily="18" charset="0"/>
                                <a:sym typeface="Wingdings" panose="05000000000000000000" pitchFamily="2" charset="2"/>
                              </a:rPr>
                              <m:t>𝑐</m:t>
                            </m:r>
                          </m:e>
                        </m:d>
                      </m:sup>
                    </m:sSubSup>
                    <m:r>
                      <a:rPr lang="en-US" altLang="ko-KR" sz="1600" i="1" dirty="0">
                        <a:latin typeface="Cambria Math" panose="02040503050406030204" pitchFamily="18" charset="0"/>
                        <a:sym typeface="Wingdings" panose="05000000000000000000" pitchFamily="2" charset="2"/>
                      </a:rPr>
                      <m:t>)</m:t>
                    </m:r>
                  </m:oMath>
                </a14:m>
                <a:endParaRPr lang="ko-KR" altLang="en-US" sz="1600" dirty="0">
                  <a:latin typeface="+mj-lt"/>
                </a:endParaRPr>
              </a:p>
            </p:txBody>
          </p:sp>
        </mc:Choice>
        <mc:Fallback xmlns="">
          <p:sp>
            <p:nvSpPr>
              <p:cNvPr id="21" name="TextBox 20">
                <a:extLst>
                  <a:ext uri="{FF2B5EF4-FFF2-40B4-BE49-F238E27FC236}">
                    <a16:creationId xmlns:a16="http://schemas.microsoft.com/office/drawing/2014/main" id="{35606607-F381-40FC-BA78-1D8F8AA957A4}"/>
                  </a:ext>
                </a:extLst>
              </p:cNvPr>
              <p:cNvSpPr txBox="1">
                <a:spLocks noRot="1" noChangeAspect="1" noMove="1" noResize="1" noEditPoints="1" noAdjustHandles="1" noChangeArrowheads="1" noChangeShapeType="1" noTextEdit="1"/>
              </p:cNvSpPr>
              <p:nvPr/>
            </p:nvSpPr>
            <p:spPr>
              <a:xfrm>
                <a:off x="931459" y="2103463"/>
                <a:ext cx="8253485" cy="431465"/>
              </a:xfrm>
              <a:prstGeom prst="rect">
                <a:avLst/>
              </a:prstGeom>
              <a:blipFill>
                <a:blip r:embed="rId5"/>
                <a:stretch>
                  <a:fillRect l="-443" b="-5634"/>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EBF8223-A932-4E9E-9F2E-5A78A52F09ED}"/>
                  </a:ext>
                </a:extLst>
              </p:cNvPr>
              <p:cNvSpPr txBox="1"/>
              <p:nvPr/>
            </p:nvSpPr>
            <p:spPr>
              <a:xfrm>
                <a:off x="6361563" y="2549915"/>
                <a:ext cx="5047967" cy="361830"/>
              </a:xfrm>
              <a:prstGeom prst="rect">
                <a:avLst/>
              </a:prstGeom>
              <a:noFill/>
            </p:spPr>
            <p:txBody>
              <a:bodyPr wrap="square">
                <a:spAutoFit/>
              </a:bodyPr>
              <a:lstStyle/>
              <a:p>
                <a14:m>
                  <m:oMath xmlns:m="http://schemas.openxmlformats.org/officeDocument/2006/math">
                    <m:sSub>
                      <m:sSubPr>
                        <m:ctrlPr>
                          <a:rPr lang="en-US" altLang="ko-KR" sz="1600" i="1" smtClean="0">
                            <a:latin typeface="Cambria Math" panose="02040503050406030204" pitchFamily="18" charset="0"/>
                          </a:rPr>
                        </m:ctrlPr>
                      </m:sSubPr>
                      <m:e>
                        <m:r>
                          <a:rPr lang="ko-KR" altLang="en-US" sz="1600" i="1" smtClean="0">
                            <a:latin typeface="Cambria Math" panose="02040503050406030204" pitchFamily="18" charset="0"/>
                          </a:rPr>
                          <m:t>𝒞</m:t>
                        </m:r>
                      </m:e>
                      <m:sub>
                        <m:r>
                          <a:rPr lang="en-US" altLang="ko-KR" sz="1600" b="0" i="1" smtClean="0">
                            <a:latin typeface="Cambria Math" panose="02040503050406030204" pitchFamily="18" charset="0"/>
                          </a:rPr>
                          <m:t>𝑗</m:t>
                        </m:r>
                      </m:sub>
                    </m:sSub>
                  </m:oMath>
                </a14:m>
                <a:r>
                  <a:rPr lang="ko-KR" altLang="en-US" sz="1600" dirty="0">
                    <a:latin typeface="+mj-lt"/>
                  </a:rPr>
                  <a:t> </a:t>
                </a:r>
                <a:r>
                  <a:rPr lang="en-US" altLang="ko-KR" sz="1600" dirty="0">
                    <a:latin typeface="+mj-lt"/>
                  </a:rPr>
                  <a:t>: the set of (flat) sub-channels allocated to BS </a:t>
                </a:r>
                <a14:m>
                  <m:oMath xmlns:m="http://schemas.openxmlformats.org/officeDocument/2006/math">
                    <m:r>
                      <a:rPr lang="en-US" altLang="ko-KR" sz="1600" i="1" dirty="0" smtClean="0">
                        <a:latin typeface="Cambria Math" panose="02040503050406030204" pitchFamily="18" charset="0"/>
                      </a:rPr>
                      <m:t>𝑗</m:t>
                    </m:r>
                  </m:oMath>
                </a14:m>
                <a:endParaRPr lang="ko-KR" altLang="en-US" sz="1600" dirty="0">
                  <a:latin typeface="+mj-lt"/>
                </a:endParaRPr>
              </a:p>
            </p:txBody>
          </p:sp>
        </mc:Choice>
        <mc:Fallback xmlns="">
          <p:sp>
            <p:nvSpPr>
              <p:cNvPr id="22" name="TextBox 21">
                <a:extLst>
                  <a:ext uri="{FF2B5EF4-FFF2-40B4-BE49-F238E27FC236}">
                    <a16:creationId xmlns:a16="http://schemas.microsoft.com/office/drawing/2014/main" id="{BEBF8223-A932-4E9E-9F2E-5A78A52F09ED}"/>
                  </a:ext>
                </a:extLst>
              </p:cNvPr>
              <p:cNvSpPr txBox="1">
                <a:spLocks noRot="1" noChangeAspect="1" noMove="1" noResize="1" noEditPoints="1" noAdjustHandles="1" noChangeArrowheads="1" noChangeShapeType="1" noTextEdit="1"/>
              </p:cNvSpPr>
              <p:nvPr/>
            </p:nvSpPr>
            <p:spPr>
              <a:xfrm>
                <a:off x="6361563" y="2549915"/>
                <a:ext cx="5047967" cy="361830"/>
              </a:xfrm>
              <a:prstGeom prst="rect">
                <a:avLst/>
              </a:prstGeom>
              <a:blipFill>
                <a:blip r:embed="rId6"/>
                <a:stretch>
                  <a:fillRect t="-6667" b="-1166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1C21F42-34DF-4954-B6B4-1B7C00631E08}"/>
                  </a:ext>
                </a:extLst>
              </p:cNvPr>
              <p:cNvSpPr txBox="1"/>
              <p:nvPr/>
            </p:nvSpPr>
            <p:spPr>
              <a:xfrm>
                <a:off x="6787364" y="2777667"/>
                <a:ext cx="4622166" cy="584775"/>
              </a:xfrm>
              <a:prstGeom prst="rect">
                <a:avLst/>
              </a:prstGeom>
              <a:noFill/>
            </p:spPr>
            <p:txBody>
              <a:bodyPr wrap="square">
                <a:spAutoFit/>
              </a:bodyPr>
              <a:lstStyle/>
              <a:p>
                <a:r>
                  <a:rPr lang="en-US" altLang="ko-KR" sz="1600" dirty="0" err="1">
                    <a:latin typeface="+mj-lt"/>
                  </a:rPr>
                  <a:t>i.e</a:t>
                </a:r>
                <a:r>
                  <a:rPr lang="en-US" altLang="ko-KR" sz="1600" dirty="0">
                    <a:latin typeface="+mj-lt"/>
                  </a:rPr>
                  <a:t>, the capacity of the wired backhaul between </a:t>
                </a:r>
              </a:p>
              <a:p>
                <a:r>
                  <a:rPr lang="en-US" altLang="ko-KR" sz="1600" dirty="0" err="1">
                    <a:latin typeface="+mj-lt"/>
                  </a:rPr>
                  <a:t>pico</a:t>
                </a:r>
                <a:r>
                  <a:rPr lang="en-US" altLang="ko-KR" sz="1600" dirty="0">
                    <a:latin typeface="+mj-lt"/>
                  </a:rPr>
                  <a:t> BS </a:t>
                </a:r>
                <a14:m>
                  <m:oMath xmlns:m="http://schemas.openxmlformats.org/officeDocument/2006/math">
                    <m:r>
                      <a:rPr lang="en-US" altLang="ko-KR" sz="1600" i="1" dirty="0" smtClean="0">
                        <a:latin typeface="Cambria Math" panose="02040503050406030204" pitchFamily="18" charset="0"/>
                      </a:rPr>
                      <m:t>𝑗</m:t>
                    </m:r>
                  </m:oMath>
                </a14:m>
                <a:r>
                  <a:rPr lang="en-US" altLang="ko-KR" sz="1600" dirty="0">
                    <a:latin typeface="+mj-lt"/>
                  </a:rPr>
                  <a:t> and the macro BS.</a:t>
                </a:r>
                <a:endParaRPr lang="ko-KR" altLang="en-US" sz="1600" dirty="0">
                  <a:latin typeface="+mj-lt"/>
                </a:endParaRPr>
              </a:p>
            </p:txBody>
          </p:sp>
        </mc:Choice>
        <mc:Fallback xmlns="">
          <p:sp>
            <p:nvSpPr>
              <p:cNvPr id="23" name="TextBox 22">
                <a:extLst>
                  <a:ext uri="{FF2B5EF4-FFF2-40B4-BE49-F238E27FC236}">
                    <a16:creationId xmlns:a16="http://schemas.microsoft.com/office/drawing/2014/main" id="{C1C21F42-34DF-4954-B6B4-1B7C00631E08}"/>
                  </a:ext>
                </a:extLst>
              </p:cNvPr>
              <p:cNvSpPr txBox="1">
                <a:spLocks noRot="1" noChangeAspect="1" noMove="1" noResize="1" noEditPoints="1" noAdjustHandles="1" noChangeArrowheads="1" noChangeShapeType="1" noTextEdit="1"/>
              </p:cNvSpPr>
              <p:nvPr/>
            </p:nvSpPr>
            <p:spPr>
              <a:xfrm>
                <a:off x="6787364" y="2777667"/>
                <a:ext cx="4622166" cy="584775"/>
              </a:xfrm>
              <a:prstGeom prst="rect">
                <a:avLst/>
              </a:prstGeom>
              <a:blipFill>
                <a:blip r:embed="rId7"/>
                <a:stretch>
                  <a:fillRect l="-659" t="-3125" r="-922" b="-125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4129BD0-3D2B-4032-B721-FA897BE3E31E}"/>
                  </a:ext>
                </a:extLst>
              </p:cNvPr>
              <p:cNvSpPr txBox="1"/>
              <p:nvPr/>
            </p:nvSpPr>
            <p:spPr>
              <a:xfrm>
                <a:off x="931459" y="3507962"/>
                <a:ext cx="8649271" cy="604589"/>
              </a:xfrm>
              <a:prstGeom prst="rect">
                <a:avLst/>
              </a:prstGeom>
              <a:noFill/>
            </p:spPr>
            <p:txBody>
              <a:bodyPr wrap="square">
                <a:spAutoFit/>
              </a:bodyPr>
              <a:lstStyle/>
              <a:p>
                <a14:m>
                  <m:oMath xmlns:m="http://schemas.openxmlformats.org/officeDocument/2006/math">
                    <m:sSub>
                      <m:sSubPr>
                        <m:ctrlPr>
                          <a:rPr lang="en-US" altLang="ko-KR" sz="1600" i="1" smtClean="0">
                            <a:latin typeface="Cambria Math" panose="02040503050406030204" pitchFamily="18" charset="0"/>
                          </a:rPr>
                        </m:ctrlPr>
                      </m:sSubPr>
                      <m:e>
                        <m:r>
                          <a:rPr lang="ko-KR" altLang="en-US" sz="1600" i="1" smtClean="0">
                            <a:latin typeface="Cambria Math" panose="02040503050406030204" pitchFamily="18" charset="0"/>
                          </a:rPr>
                          <m:t>𝛼</m:t>
                        </m:r>
                      </m:e>
                      <m:sub>
                        <m:r>
                          <a:rPr lang="en-US" altLang="ko-KR" sz="1600" i="1">
                            <a:latin typeface="Cambria Math" panose="02040503050406030204" pitchFamily="18" charset="0"/>
                          </a:rPr>
                          <m:t>𝑖</m:t>
                        </m:r>
                        <m:r>
                          <a:rPr lang="en-US" altLang="ko-KR" sz="1600" i="1">
                            <a:latin typeface="Cambria Math" panose="02040503050406030204" pitchFamily="18" charset="0"/>
                          </a:rPr>
                          <m:t>, </m:t>
                        </m:r>
                        <m:r>
                          <a:rPr lang="en-US" altLang="ko-KR" sz="1600" i="1">
                            <a:latin typeface="Cambria Math" panose="02040503050406030204" pitchFamily="18" charset="0"/>
                          </a:rPr>
                          <m:t>𝑗</m:t>
                        </m:r>
                      </m:sub>
                    </m:sSub>
                  </m:oMath>
                </a14:m>
                <a:r>
                  <a:rPr lang="en-US" altLang="ko-KR" sz="1600" dirty="0">
                    <a:latin typeface="+mj-lt"/>
                  </a:rPr>
                  <a:t> : be the proportion of time that user </a:t>
                </a:r>
                <a14:m>
                  <m:oMath xmlns:m="http://schemas.openxmlformats.org/officeDocument/2006/math">
                    <m:r>
                      <a:rPr lang="en-US" altLang="ko-KR" sz="1600" i="1" dirty="0" smtClean="0">
                        <a:latin typeface="Cambria Math" panose="02040503050406030204" pitchFamily="18" charset="0"/>
                      </a:rPr>
                      <m:t>𝑖</m:t>
                    </m:r>
                  </m:oMath>
                </a14:m>
                <a:r>
                  <a:rPr lang="en-US" altLang="ko-KR" sz="1600" dirty="0">
                    <a:latin typeface="+mj-lt"/>
                  </a:rPr>
                  <a:t> is scheduled on the downlink by BS</a:t>
                </a:r>
                <a14:m>
                  <m:oMath xmlns:m="http://schemas.openxmlformats.org/officeDocument/2006/math">
                    <m:r>
                      <a:rPr lang="en-US" altLang="ko-KR" sz="1600" i="1" dirty="0" smtClean="0">
                        <a:latin typeface="Cambria Math" panose="02040503050406030204" pitchFamily="18" charset="0"/>
                      </a:rPr>
                      <m:t> </m:t>
                    </m:r>
                    <m:r>
                      <a:rPr lang="en-US" altLang="ko-KR" sz="1600" i="1" dirty="0" smtClean="0">
                        <a:latin typeface="Cambria Math" panose="02040503050406030204" pitchFamily="18" charset="0"/>
                      </a:rPr>
                      <m:t>𝑗</m:t>
                    </m:r>
                    <m:r>
                      <a:rPr lang="en-US" altLang="ko-KR" sz="1600" i="1" dirty="0" smtClean="0">
                        <a:latin typeface="Cambria Math" panose="02040503050406030204" pitchFamily="18" charset="0"/>
                      </a:rPr>
                      <m:t> </m:t>
                    </m:r>
                  </m:oMath>
                </a14:m>
                <a:endParaRPr lang="en-US" altLang="ko-KR" sz="1600" dirty="0"/>
              </a:p>
              <a:p>
                <a:r>
                  <a:rPr lang="en-US" altLang="ko-KR" sz="1600" dirty="0">
                    <a:latin typeface="+mj-lt"/>
                    <a:sym typeface="Wingdings" panose="05000000000000000000" pitchFamily="2" charset="2"/>
                  </a:rPr>
                  <a:t> </a:t>
                </a:r>
                <a:r>
                  <a:rPr lang="ko-KR" altLang="en-US" sz="1600" dirty="0">
                    <a:latin typeface="+mj-lt"/>
                    <a:sym typeface="Wingdings" panose="05000000000000000000" pitchFamily="2" charset="2"/>
                  </a:rPr>
                  <a:t>각 </a:t>
                </a:r>
                <a:r>
                  <a:rPr lang="en-US" altLang="ko-KR" sz="1600" dirty="0">
                    <a:latin typeface="+mj-lt"/>
                    <a:sym typeface="Wingdings" panose="05000000000000000000" pitchFamily="2" charset="2"/>
                  </a:rPr>
                  <a:t>BS</a:t>
                </a:r>
                <a:r>
                  <a:rPr lang="ko-KR" altLang="en-US" sz="1600" dirty="0">
                    <a:latin typeface="+mj-lt"/>
                    <a:sym typeface="Wingdings" panose="05000000000000000000" pitchFamily="2" charset="2"/>
                  </a:rPr>
                  <a:t>가 사용자 </a:t>
                </a:r>
                <a14:m>
                  <m:oMath xmlns:m="http://schemas.openxmlformats.org/officeDocument/2006/math">
                    <m:r>
                      <a:rPr lang="en-US" altLang="ko-KR" sz="1600" i="1" dirty="0">
                        <a:latin typeface="Cambria Math" panose="02040503050406030204" pitchFamily="18" charset="0"/>
                        <a:sym typeface="Wingdings" panose="05000000000000000000" pitchFamily="2" charset="2"/>
                      </a:rPr>
                      <m:t>𝑖</m:t>
                    </m:r>
                  </m:oMath>
                </a14:m>
                <a:r>
                  <a:rPr lang="ko-KR" altLang="en-US" sz="1600" dirty="0">
                    <a:latin typeface="+mj-lt"/>
                    <a:sym typeface="Wingdings" panose="05000000000000000000" pitchFamily="2" charset="2"/>
                  </a:rPr>
                  <a:t> 에게 사용할 시간 비율</a:t>
                </a:r>
                <a:endParaRPr lang="ko-KR" altLang="en-US" sz="1600" dirty="0">
                  <a:latin typeface="+mj-lt"/>
                </a:endParaRPr>
              </a:p>
            </p:txBody>
          </p:sp>
        </mc:Choice>
        <mc:Fallback xmlns="">
          <p:sp>
            <p:nvSpPr>
              <p:cNvPr id="24" name="TextBox 23">
                <a:extLst>
                  <a:ext uri="{FF2B5EF4-FFF2-40B4-BE49-F238E27FC236}">
                    <a16:creationId xmlns:a16="http://schemas.microsoft.com/office/drawing/2014/main" id="{64129BD0-3D2B-4032-B721-FA897BE3E31E}"/>
                  </a:ext>
                </a:extLst>
              </p:cNvPr>
              <p:cNvSpPr txBox="1">
                <a:spLocks noRot="1" noChangeAspect="1" noMove="1" noResize="1" noEditPoints="1" noAdjustHandles="1" noChangeArrowheads="1" noChangeShapeType="1" noTextEdit="1"/>
              </p:cNvSpPr>
              <p:nvPr/>
            </p:nvSpPr>
            <p:spPr>
              <a:xfrm>
                <a:off x="931459" y="3507962"/>
                <a:ext cx="8649271" cy="604589"/>
              </a:xfrm>
              <a:prstGeom prst="rect">
                <a:avLst/>
              </a:prstGeom>
              <a:blipFill>
                <a:blip r:embed="rId8"/>
                <a:stretch>
                  <a:fillRect l="-423" t="-4000" b="-12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0D30F21-DE19-4121-9776-4DFB6EE756E2}"/>
                  </a:ext>
                </a:extLst>
              </p:cNvPr>
              <p:cNvSpPr txBox="1"/>
              <p:nvPr/>
            </p:nvSpPr>
            <p:spPr>
              <a:xfrm>
                <a:off x="931459" y="4140829"/>
                <a:ext cx="7093426" cy="604589"/>
              </a:xfrm>
              <a:prstGeom prst="rect">
                <a:avLst/>
              </a:prstGeom>
              <a:noFill/>
            </p:spPr>
            <p:txBody>
              <a:bodyPr wrap="square">
                <a:spAutoFit/>
              </a:bodyPr>
              <a:lstStyle/>
              <a:p>
                <a14:m>
                  <m:oMath xmlns:m="http://schemas.openxmlformats.org/officeDocument/2006/math">
                    <m:sSub>
                      <m:sSubPr>
                        <m:ctrlPr>
                          <a:rPr lang="en-US" altLang="ko-KR" sz="1600" i="1" smtClean="0">
                            <a:latin typeface="Cambria Math" panose="02040503050406030204" pitchFamily="18" charset="0"/>
                          </a:rPr>
                        </m:ctrlPr>
                      </m:sSubPr>
                      <m:e>
                        <m:r>
                          <a:rPr lang="en-US" altLang="ko-KR" sz="1600" b="0" i="1" smtClean="0">
                            <a:latin typeface="Cambria Math" panose="02040503050406030204" pitchFamily="18" charset="0"/>
                          </a:rPr>
                          <m:t>𝑥</m:t>
                        </m:r>
                      </m:e>
                      <m:sub>
                        <m:r>
                          <a:rPr lang="en-US" altLang="ko-KR" sz="1600" i="1">
                            <a:latin typeface="Cambria Math" panose="02040503050406030204" pitchFamily="18" charset="0"/>
                          </a:rPr>
                          <m:t>𝑖</m:t>
                        </m:r>
                        <m:r>
                          <a:rPr lang="en-US" altLang="ko-KR" sz="1600" i="1">
                            <a:latin typeface="Cambria Math" panose="02040503050406030204" pitchFamily="18" charset="0"/>
                          </a:rPr>
                          <m:t>, </m:t>
                        </m:r>
                        <m:r>
                          <a:rPr lang="en-US" altLang="ko-KR" sz="1600" i="1">
                            <a:latin typeface="Cambria Math" panose="02040503050406030204" pitchFamily="18" charset="0"/>
                          </a:rPr>
                          <m:t>𝑗</m:t>
                        </m:r>
                      </m:sub>
                    </m:sSub>
                    <m:r>
                      <a:rPr lang="en-US" altLang="ko-KR" sz="1600" b="0" i="1" smtClean="0">
                        <a:latin typeface="Cambria Math" panose="02040503050406030204" pitchFamily="18" charset="0"/>
                      </a:rPr>
                      <m:t>∈</m:t>
                    </m:r>
                    <m:d>
                      <m:dPr>
                        <m:begChr m:val="{"/>
                        <m:endChr m:val="}"/>
                        <m:ctrlPr>
                          <a:rPr lang="en-US" altLang="ko-KR" sz="1600" b="0" i="1" smtClean="0">
                            <a:latin typeface="Cambria Math" panose="02040503050406030204" pitchFamily="18" charset="0"/>
                          </a:rPr>
                        </m:ctrlPr>
                      </m:dPr>
                      <m:e>
                        <m:r>
                          <a:rPr lang="en-US" altLang="ko-KR" sz="1600" b="0" i="1" smtClean="0">
                            <a:latin typeface="Cambria Math" panose="02040503050406030204" pitchFamily="18" charset="0"/>
                          </a:rPr>
                          <m:t>0, 1</m:t>
                        </m:r>
                      </m:e>
                    </m:d>
                    <m:r>
                      <a:rPr lang="en-US" altLang="ko-KR" sz="1600" b="0" i="0" smtClean="0">
                        <a:latin typeface="Cambria Math" panose="02040503050406030204" pitchFamily="18" charset="0"/>
                      </a:rPr>
                      <m:t>,  </m:t>
                    </m:r>
                  </m:oMath>
                </a14:m>
                <a:r>
                  <a:rPr lang="en-US" altLang="ko-KR" sz="1600" dirty="0">
                    <a:latin typeface="+mj-lt"/>
                  </a:rPr>
                  <a:t>1</a:t>
                </a:r>
                <a:r>
                  <a:rPr lang="en-US" altLang="ko-KR" sz="1600" dirty="0">
                    <a:latin typeface="+mj-lt"/>
                    <a:sym typeface="Wingdings" panose="05000000000000000000" pitchFamily="2" charset="2"/>
                  </a:rPr>
                  <a:t> : user </a:t>
                </a:r>
                <a14:m>
                  <m:oMath xmlns:m="http://schemas.openxmlformats.org/officeDocument/2006/math">
                    <m:r>
                      <a:rPr lang="en-US" altLang="ko-KR" sz="1600" i="1" dirty="0">
                        <a:latin typeface="Cambria Math" panose="02040503050406030204" pitchFamily="18" charset="0"/>
                      </a:rPr>
                      <m:t>𝑖</m:t>
                    </m:r>
                  </m:oMath>
                </a14:m>
                <a:r>
                  <a:rPr lang="en-US" altLang="ko-KR" sz="1600" dirty="0">
                    <a:latin typeface="+mj-lt"/>
                    <a:sym typeface="Wingdings" panose="05000000000000000000" pitchFamily="2" charset="2"/>
                  </a:rPr>
                  <a:t> is associated with BS </a:t>
                </a:r>
                <a14:m>
                  <m:oMath xmlns:m="http://schemas.openxmlformats.org/officeDocument/2006/math">
                    <m:r>
                      <a:rPr lang="en-US" altLang="ko-KR" sz="1600" i="1" dirty="0">
                        <a:latin typeface="Cambria Math" panose="02040503050406030204" pitchFamily="18" charset="0"/>
                      </a:rPr>
                      <m:t>𝑗</m:t>
                    </m:r>
                  </m:oMath>
                </a14:m>
                <a:r>
                  <a:rPr lang="en-US" altLang="ko-KR" sz="1600" dirty="0"/>
                  <a:t>, </a:t>
                </a:r>
                <a:r>
                  <a:rPr lang="en-US" altLang="ko-KR" sz="1600" dirty="0">
                    <a:latin typeface="+mj-lt"/>
                  </a:rPr>
                  <a:t>0</a:t>
                </a:r>
                <a:r>
                  <a:rPr lang="en-US" altLang="ko-KR" sz="1600" dirty="0"/>
                  <a:t> </a:t>
                </a:r>
                <a:r>
                  <a:rPr lang="en-US" altLang="ko-KR" sz="1600" dirty="0">
                    <a:sym typeface="Wingdings" panose="05000000000000000000" pitchFamily="2" charset="2"/>
                  </a:rPr>
                  <a:t>: </a:t>
                </a:r>
                <a:r>
                  <a:rPr lang="en-US" altLang="ko-KR" sz="1600" dirty="0">
                    <a:latin typeface="+mj-lt"/>
                    <a:sym typeface="Wingdings" panose="05000000000000000000" pitchFamily="2" charset="2"/>
                  </a:rPr>
                  <a:t>otherwise</a:t>
                </a:r>
              </a:p>
              <a:p>
                <a:r>
                  <a:rPr lang="en-US" altLang="ko-KR" sz="1600" dirty="0">
                    <a:latin typeface="+mj-lt"/>
                    <a:sym typeface="Wingdings" panose="05000000000000000000" pitchFamily="2" charset="2"/>
                  </a:rPr>
                  <a:t> </a:t>
                </a:r>
                <a:r>
                  <a:rPr lang="ko-KR" altLang="en-US" sz="1600" dirty="0">
                    <a:latin typeface="+mj-lt"/>
                    <a:sym typeface="Wingdings" panose="05000000000000000000" pitchFamily="2" charset="2"/>
                  </a:rPr>
                  <a:t>사용자 </a:t>
                </a:r>
                <a14:m>
                  <m:oMath xmlns:m="http://schemas.openxmlformats.org/officeDocument/2006/math">
                    <m:r>
                      <a:rPr lang="en-US" altLang="ko-KR" sz="1600" i="1" dirty="0" smtClean="0">
                        <a:latin typeface="Cambria Math" panose="02040503050406030204" pitchFamily="18" charset="0"/>
                        <a:sym typeface="Wingdings" panose="05000000000000000000" pitchFamily="2" charset="2"/>
                      </a:rPr>
                      <m:t>𝑖</m:t>
                    </m:r>
                  </m:oMath>
                </a14:m>
                <a:r>
                  <a:rPr lang="ko-KR" altLang="en-US" sz="1600" dirty="0">
                    <a:latin typeface="+mj-lt"/>
                    <a:sym typeface="Wingdings" panose="05000000000000000000" pitchFamily="2" charset="2"/>
                  </a:rPr>
                  <a:t>가 </a:t>
                </a:r>
                <a:r>
                  <a:rPr lang="en-US" altLang="ko-KR" sz="1600" dirty="0">
                    <a:latin typeface="+mj-lt"/>
                    <a:sym typeface="Wingdings" panose="05000000000000000000" pitchFamily="2" charset="2"/>
                  </a:rPr>
                  <a:t>BS </a:t>
                </a:r>
                <a14:m>
                  <m:oMath xmlns:m="http://schemas.openxmlformats.org/officeDocument/2006/math">
                    <m:r>
                      <a:rPr lang="en-US" altLang="ko-KR" sz="1600" i="1" dirty="0">
                        <a:latin typeface="Cambria Math" panose="02040503050406030204" pitchFamily="18" charset="0"/>
                      </a:rPr>
                      <m:t>𝑗</m:t>
                    </m:r>
                    <m:r>
                      <a:rPr lang="en-US" altLang="ko-KR" sz="1600" i="1" dirty="0">
                        <a:latin typeface="Cambria Math" panose="02040503050406030204" pitchFamily="18" charset="0"/>
                      </a:rPr>
                      <m:t> </m:t>
                    </m:r>
                  </m:oMath>
                </a14:m>
                <a:r>
                  <a:rPr lang="ko-KR" altLang="en-US" sz="1600" dirty="0">
                    <a:latin typeface="+mj-lt"/>
                    <a:sym typeface="Wingdings" panose="05000000000000000000" pitchFamily="2" charset="2"/>
                  </a:rPr>
                  <a:t> 에 접속 되어있는지 유무</a:t>
                </a:r>
                <a:endParaRPr lang="ko-KR" altLang="en-US" sz="1600" dirty="0">
                  <a:latin typeface="+mj-lt"/>
                </a:endParaRPr>
              </a:p>
            </p:txBody>
          </p:sp>
        </mc:Choice>
        <mc:Fallback xmlns="">
          <p:sp>
            <p:nvSpPr>
              <p:cNvPr id="25" name="TextBox 24">
                <a:extLst>
                  <a:ext uri="{FF2B5EF4-FFF2-40B4-BE49-F238E27FC236}">
                    <a16:creationId xmlns:a16="http://schemas.microsoft.com/office/drawing/2014/main" id="{30D30F21-DE19-4121-9776-4DFB6EE756E2}"/>
                  </a:ext>
                </a:extLst>
              </p:cNvPr>
              <p:cNvSpPr txBox="1">
                <a:spLocks noRot="1" noChangeAspect="1" noMove="1" noResize="1" noEditPoints="1" noAdjustHandles="1" noChangeArrowheads="1" noChangeShapeType="1" noTextEdit="1"/>
              </p:cNvSpPr>
              <p:nvPr/>
            </p:nvSpPr>
            <p:spPr>
              <a:xfrm>
                <a:off x="931459" y="4140829"/>
                <a:ext cx="7093426" cy="604589"/>
              </a:xfrm>
              <a:prstGeom prst="rect">
                <a:avLst/>
              </a:prstGeom>
              <a:blipFill>
                <a:blip r:embed="rId9"/>
                <a:stretch>
                  <a:fillRect l="-516" t="-4040" b="-1313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EC854837-9F42-483F-9D50-B913D6ECD70D}"/>
                  </a:ext>
                </a:extLst>
              </p:cNvPr>
              <p:cNvSpPr txBox="1"/>
              <p:nvPr/>
            </p:nvSpPr>
            <p:spPr>
              <a:xfrm>
                <a:off x="6095990" y="4128310"/>
                <a:ext cx="2671549" cy="7176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ko-KR" sz="1600" b="0" i="1" smtClean="0">
                          <a:latin typeface="Cambria Math" panose="02040503050406030204" pitchFamily="18" charset="0"/>
                        </a:rPr>
                        <m:t>𝑖</m:t>
                      </m:r>
                      <m:r>
                        <a:rPr lang="en-US" altLang="ko-KR" sz="1600" b="0" i="1" smtClean="0">
                          <a:latin typeface="Cambria Math" panose="02040503050406030204" pitchFamily="18" charset="0"/>
                        </a:rPr>
                        <m:t>∈</m:t>
                      </m:r>
                      <m:r>
                        <a:rPr lang="ko-KR" altLang="en-US" sz="1600" i="1" dirty="0">
                          <a:latin typeface="Cambria Math" panose="02040503050406030204" pitchFamily="18" charset="0"/>
                          <a:sym typeface="Wingdings" panose="05000000000000000000" pitchFamily="2" charset="2"/>
                        </a:rPr>
                        <m:t>𝒩</m:t>
                      </m:r>
                      <m:r>
                        <a:rPr lang="en-US" altLang="ko-KR" sz="1600" b="0" i="1" dirty="0" smtClean="0">
                          <a:latin typeface="Cambria Math" panose="02040503050406030204" pitchFamily="18" charset="0"/>
                          <a:sym typeface="Wingdings" panose="05000000000000000000" pitchFamily="2" charset="2"/>
                        </a:rPr>
                        <m:t>, </m:t>
                      </m:r>
                      <m:nary>
                        <m:naryPr>
                          <m:chr m:val="∑"/>
                          <m:supHide m:val="on"/>
                          <m:ctrlPr>
                            <a:rPr lang="en-US" altLang="ko-KR" sz="1600" b="0" i="1" dirty="0" smtClean="0">
                              <a:latin typeface="Cambria Math" panose="02040503050406030204" pitchFamily="18" charset="0"/>
                              <a:sym typeface="Wingdings" panose="05000000000000000000" pitchFamily="2" charset="2"/>
                            </a:rPr>
                          </m:ctrlPr>
                        </m:naryPr>
                        <m:sub>
                          <m:r>
                            <m:rPr>
                              <m:brk m:alnAt="7"/>
                            </m:rPr>
                            <a:rPr lang="en-US" altLang="ko-KR" sz="1600" b="0" i="1" dirty="0" smtClean="0">
                              <a:latin typeface="Cambria Math" panose="02040503050406030204" pitchFamily="18" charset="0"/>
                              <a:sym typeface="Wingdings" panose="05000000000000000000" pitchFamily="2" charset="2"/>
                            </a:rPr>
                            <m:t>𝑗</m:t>
                          </m:r>
                          <m:r>
                            <a:rPr lang="en-US" altLang="ko-KR" sz="1600" b="0" i="1" dirty="0" smtClean="0">
                              <a:latin typeface="Cambria Math" panose="02040503050406030204" pitchFamily="18" charset="0"/>
                              <a:sym typeface="Wingdings" panose="05000000000000000000" pitchFamily="2" charset="2"/>
                            </a:rPr>
                            <m:t>∈</m:t>
                          </m:r>
                          <m:r>
                            <a:rPr lang="en-US" altLang="ko-KR" sz="1600" i="1" dirty="0">
                              <a:latin typeface="Cambria Math" panose="02040503050406030204" pitchFamily="18" charset="0"/>
                              <a:ea typeface="Cambria Math" panose="02040503050406030204" pitchFamily="18" charset="0"/>
                              <a:sym typeface="Wingdings" panose="05000000000000000000" pitchFamily="2" charset="2"/>
                            </a:rPr>
                            <m:t>ℬ</m:t>
                          </m:r>
                        </m:sub>
                        <m:sup/>
                        <m:e>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𝑥</m:t>
                              </m:r>
                            </m:e>
                            <m:sub>
                              <m:r>
                                <a:rPr lang="en-US" altLang="ko-KR" sz="1600" i="1">
                                  <a:latin typeface="Cambria Math" panose="02040503050406030204" pitchFamily="18" charset="0"/>
                                </a:rPr>
                                <m:t>𝑖</m:t>
                              </m:r>
                              <m:r>
                                <a:rPr lang="en-US" altLang="ko-KR" sz="1600" i="1">
                                  <a:latin typeface="Cambria Math" panose="02040503050406030204" pitchFamily="18" charset="0"/>
                                </a:rPr>
                                <m:t>, </m:t>
                              </m:r>
                              <m:r>
                                <a:rPr lang="en-US" altLang="ko-KR" sz="1600" i="1">
                                  <a:latin typeface="Cambria Math" panose="02040503050406030204" pitchFamily="18" charset="0"/>
                                </a:rPr>
                                <m:t>𝑗</m:t>
                              </m:r>
                            </m:sub>
                          </m:sSub>
                        </m:e>
                      </m:nary>
                      <m:r>
                        <a:rPr lang="en-US" altLang="ko-KR" sz="1600" b="0" i="1" dirty="0" smtClean="0">
                          <a:latin typeface="Cambria Math" panose="02040503050406030204" pitchFamily="18" charset="0"/>
                          <a:sym typeface="Wingdings" panose="05000000000000000000" pitchFamily="2" charset="2"/>
                        </a:rPr>
                        <m:t>=1</m:t>
                      </m:r>
                    </m:oMath>
                  </m:oMathPara>
                </a14:m>
                <a:endParaRPr lang="ko-KR" altLang="en-US" sz="1600" dirty="0"/>
              </a:p>
            </p:txBody>
          </p:sp>
        </mc:Choice>
        <mc:Fallback xmlns="">
          <p:sp>
            <p:nvSpPr>
              <p:cNvPr id="26" name="TextBox 25">
                <a:extLst>
                  <a:ext uri="{FF2B5EF4-FFF2-40B4-BE49-F238E27FC236}">
                    <a16:creationId xmlns:a16="http://schemas.microsoft.com/office/drawing/2014/main" id="{EC854837-9F42-483F-9D50-B913D6ECD70D}"/>
                  </a:ext>
                </a:extLst>
              </p:cNvPr>
              <p:cNvSpPr txBox="1">
                <a:spLocks noRot="1" noChangeAspect="1" noMove="1" noResize="1" noEditPoints="1" noAdjustHandles="1" noChangeArrowheads="1" noChangeShapeType="1" noTextEdit="1"/>
              </p:cNvSpPr>
              <p:nvPr/>
            </p:nvSpPr>
            <p:spPr>
              <a:xfrm>
                <a:off x="6095990" y="4128310"/>
                <a:ext cx="2671549" cy="717697"/>
              </a:xfrm>
              <a:prstGeom prst="rect">
                <a:avLst/>
              </a:prstGeom>
              <a:blipFill>
                <a:blip r:embed="rId10"/>
                <a:stretch>
                  <a:fillRect/>
                </a:stretch>
              </a:blipFill>
            </p:spPr>
            <p:txBody>
              <a:bodyPr/>
              <a:lstStyle/>
              <a:p>
                <a:r>
                  <a:rPr lang="ko-KR" altLang="en-US">
                    <a:noFill/>
                  </a:rPr>
                  <a:t> </a:t>
                </a:r>
              </a:p>
            </p:txBody>
          </p:sp>
        </mc:Fallback>
      </mc:AlternateContent>
      <p:sp>
        <p:nvSpPr>
          <p:cNvPr id="5" name="TextBox 4">
            <a:extLst>
              <a:ext uri="{FF2B5EF4-FFF2-40B4-BE49-F238E27FC236}">
                <a16:creationId xmlns:a16="http://schemas.microsoft.com/office/drawing/2014/main" id="{3E73849B-417E-4BCB-933D-8539D6E873CB}"/>
              </a:ext>
            </a:extLst>
          </p:cNvPr>
          <p:cNvSpPr txBox="1"/>
          <p:nvPr/>
        </p:nvSpPr>
        <p:spPr>
          <a:xfrm>
            <a:off x="8630826" y="3507962"/>
            <a:ext cx="1924335" cy="369332"/>
          </a:xfrm>
          <a:prstGeom prst="rect">
            <a:avLst/>
          </a:prstGeom>
          <a:noFill/>
        </p:spPr>
        <p:txBody>
          <a:bodyPr wrap="square" rtlCol="0">
            <a:spAutoFit/>
          </a:bodyPr>
          <a:lstStyle/>
          <a:p>
            <a:r>
              <a:rPr lang="en-US" altLang="ko-KR" dirty="0">
                <a:sym typeface="Wingdings" panose="05000000000000000000" pitchFamily="2" charset="2"/>
              </a:rPr>
              <a:t> </a:t>
            </a:r>
            <a:r>
              <a:rPr lang="en-US" altLang="ko-KR" dirty="0"/>
              <a:t>Fairness</a:t>
            </a:r>
            <a:endParaRPr lang="ko-KR" altLang="en-US" dirty="0"/>
          </a:p>
        </p:txBody>
      </p:sp>
      <p:sp>
        <p:nvSpPr>
          <p:cNvPr id="27" name="TextBox 26">
            <a:extLst>
              <a:ext uri="{FF2B5EF4-FFF2-40B4-BE49-F238E27FC236}">
                <a16:creationId xmlns:a16="http://schemas.microsoft.com/office/drawing/2014/main" id="{67C45FE6-F98B-461D-AC28-B4D48851BD0F}"/>
              </a:ext>
            </a:extLst>
          </p:cNvPr>
          <p:cNvSpPr txBox="1"/>
          <p:nvPr/>
        </p:nvSpPr>
        <p:spPr>
          <a:xfrm>
            <a:off x="8630826" y="4134865"/>
            <a:ext cx="1924335" cy="369332"/>
          </a:xfrm>
          <a:prstGeom prst="rect">
            <a:avLst/>
          </a:prstGeom>
          <a:noFill/>
        </p:spPr>
        <p:txBody>
          <a:bodyPr wrap="square" rtlCol="0">
            <a:spAutoFit/>
          </a:bodyPr>
          <a:lstStyle/>
          <a:p>
            <a:r>
              <a:rPr lang="en-US" altLang="ko-KR" dirty="0">
                <a:sym typeface="Wingdings" panose="05000000000000000000" pitchFamily="2" charset="2"/>
              </a:rPr>
              <a:t> </a:t>
            </a:r>
            <a:r>
              <a:rPr lang="en-US" altLang="ko-KR" dirty="0"/>
              <a:t>Throughput</a:t>
            </a:r>
            <a:endParaRPr lang="ko-KR" altLang="en-US" dirty="0"/>
          </a:p>
        </p:txBody>
      </p:sp>
      <p:sp>
        <p:nvSpPr>
          <p:cNvPr id="28" name="TextBox 27">
            <a:extLst>
              <a:ext uri="{FF2B5EF4-FFF2-40B4-BE49-F238E27FC236}">
                <a16:creationId xmlns:a16="http://schemas.microsoft.com/office/drawing/2014/main" id="{40F4652E-0DA3-4F27-AB61-BBD3369BC3CB}"/>
              </a:ext>
            </a:extLst>
          </p:cNvPr>
          <p:cNvSpPr txBox="1"/>
          <p:nvPr/>
        </p:nvSpPr>
        <p:spPr>
          <a:xfrm>
            <a:off x="931458" y="4885229"/>
            <a:ext cx="6056195" cy="369332"/>
          </a:xfrm>
          <a:prstGeom prst="rect">
            <a:avLst/>
          </a:prstGeom>
          <a:noFill/>
        </p:spPr>
        <p:txBody>
          <a:bodyPr wrap="square">
            <a:spAutoFit/>
          </a:bodyPr>
          <a:lstStyle/>
          <a:p>
            <a:r>
              <a:rPr lang="ko-KR" altLang="en-US" dirty="0">
                <a:latin typeface="+mj-lt"/>
                <a:sym typeface="Wingdings" panose="05000000000000000000" pitchFamily="2" charset="2"/>
              </a:rPr>
              <a:t>따라서</a:t>
            </a:r>
            <a:r>
              <a:rPr lang="en-US" altLang="ko-KR" dirty="0">
                <a:latin typeface="+mj-lt"/>
                <a:sym typeface="Wingdings" panose="05000000000000000000" pitchFamily="2" charset="2"/>
              </a:rPr>
              <a:t>, </a:t>
            </a:r>
            <a:r>
              <a:rPr lang="en-US" altLang="ko-KR" dirty="0">
                <a:latin typeface="+mj-lt"/>
              </a:rPr>
              <a:t>proportional fairness</a:t>
            </a:r>
            <a:r>
              <a:rPr lang="ko-KR" altLang="en-US" dirty="0">
                <a:latin typeface="+mj-lt"/>
              </a:rPr>
              <a:t>은</a:t>
            </a:r>
            <a:r>
              <a:rPr lang="en-US" altLang="ko-KR" dirty="0">
                <a:latin typeface="+mj-lt"/>
              </a:rPr>
              <a:t> </a:t>
            </a:r>
            <a:r>
              <a:rPr lang="en-US" altLang="ko-KR" dirty="0">
                <a:latin typeface="+mj-lt"/>
                <a:sym typeface="Wingdings" panose="05000000000000000000" pitchFamily="2" charset="2"/>
              </a:rPr>
              <a:t> </a:t>
            </a:r>
            <a:endParaRPr lang="ko-KR" altLang="en-US" dirty="0"/>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535DDE6-595C-4DB7-9FD7-7CB47E944A12}"/>
                  </a:ext>
                </a:extLst>
              </p:cNvPr>
              <p:cNvSpPr txBox="1"/>
              <p:nvPr/>
            </p:nvSpPr>
            <p:spPr>
              <a:xfrm>
                <a:off x="1642848" y="5356473"/>
                <a:ext cx="2671551" cy="8740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ko-KR" sz="2000" i="1" dirty="0" smtClean="0">
                              <a:latin typeface="Cambria Math" panose="02040503050406030204" pitchFamily="18" charset="0"/>
                              <a:sym typeface="Wingdings" panose="05000000000000000000" pitchFamily="2" charset="2"/>
                            </a:rPr>
                          </m:ctrlPr>
                        </m:sSubPr>
                        <m:e>
                          <m:r>
                            <a:rPr lang="ko-KR" altLang="en-US" sz="2000" i="1" dirty="0">
                              <a:latin typeface="Cambria Math" panose="02040503050406030204" pitchFamily="18" charset="0"/>
                              <a:sym typeface="Wingdings" panose="05000000000000000000" pitchFamily="2" charset="2"/>
                            </a:rPr>
                            <m:t>𝜆</m:t>
                          </m:r>
                        </m:e>
                        <m:sub>
                          <m:r>
                            <a:rPr lang="en-US" altLang="ko-KR" sz="2000" i="1" dirty="0">
                              <a:latin typeface="Cambria Math" panose="02040503050406030204" pitchFamily="18" charset="0"/>
                              <a:sym typeface="Wingdings" panose="05000000000000000000" pitchFamily="2" charset="2"/>
                            </a:rPr>
                            <m:t>𝑖</m:t>
                          </m:r>
                        </m:sub>
                      </m:sSub>
                      <m:r>
                        <a:rPr lang="en-US" altLang="ko-KR" sz="2000" b="0" i="1" dirty="0" smtClean="0">
                          <a:latin typeface="Cambria Math" panose="02040503050406030204" pitchFamily="18" charset="0"/>
                          <a:sym typeface="Wingdings" panose="05000000000000000000" pitchFamily="2" charset="2"/>
                        </a:rPr>
                        <m:t>=</m:t>
                      </m:r>
                      <m:nary>
                        <m:naryPr>
                          <m:chr m:val="∑"/>
                          <m:supHide m:val="on"/>
                          <m:ctrlPr>
                            <a:rPr lang="en-US" altLang="ko-KR" sz="2000" i="1" dirty="0">
                              <a:latin typeface="Cambria Math" panose="02040503050406030204" pitchFamily="18" charset="0"/>
                              <a:sym typeface="Wingdings" panose="05000000000000000000" pitchFamily="2" charset="2"/>
                            </a:rPr>
                          </m:ctrlPr>
                        </m:naryPr>
                        <m:sub>
                          <m:r>
                            <m:rPr>
                              <m:brk m:alnAt="7"/>
                            </m:rPr>
                            <a:rPr lang="en-US" altLang="ko-KR" sz="2000" i="1" dirty="0">
                              <a:latin typeface="Cambria Math" panose="02040503050406030204" pitchFamily="18" charset="0"/>
                              <a:sym typeface="Wingdings" panose="05000000000000000000" pitchFamily="2" charset="2"/>
                            </a:rPr>
                            <m:t>𝑗</m:t>
                          </m:r>
                          <m:r>
                            <a:rPr lang="en-US" altLang="ko-KR" sz="2000" i="1" dirty="0">
                              <a:latin typeface="Cambria Math" panose="02040503050406030204" pitchFamily="18" charset="0"/>
                              <a:sym typeface="Wingdings" panose="05000000000000000000" pitchFamily="2" charset="2"/>
                            </a:rPr>
                            <m:t>∈</m:t>
                          </m:r>
                          <m:r>
                            <a:rPr lang="en-US" altLang="ko-KR" sz="2000" i="1" dirty="0">
                              <a:latin typeface="Cambria Math" panose="02040503050406030204" pitchFamily="18" charset="0"/>
                              <a:ea typeface="Cambria Math" panose="02040503050406030204" pitchFamily="18" charset="0"/>
                              <a:sym typeface="Wingdings" panose="05000000000000000000" pitchFamily="2" charset="2"/>
                            </a:rPr>
                            <m:t>ℬ</m:t>
                          </m:r>
                        </m:sub>
                        <m:sup/>
                        <m:e>
                          <m:r>
                            <a:rPr lang="en-US" altLang="ko-KR" sz="2000" b="0" i="1" dirty="0" smtClean="0">
                              <a:latin typeface="Cambria Math" panose="02040503050406030204" pitchFamily="18" charset="0"/>
                              <a:ea typeface="Cambria Math" panose="02040503050406030204" pitchFamily="18" charset="0"/>
                              <a:sym typeface="Wingdings" panose="05000000000000000000" pitchFamily="2" charset="2"/>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𝑥</m:t>
                              </m:r>
                            </m:e>
                            <m:sub>
                              <m:r>
                                <a:rPr lang="en-US" altLang="ko-KR" sz="2000" i="1">
                                  <a:latin typeface="Cambria Math" panose="02040503050406030204" pitchFamily="18" charset="0"/>
                                </a:rPr>
                                <m:t>𝑖</m:t>
                              </m:r>
                              <m:r>
                                <a:rPr lang="en-US" altLang="ko-KR" sz="2000" i="1">
                                  <a:latin typeface="Cambria Math" panose="02040503050406030204" pitchFamily="18" charset="0"/>
                                </a:rPr>
                                <m:t>, </m:t>
                              </m:r>
                              <m:r>
                                <a:rPr lang="en-US" altLang="ko-KR" sz="2000" i="1">
                                  <a:latin typeface="Cambria Math" panose="02040503050406030204" pitchFamily="18" charset="0"/>
                                </a:rPr>
                                <m:t>𝑗</m:t>
                              </m:r>
                            </m:sub>
                          </m:sSub>
                          <m:sSub>
                            <m:sSubPr>
                              <m:ctrlPr>
                                <a:rPr lang="en-US" altLang="ko-KR" sz="2000" i="1">
                                  <a:latin typeface="Cambria Math" panose="02040503050406030204" pitchFamily="18" charset="0"/>
                                </a:rPr>
                              </m:ctrlPr>
                            </m:sSubPr>
                            <m:e>
                              <m:r>
                                <a:rPr lang="ko-KR" altLang="en-US" sz="2000" i="1">
                                  <a:latin typeface="Cambria Math" panose="02040503050406030204" pitchFamily="18" charset="0"/>
                                </a:rPr>
                                <m:t>𝛼</m:t>
                              </m:r>
                            </m:e>
                            <m:sub>
                              <m:r>
                                <a:rPr lang="en-US" altLang="ko-KR" sz="2000" i="1">
                                  <a:latin typeface="Cambria Math" panose="02040503050406030204" pitchFamily="18" charset="0"/>
                                </a:rPr>
                                <m:t>𝑖</m:t>
                              </m:r>
                              <m:r>
                                <a:rPr lang="en-US" altLang="ko-KR" sz="2000" i="1">
                                  <a:latin typeface="Cambria Math" panose="02040503050406030204" pitchFamily="18" charset="0"/>
                                </a:rPr>
                                <m:t>, </m:t>
                              </m:r>
                              <m:r>
                                <a:rPr lang="en-US" altLang="ko-KR" sz="2000" i="1">
                                  <a:latin typeface="Cambria Math" panose="02040503050406030204" pitchFamily="18" charset="0"/>
                                </a:rPr>
                                <m:t>𝑗</m:t>
                              </m:r>
                            </m:sub>
                          </m:sSub>
                          <m:r>
                            <a:rPr lang="en-US" altLang="ko-KR" sz="2000" b="0" i="1" smtClean="0">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𝑟</m:t>
                              </m:r>
                            </m:e>
                            <m:sub>
                              <m:r>
                                <a:rPr lang="en-US" altLang="ko-KR" sz="2000" i="1">
                                  <a:latin typeface="Cambria Math" panose="02040503050406030204" pitchFamily="18" charset="0"/>
                                </a:rPr>
                                <m:t>𝑖</m:t>
                              </m:r>
                              <m:r>
                                <a:rPr lang="en-US" altLang="ko-KR" sz="2000" i="1">
                                  <a:latin typeface="Cambria Math" panose="02040503050406030204" pitchFamily="18" charset="0"/>
                                </a:rPr>
                                <m:t>, </m:t>
                              </m:r>
                              <m:r>
                                <a:rPr lang="en-US" altLang="ko-KR" sz="2000" i="1">
                                  <a:latin typeface="Cambria Math" panose="02040503050406030204" pitchFamily="18" charset="0"/>
                                </a:rPr>
                                <m:t>𝑗</m:t>
                              </m:r>
                            </m:sub>
                          </m:sSub>
                        </m:e>
                      </m:nary>
                    </m:oMath>
                  </m:oMathPara>
                </a14:m>
                <a:endParaRPr lang="ko-KR" altLang="en-US" sz="2000" dirty="0"/>
              </a:p>
            </p:txBody>
          </p:sp>
        </mc:Choice>
        <mc:Fallback xmlns="">
          <p:sp>
            <p:nvSpPr>
              <p:cNvPr id="29" name="TextBox 28">
                <a:extLst>
                  <a:ext uri="{FF2B5EF4-FFF2-40B4-BE49-F238E27FC236}">
                    <a16:creationId xmlns:a16="http://schemas.microsoft.com/office/drawing/2014/main" id="{D535DDE6-595C-4DB7-9FD7-7CB47E944A12}"/>
                  </a:ext>
                </a:extLst>
              </p:cNvPr>
              <p:cNvSpPr txBox="1">
                <a:spLocks noRot="1" noChangeAspect="1" noMove="1" noResize="1" noEditPoints="1" noAdjustHandles="1" noChangeArrowheads="1" noChangeShapeType="1" noTextEdit="1"/>
              </p:cNvSpPr>
              <p:nvPr/>
            </p:nvSpPr>
            <p:spPr>
              <a:xfrm>
                <a:off x="1642848" y="5356473"/>
                <a:ext cx="2671551" cy="874085"/>
              </a:xfrm>
              <a:prstGeom prst="rect">
                <a:avLst/>
              </a:prstGeom>
              <a:blipFill>
                <a:blip r:embed="rId11"/>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EB7F4A89-8DBA-4B8A-B6F5-93FAD319E6FE}"/>
                  </a:ext>
                </a:extLst>
              </p:cNvPr>
              <p:cNvSpPr txBox="1"/>
              <p:nvPr/>
            </p:nvSpPr>
            <p:spPr>
              <a:xfrm>
                <a:off x="4527343" y="5277588"/>
                <a:ext cx="7142310" cy="830997"/>
              </a:xfrm>
              <a:prstGeom prst="rect">
                <a:avLst/>
              </a:prstGeom>
              <a:noFill/>
            </p:spPr>
            <p:txBody>
              <a:bodyPr wrap="square">
                <a:spAutoFit/>
              </a:bodyPr>
              <a:lstStyle/>
              <a:p>
                <a:pPr marL="285750" indent="-285750">
                  <a:buFont typeface="Arial" panose="020B0604020202020204" pitchFamily="34" charset="0"/>
                  <a:buChar char="•"/>
                </a:pPr>
                <a:r>
                  <a:rPr lang="en-US" altLang="ko-KR" sz="1600" dirty="0">
                    <a:latin typeface="+mj-lt"/>
                  </a:rPr>
                  <a:t>Note that each BS </a:t>
                </a:r>
                <a14:m>
                  <m:oMath xmlns:m="http://schemas.openxmlformats.org/officeDocument/2006/math">
                    <m:r>
                      <a:rPr lang="en-US" altLang="ko-KR" sz="1600" i="1" dirty="0" smtClean="0">
                        <a:latin typeface="Cambria Math" panose="02040503050406030204" pitchFamily="18" charset="0"/>
                      </a:rPr>
                      <m:t>𝑗</m:t>
                    </m:r>
                  </m:oMath>
                </a14:m>
                <a:r>
                  <a:rPr lang="en-US" altLang="ko-KR" sz="1600" dirty="0">
                    <a:latin typeface="+mj-lt"/>
                  </a:rPr>
                  <a:t> allocates all its time among its associated users</a:t>
                </a:r>
              </a:p>
              <a:p>
                <a:r>
                  <a:rPr lang="en-US" altLang="ko-KR" sz="1600" dirty="0">
                    <a:latin typeface="+mj-lt"/>
                  </a:rPr>
                  <a:t> </a:t>
                </a:r>
              </a:p>
              <a:p>
                <a:r>
                  <a:rPr lang="en-US" altLang="ko-KR" sz="1600" dirty="0">
                    <a:latin typeface="+mj-lt"/>
                    <a:sym typeface="Wingdings" panose="05000000000000000000" pitchFamily="2" charset="2"/>
                  </a:rPr>
                  <a:t> </a:t>
                </a:r>
                <a:r>
                  <a:rPr lang="ko-KR" altLang="en-US" sz="1600" dirty="0">
                    <a:latin typeface="+mj-lt"/>
                    <a:sym typeface="Wingdings" panose="05000000000000000000" pitchFamily="2" charset="2"/>
                  </a:rPr>
                  <a:t>각 </a:t>
                </a:r>
                <a:r>
                  <a:rPr lang="en-US" altLang="ko-KR" sz="1600" dirty="0">
                    <a:latin typeface="+mj-lt"/>
                    <a:sym typeface="Wingdings" panose="05000000000000000000" pitchFamily="2" charset="2"/>
                  </a:rPr>
                  <a:t>BS</a:t>
                </a:r>
                <a:r>
                  <a:rPr lang="ko-KR" altLang="en-US" sz="1600" dirty="0">
                    <a:latin typeface="+mj-lt"/>
                    <a:sym typeface="Wingdings" panose="05000000000000000000" pitchFamily="2" charset="2"/>
                  </a:rPr>
                  <a:t>는 모든 사용자에게 시간을 할당한다 가정</a:t>
                </a:r>
                <a:endParaRPr lang="en-US" altLang="ko-KR" sz="1600" dirty="0">
                  <a:latin typeface="+mj-lt"/>
                </a:endParaRPr>
              </a:p>
            </p:txBody>
          </p:sp>
        </mc:Choice>
        <mc:Fallback xmlns="">
          <p:sp>
            <p:nvSpPr>
              <p:cNvPr id="30" name="TextBox 29">
                <a:extLst>
                  <a:ext uri="{FF2B5EF4-FFF2-40B4-BE49-F238E27FC236}">
                    <a16:creationId xmlns:a16="http://schemas.microsoft.com/office/drawing/2014/main" id="{EB7F4A89-8DBA-4B8A-B6F5-93FAD319E6FE}"/>
                  </a:ext>
                </a:extLst>
              </p:cNvPr>
              <p:cNvSpPr txBox="1">
                <a:spLocks noRot="1" noChangeAspect="1" noMove="1" noResize="1" noEditPoints="1" noAdjustHandles="1" noChangeArrowheads="1" noChangeShapeType="1" noTextEdit="1"/>
              </p:cNvSpPr>
              <p:nvPr/>
            </p:nvSpPr>
            <p:spPr>
              <a:xfrm>
                <a:off x="4527343" y="5277588"/>
                <a:ext cx="7142310" cy="830997"/>
              </a:xfrm>
              <a:prstGeom prst="rect">
                <a:avLst/>
              </a:prstGeom>
              <a:blipFill>
                <a:blip r:embed="rId12"/>
                <a:stretch>
                  <a:fillRect l="-512" t="-2206" b="-8824"/>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D7B7DC0-7546-4812-836B-2AAF1F27C2F8}"/>
                  </a:ext>
                </a:extLst>
              </p:cNvPr>
              <p:cNvSpPr txBox="1"/>
              <p:nvPr/>
            </p:nvSpPr>
            <p:spPr>
              <a:xfrm>
                <a:off x="9098447" y="5616012"/>
                <a:ext cx="1994281" cy="6898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ko-KR" sz="1600" b="0" i="1" dirty="0" smtClean="0">
                              <a:latin typeface="Cambria Math" panose="02040503050406030204" pitchFamily="18" charset="0"/>
                              <a:sym typeface="Wingdings" panose="05000000000000000000" pitchFamily="2" charset="2"/>
                            </a:rPr>
                          </m:ctrlPr>
                        </m:naryPr>
                        <m:sub>
                          <m:r>
                            <a:rPr lang="en-US" altLang="ko-KR" sz="1600" i="1">
                              <a:latin typeface="Cambria Math" panose="02040503050406030204" pitchFamily="18" charset="0"/>
                            </a:rPr>
                            <m:t>𝑖</m:t>
                          </m:r>
                          <m:r>
                            <a:rPr lang="en-US" altLang="ko-KR" sz="1600" i="1">
                              <a:latin typeface="Cambria Math" panose="02040503050406030204" pitchFamily="18" charset="0"/>
                            </a:rPr>
                            <m:t>∈</m:t>
                          </m:r>
                          <m:r>
                            <a:rPr lang="ko-KR" altLang="en-US" sz="1600" i="1" dirty="0">
                              <a:latin typeface="Cambria Math" panose="02040503050406030204" pitchFamily="18" charset="0"/>
                              <a:sym typeface="Wingdings" panose="05000000000000000000" pitchFamily="2" charset="2"/>
                            </a:rPr>
                            <m:t>𝒩</m:t>
                          </m:r>
                        </m:sub>
                        <m:sup/>
                        <m:e>
                          <m:r>
                            <a:rPr lang="en-US" altLang="ko-KR" sz="1600" i="1" dirty="0">
                              <a:latin typeface="Cambria Math" panose="02040503050406030204" pitchFamily="18" charset="0"/>
                              <a:ea typeface="Cambria Math" panose="02040503050406030204" pitchFamily="18" charset="0"/>
                              <a:sym typeface="Wingdings" panose="05000000000000000000" pitchFamily="2" charset="2"/>
                            </a:rPr>
                            <m:t>(</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𝑥</m:t>
                              </m:r>
                            </m:e>
                            <m:sub>
                              <m:r>
                                <a:rPr lang="en-US" altLang="ko-KR" sz="1600" i="1">
                                  <a:latin typeface="Cambria Math" panose="02040503050406030204" pitchFamily="18" charset="0"/>
                                </a:rPr>
                                <m:t>𝑖</m:t>
                              </m:r>
                              <m:r>
                                <a:rPr lang="en-US" altLang="ko-KR" sz="1600" i="1">
                                  <a:latin typeface="Cambria Math" panose="02040503050406030204" pitchFamily="18" charset="0"/>
                                </a:rPr>
                                <m:t>, </m:t>
                              </m:r>
                              <m:r>
                                <a:rPr lang="en-US" altLang="ko-KR" sz="1600" i="1">
                                  <a:latin typeface="Cambria Math" panose="02040503050406030204" pitchFamily="18" charset="0"/>
                                </a:rPr>
                                <m:t>𝑗</m:t>
                              </m:r>
                            </m:sub>
                          </m:sSub>
                          <m:sSub>
                            <m:sSubPr>
                              <m:ctrlPr>
                                <a:rPr lang="en-US" altLang="ko-KR" sz="1600" i="1">
                                  <a:latin typeface="Cambria Math" panose="02040503050406030204" pitchFamily="18" charset="0"/>
                                </a:rPr>
                              </m:ctrlPr>
                            </m:sSubPr>
                            <m:e>
                              <m:r>
                                <a:rPr lang="ko-KR" altLang="en-US" sz="1600" i="1">
                                  <a:latin typeface="Cambria Math" panose="02040503050406030204" pitchFamily="18" charset="0"/>
                                </a:rPr>
                                <m:t>𝛼</m:t>
                              </m:r>
                            </m:e>
                            <m:sub>
                              <m:r>
                                <a:rPr lang="en-US" altLang="ko-KR" sz="1600" i="1">
                                  <a:latin typeface="Cambria Math" panose="02040503050406030204" pitchFamily="18" charset="0"/>
                                </a:rPr>
                                <m:t>𝑖</m:t>
                              </m:r>
                              <m:r>
                                <a:rPr lang="en-US" altLang="ko-KR" sz="1600" i="1">
                                  <a:latin typeface="Cambria Math" panose="02040503050406030204" pitchFamily="18" charset="0"/>
                                </a:rPr>
                                <m:t>, </m:t>
                              </m:r>
                              <m:r>
                                <a:rPr lang="en-US" altLang="ko-KR" sz="1600" i="1">
                                  <a:latin typeface="Cambria Math" panose="02040503050406030204" pitchFamily="18" charset="0"/>
                                </a:rPr>
                                <m:t>𝑗</m:t>
                              </m:r>
                            </m:sub>
                          </m:sSub>
                          <m:r>
                            <a:rPr lang="en-US" altLang="ko-KR" sz="1600" b="0" i="1" smtClean="0">
                              <a:latin typeface="Cambria Math" panose="02040503050406030204" pitchFamily="18" charset="0"/>
                            </a:rPr>
                            <m:t>)</m:t>
                          </m:r>
                        </m:e>
                      </m:nary>
                      <m:r>
                        <a:rPr lang="en-US" altLang="ko-KR" sz="1600" b="0" i="1" dirty="0" smtClean="0">
                          <a:latin typeface="Cambria Math" panose="02040503050406030204" pitchFamily="18" charset="0"/>
                          <a:sym typeface="Wingdings" panose="05000000000000000000" pitchFamily="2" charset="2"/>
                        </a:rPr>
                        <m:t>=1</m:t>
                      </m:r>
                    </m:oMath>
                  </m:oMathPara>
                </a14:m>
                <a:endParaRPr lang="ko-KR" altLang="en-US" sz="1600" dirty="0"/>
              </a:p>
            </p:txBody>
          </p:sp>
        </mc:Choice>
        <mc:Fallback xmlns="">
          <p:sp>
            <p:nvSpPr>
              <p:cNvPr id="31" name="TextBox 30">
                <a:extLst>
                  <a:ext uri="{FF2B5EF4-FFF2-40B4-BE49-F238E27FC236}">
                    <a16:creationId xmlns:a16="http://schemas.microsoft.com/office/drawing/2014/main" id="{AD7B7DC0-7546-4812-836B-2AAF1F27C2F8}"/>
                  </a:ext>
                </a:extLst>
              </p:cNvPr>
              <p:cNvSpPr txBox="1">
                <a:spLocks noRot="1" noChangeAspect="1" noMove="1" noResize="1" noEditPoints="1" noAdjustHandles="1" noChangeArrowheads="1" noChangeShapeType="1" noTextEdit="1"/>
              </p:cNvSpPr>
              <p:nvPr/>
            </p:nvSpPr>
            <p:spPr>
              <a:xfrm>
                <a:off x="9098447" y="5616012"/>
                <a:ext cx="1994281" cy="689804"/>
              </a:xfrm>
              <a:prstGeom prst="rect">
                <a:avLst/>
              </a:prstGeom>
              <a:blipFill>
                <a:blip r:embed="rId13"/>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529930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76410AB9-AC74-48D5-A731-E306A8E2CD8A}"/>
              </a:ext>
            </a:extLst>
          </p:cNvPr>
          <p:cNvGrpSpPr/>
          <p:nvPr/>
        </p:nvGrpSpPr>
        <p:grpSpPr>
          <a:xfrm>
            <a:off x="0" y="10"/>
            <a:ext cx="12191981" cy="6857990"/>
            <a:chOff x="0" y="10"/>
            <a:chExt cx="12191981" cy="6857990"/>
          </a:xfrm>
        </p:grpSpPr>
        <p:pic>
          <p:nvPicPr>
            <p:cNvPr id="4" name="Picture 1">
              <a:extLst>
                <a:ext uri="{FF2B5EF4-FFF2-40B4-BE49-F238E27FC236}">
                  <a16:creationId xmlns:a16="http://schemas.microsoft.com/office/drawing/2014/main" id="{D8D7317A-AA7A-4A4D-AC11-59A4EED251E0}"/>
                </a:ext>
              </a:extLst>
            </p:cNvPr>
            <p:cNvPicPr>
              <a:picLocks noChangeAspect="1"/>
            </p:cNvPicPr>
            <p:nvPr/>
          </p:nvPicPr>
          <p:blipFill rotWithShape="1">
            <a:blip r:embed="rId3" cstate="screen">
              <a:duotone>
                <a:prstClr val="black"/>
                <a:prstClr val="white"/>
              </a:duotone>
              <a:extLst>
                <a:ext uri="{28A0092B-C50C-407E-A947-70E740481C1C}">
                  <a14:useLocalDpi xmlns:a14="http://schemas.microsoft.com/office/drawing/2010/main"/>
                </a:ext>
              </a:extLst>
            </a:blip>
            <a:srcRect t="8974" b="6757"/>
            <a:stretch/>
          </p:blipFill>
          <p:spPr>
            <a:xfrm>
              <a:off x="0" y="10"/>
              <a:ext cx="12191981" cy="6857990"/>
            </a:xfrm>
            <a:prstGeom prst="rect">
              <a:avLst/>
            </a:prstGeom>
          </p:spPr>
        </p:pic>
        <p:sp>
          <p:nvSpPr>
            <p:cNvPr id="2" name="사각형: 둥근 모서리 1">
              <a:extLst>
                <a:ext uri="{FF2B5EF4-FFF2-40B4-BE49-F238E27FC236}">
                  <a16:creationId xmlns:a16="http://schemas.microsoft.com/office/drawing/2014/main" id="{18ACE393-6465-4563-9CC1-F7DBC8C89F37}"/>
                </a:ext>
              </a:extLst>
            </p:cNvPr>
            <p:cNvSpPr/>
            <p:nvPr/>
          </p:nvSpPr>
          <p:spPr>
            <a:xfrm>
              <a:off x="212944" y="238836"/>
              <a:ext cx="11766114" cy="6421271"/>
            </a:xfrm>
            <a:prstGeom prst="roundRect">
              <a:avLst>
                <a:gd name="adj" fmla="val 7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TextBox 5">
            <a:extLst>
              <a:ext uri="{FF2B5EF4-FFF2-40B4-BE49-F238E27FC236}">
                <a16:creationId xmlns:a16="http://schemas.microsoft.com/office/drawing/2014/main" id="{F45D72DA-4878-42A6-98A1-32C72631FCB2}"/>
              </a:ext>
            </a:extLst>
          </p:cNvPr>
          <p:cNvSpPr txBox="1"/>
          <p:nvPr/>
        </p:nvSpPr>
        <p:spPr>
          <a:xfrm>
            <a:off x="397469" y="496069"/>
            <a:ext cx="10370615" cy="523220"/>
          </a:xfrm>
          <a:prstGeom prst="rect">
            <a:avLst/>
          </a:prstGeom>
          <a:noFill/>
        </p:spPr>
        <p:txBody>
          <a:bodyPr wrap="square" rtlCol="0">
            <a:spAutoFit/>
          </a:bodyPr>
          <a:lstStyle/>
          <a:p>
            <a:r>
              <a:rPr lang="en-US" altLang="ko-KR" sz="2800" dirty="0"/>
              <a:t>PROBLEM FORMULATIONS AND SOLUTION TECHNIQUES</a:t>
            </a:r>
            <a:endParaRPr lang="ko-KR" altLang="en-US" sz="2800" dirty="0"/>
          </a:p>
        </p:txBody>
      </p:sp>
      <p:sp>
        <p:nvSpPr>
          <p:cNvPr id="32" name="TextBox 31">
            <a:extLst>
              <a:ext uri="{FF2B5EF4-FFF2-40B4-BE49-F238E27FC236}">
                <a16:creationId xmlns:a16="http://schemas.microsoft.com/office/drawing/2014/main" id="{7F47CEF5-1943-4D0D-A66B-62342CA01377}"/>
              </a:ext>
            </a:extLst>
          </p:cNvPr>
          <p:cNvSpPr txBox="1"/>
          <p:nvPr/>
        </p:nvSpPr>
        <p:spPr>
          <a:xfrm>
            <a:off x="626519" y="1258115"/>
            <a:ext cx="7639334" cy="584775"/>
          </a:xfrm>
          <a:prstGeom prst="rect">
            <a:avLst/>
          </a:prstGeom>
          <a:noFill/>
        </p:spPr>
        <p:txBody>
          <a:bodyPr wrap="square">
            <a:spAutoFit/>
          </a:bodyPr>
          <a:lstStyle/>
          <a:p>
            <a:r>
              <a:rPr lang="en-US" altLang="ko-KR" sz="1600" b="1" dirty="0">
                <a:latin typeface="+mj-lt"/>
                <a:sym typeface="Wingdings" panose="05000000000000000000" pitchFamily="2" charset="2"/>
              </a:rPr>
              <a:t>* Co-Channel Deployment (CCD) problem</a:t>
            </a:r>
          </a:p>
          <a:p>
            <a:r>
              <a:rPr lang="en-US" altLang="ko-KR" sz="1600" dirty="0">
                <a:latin typeface="+mj-lt"/>
                <a:sym typeface="Wingdings" panose="05000000000000000000" pitchFamily="2" charset="2"/>
              </a:rPr>
              <a:t>  The problem is only one of optimal association and scheduling (</a:t>
            </a:r>
            <a:r>
              <a:rPr lang="ko-KR" altLang="en-US" sz="1600" dirty="0">
                <a:latin typeface="+mj-lt"/>
                <a:sym typeface="Wingdings" panose="05000000000000000000" pitchFamily="2" charset="2"/>
              </a:rPr>
              <a:t>둘 중 하나</a:t>
            </a:r>
            <a:r>
              <a:rPr lang="en-US" altLang="ko-KR" sz="1600" dirty="0">
                <a:latin typeface="+mj-lt"/>
                <a:sym typeface="Wingdings" panose="05000000000000000000" pitchFamily="2" charset="2"/>
              </a:rPr>
              <a:t>)</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C0A263B-B752-43A4-A4BD-816B16693896}"/>
                  </a:ext>
                </a:extLst>
              </p:cNvPr>
              <p:cNvSpPr txBox="1"/>
              <p:nvPr/>
            </p:nvSpPr>
            <p:spPr>
              <a:xfrm>
                <a:off x="848709" y="2081716"/>
                <a:ext cx="9713794" cy="604589"/>
              </a:xfrm>
              <a:prstGeom prst="rect">
                <a:avLst/>
              </a:prstGeom>
              <a:noFill/>
            </p:spPr>
            <p:txBody>
              <a:bodyPr wrap="square">
                <a:spAutoFit/>
              </a:bodyPr>
              <a:lstStyle/>
              <a:p>
                <a:r>
                  <a:rPr lang="ko-KR" altLang="en-US" sz="1600" dirty="0">
                    <a:latin typeface="+mj-lt"/>
                  </a:rPr>
                  <a:t>변수</a:t>
                </a:r>
                <a:r>
                  <a:rPr lang="en-US" altLang="ko-KR" sz="1600" dirty="0">
                    <a:latin typeface="+mj-lt"/>
                  </a:rPr>
                  <a:t>(variables) : </a:t>
                </a:r>
                <a14:m>
                  <m:oMath xmlns:m="http://schemas.openxmlformats.org/officeDocument/2006/math">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m:t>
                        </m:r>
                        <m:r>
                          <a:rPr lang="en-US" altLang="ko-KR" sz="1600" i="1">
                            <a:latin typeface="Cambria Math" panose="02040503050406030204" pitchFamily="18" charset="0"/>
                          </a:rPr>
                          <m:t>𝑥</m:t>
                        </m:r>
                      </m:e>
                      <m:sub>
                        <m:r>
                          <a:rPr lang="en-US" altLang="ko-KR" sz="1600" i="1">
                            <a:latin typeface="Cambria Math" panose="02040503050406030204" pitchFamily="18" charset="0"/>
                          </a:rPr>
                          <m:t>𝑖</m:t>
                        </m:r>
                        <m:r>
                          <a:rPr lang="en-US" altLang="ko-KR" sz="1600" i="1">
                            <a:latin typeface="Cambria Math" panose="02040503050406030204" pitchFamily="18" charset="0"/>
                          </a:rPr>
                          <m:t>, </m:t>
                        </m:r>
                        <m:r>
                          <a:rPr lang="en-US" altLang="ko-KR" sz="1600" i="1">
                            <a:latin typeface="Cambria Math" panose="02040503050406030204" pitchFamily="18" charset="0"/>
                          </a:rPr>
                          <m:t>𝑗</m:t>
                        </m:r>
                      </m:sub>
                    </m:sSub>
                    <m:r>
                      <a:rPr lang="en-US" altLang="ko-KR" sz="1600" i="1">
                        <a:latin typeface="Cambria Math" panose="02040503050406030204" pitchFamily="18" charset="0"/>
                      </a:rPr>
                      <m:t>}</m:t>
                    </m:r>
                    <m:r>
                      <a:rPr lang="en-US" altLang="ko-KR" sz="1600" b="0" i="1" smtClean="0">
                        <a:latin typeface="Cambria Math" panose="02040503050406030204" pitchFamily="18" charset="0"/>
                      </a:rPr>
                      <m:t>,  </m:t>
                    </m:r>
                    <m:r>
                      <a:rPr lang="en-US" altLang="ko-KR" sz="1600" i="1">
                        <a:latin typeface="Cambria Math" panose="02040503050406030204" pitchFamily="18" charset="0"/>
                      </a:rPr>
                      <m:t>{</m:t>
                    </m:r>
                    <m:sSub>
                      <m:sSubPr>
                        <m:ctrlPr>
                          <a:rPr lang="en-US" altLang="ko-KR" sz="1600" i="1">
                            <a:latin typeface="Cambria Math" panose="02040503050406030204" pitchFamily="18" charset="0"/>
                          </a:rPr>
                        </m:ctrlPr>
                      </m:sSubPr>
                      <m:e>
                        <m:r>
                          <a:rPr lang="ko-KR" altLang="en-US" sz="1600" i="1">
                            <a:latin typeface="Cambria Math" panose="02040503050406030204" pitchFamily="18" charset="0"/>
                          </a:rPr>
                          <m:t>𝛼</m:t>
                        </m:r>
                      </m:e>
                      <m:sub>
                        <m:r>
                          <a:rPr lang="en-US" altLang="ko-KR" sz="1600" i="1">
                            <a:latin typeface="Cambria Math" panose="02040503050406030204" pitchFamily="18" charset="0"/>
                          </a:rPr>
                          <m:t>𝑖</m:t>
                        </m:r>
                        <m:r>
                          <a:rPr lang="en-US" altLang="ko-KR" sz="1600" i="1">
                            <a:latin typeface="Cambria Math" panose="02040503050406030204" pitchFamily="18" charset="0"/>
                          </a:rPr>
                          <m:t>, </m:t>
                        </m:r>
                        <m:r>
                          <a:rPr lang="en-US" altLang="ko-KR" sz="1600" i="1">
                            <a:latin typeface="Cambria Math" panose="02040503050406030204" pitchFamily="18" charset="0"/>
                          </a:rPr>
                          <m:t>𝑗</m:t>
                        </m:r>
                      </m:sub>
                    </m:sSub>
                    <m:r>
                      <a:rPr lang="en-US" altLang="ko-KR" sz="1600" i="1">
                        <a:latin typeface="Cambria Math" panose="02040503050406030204" pitchFamily="18" charset="0"/>
                      </a:rPr>
                      <m:t>}</m:t>
                    </m:r>
                  </m:oMath>
                </a14:m>
                <a:endParaRPr lang="en-US" altLang="ko-KR" sz="1600" dirty="0">
                  <a:latin typeface="+mj-lt"/>
                </a:endParaRPr>
              </a:p>
              <a:p>
                <a:r>
                  <a:rPr lang="ko-KR" altLang="en-US" sz="1600" dirty="0">
                    <a:latin typeface="+mj-lt"/>
                  </a:rPr>
                  <a:t>주어지는 조건 </a:t>
                </a:r>
                <a:r>
                  <a:rPr lang="en-US" altLang="ko-KR" sz="1600" dirty="0">
                    <a:latin typeface="+mj-lt"/>
                  </a:rPr>
                  <a:t>: </a:t>
                </a:r>
                <a:r>
                  <a:rPr lang="en-US" altLang="ko-KR" sz="1600" b="1" dirty="0">
                    <a:latin typeface="+mj-lt"/>
                  </a:rPr>
                  <a:t> CCD </a:t>
                </a:r>
                <a:r>
                  <a:rPr lang="ko-KR" altLang="en-US" sz="1600" dirty="0">
                    <a:latin typeface="+mj-lt"/>
                  </a:rPr>
                  <a:t>채널 분배</a:t>
                </a:r>
                <a:r>
                  <a:rPr lang="en-US" altLang="ko-KR" sz="1600" dirty="0">
                    <a:latin typeface="+mj-lt"/>
                  </a:rPr>
                  <a:t>,  </a:t>
                </a:r>
                <a14:m>
                  <m:oMath xmlns:m="http://schemas.openxmlformats.org/officeDocument/2006/math">
                    <m:r>
                      <a:rPr lang="en-US" altLang="ko-KR" sz="1600" i="1" dirty="0" smtClean="0">
                        <a:latin typeface="Cambria Math" panose="02040503050406030204" pitchFamily="18" charset="0"/>
                      </a:rPr>
                      <m:t>𝑀</m:t>
                    </m:r>
                  </m:oMath>
                </a14:m>
                <a:r>
                  <a:rPr lang="ko-KR" altLang="en-US" sz="1600" dirty="0">
                    <a:latin typeface="+mj-lt"/>
                  </a:rPr>
                  <a:t>개 채널</a:t>
                </a:r>
                <a:r>
                  <a:rPr lang="en-US" altLang="ko-KR" sz="1600" dirty="0">
                    <a:latin typeface="+mj-lt"/>
                  </a:rPr>
                  <a:t>,  </a:t>
                </a:r>
                <a14:m>
                  <m:oMath xmlns:m="http://schemas.openxmlformats.org/officeDocument/2006/math">
                    <m:r>
                      <a:rPr lang="en-US" altLang="ko-KR" sz="1600" i="1" dirty="0" smtClean="0">
                        <a:latin typeface="Cambria Math" panose="02040503050406030204" pitchFamily="18" charset="0"/>
                      </a:rPr>
                      <m:t>𝑁</m:t>
                    </m:r>
                  </m:oMath>
                </a14:m>
                <a:r>
                  <a:rPr lang="en-US" altLang="ko-KR" sz="1600" dirty="0">
                    <a:latin typeface="+mj-lt"/>
                  </a:rPr>
                  <a:t> </a:t>
                </a:r>
                <a:r>
                  <a:rPr lang="ko-KR" altLang="en-US" sz="1600" dirty="0">
                    <a:latin typeface="+mj-lt"/>
                  </a:rPr>
                  <a:t>사용자의 채널이득</a:t>
                </a:r>
                <a:r>
                  <a:rPr lang="en-US" altLang="ko-KR" sz="1600" dirty="0">
                    <a:latin typeface="+mj-lt"/>
                  </a:rPr>
                  <a:t>,  </a:t>
                </a:r>
                <a14:m>
                  <m:oMath xmlns:m="http://schemas.openxmlformats.org/officeDocument/2006/math">
                    <m:r>
                      <a:rPr lang="en-US" altLang="ko-KR" sz="1600" i="1" dirty="0">
                        <a:latin typeface="Cambria Math" panose="02040503050406030204" pitchFamily="18" charset="0"/>
                      </a:rPr>
                      <m:t>𝑓</m:t>
                    </m:r>
                    <m:d>
                      <m:dPr>
                        <m:ctrlPr>
                          <a:rPr lang="en-US" altLang="ko-KR" sz="1600" i="1" dirty="0">
                            <a:latin typeface="Cambria Math" panose="02040503050406030204" pitchFamily="18" charset="0"/>
                          </a:rPr>
                        </m:ctrlPr>
                      </m:dPr>
                      <m:e>
                        <m:r>
                          <a:rPr lang="en-US" altLang="ko-KR" sz="1600" i="1" dirty="0">
                            <a:latin typeface="Cambria Math" panose="02040503050406030204" pitchFamily="18" charset="0"/>
                          </a:rPr>
                          <m:t>·</m:t>
                        </m:r>
                      </m:e>
                    </m:d>
                    <m:r>
                      <a:rPr lang="en-US" altLang="ko-KR" sz="1600" b="0" i="1" dirty="0" smtClean="0">
                        <a:latin typeface="Cambria Math" panose="02040503050406030204" pitchFamily="18" charset="0"/>
                      </a:rPr>
                      <m:t>, </m:t>
                    </m:r>
                  </m:oMath>
                </a14:m>
                <a:r>
                  <a:rPr lang="ko-KR" altLang="en-US" sz="1600" dirty="0">
                    <a:latin typeface="+mj-lt"/>
                  </a:rPr>
                  <a:t>전송전력</a:t>
                </a:r>
              </a:p>
            </p:txBody>
          </p:sp>
        </mc:Choice>
        <mc:Fallback xmlns="">
          <p:sp>
            <p:nvSpPr>
              <p:cNvPr id="33" name="TextBox 32">
                <a:extLst>
                  <a:ext uri="{FF2B5EF4-FFF2-40B4-BE49-F238E27FC236}">
                    <a16:creationId xmlns:a16="http://schemas.microsoft.com/office/drawing/2014/main" id="{8C0A263B-B752-43A4-A4BD-816B16693896}"/>
                  </a:ext>
                </a:extLst>
              </p:cNvPr>
              <p:cNvSpPr txBox="1">
                <a:spLocks noRot="1" noChangeAspect="1" noMove="1" noResize="1" noEditPoints="1" noAdjustHandles="1" noChangeArrowheads="1" noChangeShapeType="1" noTextEdit="1"/>
              </p:cNvSpPr>
              <p:nvPr/>
            </p:nvSpPr>
            <p:spPr>
              <a:xfrm>
                <a:off x="848709" y="2081716"/>
                <a:ext cx="9713794" cy="604589"/>
              </a:xfrm>
              <a:prstGeom prst="rect">
                <a:avLst/>
              </a:prstGeom>
              <a:blipFill>
                <a:blip r:embed="rId4"/>
                <a:stretch>
                  <a:fillRect l="-314" t="-4000" b="-11000"/>
                </a:stretch>
              </a:blipFill>
            </p:spPr>
            <p:txBody>
              <a:bodyPr/>
              <a:lstStyle/>
              <a:p>
                <a:r>
                  <a:rPr lang="ko-KR" altLang="en-US">
                    <a:noFill/>
                  </a:rPr>
                  <a:t> </a:t>
                </a:r>
              </a:p>
            </p:txBody>
          </p:sp>
        </mc:Fallback>
      </mc:AlternateContent>
      <p:sp>
        <p:nvSpPr>
          <p:cNvPr id="34" name="TextBox 33">
            <a:extLst>
              <a:ext uri="{FF2B5EF4-FFF2-40B4-BE49-F238E27FC236}">
                <a16:creationId xmlns:a16="http://schemas.microsoft.com/office/drawing/2014/main" id="{49534B6A-EAF7-4726-B6CE-5D76D41E02FF}"/>
              </a:ext>
            </a:extLst>
          </p:cNvPr>
          <p:cNvSpPr txBox="1"/>
          <p:nvPr/>
        </p:nvSpPr>
        <p:spPr>
          <a:xfrm>
            <a:off x="848709" y="2789628"/>
            <a:ext cx="5115363" cy="338554"/>
          </a:xfrm>
          <a:prstGeom prst="rect">
            <a:avLst/>
          </a:prstGeom>
          <a:noFill/>
        </p:spPr>
        <p:txBody>
          <a:bodyPr wrap="square">
            <a:spAutoFit/>
          </a:bodyPr>
          <a:lstStyle/>
          <a:p>
            <a:r>
              <a:rPr lang="en-US" altLang="ko-KR" sz="1600" dirty="0">
                <a:latin typeface="+mj-lt"/>
              </a:rPr>
              <a:t>Maximize the global proportional fairness objective</a:t>
            </a:r>
            <a:endParaRPr lang="ko-KR" altLang="en-US" sz="1600" dirty="0">
              <a:latin typeface="+mj-lt"/>
            </a:endParaRPr>
          </a:p>
        </p:txBody>
      </p:sp>
      <p:pic>
        <p:nvPicPr>
          <p:cNvPr id="35" name="그림 34">
            <a:extLst>
              <a:ext uri="{FF2B5EF4-FFF2-40B4-BE49-F238E27FC236}">
                <a16:creationId xmlns:a16="http://schemas.microsoft.com/office/drawing/2014/main" id="{EDEA3F41-FF98-4B7C-850F-723D91D4FD54}"/>
              </a:ext>
            </a:extLst>
          </p:cNvPr>
          <p:cNvPicPr>
            <a:picLocks noChangeAspect="1"/>
          </p:cNvPicPr>
          <p:nvPr/>
        </p:nvPicPr>
        <p:blipFill>
          <a:blip r:embed="rId5"/>
          <a:stretch>
            <a:fillRect/>
          </a:stretch>
        </p:blipFill>
        <p:spPr>
          <a:xfrm>
            <a:off x="848709" y="3304363"/>
            <a:ext cx="5515364" cy="3213079"/>
          </a:xfrm>
          <a:prstGeom prst="rect">
            <a:avLst/>
          </a:prstGeom>
        </p:spPr>
      </p:pic>
      <p:grpSp>
        <p:nvGrpSpPr>
          <p:cNvPr id="36" name="그룹 35">
            <a:extLst>
              <a:ext uri="{FF2B5EF4-FFF2-40B4-BE49-F238E27FC236}">
                <a16:creationId xmlns:a16="http://schemas.microsoft.com/office/drawing/2014/main" id="{D7D5DB70-429C-422F-871A-D33C2AFFE8C0}"/>
              </a:ext>
            </a:extLst>
          </p:cNvPr>
          <p:cNvGrpSpPr/>
          <p:nvPr/>
        </p:nvGrpSpPr>
        <p:grpSpPr>
          <a:xfrm>
            <a:off x="6453954" y="3449471"/>
            <a:ext cx="5312392" cy="500393"/>
            <a:chOff x="6329148" y="3429000"/>
            <a:chExt cx="5312392" cy="500393"/>
          </a:xfrm>
        </p:grpSpPr>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E6A6566B-0E74-4FF7-AE80-750DBB3873E2}"/>
                    </a:ext>
                  </a:extLst>
                </p:cNvPr>
                <p:cNvSpPr txBox="1"/>
                <p:nvPr/>
              </p:nvSpPr>
              <p:spPr>
                <a:xfrm>
                  <a:off x="6329148" y="3429000"/>
                  <a:ext cx="5312392" cy="500393"/>
                </a:xfrm>
                <a:prstGeom prst="rect">
                  <a:avLst/>
                </a:prstGeom>
                <a:noFill/>
              </p:spPr>
              <p:txBody>
                <a:bodyPr wrap="square">
                  <a:spAutoFit/>
                </a:bodyPr>
                <a:lstStyle/>
                <a:p>
                  <a14:m>
                    <m:oMath xmlns:m="http://schemas.openxmlformats.org/officeDocument/2006/math">
                      <m:sSubSup>
                        <m:sSubSupPr>
                          <m:ctrlPr>
                            <a:rPr lang="en-US" altLang="ko-KR" i="1" dirty="0" smtClean="0">
                              <a:latin typeface="Cambria Math" panose="02040503050406030204" pitchFamily="18" charset="0"/>
                              <a:sym typeface="Wingdings" panose="05000000000000000000" pitchFamily="2" charset="2"/>
                            </a:rPr>
                          </m:ctrlPr>
                        </m:sSubSupPr>
                        <m:e>
                          <m:r>
                            <a:rPr lang="en-US" altLang="ko-KR" i="1" dirty="0">
                              <a:latin typeface="Cambria Math" panose="02040503050406030204" pitchFamily="18" charset="0"/>
                              <a:sym typeface="Wingdings" panose="05000000000000000000" pitchFamily="2" charset="2"/>
                            </a:rPr>
                            <m:t>𝑃</m:t>
                          </m:r>
                        </m:e>
                        <m:sub>
                          <m:r>
                            <a:rPr lang="en-US" altLang="ko-KR" b="0" i="1" dirty="0" smtClean="0">
                              <a:latin typeface="Cambria Math" panose="02040503050406030204" pitchFamily="18" charset="0"/>
                              <a:sym typeface="Wingdings" panose="05000000000000000000" pitchFamily="2" charset="2"/>
                            </a:rPr>
                            <m:t>𝑗</m:t>
                          </m:r>
                        </m:sub>
                        <m:sup>
                          <m:r>
                            <a:rPr lang="en-US" altLang="ko-KR" i="1" dirty="0">
                              <a:latin typeface="Cambria Math" panose="02040503050406030204" pitchFamily="18" charset="0"/>
                              <a:sym typeface="Wingdings" panose="05000000000000000000" pitchFamily="2" charset="2"/>
                            </a:rPr>
                            <m:t>(</m:t>
                          </m:r>
                          <m:r>
                            <a:rPr lang="en-US" altLang="ko-KR" i="1" dirty="0">
                              <a:latin typeface="Cambria Math" panose="02040503050406030204" pitchFamily="18" charset="0"/>
                              <a:sym typeface="Wingdings" panose="05000000000000000000" pitchFamily="2" charset="2"/>
                            </a:rPr>
                            <m:t>𝑐</m:t>
                          </m:r>
                          <m:r>
                            <a:rPr lang="en-US" altLang="ko-KR" i="1" dirty="0">
                              <a:latin typeface="Cambria Math" panose="02040503050406030204" pitchFamily="18" charset="0"/>
                              <a:sym typeface="Wingdings" panose="05000000000000000000" pitchFamily="2" charset="2"/>
                            </a:rPr>
                            <m:t>)</m:t>
                          </m:r>
                        </m:sup>
                      </m:sSubSup>
                      <m:r>
                        <a:rPr lang="en-US" altLang="ko-KR" b="0" i="1" dirty="0" smtClean="0">
                          <a:latin typeface="Cambria Math" panose="02040503050406030204" pitchFamily="18" charset="0"/>
                          <a:sym typeface="Wingdings" panose="05000000000000000000" pitchFamily="2" charset="2"/>
                        </a:rPr>
                        <m:t>= </m:t>
                      </m:r>
                      <m:f>
                        <m:fPr>
                          <m:ctrlPr>
                            <a:rPr lang="en-US" altLang="ko-KR" b="0" i="1" dirty="0" smtClean="0">
                              <a:latin typeface="Cambria Math" panose="02040503050406030204" pitchFamily="18" charset="0"/>
                              <a:sym typeface="Wingdings" panose="05000000000000000000" pitchFamily="2" charset="2"/>
                            </a:rPr>
                          </m:ctrlPr>
                        </m:fPr>
                        <m:num>
                          <m:sSub>
                            <m:sSubPr>
                              <m:ctrlPr>
                                <a:rPr lang="en-US" altLang="ko-KR" b="0" i="1" dirty="0" smtClean="0">
                                  <a:latin typeface="Cambria Math" panose="02040503050406030204" pitchFamily="18" charset="0"/>
                                  <a:sym typeface="Wingdings" panose="05000000000000000000" pitchFamily="2" charset="2"/>
                                </a:rPr>
                              </m:ctrlPr>
                            </m:sSubPr>
                            <m:e>
                              <m:r>
                                <a:rPr lang="en-US" altLang="ko-KR" b="0" i="1" dirty="0" smtClean="0">
                                  <a:latin typeface="Cambria Math" panose="02040503050406030204" pitchFamily="18" charset="0"/>
                                  <a:sym typeface="Wingdings" panose="05000000000000000000" pitchFamily="2" charset="2"/>
                                </a:rPr>
                                <m:t>𝑃</m:t>
                              </m:r>
                            </m:e>
                            <m:sub>
                              <m:r>
                                <a:rPr lang="en-US" altLang="ko-KR" b="0" i="1" dirty="0" smtClean="0">
                                  <a:latin typeface="Cambria Math" panose="02040503050406030204" pitchFamily="18" charset="0"/>
                                  <a:sym typeface="Wingdings" panose="05000000000000000000" pitchFamily="2" charset="2"/>
                                </a:rPr>
                                <m:t>𝑚</m:t>
                              </m:r>
                            </m:sub>
                          </m:sSub>
                        </m:num>
                        <m:den>
                          <m:r>
                            <a:rPr lang="en-US" altLang="ko-KR" b="0" i="1" dirty="0" smtClean="0">
                              <a:latin typeface="Cambria Math" panose="02040503050406030204" pitchFamily="18" charset="0"/>
                              <a:sym typeface="Wingdings" panose="05000000000000000000" pitchFamily="2" charset="2"/>
                            </a:rPr>
                            <m:t>𝑀</m:t>
                          </m:r>
                        </m:den>
                      </m:f>
                    </m:oMath>
                  </a14:m>
                  <a:r>
                    <a:rPr lang="en-US" altLang="ko-KR" dirty="0"/>
                    <a:t>, if</a:t>
                  </a:r>
                  <a14:m>
                    <m:oMath xmlns:m="http://schemas.openxmlformats.org/officeDocument/2006/math">
                      <m:r>
                        <a:rPr lang="en-US" altLang="ko-KR" i="1" dirty="0" smtClean="0">
                          <a:latin typeface="Cambria Math" panose="02040503050406030204" pitchFamily="18" charset="0"/>
                        </a:rPr>
                        <m:t> </m:t>
                      </m:r>
                      <m:r>
                        <a:rPr lang="en-US" altLang="ko-KR" i="1" dirty="0" smtClean="0">
                          <a:latin typeface="Cambria Math" panose="02040503050406030204" pitchFamily="18" charset="0"/>
                        </a:rPr>
                        <m:t>𝑗</m:t>
                      </m:r>
                      <m:r>
                        <a:rPr lang="en-US" altLang="ko-KR" i="1" dirty="0" smtClean="0">
                          <a:latin typeface="Cambria Math" panose="02040503050406030204" pitchFamily="18" charset="0"/>
                        </a:rPr>
                        <m:t> </m:t>
                      </m:r>
                    </m:oMath>
                  </a14:m>
                  <a:r>
                    <a:rPr lang="en-US" altLang="ko-KR" dirty="0"/>
                    <a:t>= 0, </a:t>
                  </a:r>
                  <a14:m>
                    <m:oMath xmlns:m="http://schemas.openxmlformats.org/officeDocument/2006/math">
                      <m:sSubSup>
                        <m:sSubSupPr>
                          <m:ctrlPr>
                            <a:rPr lang="en-US" altLang="ko-KR" i="1" dirty="0">
                              <a:latin typeface="Cambria Math" panose="02040503050406030204" pitchFamily="18" charset="0"/>
                              <a:sym typeface="Wingdings" panose="05000000000000000000" pitchFamily="2" charset="2"/>
                            </a:rPr>
                          </m:ctrlPr>
                        </m:sSubSupPr>
                        <m:e>
                          <m:r>
                            <a:rPr lang="en-US" altLang="ko-KR" i="1" dirty="0">
                              <a:latin typeface="Cambria Math" panose="02040503050406030204" pitchFamily="18" charset="0"/>
                              <a:sym typeface="Wingdings" panose="05000000000000000000" pitchFamily="2" charset="2"/>
                            </a:rPr>
                            <m:t>𝑃</m:t>
                          </m:r>
                        </m:e>
                        <m:sub>
                          <m:r>
                            <a:rPr lang="en-US" altLang="ko-KR" i="1" dirty="0">
                              <a:latin typeface="Cambria Math" panose="02040503050406030204" pitchFamily="18" charset="0"/>
                              <a:sym typeface="Wingdings" panose="05000000000000000000" pitchFamily="2" charset="2"/>
                            </a:rPr>
                            <m:t>𝑗</m:t>
                          </m:r>
                        </m:sub>
                        <m:sup>
                          <m:r>
                            <a:rPr lang="en-US" altLang="ko-KR" i="1" dirty="0">
                              <a:latin typeface="Cambria Math" panose="02040503050406030204" pitchFamily="18" charset="0"/>
                              <a:sym typeface="Wingdings" panose="05000000000000000000" pitchFamily="2" charset="2"/>
                            </a:rPr>
                            <m:t>(</m:t>
                          </m:r>
                          <m:r>
                            <a:rPr lang="en-US" altLang="ko-KR" i="1" dirty="0">
                              <a:latin typeface="Cambria Math" panose="02040503050406030204" pitchFamily="18" charset="0"/>
                              <a:sym typeface="Wingdings" panose="05000000000000000000" pitchFamily="2" charset="2"/>
                            </a:rPr>
                            <m:t>𝑐</m:t>
                          </m:r>
                          <m:r>
                            <a:rPr lang="en-US" altLang="ko-KR" i="1" dirty="0">
                              <a:latin typeface="Cambria Math" panose="02040503050406030204" pitchFamily="18" charset="0"/>
                              <a:sym typeface="Wingdings" panose="05000000000000000000" pitchFamily="2" charset="2"/>
                            </a:rPr>
                            <m:t>)</m:t>
                          </m:r>
                        </m:sup>
                      </m:sSubSup>
                      <m:r>
                        <a:rPr lang="en-US" altLang="ko-KR" i="1" dirty="0">
                          <a:latin typeface="Cambria Math" panose="02040503050406030204" pitchFamily="18" charset="0"/>
                          <a:sym typeface="Wingdings" panose="05000000000000000000" pitchFamily="2" charset="2"/>
                        </a:rPr>
                        <m:t>= </m:t>
                      </m:r>
                      <m:f>
                        <m:fPr>
                          <m:ctrlPr>
                            <a:rPr lang="en-US" altLang="ko-KR" i="1" dirty="0">
                              <a:latin typeface="Cambria Math" panose="02040503050406030204" pitchFamily="18" charset="0"/>
                              <a:sym typeface="Wingdings" panose="05000000000000000000" pitchFamily="2" charset="2"/>
                            </a:rPr>
                          </m:ctrlPr>
                        </m:fPr>
                        <m:num>
                          <m:sSub>
                            <m:sSubPr>
                              <m:ctrlPr>
                                <a:rPr lang="en-US" altLang="ko-KR" i="1" dirty="0">
                                  <a:latin typeface="Cambria Math" panose="02040503050406030204" pitchFamily="18" charset="0"/>
                                  <a:sym typeface="Wingdings" panose="05000000000000000000" pitchFamily="2" charset="2"/>
                                </a:rPr>
                              </m:ctrlPr>
                            </m:sSubPr>
                            <m:e>
                              <m:r>
                                <a:rPr lang="en-US" altLang="ko-KR" i="1" dirty="0">
                                  <a:latin typeface="Cambria Math" panose="02040503050406030204" pitchFamily="18" charset="0"/>
                                  <a:sym typeface="Wingdings" panose="05000000000000000000" pitchFamily="2" charset="2"/>
                                </a:rPr>
                                <m:t>𝑃</m:t>
                              </m:r>
                            </m:e>
                            <m:sub>
                              <m:r>
                                <a:rPr lang="en-US" altLang="ko-KR" b="0" i="1" dirty="0" smtClean="0">
                                  <a:latin typeface="Cambria Math" panose="02040503050406030204" pitchFamily="18" charset="0"/>
                                  <a:sym typeface="Wingdings" panose="05000000000000000000" pitchFamily="2" charset="2"/>
                                </a:rPr>
                                <m:t>𝑝</m:t>
                              </m:r>
                            </m:sub>
                          </m:sSub>
                        </m:num>
                        <m:den>
                          <m:r>
                            <a:rPr lang="en-US" altLang="ko-KR" i="1" dirty="0">
                              <a:latin typeface="Cambria Math" panose="02040503050406030204" pitchFamily="18" charset="0"/>
                              <a:sym typeface="Wingdings" panose="05000000000000000000" pitchFamily="2" charset="2"/>
                            </a:rPr>
                            <m:t>𝑀</m:t>
                          </m:r>
                        </m:den>
                      </m:f>
                    </m:oMath>
                  </a14:m>
                  <a:endParaRPr lang="ko-KR" altLang="en-US" dirty="0"/>
                </a:p>
              </p:txBody>
            </p:sp>
          </mc:Choice>
          <mc:Fallback xmlns="">
            <p:sp>
              <p:nvSpPr>
                <p:cNvPr id="37" name="TextBox 36">
                  <a:extLst>
                    <a:ext uri="{FF2B5EF4-FFF2-40B4-BE49-F238E27FC236}">
                      <a16:creationId xmlns:a16="http://schemas.microsoft.com/office/drawing/2014/main" id="{E6A6566B-0E74-4FF7-AE80-750DBB3873E2}"/>
                    </a:ext>
                  </a:extLst>
                </p:cNvPr>
                <p:cNvSpPr txBox="1">
                  <a:spLocks noRot="1" noChangeAspect="1" noMove="1" noResize="1" noEditPoints="1" noAdjustHandles="1" noChangeArrowheads="1" noChangeShapeType="1" noTextEdit="1"/>
                </p:cNvSpPr>
                <p:nvPr/>
              </p:nvSpPr>
              <p:spPr>
                <a:xfrm>
                  <a:off x="6329148" y="3429000"/>
                  <a:ext cx="5312392" cy="500393"/>
                </a:xfrm>
                <a:prstGeom prst="rect">
                  <a:avLst/>
                </a:prstGeom>
                <a:blipFill>
                  <a:blip r:embed="rId6"/>
                  <a:stretch>
                    <a:fillRect b="-487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FFB4CD9-04BD-438A-9FEB-464640D2FBB9}"/>
                    </a:ext>
                  </a:extLst>
                </p:cNvPr>
                <p:cNvSpPr txBox="1"/>
                <p:nvPr/>
              </p:nvSpPr>
              <p:spPr>
                <a:xfrm>
                  <a:off x="9598925" y="3429000"/>
                  <a:ext cx="2042615" cy="475964"/>
                </a:xfrm>
                <a:prstGeom prst="rect">
                  <a:avLst/>
                </a:prstGeom>
                <a:noFill/>
              </p:spPr>
              <p:txBody>
                <a:bodyPr wrap="square">
                  <a:spAutoFit/>
                </a:bodyPr>
                <a:lstStyle/>
                <a:p>
                  <a:r>
                    <a:rPr lang="en-US" altLang="ko-KR" sz="1200" dirty="0">
                      <a:latin typeface="+mj-lt"/>
                      <a:sym typeface="Wingdings" panose="05000000000000000000" pitchFamily="2" charset="2"/>
                    </a:rPr>
                    <a:t>power of the macro </a:t>
                  </a:r>
                  <a14:m>
                    <m:oMath xmlns:m="http://schemas.openxmlformats.org/officeDocument/2006/math">
                      <m:d>
                        <m:dPr>
                          <m:ctrlPr>
                            <a:rPr lang="en-US" altLang="ko-KR" sz="1200" i="1" dirty="0" smtClean="0">
                              <a:latin typeface="Cambria Math" panose="02040503050406030204" pitchFamily="18" charset="0"/>
                              <a:sym typeface="Wingdings" panose="05000000000000000000" pitchFamily="2" charset="2"/>
                            </a:rPr>
                          </m:ctrlPr>
                        </m:dPr>
                        <m:e>
                          <m:sSub>
                            <m:sSubPr>
                              <m:ctrlPr>
                                <a:rPr lang="en-US" altLang="ko-KR" sz="1200" i="1" dirty="0">
                                  <a:latin typeface="Cambria Math" panose="02040503050406030204" pitchFamily="18" charset="0"/>
                                  <a:sym typeface="Wingdings" panose="05000000000000000000" pitchFamily="2" charset="2"/>
                                </a:rPr>
                              </m:ctrlPr>
                            </m:sSubPr>
                            <m:e>
                              <m:r>
                                <a:rPr lang="en-US" altLang="ko-KR" sz="1200" i="1" dirty="0">
                                  <a:latin typeface="Cambria Math" panose="02040503050406030204" pitchFamily="18" charset="0"/>
                                  <a:sym typeface="Wingdings" panose="05000000000000000000" pitchFamily="2" charset="2"/>
                                </a:rPr>
                                <m:t>𝑃</m:t>
                              </m:r>
                            </m:e>
                            <m:sub>
                              <m:r>
                                <a:rPr lang="en-US" altLang="ko-KR" sz="1200" b="0" i="1" dirty="0" smtClean="0">
                                  <a:latin typeface="Cambria Math" panose="02040503050406030204" pitchFamily="18" charset="0"/>
                                  <a:sym typeface="Wingdings" panose="05000000000000000000" pitchFamily="2" charset="2"/>
                                </a:rPr>
                                <m:t>𝑚</m:t>
                              </m:r>
                            </m:sub>
                          </m:sSub>
                        </m:e>
                      </m:d>
                    </m:oMath>
                  </a14:m>
                  <a:endParaRPr lang="en-US" altLang="ko-KR" sz="1200" dirty="0">
                    <a:latin typeface="+mj-lt"/>
                    <a:sym typeface="Wingdings" panose="05000000000000000000" pitchFamily="2" charset="2"/>
                  </a:endParaRPr>
                </a:p>
                <a:p>
                  <a:r>
                    <a:rPr lang="en-US" altLang="ko-KR" sz="1200" dirty="0">
                      <a:latin typeface="+mj-lt"/>
                      <a:sym typeface="Wingdings" panose="05000000000000000000" pitchFamily="2" charset="2"/>
                    </a:rPr>
                    <a:t>power of the </a:t>
                  </a:r>
                  <a:r>
                    <a:rPr lang="en-US" altLang="ko-KR" sz="1200" dirty="0" err="1">
                      <a:latin typeface="+mj-lt"/>
                    </a:rPr>
                    <a:t>pico</a:t>
                  </a:r>
                  <a:r>
                    <a:rPr lang="en-US" altLang="ko-KR" sz="1200" dirty="0">
                      <a:latin typeface="+mj-lt"/>
                    </a:rPr>
                    <a:t> </a:t>
                  </a:r>
                  <a:r>
                    <a:rPr lang="en-US" altLang="ko-KR" sz="1200" dirty="0"/>
                    <a:t>(</a:t>
                  </a:r>
                  <a14:m>
                    <m:oMath xmlns:m="http://schemas.openxmlformats.org/officeDocument/2006/math">
                      <m:sSub>
                        <m:sSubPr>
                          <m:ctrlPr>
                            <a:rPr lang="en-US" altLang="ko-KR" sz="1200" i="1" dirty="0" smtClean="0">
                              <a:latin typeface="Cambria Math" panose="02040503050406030204" pitchFamily="18" charset="0"/>
                              <a:sym typeface="Wingdings" panose="05000000000000000000" pitchFamily="2" charset="2"/>
                            </a:rPr>
                          </m:ctrlPr>
                        </m:sSubPr>
                        <m:e>
                          <m:r>
                            <a:rPr lang="en-US" altLang="ko-KR" sz="1200" i="1" dirty="0">
                              <a:latin typeface="Cambria Math" panose="02040503050406030204" pitchFamily="18" charset="0"/>
                              <a:sym typeface="Wingdings" panose="05000000000000000000" pitchFamily="2" charset="2"/>
                            </a:rPr>
                            <m:t>𝑃</m:t>
                          </m:r>
                        </m:e>
                        <m:sub>
                          <m:r>
                            <a:rPr lang="en-US" altLang="ko-KR" sz="1200" b="0" i="1" dirty="0" smtClean="0">
                              <a:latin typeface="Cambria Math" panose="02040503050406030204" pitchFamily="18" charset="0"/>
                              <a:sym typeface="Wingdings" panose="05000000000000000000" pitchFamily="2" charset="2"/>
                            </a:rPr>
                            <m:t>𝑝</m:t>
                          </m:r>
                        </m:sub>
                      </m:sSub>
                    </m:oMath>
                  </a14:m>
                  <a:r>
                    <a:rPr lang="en-US" altLang="ko-KR" sz="1200" dirty="0"/>
                    <a:t>)</a:t>
                  </a:r>
                  <a:endParaRPr lang="ko-KR" altLang="en-US" sz="1200" dirty="0"/>
                </a:p>
              </p:txBody>
            </p:sp>
          </mc:Choice>
          <mc:Fallback xmlns="">
            <p:sp>
              <p:nvSpPr>
                <p:cNvPr id="38" name="TextBox 37">
                  <a:extLst>
                    <a:ext uri="{FF2B5EF4-FFF2-40B4-BE49-F238E27FC236}">
                      <a16:creationId xmlns:a16="http://schemas.microsoft.com/office/drawing/2014/main" id="{5FFB4CD9-04BD-438A-9FEB-464640D2FBB9}"/>
                    </a:ext>
                  </a:extLst>
                </p:cNvPr>
                <p:cNvSpPr txBox="1">
                  <a:spLocks noRot="1" noChangeAspect="1" noMove="1" noResize="1" noEditPoints="1" noAdjustHandles="1" noChangeArrowheads="1" noChangeShapeType="1" noTextEdit="1"/>
                </p:cNvSpPr>
                <p:nvPr/>
              </p:nvSpPr>
              <p:spPr>
                <a:xfrm>
                  <a:off x="9598925" y="3429000"/>
                  <a:ext cx="2042615" cy="475964"/>
                </a:xfrm>
                <a:prstGeom prst="rect">
                  <a:avLst/>
                </a:prstGeom>
                <a:blipFill>
                  <a:blip r:embed="rId7"/>
                  <a:stretch>
                    <a:fillRect t="-2564" b="-5128"/>
                  </a:stretch>
                </a:blipFill>
              </p:spPr>
              <p:txBody>
                <a:bodyPr/>
                <a:lstStyle/>
                <a:p>
                  <a:r>
                    <a:rPr lang="ko-KR" altLang="en-US">
                      <a:noFill/>
                    </a:rPr>
                    <a:t> </a:t>
                  </a:r>
                </a:p>
              </p:txBody>
            </p:sp>
          </mc:Fallback>
        </mc:AlternateContent>
      </p:gr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3145697F-6D9E-4330-80B0-013605A9A2FF}"/>
                  </a:ext>
                </a:extLst>
              </p:cNvPr>
              <p:cNvSpPr txBox="1"/>
              <p:nvPr/>
            </p:nvSpPr>
            <p:spPr>
              <a:xfrm>
                <a:off x="6453954" y="4180703"/>
                <a:ext cx="5515364" cy="1460400"/>
              </a:xfrm>
              <a:prstGeom prst="rect">
                <a:avLst/>
              </a:prstGeom>
              <a:noFill/>
            </p:spPr>
            <p:txBody>
              <a:bodyPr wrap="square">
                <a:spAutoFit/>
              </a:bodyPr>
              <a:lstStyle/>
              <a:p>
                <a:r>
                  <a:rPr lang="en-US" altLang="ko-KR" dirty="0">
                    <a:latin typeface="+mj-lt"/>
                  </a:rPr>
                  <a:t>For each</a:t>
                </a:r>
              </a:p>
              <a:p>
                <a:r>
                  <a:rPr lang="en-US" altLang="ko-KR" dirty="0">
                    <a:latin typeface="+mj-lt"/>
                  </a:rPr>
                  <a:t>feasible solution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i="1">
                            <a:latin typeface="Cambria Math" panose="02040503050406030204" pitchFamily="18" charset="0"/>
                          </a:rPr>
                          <m:t>𝑖</m:t>
                        </m:r>
                        <m:r>
                          <a:rPr lang="en-US" altLang="ko-KR" i="1">
                            <a:latin typeface="Cambria Math" panose="02040503050406030204" pitchFamily="18" charset="0"/>
                          </a:rPr>
                          <m:t>, </m:t>
                        </m:r>
                        <m:r>
                          <a:rPr lang="en-US" altLang="ko-KR" i="1">
                            <a:latin typeface="Cambria Math" panose="02040503050406030204" pitchFamily="18" charset="0"/>
                          </a:rPr>
                          <m:t>𝑗</m:t>
                        </m:r>
                      </m:sub>
                    </m:sSub>
                  </m:oMath>
                </a14:m>
                <a:r>
                  <a:rPr lang="en-US" altLang="ko-KR" dirty="0">
                    <a:latin typeface="+mj-lt"/>
                  </a:rPr>
                  <a:t>}, we need to have</a:t>
                </a:r>
              </a:p>
              <a:p>
                <a14:m>
                  <m:oMath xmlns:m="http://schemas.openxmlformats.org/officeDocument/2006/math">
                    <m:nary>
                      <m:naryPr>
                        <m:chr m:val="∑"/>
                        <m:supHide m:val="on"/>
                        <m:ctrlPr>
                          <a:rPr lang="en-US" altLang="ko-KR" i="1" dirty="0">
                            <a:latin typeface="Cambria Math" panose="02040503050406030204" pitchFamily="18" charset="0"/>
                            <a:sym typeface="Wingdings" panose="05000000000000000000" pitchFamily="2" charset="2"/>
                          </a:rPr>
                        </m:ctrlPr>
                      </m:naryPr>
                      <m:sub>
                        <m:r>
                          <a:rPr lang="en-US" altLang="ko-KR" i="1">
                            <a:latin typeface="Cambria Math" panose="02040503050406030204" pitchFamily="18" charset="0"/>
                          </a:rPr>
                          <m:t>𝑖</m:t>
                        </m:r>
                        <m:r>
                          <a:rPr lang="en-US" altLang="ko-KR" i="1">
                            <a:latin typeface="Cambria Math" panose="02040503050406030204" pitchFamily="18" charset="0"/>
                          </a:rPr>
                          <m:t>∈</m:t>
                        </m:r>
                        <m:r>
                          <a:rPr lang="ko-KR" altLang="en-US" i="1" dirty="0">
                            <a:latin typeface="Cambria Math" panose="02040503050406030204" pitchFamily="18" charset="0"/>
                            <a:sym typeface="Wingdings" panose="05000000000000000000" pitchFamily="2" charset="2"/>
                          </a:rPr>
                          <m:t>𝒩</m:t>
                        </m:r>
                      </m:sub>
                      <m:sup/>
                      <m:e>
                        <m:sSub>
                          <m:sSubPr>
                            <m:ctrlPr>
                              <a:rPr lang="en-US" altLang="ko-KR" i="1">
                                <a:latin typeface="Cambria Math" panose="02040503050406030204" pitchFamily="18" charset="0"/>
                              </a:rPr>
                            </m:ctrlPr>
                          </m:sSubPr>
                          <m:e>
                            <m:r>
                              <a:rPr lang="en-US" altLang="ko-KR" i="1">
                                <a:latin typeface="Cambria Math" panose="02040503050406030204" pitchFamily="18" charset="0"/>
                              </a:rPr>
                              <m:t>𝑥</m:t>
                            </m:r>
                          </m:e>
                          <m:sub>
                            <m:r>
                              <a:rPr lang="en-US" altLang="ko-KR" i="1">
                                <a:latin typeface="Cambria Math" panose="02040503050406030204" pitchFamily="18" charset="0"/>
                              </a:rPr>
                              <m:t>𝑖</m:t>
                            </m:r>
                            <m:r>
                              <a:rPr lang="en-US" altLang="ko-KR" i="1">
                                <a:latin typeface="Cambria Math" panose="02040503050406030204" pitchFamily="18" charset="0"/>
                              </a:rPr>
                              <m:t>, </m:t>
                            </m:r>
                            <m:r>
                              <a:rPr lang="en-US" altLang="ko-KR" i="1">
                                <a:latin typeface="Cambria Math" panose="02040503050406030204" pitchFamily="18" charset="0"/>
                              </a:rPr>
                              <m:t>𝑗</m:t>
                            </m:r>
                          </m:sub>
                        </m:sSub>
                        <m:sSub>
                          <m:sSubPr>
                            <m:ctrlPr>
                              <a:rPr lang="en-US" altLang="ko-KR" i="1" dirty="0">
                                <a:latin typeface="Cambria Math" panose="02040503050406030204" pitchFamily="18" charset="0"/>
                                <a:sym typeface="Wingdings" panose="05000000000000000000" pitchFamily="2" charset="2"/>
                              </a:rPr>
                            </m:ctrlPr>
                          </m:sSubPr>
                          <m:e>
                            <m:r>
                              <a:rPr lang="ko-KR" altLang="en-US" i="1" dirty="0">
                                <a:latin typeface="Cambria Math" panose="02040503050406030204" pitchFamily="18" charset="0"/>
                                <a:sym typeface="Wingdings" panose="05000000000000000000" pitchFamily="2" charset="2"/>
                              </a:rPr>
                              <m:t>𝜆</m:t>
                            </m:r>
                          </m:e>
                          <m:sub>
                            <m:r>
                              <a:rPr lang="en-US" altLang="ko-KR" i="1" dirty="0">
                                <a:latin typeface="Cambria Math" panose="02040503050406030204" pitchFamily="18" charset="0"/>
                                <a:sym typeface="Wingdings" panose="05000000000000000000" pitchFamily="2" charset="2"/>
                              </a:rPr>
                              <m:t>𝑖</m:t>
                            </m:r>
                          </m:sub>
                        </m:sSub>
                      </m:e>
                    </m:nary>
                  </m:oMath>
                </a14:m>
                <a:r>
                  <a:rPr lang="en-US" altLang="ko-KR" dirty="0">
                    <a:latin typeface="+mj-lt"/>
                  </a:rPr>
                  <a:t> ≤ </a:t>
                </a:r>
                <a14:m>
                  <m:oMath xmlns:m="http://schemas.openxmlformats.org/officeDocument/2006/math">
                    <m:sSub>
                      <m:sSubPr>
                        <m:ctrlPr>
                          <a:rPr lang="en-US" altLang="ko-KR" i="1" smtClean="0">
                            <a:latin typeface="Cambria Math" panose="02040503050406030204" pitchFamily="18" charset="0"/>
                          </a:rPr>
                        </m:ctrlPr>
                      </m:sSubPr>
                      <m:e>
                        <m:r>
                          <a:rPr lang="ko-KR" altLang="en-US" i="1" smtClean="0">
                            <a:latin typeface="Cambria Math" panose="02040503050406030204" pitchFamily="18" charset="0"/>
                          </a:rPr>
                          <m:t>𝒞</m:t>
                        </m:r>
                      </m:e>
                      <m:sub>
                        <m:r>
                          <a:rPr lang="en-US" altLang="ko-KR" b="0" i="1" smtClean="0">
                            <a:latin typeface="Cambria Math" panose="02040503050406030204" pitchFamily="18" charset="0"/>
                          </a:rPr>
                          <m:t>𝑗</m:t>
                        </m:r>
                      </m:sub>
                    </m:sSub>
                  </m:oMath>
                </a14:m>
                <a:r>
                  <a:rPr lang="ko-KR" altLang="en-US" dirty="0">
                    <a:latin typeface="+mj-lt"/>
                  </a:rPr>
                  <a:t> </a:t>
                </a:r>
                <a:endParaRPr lang="en-US" altLang="ko-KR" dirty="0">
                  <a:latin typeface="+mj-lt"/>
                </a:endParaRPr>
              </a:p>
              <a:p>
                <a:r>
                  <a:rPr lang="en-US" altLang="ko-KR" dirty="0">
                    <a:latin typeface="+mj-lt"/>
                  </a:rPr>
                  <a:t>for all </a:t>
                </a:r>
                <a14:m>
                  <m:oMath xmlns:m="http://schemas.openxmlformats.org/officeDocument/2006/math">
                    <m:r>
                      <m:rPr>
                        <m:brk m:alnAt="7"/>
                      </m:rPr>
                      <a:rPr lang="en-US" altLang="ko-KR" i="1" dirty="0" smtClean="0">
                        <a:latin typeface="Cambria Math" panose="02040503050406030204" pitchFamily="18" charset="0"/>
                        <a:sym typeface="Wingdings" panose="05000000000000000000" pitchFamily="2" charset="2"/>
                      </a:rPr>
                      <m:t>𝑗</m:t>
                    </m:r>
                    <m:r>
                      <a:rPr lang="en-US" altLang="ko-KR" i="1" dirty="0">
                        <a:latin typeface="Cambria Math" panose="02040503050406030204" pitchFamily="18" charset="0"/>
                        <a:sym typeface="Wingdings" panose="05000000000000000000" pitchFamily="2" charset="2"/>
                      </a:rPr>
                      <m:t>∈</m:t>
                    </m:r>
                    <m:sSup>
                      <m:sSupPr>
                        <m:ctrlPr>
                          <a:rPr lang="en-US" altLang="ko-KR" i="1" dirty="0" smtClean="0">
                            <a:latin typeface="Cambria Math" panose="02040503050406030204" pitchFamily="18" charset="0"/>
                            <a:ea typeface="Cambria Math" panose="02040503050406030204" pitchFamily="18" charset="0"/>
                            <a:sym typeface="Wingdings" panose="05000000000000000000" pitchFamily="2" charset="2"/>
                          </a:rPr>
                        </m:ctrlPr>
                      </m:sSupPr>
                      <m:e>
                        <m:r>
                          <a:rPr lang="en-US" altLang="ko-KR" i="1" dirty="0">
                            <a:latin typeface="Cambria Math" panose="02040503050406030204" pitchFamily="18" charset="0"/>
                            <a:ea typeface="Cambria Math" panose="02040503050406030204" pitchFamily="18" charset="0"/>
                            <a:sym typeface="Wingdings" panose="05000000000000000000" pitchFamily="2" charset="2"/>
                          </a:rPr>
                          <m:t>ℬ</m:t>
                        </m:r>
                      </m:e>
                      <m:sup>
                        <m:r>
                          <a:rPr lang="en-US" altLang="ko-KR" b="0" i="1" dirty="0" smtClean="0">
                            <a:latin typeface="Cambria Math" panose="02040503050406030204" pitchFamily="18" charset="0"/>
                            <a:ea typeface="Cambria Math" panose="02040503050406030204" pitchFamily="18" charset="0"/>
                            <a:sym typeface="Wingdings" panose="05000000000000000000" pitchFamily="2" charset="2"/>
                          </a:rPr>
                          <m:t>′</m:t>
                        </m:r>
                      </m:sup>
                    </m:sSup>
                    <m:r>
                      <a:rPr lang="en-US" altLang="ko-KR" i="1" dirty="0">
                        <a:latin typeface="Cambria Math" panose="02040503050406030204" pitchFamily="18" charset="0"/>
                        <a:ea typeface="Cambria Math" panose="02040503050406030204" pitchFamily="18" charset="0"/>
                        <a:sym typeface="Wingdings" panose="05000000000000000000" pitchFamily="2" charset="2"/>
                      </a:rPr>
                      <m:t> </m:t>
                    </m:r>
                  </m:oMath>
                </a14:m>
                <a:r>
                  <a:rPr lang="en-US" altLang="ko-KR" dirty="0">
                    <a:latin typeface="+mj-lt"/>
                  </a:rPr>
                  <a:t>where </a:t>
                </a:r>
                <a14:m>
                  <m:oMath xmlns:m="http://schemas.openxmlformats.org/officeDocument/2006/math">
                    <m:sSup>
                      <m:sSupPr>
                        <m:ctrlPr>
                          <a:rPr lang="en-US" altLang="ko-KR" i="1" dirty="0">
                            <a:latin typeface="Cambria Math" panose="02040503050406030204" pitchFamily="18" charset="0"/>
                            <a:ea typeface="Cambria Math" panose="02040503050406030204" pitchFamily="18" charset="0"/>
                            <a:sym typeface="Wingdings" panose="05000000000000000000" pitchFamily="2" charset="2"/>
                          </a:rPr>
                        </m:ctrlPr>
                      </m:sSupPr>
                      <m:e>
                        <m:r>
                          <a:rPr lang="en-US" altLang="ko-KR" i="1" dirty="0">
                            <a:latin typeface="Cambria Math" panose="02040503050406030204" pitchFamily="18" charset="0"/>
                            <a:ea typeface="Cambria Math" panose="02040503050406030204" pitchFamily="18" charset="0"/>
                            <a:sym typeface="Wingdings" panose="05000000000000000000" pitchFamily="2" charset="2"/>
                          </a:rPr>
                          <m:t>ℬ</m:t>
                        </m:r>
                      </m:e>
                      <m:sup>
                        <m:r>
                          <a:rPr lang="en-US" altLang="ko-KR" i="1" dirty="0">
                            <a:latin typeface="Cambria Math" panose="02040503050406030204" pitchFamily="18" charset="0"/>
                            <a:ea typeface="Cambria Math" panose="02040503050406030204" pitchFamily="18" charset="0"/>
                            <a:sym typeface="Wingdings" panose="05000000000000000000" pitchFamily="2" charset="2"/>
                          </a:rPr>
                          <m:t>′</m:t>
                        </m:r>
                      </m:sup>
                    </m:sSup>
                  </m:oMath>
                </a14:m>
                <a:r>
                  <a:rPr lang="en-US" altLang="ko-KR" dirty="0">
                    <a:latin typeface="+mj-lt"/>
                  </a:rPr>
                  <a:t> denotes the set of </a:t>
                </a:r>
                <a:r>
                  <a:rPr lang="en-US" altLang="ko-KR" dirty="0" err="1">
                    <a:latin typeface="+mj-lt"/>
                  </a:rPr>
                  <a:t>pico</a:t>
                </a:r>
                <a:r>
                  <a:rPr lang="en-US" altLang="ko-KR" dirty="0">
                    <a:latin typeface="+mj-lt"/>
                  </a:rPr>
                  <a:t> BSs.</a:t>
                </a:r>
              </a:p>
              <a:p>
                <a:r>
                  <a:rPr lang="en-US" altLang="ko-KR" sz="1400" dirty="0">
                    <a:latin typeface="+mj-lt"/>
                    <a:sym typeface="Wingdings" panose="05000000000000000000" pitchFamily="2" charset="2"/>
                  </a:rPr>
                  <a:t> </a:t>
                </a:r>
                <a:r>
                  <a:rPr lang="ko-KR" altLang="en-US" sz="1400" dirty="0">
                    <a:latin typeface="+mj-lt"/>
                    <a:sym typeface="Wingdings" panose="05000000000000000000" pitchFamily="2" charset="2"/>
                  </a:rPr>
                  <a:t>유선용량이 엄청 크면 위 제약은 무시할 수 있다</a:t>
                </a:r>
                <a:r>
                  <a:rPr lang="en-US" altLang="ko-KR" sz="1400" dirty="0">
                    <a:latin typeface="+mj-lt"/>
                    <a:sym typeface="Wingdings" panose="05000000000000000000" pitchFamily="2" charset="2"/>
                  </a:rPr>
                  <a:t>.</a:t>
                </a:r>
                <a:endParaRPr lang="ko-KR" altLang="en-US" sz="1400" dirty="0">
                  <a:latin typeface="+mj-lt"/>
                </a:endParaRPr>
              </a:p>
            </p:txBody>
          </p:sp>
        </mc:Choice>
        <mc:Fallback xmlns="">
          <p:sp>
            <p:nvSpPr>
              <p:cNvPr id="39" name="TextBox 38">
                <a:extLst>
                  <a:ext uri="{FF2B5EF4-FFF2-40B4-BE49-F238E27FC236}">
                    <a16:creationId xmlns:a16="http://schemas.microsoft.com/office/drawing/2014/main" id="{3145697F-6D9E-4330-80B0-013605A9A2FF}"/>
                  </a:ext>
                </a:extLst>
              </p:cNvPr>
              <p:cNvSpPr txBox="1">
                <a:spLocks noRot="1" noChangeAspect="1" noMove="1" noResize="1" noEditPoints="1" noAdjustHandles="1" noChangeArrowheads="1" noChangeShapeType="1" noTextEdit="1"/>
              </p:cNvSpPr>
              <p:nvPr/>
            </p:nvSpPr>
            <p:spPr>
              <a:xfrm>
                <a:off x="6453954" y="4180703"/>
                <a:ext cx="5515364" cy="1460400"/>
              </a:xfrm>
              <a:prstGeom prst="rect">
                <a:avLst/>
              </a:prstGeom>
              <a:blipFill>
                <a:blip r:embed="rId8"/>
                <a:stretch>
                  <a:fillRect l="-6195" t="-2510" b="-12134"/>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873775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76410AB9-AC74-48D5-A731-E306A8E2CD8A}"/>
              </a:ext>
            </a:extLst>
          </p:cNvPr>
          <p:cNvGrpSpPr/>
          <p:nvPr/>
        </p:nvGrpSpPr>
        <p:grpSpPr>
          <a:xfrm>
            <a:off x="0" y="10"/>
            <a:ext cx="12191981" cy="6857990"/>
            <a:chOff x="0" y="10"/>
            <a:chExt cx="12191981" cy="6857990"/>
          </a:xfrm>
        </p:grpSpPr>
        <p:pic>
          <p:nvPicPr>
            <p:cNvPr id="4" name="Picture 1">
              <a:extLst>
                <a:ext uri="{FF2B5EF4-FFF2-40B4-BE49-F238E27FC236}">
                  <a16:creationId xmlns:a16="http://schemas.microsoft.com/office/drawing/2014/main" id="{D8D7317A-AA7A-4A4D-AC11-59A4EED251E0}"/>
                </a:ext>
              </a:extLst>
            </p:cNvPr>
            <p:cNvPicPr>
              <a:picLocks noChangeAspect="1"/>
            </p:cNvPicPr>
            <p:nvPr/>
          </p:nvPicPr>
          <p:blipFill rotWithShape="1">
            <a:blip r:embed="rId3" cstate="screen">
              <a:duotone>
                <a:prstClr val="black"/>
                <a:prstClr val="white"/>
              </a:duotone>
              <a:extLst>
                <a:ext uri="{28A0092B-C50C-407E-A947-70E740481C1C}">
                  <a14:useLocalDpi xmlns:a14="http://schemas.microsoft.com/office/drawing/2010/main"/>
                </a:ext>
              </a:extLst>
            </a:blip>
            <a:srcRect t="8974" b="6757"/>
            <a:stretch/>
          </p:blipFill>
          <p:spPr>
            <a:xfrm>
              <a:off x="0" y="10"/>
              <a:ext cx="12191981" cy="6857990"/>
            </a:xfrm>
            <a:prstGeom prst="rect">
              <a:avLst/>
            </a:prstGeom>
          </p:spPr>
        </p:pic>
        <p:sp>
          <p:nvSpPr>
            <p:cNvPr id="2" name="사각형: 둥근 모서리 1">
              <a:extLst>
                <a:ext uri="{FF2B5EF4-FFF2-40B4-BE49-F238E27FC236}">
                  <a16:creationId xmlns:a16="http://schemas.microsoft.com/office/drawing/2014/main" id="{18ACE393-6465-4563-9CC1-F7DBC8C89F37}"/>
                </a:ext>
              </a:extLst>
            </p:cNvPr>
            <p:cNvSpPr/>
            <p:nvPr/>
          </p:nvSpPr>
          <p:spPr>
            <a:xfrm>
              <a:off x="212944" y="238836"/>
              <a:ext cx="11766114" cy="6421271"/>
            </a:xfrm>
            <a:prstGeom prst="roundRect">
              <a:avLst>
                <a:gd name="adj" fmla="val 7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TextBox 5">
            <a:extLst>
              <a:ext uri="{FF2B5EF4-FFF2-40B4-BE49-F238E27FC236}">
                <a16:creationId xmlns:a16="http://schemas.microsoft.com/office/drawing/2014/main" id="{F45D72DA-4878-42A6-98A1-32C72631FCB2}"/>
              </a:ext>
            </a:extLst>
          </p:cNvPr>
          <p:cNvSpPr txBox="1"/>
          <p:nvPr/>
        </p:nvSpPr>
        <p:spPr>
          <a:xfrm>
            <a:off x="397469" y="496069"/>
            <a:ext cx="10370615" cy="523220"/>
          </a:xfrm>
          <a:prstGeom prst="rect">
            <a:avLst/>
          </a:prstGeom>
          <a:noFill/>
        </p:spPr>
        <p:txBody>
          <a:bodyPr wrap="square" rtlCol="0">
            <a:spAutoFit/>
          </a:bodyPr>
          <a:lstStyle/>
          <a:p>
            <a:r>
              <a:rPr lang="en-US" altLang="ko-KR" sz="2800" dirty="0"/>
              <a:t>PROBLEM FORMULATIONS AND SOLUTION TECHNIQUES</a:t>
            </a:r>
            <a:endParaRPr lang="ko-KR" altLang="en-US" sz="2800" dirty="0"/>
          </a:p>
        </p:txBody>
      </p:sp>
      <p:sp>
        <p:nvSpPr>
          <p:cNvPr id="14" name="TextBox 13">
            <a:extLst>
              <a:ext uri="{FF2B5EF4-FFF2-40B4-BE49-F238E27FC236}">
                <a16:creationId xmlns:a16="http://schemas.microsoft.com/office/drawing/2014/main" id="{F1CB8029-4A42-486F-97A7-DC035234D888}"/>
              </a:ext>
            </a:extLst>
          </p:cNvPr>
          <p:cNvSpPr txBox="1"/>
          <p:nvPr/>
        </p:nvSpPr>
        <p:spPr>
          <a:xfrm>
            <a:off x="626519" y="1258115"/>
            <a:ext cx="7639334" cy="584775"/>
          </a:xfrm>
          <a:prstGeom prst="rect">
            <a:avLst/>
          </a:prstGeom>
          <a:noFill/>
        </p:spPr>
        <p:txBody>
          <a:bodyPr wrap="square">
            <a:spAutoFit/>
          </a:bodyPr>
          <a:lstStyle/>
          <a:p>
            <a:r>
              <a:rPr lang="en-US" altLang="ko-KR" sz="1600" b="1" dirty="0">
                <a:latin typeface="+mj-lt"/>
                <a:sym typeface="Wingdings" panose="05000000000000000000" pitchFamily="2" charset="2"/>
              </a:rPr>
              <a:t>* Orthogonal Deployment (OD) problem</a:t>
            </a:r>
          </a:p>
          <a:p>
            <a:endParaRPr lang="en-US" altLang="ko-KR" sz="1600" dirty="0">
              <a:latin typeface="+mj-lt"/>
              <a:sym typeface="Wingdings" panose="05000000000000000000" pitchFamily="2" charset="2"/>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8B75404-E494-4103-B88A-C3CAD4C2F000}"/>
                  </a:ext>
                </a:extLst>
              </p:cNvPr>
              <p:cNvSpPr txBox="1"/>
              <p:nvPr/>
            </p:nvSpPr>
            <p:spPr>
              <a:xfrm>
                <a:off x="790798" y="1597768"/>
                <a:ext cx="11188258" cy="688137"/>
              </a:xfrm>
              <a:prstGeom prst="rect">
                <a:avLst/>
              </a:prstGeom>
              <a:noFill/>
            </p:spPr>
            <p:txBody>
              <a:bodyPr wrap="square">
                <a:spAutoFit/>
              </a:bodyPr>
              <a:lstStyle/>
              <a:p>
                <a:r>
                  <a:rPr lang="en-US" altLang="ko-KR" sz="1600" dirty="0">
                    <a:latin typeface="+mj-lt"/>
                  </a:rPr>
                  <a:t>Given </a:t>
                </a:r>
                <a14:m>
                  <m:oMath xmlns:m="http://schemas.openxmlformats.org/officeDocument/2006/math">
                    <m:r>
                      <a:rPr lang="en-US" altLang="ko-KR" sz="1600" i="1" dirty="0" smtClean="0">
                        <a:latin typeface="Cambria Math" panose="02040503050406030204" pitchFamily="18" charset="0"/>
                        <a:sym typeface="Wingdings" panose="05000000000000000000" pitchFamily="2" charset="2"/>
                      </a:rPr>
                      <m:t>(</m:t>
                    </m:r>
                    <m:r>
                      <a:rPr lang="en-US" altLang="ko-KR" sz="1600" b="0" i="1" dirty="0" smtClean="0">
                        <a:latin typeface="Cambria Math" panose="02040503050406030204" pitchFamily="18" charset="0"/>
                        <a:sym typeface="Wingdings" panose="05000000000000000000" pitchFamily="2" charset="2"/>
                      </a:rPr>
                      <m:t>𝑢</m:t>
                    </m:r>
                    <m:r>
                      <a:rPr lang="en-US" altLang="ko-KR" sz="1600" b="0" i="1" dirty="0" smtClean="0">
                        <a:latin typeface="Cambria Math" panose="02040503050406030204" pitchFamily="18" charset="0"/>
                        <a:sym typeface="Wingdings" panose="05000000000000000000" pitchFamily="2" charset="2"/>
                      </a:rPr>
                      <m:t>, </m:t>
                    </m:r>
                    <m:r>
                      <a:rPr lang="en-US" altLang="ko-KR" sz="1600" b="0" i="1" dirty="0" smtClean="0">
                        <a:latin typeface="Cambria Math" panose="02040503050406030204" pitchFamily="18" charset="0"/>
                        <a:sym typeface="Wingdings" panose="05000000000000000000" pitchFamily="2" charset="2"/>
                      </a:rPr>
                      <m:t>𝑝</m:t>
                    </m:r>
                    <m:d>
                      <m:dPr>
                        <m:ctrlPr>
                          <a:rPr lang="en-US" altLang="ko-KR" sz="1600" b="0" i="1" dirty="0" smtClean="0">
                            <a:latin typeface="Cambria Math" panose="02040503050406030204" pitchFamily="18" charset="0"/>
                            <a:sym typeface="Wingdings" panose="05000000000000000000" pitchFamily="2" charset="2"/>
                          </a:rPr>
                        </m:ctrlPr>
                      </m:dPr>
                      <m:e>
                        <m:r>
                          <a:rPr lang="en-US" altLang="ko-KR" sz="1600" b="0" i="1" dirty="0" smtClean="0">
                            <a:latin typeface="Cambria Math" panose="02040503050406030204" pitchFamily="18" charset="0"/>
                            <a:sym typeface="Wingdings" panose="05000000000000000000" pitchFamily="2" charset="2"/>
                          </a:rPr>
                          <m:t>𝑢</m:t>
                        </m:r>
                      </m:e>
                    </m:d>
                    <m:r>
                      <a:rPr lang="en-US" altLang="ko-KR" sz="1600" b="0" i="1" dirty="0" smtClean="0">
                        <a:latin typeface="Cambria Math" panose="02040503050406030204" pitchFamily="18" charset="0"/>
                        <a:sym typeface="Wingdings" panose="05000000000000000000" pitchFamily="2" charset="2"/>
                      </a:rPr>
                      <m:t>)</m:t>
                    </m:r>
                  </m:oMath>
                </a14:m>
                <a:r>
                  <a:rPr lang="en-US" altLang="ko-KR" sz="1600" dirty="0">
                    <a:latin typeface="+mj-lt"/>
                  </a:rPr>
                  <a:t>: each </a:t>
                </a:r>
                <a:r>
                  <a:rPr lang="en-US" altLang="ko-KR" sz="1600" dirty="0" err="1">
                    <a:latin typeface="+mj-lt"/>
                  </a:rPr>
                  <a:t>pico</a:t>
                </a:r>
                <a:r>
                  <a:rPr lang="en-US" altLang="ko-KR" sz="1600" dirty="0">
                    <a:latin typeface="+mj-lt"/>
                  </a:rPr>
                  <a:t> BS will be assigned </a:t>
                </a:r>
                <a14:m>
                  <m:oMath xmlns:m="http://schemas.openxmlformats.org/officeDocument/2006/math">
                    <m:f>
                      <m:fPr>
                        <m:ctrlPr>
                          <a:rPr lang="en-US" altLang="ko-KR" sz="1600" i="1" smtClean="0">
                            <a:latin typeface="Cambria Math" panose="02040503050406030204" pitchFamily="18" charset="0"/>
                          </a:rPr>
                        </m:ctrlPr>
                      </m:fPr>
                      <m:num>
                        <m:r>
                          <a:rPr lang="en-US" altLang="ko-KR" sz="1600" b="0" i="1" smtClean="0">
                            <a:latin typeface="Cambria Math" panose="02040503050406030204" pitchFamily="18" charset="0"/>
                          </a:rPr>
                          <m:t>𝐾</m:t>
                        </m:r>
                      </m:num>
                      <m:den>
                        <m:r>
                          <a:rPr lang="en-US" altLang="ko-KR" sz="1600" b="0" i="1" smtClean="0">
                            <a:latin typeface="Cambria Math" panose="02040503050406030204" pitchFamily="18" charset="0"/>
                          </a:rPr>
                          <m:t>𝑢</m:t>
                        </m:r>
                      </m:den>
                    </m:f>
                  </m:oMath>
                </a14:m>
                <a:r>
                  <a:rPr lang="ko-KR" altLang="en-US" sz="1600" dirty="0">
                    <a:latin typeface="+mj-lt"/>
                  </a:rPr>
                  <a:t> </a:t>
                </a:r>
                <a:r>
                  <a:rPr lang="en-US" altLang="ko-KR" sz="1600" dirty="0">
                    <a:latin typeface="+mj-lt"/>
                  </a:rPr>
                  <a:t>sub-channels, </a:t>
                </a:r>
                <a:r>
                  <a:rPr lang="ko-KR" altLang="en-US" sz="1600" dirty="0">
                    <a:latin typeface="+mj-lt"/>
                  </a:rPr>
                  <a:t>각 </a:t>
                </a:r>
                <a:r>
                  <a:rPr lang="en-US" altLang="ko-KR" sz="1600" dirty="0" err="1">
                    <a:latin typeface="+mj-lt"/>
                  </a:rPr>
                  <a:t>pico</a:t>
                </a:r>
                <a:r>
                  <a:rPr lang="en-US" altLang="ko-KR" sz="1600" dirty="0">
                    <a:latin typeface="+mj-lt"/>
                  </a:rPr>
                  <a:t> </a:t>
                </a:r>
                <a:r>
                  <a:rPr lang="ko-KR" altLang="en-US" sz="1600" dirty="0">
                    <a:latin typeface="+mj-lt"/>
                  </a:rPr>
                  <a:t>셀의 채널 분배는 균등하게</a:t>
                </a:r>
                <a:r>
                  <a:rPr lang="en-US" altLang="ko-KR" sz="1600" dirty="0">
                    <a:latin typeface="+mj-lt"/>
                  </a:rPr>
                  <a:t>,</a:t>
                </a:r>
              </a:p>
              <a:p>
                <a:r>
                  <a:rPr lang="en-US" altLang="ko-KR" sz="1600" dirty="0">
                    <a:latin typeface="+mj-lt"/>
                  </a:rPr>
                  <a:t>set of </a:t>
                </a:r>
                <a:r>
                  <a:rPr lang="en-US" altLang="ko-KR" sz="1600" dirty="0" err="1">
                    <a:latin typeface="+mj-lt"/>
                  </a:rPr>
                  <a:t>pico</a:t>
                </a:r>
                <a:r>
                  <a:rPr lang="en-US" altLang="ko-KR" sz="1600" dirty="0">
                    <a:latin typeface="+mj-lt"/>
                  </a:rPr>
                  <a:t> BSs using the same set of sub-channels will be determined by the reuse pattern </a:t>
                </a:r>
                <a14:m>
                  <m:oMath xmlns:m="http://schemas.openxmlformats.org/officeDocument/2006/math">
                    <m:r>
                      <a:rPr lang="en-US" altLang="ko-KR" sz="1600" i="1" dirty="0">
                        <a:latin typeface="Cambria Math" panose="02040503050406030204" pitchFamily="18" charset="0"/>
                        <a:sym typeface="Wingdings" panose="05000000000000000000" pitchFamily="2" charset="2"/>
                      </a:rPr>
                      <m:t>𝑝</m:t>
                    </m:r>
                    <m:d>
                      <m:dPr>
                        <m:ctrlPr>
                          <a:rPr lang="en-US" altLang="ko-KR" sz="1600" i="1" dirty="0">
                            <a:latin typeface="Cambria Math" panose="02040503050406030204" pitchFamily="18" charset="0"/>
                            <a:sym typeface="Wingdings" panose="05000000000000000000" pitchFamily="2" charset="2"/>
                          </a:rPr>
                        </m:ctrlPr>
                      </m:dPr>
                      <m:e>
                        <m:r>
                          <a:rPr lang="en-US" altLang="ko-KR" sz="1600" i="1" dirty="0">
                            <a:latin typeface="Cambria Math" panose="02040503050406030204" pitchFamily="18" charset="0"/>
                            <a:sym typeface="Wingdings" panose="05000000000000000000" pitchFamily="2" charset="2"/>
                          </a:rPr>
                          <m:t>𝑢</m:t>
                        </m:r>
                      </m:e>
                    </m:d>
                  </m:oMath>
                </a14:m>
                <a:r>
                  <a:rPr lang="en-US" altLang="ko-KR" sz="1600" dirty="0">
                    <a:latin typeface="+mj-lt"/>
                  </a:rPr>
                  <a:t>. </a:t>
                </a:r>
                <a:r>
                  <a:rPr lang="ko-KR" altLang="en-US" sz="1600" dirty="0">
                    <a:latin typeface="+mj-lt"/>
                  </a:rPr>
                  <a:t>재사용 패턴 </a:t>
                </a:r>
                <a:r>
                  <a:rPr lang="en-US" altLang="ko-KR" sz="1600" dirty="0">
                    <a:latin typeface="+mj-lt"/>
                  </a:rPr>
                  <a:t>set</a:t>
                </a:r>
                <a:r>
                  <a:rPr lang="ko-KR" altLang="en-US" sz="1600" dirty="0">
                    <a:latin typeface="+mj-lt"/>
                  </a:rPr>
                  <a:t>동일</a:t>
                </a:r>
              </a:p>
            </p:txBody>
          </p:sp>
        </mc:Choice>
        <mc:Fallback xmlns="">
          <p:sp>
            <p:nvSpPr>
              <p:cNvPr id="15" name="TextBox 14">
                <a:extLst>
                  <a:ext uri="{FF2B5EF4-FFF2-40B4-BE49-F238E27FC236}">
                    <a16:creationId xmlns:a16="http://schemas.microsoft.com/office/drawing/2014/main" id="{D8B75404-E494-4103-B88A-C3CAD4C2F000}"/>
                  </a:ext>
                </a:extLst>
              </p:cNvPr>
              <p:cNvSpPr txBox="1">
                <a:spLocks noRot="1" noChangeAspect="1" noMove="1" noResize="1" noEditPoints="1" noAdjustHandles="1" noChangeArrowheads="1" noChangeShapeType="1" noTextEdit="1"/>
              </p:cNvSpPr>
              <p:nvPr/>
            </p:nvSpPr>
            <p:spPr>
              <a:xfrm>
                <a:off x="790798" y="1597768"/>
                <a:ext cx="11188258" cy="688137"/>
              </a:xfrm>
              <a:prstGeom prst="rect">
                <a:avLst/>
              </a:prstGeom>
              <a:blipFill>
                <a:blip r:embed="rId4"/>
                <a:stretch>
                  <a:fillRect l="-327" b="-973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FCAE5A6-C60B-4832-BB0A-13679922948D}"/>
                  </a:ext>
                </a:extLst>
              </p:cNvPr>
              <p:cNvSpPr txBox="1"/>
              <p:nvPr/>
            </p:nvSpPr>
            <p:spPr>
              <a:xfrm>
                <a:off x="7086601" y="3804288"/>
                <a:ext cx="4227393" cy="500393"/>
              </a:xfrm>
              <a:prstGeom prst="rect">
                <a:avLst/>
              </a:prstGeom>
              <a:noFill/>
            </p:spPr>
            <p:txBody>
              <a:bodyPr wrap="square">
                <a:spAutoFit/>
              </a:bodyPr>
              <a:lstStyle/>
              <a:p>
                <a14:m>
                  <m:oMath xmlns:m="http://schemas.openxmlformats.org/officeDocument/2006/math">
                    <m:sSubSup>
                      <m:sSubSupPr>
                        <m:ctrlPr>
                          <a:rPr lang="en-US" altLang="ko-KR" sz="1800" i="1" dirty="0" smtClean="0">
                            <a:latin typeface="Cambria Math" panose="02040503050406030204" pitchFamily="18" charset="0"/>
                            <a:sym typeface="Wingdings" panose="05000000000000000000" pitchFamily="2" charset="2"/>
                          </a:rPr>
                        </m:ctrlPr>
                      </m:sSubSupPr>
                      <m:e>
                        <m:r>
                          <a:rPr lang="en-US" altLang="ko-KR" sz="1800" b="0" i="1" dirty="0" smtClean="0">
                            <a:latin typeface="Cambria Math" panose="02040503050406030204" pitchFamily="18" charset="0"/>
                            <a:sym typeface="Wingdings" panose="05000000000000000000" pitchFamily="2" charset="2"/>
                          </a:rPr>
                          <m:t>𝑃</m:t>
                        </m:r>
                      </m:e>
                      <m:sub>
                        <m:r>
                          <a:rPr lang="en-US" altLang="ko-KR" sz="1800" b="0" i="1" dirty="0" smtClean="0">
                            <a:latin typeface="Cambria Math" panose="02040503050406030204" pitchFamily="18" charset="0"/>
                            <a:sym typeface="Wingdings" panose="05000000000000000000" pitchFamily="2" charset="2"/>
                          </a:rPr>
                          <m:t>𝑗</m:t>
                        </m:r>
                      </m:sub>
                      <m:sup>
                        <m:r>
                          <a:rPr lang="en-US" altLang="ko-KR" sz="1800" b="0" i="1" dirty="0" smtClean="0">
                            <a:latin typeface="Cambria Math" panose="02040503050406030204" pitchFamily="18" charset="0"/>
                            <a:sym typeface="Wingdings" panose="05000000000000000000" pitchFamily="2" charset="2"/>
                          </a:rPr>
                          <m:t>(</m:t>
                        </m:r>
                        <m:r>
                          <a:rPr lang="en-US" altLang="ko-KR" sz="1800" b="0" i="1" dirty="0" smtClean="0">
                            <a:latin typeface="Cambria Math" panose="02040503050406030204" pitchFamily="18" charset="0"/>
                            <a:sym typeface="Wingdings" panose="05000000000000000000" pitchFamily="2" charset="2"/>
                          </a:rPr>
                          <m:t>𝑐</m:t>
                        </m:r>
                        <m:r>
                          <a:rPr lang="en-US" altLang="ko-KR" sz="1800" b="0" i="1" dirty="0" smtClean="0">
                            <a:latin typeface="Cambria Math" panose="02040503050406030204" pitchFamily="18" charset="0"/>
                            <a:sym typeface="Wingdings" panose="05000000000000000000" pitchFamily="2" charset="2"/>
                          </a:rPr>
                          <m:t>)</m:t>
                        </m:r>
                      </m:sup>
                    </m:sSubSup>
                    <m:r>
                      <a:rPr lang="en-US" altLang="ko-KR" sz="1800" b="0" i="1" dirty="0" smtClean="0">
                        <a:latin typeface="Cambria Math" panose="02040503050406030204" pitchFamily="18" charset="0"/>
                        <a:sym typeface="Wingdings" panose="05000000000000000000" pitchFamily="2" charset="2"/>
                      </a:rPr>
                      <m:t>= </m:t>
                    </m:r>
                    <m:f>
                      <m:fPr>
                        <m:ctrlPr>
                          <a:rPr lang="en-US" altLang="ko-KR" sz="1800" b="0" i="1" dirty="0" smtClean="0">
                            <a:latin typeface="Cambria Math" panose="02040503050406030204" pitchFamily="18" charset="0"/>
                            <a:sym typeface="Wingdings" panose="05000000000000000000" pitchFamily="2" charset="2"/>
                          </a:rPr>
                        </m:ctrlPr>
                      </m:fPr>
                      <m:num>
                        <m:r>
                          <a:rPr lang="en-US" altLang="ko-KR" sz="1800" b="0" i="1" dirty="0" smtClean="0">
                            <a:latin typeface="Cambria Math" panose="02040503050406030204" pitchFamily="18" charset="0"/>
                            <a:sym typeface="Wingdings" panose="05000000000000000000" pitchFamily="2" charset="2"/>
                          </a:rPr>
                          <m:t>𝑢</m:t>
                        </m:r>
                        <m:sSub>
                          <m:sSubPr>
                            <m:ctrlPr>
                              <a:rPr lang="en-US" altLang="ko-KR" sz="1800" b="0" i="1" dirty="0" smtClean="0">
                                <a:latin typeface="Cambria Math" panose="02040503050406030204" pitchFamily="18" charset="0"/>
                                <a:sym typeface="Wingdings" panose="05000000000000000000" pitchFamily="2" charset="2"/>
                              </a:rPr>
                            </m:ctrlPr>
                          </m:sSubPr>
                          <m:e>
                            <m:r>
                              <a:rPr lang="en-US" altLang="ko-KR" sz="1800" b="0" i="1" dirty="0" smtClean="0">
                                <a:latin typeface="Cambria Math" panose="02040503050406030204" pitchFamily="18" charset="0"/>
                                <a:sym typeface="Wingdings" panose="05000000000000000000" pitchFamily="2" charset="2"/>
                              </a:rPr>
                              <m:t>𝑃</m:t>
                            </m:r>
                          </m:e>
                          <m:sub>
                            <m:r>
                              <a:rPr lang="en-US" altLang="ko-KR" sz="1800" b="0" i="1" dirty="0" smtClean="0">
                                <a:latin typeface="Cambria Math" panose="02040503050406030204" pitchFamily="18" charset="0"/>
                                <a:sym typeface="Wingdings" panose="05000000000000000000" pitchFamily="2" charset="2"/>
                              </a:rPr>
                              <m:t>𝑝</m:t>
                            </m:r>
                          </m:sub>
                        </m:sSub>
                      </m:num>
                      <m:den>
                        <m:r>
                          <a:rPr lang="en-US" altLang="ko-KR" sz="1800" b="0" i="1" dirty="0" smtClean="0">
                            <a:latin typeface="Cambria Math" panose="02040503050406030204" pitchFamily="18" charset="0"/>
                            <a:sym typeface="Wingdings" panose="05000000000000000000" pitchFamily="2" charset="2"/>
                          </a:rPr>
                          <m:t>𝐾</m:t>
                        </m:r>
                      </m:den>
                    </m:f>
                    <m:r>
                      <a:rPr lang="en-US" altLang="ko-KR" sz="1800" b="0" i="1" dirty="0" smtClean="0">
                        <a:latin typeface="Cambria Math" panose="02040503050406030204" pitchFamily="18" charset="0"/>
                        <a:sym typeface="Wingdings" panose="05000000000000000000" pitchFamily="2" charset="2"/>
                      </a:rPr>
                      <m:t> </m:t>
                    </m:r>
                    <m:r>
                      <a:rPr lang="en-US" altLang="ko-KR" sz="1800" b="0" i="1" dirty="0" smtClean="0">
                        <a:latin typeface="Cambria Math" panose="02040503050406030204" pitchFamily="18" charset="0"/>
                        <a:sym typeface="Wingdings" panose="05000000000000000000" pitchFamily="2" charset="2"/>
                      </a:rPr>
                      <m:t>𝑓𝑜𝑟</m:t>
                    </m:r>
                    <m:r>
                      <a:rPr lang="en-US" altLang="ko-KR" sz="1800" b="0" i="1" dirty="0" smtClean="0">
                        <a:latin typeface="Cambria Math" panose="02040503050406030204" pitchFamily="18" charset="0"/>
                        <a:sym typeface="Wingdings" panose="05000000000000000000" pitchFamily="2" charset="2"/>
                      </a:rPr>
                      <m:t> </m:t>
                    </m:r>
                    <m:r>
                      <a:rPr lang="en-US" altLang="ko-KR" sz="1800" b="0" i="1" dirty="0" smtClean="0">
                        <a:latin typeface="Cambria Math" panose="02040503050406030204" pitchFamily="18" charset="0"/>
                        <a:sym typeface="Wingdings" panose="05000000000000000000" pitchFamily="2" charset="2"/>
                      </a:rPr>
                      <m:t>𝑗</m:t>
                    </m:r>
                    <m:r>
                      <a:rPr lang="en-US" altLang="ko-KR" sz="1800" b="0" i="1" dirty="0" smtClean="0">
                        <a:latin typeface="Cambria Math" panose="02040503050406030204" pitchFamily="18" charset="0"/>
                        <a:sym typeface="Wingdings" panose="05000000000000000000" pitchFamily="2" charset="2"/>
                      </a:rPr>
                      <m:t>∈</m:t>
                    </m:r>
                    <m:sSup>
                      <m:sSupPr>
                        <m:ctrlPr>
                          <a:rPr lang="en-US" altLang="ko-KR" i="1" dirty="0">
                            <a:latin typeface="Cambria Math" panose="02040503050406030204" pitchFamily="18" charset="0"/>
                            <a:ea typeface="Cambria Math" panose="02040503050406030204" pitchFamily="18" charset="0"/>
                            <a:sym typeface="Wingdings" panose="05000000000000000000" pitchFamily="2" charset="2"/>
                          </a:rPr>
                        </m:ctrlPr>
                      </m:sSupPr>
                      <m:e>
                        <m:r>
                          <a:rPr lang="en-US" altLang="ko-KR" i="1" dirty="0">
                            <a:latin typeface="Cambria Math" panose="02040503050406030204" pitchFamily="18" charset="0"/>
                            <a:ea typeface="Cambria Math" panose="02040503050406030204" pitchFamily="18" charset="0"/>
                            <a:sym typeface="Wingdings" panose="05000000000000000000" pitchFamily="2" charset="2"/>
                          </a:rPr>
                          <m:t>ℬ</m:t>
                        </m:r>
                      </m:e>
                      <m:sup>
                        <m:r>
                          <a:rPr lang="en-US" altLang="ko-KR" i="1" dirty="0">
                            <a:latin typeface="Cambria Math" panose="02040503050406030204" pitchFamily="18" charset="0"/>
                            <a:ea typeface="Cambria Math" panose="02040503050406030204" pitchFamily="18" charset="0"/>
                            <a:sym typeface="Wingdings" panose="05000000000000000000" pitchFamily="2" charset="2"/>
                          </a:rPr>
                          <m:t>′</m:t>
                        </m:r>
                      </m:sup>
                    </m:sSup>
                  </m:oMath>
                </a14:m>
                <a:r>
                  <a:rPr lang="en-US" altLang="ko-KR" dirty="0"/>
                  <a:t>, </a:t>
                </a:r>
                <a:r>
                  <a:rPr lang="en-US" altLang="ko-KR" dirty="0">
                    <a:latin typeface="+mj-lt"/>
                  </a:rPr>
                  <a:t>and</a:t>
                </a:r>
                <a:r>
                  <a:rPr lang="en-US" altLang="ko-KR" dirty="0"/>
                  <a:t> </a:t>
                </a:r>
                <a14:m>
                  <m:oMath xmlns:m="http://schemas.openxmlformats.org/officeDocument/2006/math">
                    <m:sSubSup>
                      <m:sSubSupPr>
                        <m:ctrlPr>
                          <a:rPr lang="en-US" altLang="ko-KR" i="1" dirty="0">
                            <a:latin typeface="Cambria Math" panose="02040503050406030204" pitchFamily="18" charset="0"/>
                            <a:sym typeface="Wingdings" panose="05000000000000000000" pitchFamily="2" charset="2"/>
                          </a:rPr>
                        </m:ctrlPr>
                      </m:sSubSupPr>
                      <m:e>
                        <m:r>
                          <a:rPr lang="en-US" altLang="ko-KR" i="1" dirty="0">
                            <a:latin typeface="Cambria Math" panose="02040503050406030204" pitchFamily="18" charset="0"/>
                            <a:sym typeface="Wingdings" panose="05000000000000000000" pitchFamily="2" charset="2"/>
                          </a:rPr>
                          <m:t>𝑃</m:t>
                        </m:r>
                      </m:e>
                      <m:sub>
                        <m:r>
                          <a:rPr lang="en-US" altLang="ko-KR" b="0" i="1" dirty="0" smtClean="0">
                            <a:latin typeface="Cambria Math" panose="02040503050406030204" pitchFamily="18" charset="0"/>
                            <a:sym typeface="Wingdings" panose="05000000000000000000" pitchFamily="2" charset="2"/>
                          </a:rPr>
                          <m:t>0</m:t>
                        </m:r>
                      </m:sub>
                      <m:sup>
                        <m:r>
                          <a:rPr lang="en-US" altLang="ko-KR" i="1" dirty="0">
                            <a:latin typeface="Cambria Math" panose="02040503050406030204" pitchFamily="18" charset="0"/>
                            <a:sym typeface="Wingdings" panose="05000000000000000000" pitchFamily="2" charset="2"/>
                          </a:rPr>
                          <m:t>(</m:t>
                        </m:r>
                        <m:r>
                          <a:rPr lang="en-US" altLang="ko-KR" i="1" dirty="0">
                            <a:latin typeface="Cambria Math" panose="02040503050406030204" pitchFamily="18" charset="0"/>
                            <a:sym typeface="Wingdings" panose="05000000000000000000" pitchFamily="2" charset="2"/>
                          </a:rPr>
                          <m:t>𝑐</m:t>
                        </m:r>
                        <m:r>
                          <a:rPr lang="en-US" altLang="ko-KR" i="1" dirty="0">
                            <a:latin typeface="Cambria Math" panose="02040503050406030204" pitchFamily="18" charset="0"/>
                            <a:sym typeface="Wingdings" panose="05000000000000000000" pitchFamily="2" charset="2"/>
                          </a:rPr>
                          <m:t>)</m:t>
                        </m:r>
                      </m:sup>
                    </m:sSubSup>
                    <m:r>
                      <a:rPr lang="en-US" altLang="ko-KR" i="1" dirty="0">
                        <a:latin typeface="Cambria Math" panose="02040503050406030204" pitchFamily="18" charset="0"/>
                        <a:sym typeface="Wingdings" panose="05000000000000000000" pitchFamily="2" charset="2"/>
                      </a:rPr>
                      <m:t>= </m:t>
                    </m:r>
                    <m:f>
                      <m:fPr>
                        <m:ctrlPr>
                          <a:rPr lang="en-US" altLang="ko-KR" i="1" dirty="0">
                            <a:latin typeface="Cambria Math" panose="02040503050406030204" pitchFamily="18" charset="0"/>
                            <a:sym typeface="Wingdings" panose="05000000000000000000" pitchFamily="2" charset="2"/>
                          </a:rPr>
                        </m:ctrlPr>
                      </m:fPr>
                      <m:num>
                        <m:sSub>
                          <m:sSubPr>
                            <m:ctrlPr>
                              <a:rPr lang="en-US" altLang="ko-KR" i="1" dirty="0">
                                <a:latin typeface="Cambria Math" panose="02040503050406030204" pitchFamily="18" charset="0"/>
                                <a:sym typeface="Wingdings" panose="05000000000000000000" pitchFamily="2" charset="2"/>
                              </a:rPr>
                            </m:ctrlPr>
                          </m:sSubPr>
                          <m:e>
                            <m:r>
                              <a:rPr lang="en-US" altLang="ko-KR" i="1" dirty="0">
                                <a:latin typeface="Cambria Math" panose="02040503050406030204" pitchFamily="18" charset="0"/>
                                <a:sym typeface="Wingdings" panose="05000000000000000000" pitchFamily="2" charset="2"/>
                              </a:rPr>
                              <m:t>𝑃</m:t>
                            </m:r>
                          </m:e>
                          <m:sub>
                            <m:r>
                              <a:rPr lang="en-US" altLang="ko-KR" b="0" i="1" dirty="0" smtClean="0">
                                <a:latin typeface="Cambria Math" panose="02040503050406030204" pitchFamily="18" charset="0"/>
                                <a:sym typeface="Wingdings" panose="05000000000000000000" pitchFamily="2" charset="2"/>
                              </a:rPr>
                              <m:t>𝑚</m:t>
                            </m:r>
                          </m:sub>
                        </m:sSub>
                      </m:num>
                      <m:den>
                        <m:r>
                          <a:rPr lang="en-US" altLang="ko-KR" b="0" i="1" dirty="0" smtClean="0">
                            <a:latin typeface="Cambria Math" panose="02040503050406030204" pitchFamily="18" charset="0"/>
                            <a:sym typeface="Wingdings" panose="05000000000000000000" pitchFamily="2" charset="2"/>
                          </a:rPr>
                          <m:t>𝑀</m:t>
                        </m:r>
                        <m:r>
                          <a:rPr lang="en-US" altLang="ko-KR" b="0" i="1" dirty="0" smtClean="0">
                            <a:latin typeface="Cambria Math" panose="02040503050406030204" pitchFamily="18" charset="0"/>
                            <a:sym typeface="Wingdings" panose="05000000000000000000" pitchFamily="2" charset="2"/>
                          </a:rPr>
                          <m:t>−</m:t>
                        </m:r>
                        <m:r>
                          <a:rPr lang="en-US" altLang="ko-KR" i="1" dirty="0">
                            <a:latin typeface="Cambria Math" panose="02040503050406030204" pitchFamily="18" charset="0"/>
                            <a:sym typeface="Wingdings" panose="05000000000000000000" pitchFamily="2" charset="2"/>
                          </a:rPr>
                          <m:t>𝐾</m:t>
                        </m:r>
                      </m:den>
                    </m:f>
                  </m:oMath>
                </a14:m>
                <a:r>
                  <a:rPr lang="en-US" altLang="ko-KR" dirty="0"/>
                  <a:t> </a:t>
                </a:r>
                <a:endParaRPr lang="ko-KR" altLang="en-US" dirty="0"/>
              </a:p>
            </p:txBody>
          </p:sp>
        </mc:Choice>
        <mc:Fallback xmlns="">
          <p:sp>
            <p:nvSpPr>
              <p:cNvPr id="16" name="TextBox 15">
                <a:extLst>
                  <a:ext uri="{FF2B5EF4-FFF2-40B4-BE49-F238E27FC236}">
                    <a16:creationId xmlns:a16="http://schemas.microsoft.com/office/drawing/2014/main" id="{3FCAE5A6-C60B-4832-BB0A-13679922948D}"/>
                  </a:ext>
                </a:extLst>
              </p:cNvPr>
              <p:cNvSpPr txBox="1">
                <a:spLocks noRot="1" noChangeAspect="1" noMove="1" noResize="1" noEditPoints="1" noAdjustHandles="1" noChangeArrowheads="1" noChangeShapeType="1" noTextEdit="1"/>
              </p:cNvSpPr>
              <p:nvPr/>
            </p:nvSpPr>
            <p:spPr>
              <a:xfrm>
                <a:off x="7086601" y="3804288"/>
                <a:ext cx="4227393" cy="500393"/>
              </a:xfrm>
              <a:prstGeom prst="rect">
                <a:avLst/>
              </a:prstGeom>
              <a:blipFill>
                <a:blip r:embed="rId5"/>
                <a:stretch>
                  <a:fillRect b="-487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2BA3C39-8D9D-494D-8E12-E4FF7CA06C54}"/>
                  </a:ext>
                </a:extLst>
              </p:cNvPr>
              <p:cNvSpPr txBox="1"/>
              <p:nvPr/>
            </p:nvSpPr>
            <p:spPr>
              <a:xfrm>
                <a:off x="790798" y="2421369"/>
                <a:ext cx="11466122" cy="850810"/>
              </a:xfrm>
              <a:prstGeom prst="rect">
                <a:avLst/>
              </a:prstGeom>
              <a:noFill/>
            </p:spPr>
            <p:txBody>
              <a:bodyPr wrap="square">
                <a:spAutoFit/>
              </a:bodyPr>
              <a:lstStyle/>
              <a:p>
                <a:r>
                  <a:rPr lang="ko-KR" altLang="en-US" sz="1600" dirty="0">
                    <a:latin typeface="+mj-lt"/>
                  </a:rPr>
                  <a:t>변수</a:t>
                </a:r>
                <a:r>
                  <a:rPr lang="en-US" altLang="ko-KR" sz="1600" dirty="0">
                    <a:latin typeface="+mj-lt"/>
                  </a:rPr>
                  <a:t>(variables) : </a:t>
                </a:r>
                <a14:m>
                  <m:oMath xmlns:m="http://schemas.openxmlformats.org/officeDocument/2006/math">
                    <m:r>
                      <a:rPr lang="en-US" altLang="ko-KR" sz="1600" i="1">
                        <a:latin typeface="Cambria Math" panose="02040503050406030204" pitchFamily="18" charset="0"/>
                      </a:rPr>
                      <m:t>𝐾</m:t>
                    </m:r>
                    <m:r>
                      <a:rPr lang="en-US" altLang="ko-KR" sz="1600">
                        <a:latin typeface="Cambria Math" panose="02040503050406030204" pitchFamily="18" charset="0"/>
                      </a:rPr>
                      <m:t>,</m:t>
                    </m:r>
                    <m:r>
                      <a:rPr lang="en-US" altLang="ko-KR" sz="1600" i="1">
                        <a:latin typeface="Cambria Math" panose="02040503050406030204" pitchFamily="18" charset="0"/>
                      </a:rPr>
                      <m:t> </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m:t>
                        </m:r>
                        <m:r>
                          <a:rPr lang="en-US" altLang="ko-KR" sz="1600" i="1">
                            <a:latin typeface="Cambria Math" panose="02040503050406030204" pitchFamily="18" charset="0"/>
                          </a:rPr>
                          <m:t>𝑥</m:t>
                        </m:r>
                      </m:e>
                      <m:sub>
                        <m:r>
                          <a:rPr lang="en-US" altLang="ko-KR" sz="1600" i="1">
                            <a:latin typeface="Cambria Math" panose="02040503050406030204" pitchFamily="18" charset="0"/>
                          </a:rPr>
                          <m:t>𝑖</m:t>
                        </m:r>
                        <m:r>
                          <a:rPr lang="en-US" altLang="ko-KR" sz="1600" i="1">
                            <a:latin typeface="Cambria Math" panose="02040503050406030204" pitchFamily="18" charset="0"/>
                          </a:rPr>
                          <m:t>, </m:t>
                        </m:r>
                        <m:r>
                          <a:rPr lang="en-US" altLang="ko-KR" sz="1600" i="1">
                            <a:latin typeface="Cambria Math" panose="02040503050406030204" pitchFamily="18" charset="0"/>
                          </a:rPr>
                          <m:t>𝑗</m:t>
                        </m:r>
                      </m:sub>
                    </m:sSub>
                    <m:r>
                      <a:rPr lang="en-US" altLang="ko-KR" sz="1600" i="1">
                        <a:latin typeface="Cambria Math" panose="02040503050406030204" pitchFamily="18" charset="0"/>
                      </a:rPr>
                      <m:t>}</m:t>
                    </m:r>
                    <m:r>
                      <a:rPr lang="en-US" altLang="ko-KR" sz="1600" b="0" i="1" smtClean="0">
                        <a:latin typeface="Cambria Math" panose="02040503050406030204" pitchFamily="18" charset="0"/>
                      </a:rPr>
                      <m:t>,  </m:t>
                    </m:r>
                    <m:r>
                      <a:rPr lang="en-US" altLang="ko-KR" sz="1600" i="1">
                        <a:latin typeface="Cambria Math" panose="02040503050406030204" pitchFamily="18" charset="0"/>
                      </a:rPr>
                      <m:t>{</m:t>
                    </m:r>
                    <m:sSub>
                      <m:sSubPr>
                        <m:ctrlPr>
                          <a:rPr lang="en-US" altLang="ko-KR" sz="1600" i="1">
                            <a:latin typeface="Cambria Math" panose="02040503050406030204" pitchFamily="18" charset="0"/>
                          </a:rPr>
                        </m:ctrlPr>
                      </m:sSubPr>
                      <m:e>
                        <m:r>
                          <a:rPr lang="ko-KR" altLang="en-US" sz="1600" i="1">
                            <a:latin typeface="Cambria Math" panose="02040503050406030204" pitchFamily="18" charset="0"/>
                          </a:rPr>
                          <m:t>𝛼</m:t>
                        </m:r>
                      </m:e>
                      <m:sub>
                        <m:r>
                          <a:rPr lang="en-US" altLang="ko-KR" sz="1600" i="1">
                            <a:latin typeface="Cambria Math" panose="02040503050406030204" pitchFamily="18" charset="0"/>
                          </a:rPr>
                          <m:t>𝑖</m:t>
                        </m:r>
                        <m:r>
                          <a:rPr lang="en-US" altLang="ko-KR" sz="1600" i="1">
                            <a:latin typeface="Cambria Math" panose="02040503050406030204" pitchFamily="18" charset="0"/>
                          </a:rPr>
                          <m:t>, </m:t>
                        </m:r>
                        <m:r>
                          <a:rPr lang="en-US" altLang="ko-KR" sz="1600" i="1">
                            <a:latin typeface="Cambria Math" panose="02040503050406030204" pitchFamily="18" charset="0"/>
                          </a:rPr>
                          <m:t>𝑗</m:t>
                        </m:r>
                      </m:sub>
                    </m:sSub>
                    <m:r>
                      <a:rPr lang="en-US" altLang="ko-KR" sz="1600" i="1">
                        <a:latin typeface="Cambria Math" panose="02040503050406030204" pitchFamily="18" charset="0"/>
                      </a:rPr>
                      <m:t>}</m:t>
                    </m:r>
                  </m:oMath>
                </a14:m>
                <a:r>
                  <a:rPr lang="en-US" altLang="ko-KR" sz="1600" dirty="0">
                    <a:latin typeface="+mj-lt"/>
                  </a:rPr>
                  <a:t>, </a:t>
                </a:r>
                <a14:m>
                  <m:oMath xmlns:m="http://schemas.openxmlformats.org/officeDocument/2006/math">
                    <m:r>
                      <a:rPr lang="en-US" altLang="ko-KR" sz="1600" i="1">
                        <a:latin typeface="Cambria Math" panose="02040503050406030204" pitchFamily="18" charset="0"/>
                      </a:rPr>
                      <m:t>{</m:t>
                    </m:r>
                    <m:r>
                      <a:rPr lang="en-US" altLang="ko-KR" sz="1600" i="1" dirty="0">
                        <a:latin typeface="Cambria Math" panose="02040503050406030204" pitchFamily="18" charset="0"/>
                        <a:sym typeface="Wingdings" panose="05000000000000000000" pitchFamily="2" charset="2"/>
                      </a:rPr>
                      <m:t>𝑢</m:t>
                    </m:r>
                    <m:r>
                      <a:rPr lang="en-US" altLang="ko-KR" sz="1600" i="1" dirty="0">
                        <a:latin typeface="Cambria Math" panose="02040503050406030204" pitchFamily="18" charset="0"/>
                        <a:sym typeface="Wingdings" panose="05000000000000000000" pitchFamily="2" charset="2"/>
                      </a:rPr>
                      <m:t>, </m:t>
                    </m:r>
                    <m:r>
                      <a:rPr lang="en-US" altLang="ko-KR" sz="1600" i="1" dirty="0">
                        <a:latin typeface="Cambria Math" panose="02040503050406030204" pitchFamily="18" charset="0"/>
                        <a:sym typeface="Wingdings" panose="05000000000000000000" pitchFamily="2" charset="2"/>
                      </a:rPr>
                      <m:t>𝑝</m:t>
                    </m:r>
                    <m:d>
                      <m:dPr>
                        <m:ctrlPr>
                          <a:rPr lang="en-US" altLang="ko-KR" sz="1600" i="1" dirty="0">
                            <a:latin typeface="Cambria Math" panose="02040503050406030204" pitchFamily="18" charset="0"/>
                            <a:sym typeface="Wingdings" panose="05000000000000000000" pitchFamily="2" charset="2"/>
                          </a:rPr>
                        </m:ctrlPr>
                      </m:dPr>
                      <m:e>
                        <m:r>
                          <a:rPr lang="en-US" altLang="ko-KR" sz="1600" i="1" dirty="0">
                            <a:latin typeface="Cambria Math" panose="02040503050406030204" pitchFamily="18" charset="0"/>
                            <a:sym typeface="Wingdings" panose="05000000000000000000" pitchFamily="2" charset="2"/>
                          </a:rPr>
                          <m:t>𝑢</m:t>
                        </m:r>
                      </m:e>
                    </m:d>
                  </m:oMath>
                </a14:m>
                <a:r>
                  <a:rPr lang="en-US" altLang="ko-KR" sz="1600" dirty="0"/>
                  <a:t>}</a:t>
                </a:r>
                <a:endParaRPr lang="en-US" altLang="ko-KR" sz="1600" dirty="0">
                  <a:latin typeface="+mj-lt"/>
                </a:endParaRPr>
              </a:p>
              <a:p>
                <a:r>
                  <a:rPr lang="ko-KR" altLang="en-US" sz="1600" dirty="0">
                    <a:latin typeface="+mj-lt"/>
                  </a:rPr>
                  <a:t>주어지는 조건 </a:t>
                </a:r>
                <a:r>
                  <a:rPr lang="en-US" altLang="ko-KR" sz="1600" dirty="0">
                    <a:latin typeface="+mj-lt"/>
                  </a:rPr>
                  <a:t>: </a:t>
                </a:r>
                <a:r>
                  <a:rPr lang="en-US" altLang="ko-KR" sz="1600" b="1" dirty="0">
                    <a:latin typeface="+mj-lt"/>
                  </a:rPr>
                  <a:t> OD </a:t>
                </a:r>
                <a:r>
                  <a:rPr lang="ko-KR" altLang="en-US" sz="1600" dirty="0">
                    <a:latin typeface="+mj-lt"/>
                  </a:rPr>
                  <a:t>채널 분배</a:t>
                </a:r>
                <a:r>
                  <a:rPr lang="en-US" altLang="ko-KR" sz="1600" dirty="0">
                    <a:latin typeface="+mj-lt"/>
                  </a:rPr>
                  <a:t>,  </a:t>
                </a:r>
                <a14:m>
                  <m:oMath xmlns:m="http://schemas.openxmlformats.org/officeDocument/2006/math">
                    <m:r>
                      <a:rPr lang="en-US" altLang="ko-KR" sz="1600" i="1" dirty="0" smtClean="0">
                        <a:latin typeface="Cambria Math" panose="02040503050406030204" pitchFamily="18" charset="0"/>
                      </a:rPr>
                      <m:t>𝑀</m:t>
                    </m:r>
                  </m:oMath>
                </a14:m>
                <a:r>
                  <a:rPr lang="ko-KR" altLang="en-US" sz="1600" dirty="0">
                    <a:latin typeface="+mj-lt"/>
                  </a:rPr>
                  <a:t>개 채널</a:t>
                </a:r>
                <a:r>
                  <a:rPr lang="en-US" altLang="ko-KR" sz="1600" dirty="0">
                    <a:latin typeface="+mj-lt"/>
                  </a:rPr>
                  <a:t>,  </a:t>
                </a:r>
                <a14:m>
                  <m:oMath xmlns:m="http://schemas.openxmlformats.org/officeDocument/2006/math">
                    <m:r>
                      <a:rPr lang="en-US" altLang="ko-KR" sz="1600" i="1" dirty="0" smtClean="0">
                        <a:latin typeface="Cambria Math" panose="02040503050406030204" pitchFamily="18" charset="0"/>
                      </a:rPr>
                      <m:t>𝑁</m:t>
                    </m:r>
                  </m:oMath>
                </a14:m>
                <a:r>
                  <a:rPr lang="en-US" altLang="ko-KR" sz="1600" dirty="0">
                    <a:latin typeface="+mj-lt"/>
                  </a:rPr>
                  <a:t> </a:t>
                </a:r>
                <a:r>
                  <a:rPr lang="ko-KR" altLang="en-US" sz="1600" dirty="0">
                    <a:latin typeface="+mj-lt"/>
                  </a:rPr>
                  <a:t>사용자의 채널이득</a:t>
                </a:r>
                <a:r>
                  <a:rPr lang="en-US" altLang="ko-KR" sz="1600" dirty="0">
                    <a:latin typeface="+mj-lt"/>
                  </a:rPr>
                  <a:t>,  </a:t>
                </a:r>
                <a14:m>
                  <m:oMath xmlns:m="http://schemas.openxmlformats.org/officeDocument/2006/math">
                    <m:r>
                      <a:rPr lang="en-US" altLang="ko-KR" sz="1600" i="1" dirty="0">
                        <a:latin typeface="Cambria Math" panose="02040503050406030204" pitchFamily="18" charset="0"/>
                      </a:rPr>
                      <m:t>𝑓</m:t>
                    </m:r>
                    <m:d>
                      <m:dPr>
                        <m:ctrlPr>
                          <a:rPr lang="en-US" altLang="ko-KR" sz="1600" i="1" dirty="0">
                            <a:latin typeface="Cambria Math" panose="02040503050406030204" pitchFamily="18" charset="0"/>
                          </a:rPr>
                        </m:ctrlPr>
                      </m:dPr>
                      <m:e>
                        <m:r>
                          <a:rPr lang="en-US" altLang="ko-KR" sz="1600" i="1" dirty="0">
                            <a:latin typeface="Cambria Math" panose="02040503050406030204" pitchFamily="18" charset="0"/>
                          </a:rPr>
                          <m:t>·</m:t>
                        </m:r>
                      </m:e>
                    </m:d>
                    <m:r>
                      <a:rPr lang="en-US" altLang="ko-KR" sz="1600" b="0" i="1" dirty="0" smtClean="0">
                        <a:latin typeface="Cambria Math" panose="02040503050406030204" pitchFamily="18" charset="0"/>
                      </a:rPr>
                      <m:t>, </m:t>
                    </m:r>
                  </m:oMath>
                </a14:m>
                <a:r>
                  <a:rPr lang="ko-KR" altLang="en-US" sz="1600" dirty="0">
                    <a:latin typeface="+mj-lt"/>
                  </a:rPr>
                  <a:t> 전송전력</a:t>
                </a:r>
                <a:r>
                  <a:rPr lang="en-US" altLang="ko-KR" sz="1600" dirty="0">
                    <a:latin typeface="+mj-lt"/>
                  </a:rPr>
                  <a:t>, </a:t>
                </a:r>
              </a:p>
              <a:p>
                <a:r>
                  <a:rPr lang="en-US" altLang="ko-KR" sz="1600" dirty="0">
                    <a:latin typeface="+mj-lt"/>
                  </a:rPr>
                  <a:t>	         </a:t>
                </a:r>
                <a:r>
                  <a:rPr lang="en-US" altLang="ko-KR" sz="1600" dirty="0"/>
                  <a:t>reuse factors </a:t>
                </a:r>
                <a14:m>
                  <m:oMath xmlns:m="http://schemas.openxmlformats.org/officeDocument/2006/math">
                    <m:r>
                      <a:rPr lang="ko-KR" altLang="en-US" sz="1600" i="1" dirty="0">
                        <a:latin typeface="Cambria Math" panose="02040503050406030204" pitchFamily="18" charset="0"/>
                      </a:rPr>
                      <m:t>𝒰</m:t>
                    </m:r>
                  </m:oMath>
                </a14:m>
                <a:r>
                  <a:rPr lang="en-US" altLang="ko-KR" sz="1600" dirty="0"/>
                  <a:t>, set of reuse patterns </a:t>
                </a:r>
                <a14:m>
                  <m:oMath xmlns:m="http://schemas.openxmlformats.org/officeDocument/2006/math">
                    <m:r>
                      <a:rPr lang="ko-KR" altLang="en-US" sz="1600" i="1" dirty="0">
                        <a:latin typeface="Cambria Math" panose="02040503050406030204" pitchFamily="18" charset="0"/>
                        <a:sym typeface="Wingdings" panose="05000000000000000000" pitchFamily="2" charset="2"/>
                      </a:rPr>
                      <m:t>𝒫</m:t>
                    </m:r>
                    <m:r>
                      <a:rPr lang="en-US" altLang="ko-KR" sz="1600" i="1" dirty="0">
                        <a:latin typeface="Cambria Math" panose="02040503050406030204" pitchFamily="18" charset="0"/>
                        <a:sym typeface="Wingdings" panose="05000000000000000000" pitchFamily="2" charset="2"/>
                      </a:rPr>
                      <m:t>(</m:t>
                    </m:r>
                    <m:r>
                      <a:rPr lang="en-US" altLang="ko-KR" sz="1600" i="1" dirty="0">
                        <a:latin typeface="Cambria Math" panose="02040503050406030204" pitchFamily="18" charset="0"/>
                        <a:sym typeface="Wingdings" panose="05000000000000000000" pitchFamily="2" charset="2"/>
                      </a:rPr>
                      <m:t>𝑢</m:t>
                    </m:r>
                    <m:r>
                      <a:rPr lang="en-US" altLang="ko-KR" sz="1600" i="1" dirty="0">
                        <a:latin typeface="Cambria Math" panose="02040503050406030204" pitchFamily="18" charset="0"/>
                        <a:sym typeface="Wingdings" panose="05000000000000000000" pitchFamily="2" charset="2"/>
                      </a:rPr>
                      <m:t>)</m:t>
                    </m:r>
                  </m:oMath>
                </a14:m>
                <a:endParaRPr lang="ko-KR" altLang="en-US" sz="1600" dirty="0"/>
              </a:p>
            </p:txBody>
          </p:sp>
        </mc:Choice>
        <mc:Fallback xmlns="">
          <p:sp>
            <p:nvSpPr>
              <p:cNvPr id="17" name="TextBox 16">
                <a:extLst>
                  <a:ext uri="{FF2B5EF4-FFF2-40B4-BE49-F238E27FC236}">
                    <a16:creationId xmlns:a16="http://schemas.microsoft.com/office/drawing/2014/main" id="{12BA3C39-8D9D-494D-8E12-E4FF7CA06C54}"/>
                  </a:ext>
                </a:extLst>
              </p:cNvPr>
              <p:cNvSpPr txBox="1">
                <a:spLocks noRot="1" noChangeAspect="1" noMove="1" noResize="1" noEditPoints="1" noAdjustHandles="1" noChangeArrowheads="1" noChangeShapeType="1" noTextEdit="1"/>
              </p:cNvSpPr>
              <p:nvPr/>
            </p:nvSpPr>
            <p:spPr>
              <a:xfrm>
                <a:off x="790798" y="2421369"/>
                <a:ext cx="11466122" cy="850810"/>
              </a:xfrm>
              <a:prstGeom prst="rect">
                <a:avLst/>
              </a:prstGeom>
              <a:blipFill>
                <a:blip r:embed="rId6"/>
                <a:stretch>
                  <a:fillRect l="-319" t="-2857" b="-7857"/>
                </a:stretch>
              </a:blipFill>
            </p:spPr>
            <p:txBody>
              <a:bodyPr/>
              <a:lstStyle/>
              <a:p>
                <a:r>
                  <a:rPr lang="ko-KR" altLang="en-US">
                    <a:noFill/>
                  </a:rPr>
                  <a:t> </a:t>
                </a:r>
              </a:p>
            </p:txBody>
          </p:sp>
        </mc:Fallback>
      </mc:AlternateContent>
      <p:sp>
        <p:nvSpPr>
          <p:cNvPr id="18" name="TextBox 17">
            <a:extLst>
              <a:ext uri="{FF2B5EF4-FFF2-40B4-BE49-F238E27FC236}">
                <a16:creationId xmlns:a16="http://schemas.microsoft.com/office/drawing/2014/main" id="{F1D969FE-27F8-4538-9A4F-98D05FB78098}"/>
              </a:ext>
            </a:extLst>
          </p:cNvPr>
          <p:cNvSpPr txBox="1"/>
          <p:nvPr/>
        </p:nvSpPr>
        <p:spPr>
          <a:xfrm>
            <a:off x="790798" y="3313609"/>
            <a:ext cx="6093724" cy="338554"/>
          </a:xfrm>
          <a:prstGeom prst="rect">
            <a:avLst/>
          </a:prstGeom>
          <a:noFill/>
        </p:spPr>
        <p:txBody>
          <a:bodyPr wrap="square">
            <a:spAutoFit/>
          </a:bodyPr>
          <a:lstStyle/>
          <a:p>
            <a:r>
              <a:rPr lang="en-US" altLang="ko-KR" sz="1600" dirty="0">
                <a:latin typeface="+mj-lt"/>
              </a:rPr>
              <a:t>Maximize the proportional fairness objective</a:t>
            </a:r>
            <a:endParaRPr lang="ko-KR" altLang="en-US" sz="1600" dirty="0">
              <a:latin typeface="+mj-lt"/>
            </a:endParaRPr>
          </a:p>
        </p:txBody>
      </p:sp>
      <p:pic>
        <p:nvPicPr>
          <p:cNvPr id="19" name="그림 18">
            <a:extLst>
              <a:ext uri="{FF2B5EF4-FFF2-40B4-BE49-F238E27FC236}">
                <a16:creationId xmlns:a16="http://schemas.microsoft.com/office/drawing/2014/main" id="{E7DB4CD1-A062-417F-AC09-F6EB977A371D}"/>
              </a:ext>
            </a:extLst>
          </p:cNvPr>
          <p:cNvPicPr>
            <a:picLocks noChangeAspect="1"/>
          </p:cNvPicPr>
          <p:nvPr/>
        </p:nvPicPr>
        <p:blipFill>
          <a:blip r:embed="rId7"/>
          <a:stretch>
            <a:fillRect/>
          </a:stretch>
        </p:blipFill>
        <p:spPr>
          <a:xfrm>
            <a:off x="790798" y="3850056"/>
            <a:ext cx="5953125" cy="2466975"/>
          </a:xfrm>
          <a:prstGeom prst="rect">
            <a:avLst/>
          </a:prstGeom>
        </p:spPr>
      </p:pic>
    </p:spTree>
    <p:extLst>
      <p:ext uri="{BB962C8B-B14F-4D97-AF65-F5344CB8AC3E}">
        <p14:creationId xmlns:p14="http://schemas.microsoft.com/office/powerpoint/2010/main" val="2727579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76410AB9-AC74-48D5-A731-E306A8E2CD8A}"/>
              </a:ext>
            </a:extLst>
          </p:cNvPr>
          <p:cNvGrpSpPr/>
          <p:nvPr/>
        </p:nvGrpSpPr>
        <p:grpSpPr>
          <a:xfrm>
            <a:off x="0" y="10"/>
            <a:ext cx="12191981" cy="6857990"/>
            <a:chOff x="0" y="10"/>
            <a:chExt cx="12191981" cy="6857990"/>
          </a:xfrm>
        </p:grpSpPr>
        <p:pic>
          <p:nvPicPr>
            <p:cNvPr id="4" name="Picture 1">
              <a:extLst>
                <a:ext uri="{FF2B5EF4-FFF2-40B4-BE49-F238E27FC236}">
                  <a16:creationId xmlns:a16="http://schemas.microsoft.com/office/drawing/2014/main" id="{D8D7317A-AA7A-4A4D-AC11-59A4EED251E0}"/>
                </a:ext>
              </a:extLst>
            </p:cNvPr>
            <p:cNvPicPr>
              <a:picLocks noChangeAspect="1"/>
            </p:cNvPicPr>
            <p:nvPr/>
          </p:nvPicPr>
          <p:blipFill rotWithShape="1">
            <a:blip r:embed="rId3" cstate="screen">
              <a:duotone>
                <a:prstClr val="black"/>
                <a:prstClr val="white"/>
              </a:duotone>
              <a:extLst>
                <a:ext uri="{28A0092B-C50C-407E-A947-70E740481C1C}">
                  <a14:useLocalDpi xmlns:a14="http://schemas.microsoft.com/office/drawing/2010/main"/>
                </a:ext>
              </a:extLst>
            </a:blip>
            <a:srcRect t="8974" b="6757"/>
            <a:stretch/>
          </p:blipFill>
          <p:spPr>
            <a:xfrm>
              <a:off x="0" y="10"/>
              <a:ext cx="12191981" cy="6857990"/>
            </a:xfrm>
            <a:prstGeom prst="rect">
              <a:avLst/>
            </a:prstGeom>
          </p:spPr>
        </p:pic>
        <p:sp>
          <p:nvSpPr>
            <p:cNvPr id="2" name="사각형: 둥근 모서리 1">
              <a:extLst>
                <a:ext uri="{FF2B5EF4-FFF2-40B4-BE49-F238E27FC236}">
                  <a16:creationId xmlns:a16="http://schemas.microsoft.com/office/drawing/2014/main" id="{18ACE393-6465-4563-9CC1-F7DBC8C89F37}"/>
                </a:ext>
              </a:extLst>
            </p:cNvPr>
            <p:cNvSpPr/>
            <p:nvPr/>
          </p:nvSpPr>
          <p:spPr>
            <a:xfrm>
              <a:off x="212944" y="238836"/>
              <a:ext cx="11766114" cy="6421271"/>
            </a:xfrm>
            <a:prstGeom prst="roundRect">
              <a:avLst>
                <a:gd name="adj" fmla="val 7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TextBox 5">
            <a:extLst>
              <a:ext uri="{FF2B5EF4-FFF2-40B4-BE49-F238E27FC236}">
                <a16:creationId xmlns:a16="http://schemas.microsoft.com/office/drawing/2014/main" id="{F45D72DA-4878-42A6-98A1-32C72631FCB2}"/>
              </a:ext>
            </a:extLst>
          </p:cNvPr>
          <p:cNvSpPr txBox="1"/>
          <p:nvPr/>
        </p:nvSpPr>
        <p:spPr>
          <a:xfrm>
            <a:off x="397469" y="496069"/>
            <a:ext cx="10370615" cy="523220"/>
          </a:xfrm>
          <a:prstGeom prst="rect">
            <a:avLst/>
          </a:prstGeom>
          <a:noFill/>
        </p:spPr>
        <p:txBody>
          <a:bodyPr wrap="square" rtlCol="0">
            <a:spAutoFit/>
          </a:bodyPr>
          <a:lstStyle/>
          <a:p>
            <a:r>
              <a:rPr lang="en-US" altLang="ko-KR" sz="2800" dirty="0"/>
              <a:t>PROBLEM FORMULATIONS AND SOLUTION TECHNIQUES</a:t>
            </a:r>
            <a:endParaRPr lang="ko-KR" altLang="en-US" sz="2800" dirty="0"/>
          </a:p>
        </p:txBody>
      </p:sp>
      <p:sp>
        <p:nvSpPr>
          <p:cNvPr id="14" name="TextBox 13">
            <a:extLst>
              <a:ext uri="{FF2B5EF4-FFF2-40B4-BE49-F238E27FC236}">
                <a16:creationId xmlns:a16="http://schemas.microsoft.com/office/drawing/2014/main" id="{F1CB8029-4A42-486F-97A7-DC035234D888}"/>
              </a:ext>
            </a:extLst>
          </p:cNvPr>
          <p:cNvSpPr txBox="1"/>
          <p:nvPr/>
        </p:nvSpPr>
        <p:spPr>
          <a:xfrm>
            <a:off x="626519" y="1258115"/>
            <a:ext cx="7639334" cy="584775"/>
          </a:xfrm>
          <a:prstGeom prst="rect">
            <a:avLst/>
          </a:prstGeom>
          <a:noFill/>
        </p:spPr>
        <p:txBody>
          <a:bodyPr wrap="square">
            <a:spAutoFit/>
          </a:bodyPr>
          <a:lstStyle/>
          <a:p>
            <a:r>
              <a:rPr lang="en-US" altLang="ko-KR" sz="1600" b="1" dirty="0">
                <a:latin typeface="+mj-lt"/>
                <a:sym typeface="Wingdings" panose="05000000000000000000" pitchFamily="2" charset="2"/>
              </a:rPr>
              <a:t>* Partially Shared Deployment (PSD) problem</a:t>
            </a:r>
          </a:p>
          <a:p>
            <a:endParaRPr lang="en-US" altLang="ko-KR" sz="1600" dirty="0">
              <a:latin typeface="+mj-lt"/>
              <a:sym typeface="Wingdings" panose="05000000000000000000" pitchFamily="2" charset="2"/>
            </a:endParaRPr>
          </a:p>
        </p:txBody>
      </p:sp>
      <p:sp>
        <p:nvSpPr>
          <p:cNvPr id="15" name="TextBox 14">
            <a:extLst>
              <a:ext uri="{FF2B5EF4-FFF2-40B4-BE49-F238E27FC236}">
                <a16:creationId xmlns:a16="http://schemas.microsoft.com/office/drawing/2014/main" id="{D8B75404-E494-4103-B88A-C3CAD4C2F000}"/>
              </a:ext>
            </a:extLst>
          </p:cNvPr>
          <p:cNvSpPr txBox="1"/>
          <p:nvPr/>
        </p:nvSpPr>
        <p:spPr>
          <a:xfrm>
            <a:off x="790798" y="1597768"/>
            <a:ext cx="10987219" cy="785087"/>
          </a:xfrm>
          <a:prstGeom prst="rect">
            <a:avLst/>
          </a:prstGeom>
          <a:noFill/>
        </p:spPr>
        <p:txBody>
          <a:bodyPr wrap="square">
            <a:spAutoFit/>
          </a:bodyPr>
          <a:lstStyle/>
          <a:p>
            <a:pPr>
              <a:lnSpc>
                <a:spcPct val="150000"/>
              </a:lnSpc>
            </a:pPr>
            <a:r>
              <a:rPr lang="en-US" altLang="ko-KR" sz="1600" dirty="0">
                <a:latin typeface="+mj-lt"/>
              </a:rPr>
              <a:t>For PSD, the macro BS transmitting on the K sub-channels can be considered as a new BS in the system. </a:t>
            </a:r>
          </a:p>
          <a:p>
            <a:pPr>
              <a:lnSpc>
                <a:spcPct val="150000"/>
              </a:lnSpc>
            </a:pPr>
            <a:r>
              <a:rPr lang="en-US" altLang="ko-KR" sz="1600" dirty="0">
                <a:latin typeface="+mj-lt"/>
                <a:sym typeface="Wingdings" panose="05000000000000000000" pitchFamily="2" charset="2"/>
              </a:rPr>
              <a:t> OD</a:t>
            </a:r>
            <a:r>
              <a:rPr lang="ko-KR" altLang="en-US" sz="1600" dirty="0">
                <a:latin typeface="+mj-lt"/>
                <a:sym typeface="Wingdings" panose="05000000000000000000" pitchFamily="2" charset="2"/>
              </a:rPr>
              <a:t>문제와 비슷하다</a:t>
            </a:r>
            <a:r>
              <a:rPr lang="en-US" altLang="ko-KR" sz="1600" dirty="0">
                <a:latin typeface="+mj-lt"/>
                <a:sym typeface="Wingdings" panose="05000000000000000000" pitchFamily="2" charset="2"/>
              </a:rPr>
              <a:t>. </a:t>
            </a:r>
            <a:endParaRPr lang="ko-KR" altLang="en-US" sz="1600" dirty="0">
              <a:latin typeface="+mj-lt"/>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FCAE5A6-C60B-4832-BB0A-13679922948D}"/>
                  </a:ext>
                </a:extLst>
              </p:cNvPr>
              <p:cNvSpPr txBox="1"/>
              <p:nvPr/>
            </p:nvSpPr>
            <p:spPr>
              <a:xfrm>
                <a:off x="6956867" y="3741722"/>
                <a:ext cx="4227393" cy="500393"/>
              </a:xfrm>
              <a:prstGeom prst="rect">
                <a:avLst/>
              </a:prstGeom>
              <a:noFill/>
            </p:spPr>
            <p:txBody>
              <a:bodyPr wrap="square">
                <a:spAutoFit/>
              </a:bodyPr>
              <a:lstStyle/>
              <a:p>
                <a14:m>
                  <m:oMath xmlns:m="http://schemas.openxmlformats.org/officeDocument/2006/math">
                    <m:sSubSup>
                      <m:sSubSupPr>
                        <m:ctrlPr>
                          <a:rPr lang="en-US" altLang="ko-KR" sz="1800" i="1" dirty="0" smtClean="0">
                            <a:latin typeface="Cambria Math" panose="02040503050406030204" pitchFamily="18" charset="0"/>
                            <a:sym typeface="Wingdings" panose="05000000000000000000" pitchFamily="2" charset="2"/>
                          </a:rPr>
                        </m:ctrlPr>
                      </m:sSubSupPr>
                      <m:e>
                        <m:r>
                          <a:rPr lang="en-US" altLang="ko-KR" sz="1800" b="0" i="1" dirty="0" smtClean="0">
                            <a:latin typeface="Cambria Math" panose="02040503050406030204" pitchFamily="18" charset="0"/>
                            <a:sym typeface="Wingdings" panose="05000000000000000000" pitchFamily="2" charset="2"/>
                          </a:rPr>
                          <m:t>𝑃</m:t>
                        </m:r>
                      </m:e>
                      <m:sub>
                        <m:r>
                          <a:rPr lang="en-US" altLang="ko-KR" sz="1800" b="0" i="1" dirty="0" smtClean="0">
                            <a:latin typeface="Cambria Math" panose="02040503050406030204" pitchFamily="18" charset="0"/>
                            <a:sym typeface="Wingdings" panose="05000000000000000000" pitchFamily="2" charset="2"/>
                          </a:rPr>
                          <m:t>𝑗</m:t>
                        </m:r>
                      </m:sub>
                      <m:sup>
                        <m:r>
                          <a:rPr lang="en-US" altLang="ko-KR" sz="1800" b="0" i="1" dirty="0" smtClean="0">
                            <a:latin typeface="Cambria Math" panose="02040503050406030204" pitchFamily="18" charset="0"/>
                            <a:sym typeface="Wingdings" panose="05000000000000000000" pitchFamily="2" charset="2"/>
                          </a:rPr>
                          <m:t>(</m:t>
                        </m:r>
                        <m:r>
                          <a:rPr lang="en-US" altLang="ko-KR" sz="1800" b="0" i="1" dirty="0" smtClean="0">
                            <a:latin typeface="Cambria Math" panose="02040503050406030204" pitchFamily="18" charset="0"/>
                            <a:sym typeface="Wingdings" panose="05000000000000000000" pitchFamily="2" charset="2"/>
                          </a:rPr>
                          <m:t>𝑐</m:t>
                        </m:r>
                        <m:r>
                          <a:rPr lang="en-US" altLang="ko-KR" sz="1800" b="0" i="1" dirty="0" smtClean="0">
                            <a:latin typeface="Cambria Math" panose="02040503050406030204" pitchFamily="18" charset="0"/>
                            <a:sym typeface="Wingdings" panose="05000000000000000000" pitchFamily="2" charset="2"/>
                          </a:rPr>
                          <m:t>)</m:t>
                        </m:r>
                      </m:sup>
                    </m:sSubSup>
                    <m:r>
                      <a:rPr lang="en-US" altLang="ko-KR" sz="1800" b="0" i="1" dirty="0" smtClean="0">
                        <a:latin typeface="Cambria Math" panose="02040503050406030204" pitchFamily="18" charset="0"/>
                        <a:sym typeface="Wingdings" panose="05000000000000000000" pitchFamily="2" charset="2"/>
                      </a:rPr>
                      <m:t>= </m:t>
                    </m:r>
                    <m:f>
                      <m:fPr>
                        <m:ctrlPr>
                          <a:rPr lang="en-US" altLang="ko-KR" sz="1800" b="0" i="1" dirty="0" smtClean="0">
                            <a:latin typeface="Cambria Math" panose="02040503050406030204" pitchFamily="18" charset="0"/>
                            <a:sym typeface="Wingdings" panose="05000000000000000000" pitchFamily="2" charset="2"/>
                          </a:rPr>
                        </m:ctrlPr>
                      </m:fPr>
                      <m:num>
                        <m:r>
                          <a:rPr lang="en-US" altLang="ko-KR" sz="1800" b="0" i="1" dirty="0" smtClean="0">
                            <a:latin typeface="Cambria Math" panose="02040503050406030204" pitchFamily="18" charset="0"/>
                            <a:sym typeface="Wingdings" panose="05000000000000000000" pitchFamily="2" charset="2"/>
                          </a:rPr>
                          <m:t>𝑢</m:t>
                        </m:r>
                        <m:sSub>
                          <m:sSubPr>
                            <m:ctrlPr>
                              <a:rPr lang="en-US" altLang="ko-KR" sz="1800" b="0" i="1" dirty="0" smtClean="0">
                                <a:latin typeface="Cambria Math" panose="02040503050406030204" pitchFamily="18" charset="0"/>
                                <a:sym typeface="Wingdings" panose="05000000000000000000" pitchFamily="2" charset="2"/>
                              </a:rPr>
                            </m:ctrlPr>
                          </m:sSubPr>
                          <m:e>
                            <m:r>
                              <a:rPr lang="en-US" altLang="ko-KR" sz="1800" b="0" i="1" dirty="0" smtClean="0">
                                <a:latin typeface="Cambria Math" panose="02040503050406030204" pitchFamily="18" charset="0"/>
                                <a:sym typeface="Wingdings" panose="05000000000000000000" pitchFamily="2" charset="2"/>
                              </a:rPr>
                              <m:t>𝑃</m:t>
                            </m:r>
                          </m:e>
                          <m:sub>
                            <m:r>
                              <a:rPr lang="en-US" altLang="ko-KR" sz="1800" b="0" i="1" dirty="0" smtClean="0">
                                <a:latin typeface="Cambria Math" panose="02040503050406030204" pitchFamily="18" charset="0"/>
                                <a:sym typeface="Wingdings" panose="05000000000000000000" pitchFamily="2" charset="2"/>
                              </a:rPr>
                              <m:t>𝑝</m:t>
                            </m:r>
                          </m:sub>
                        </m:sSub>
                      </m:num>
                      <m:den>
                        <m:r>
                          <a:rPr lang="en-US" altLang="ko-KR" sz="1800" b="0" i="1" dirty="0" smtClean="0">
                            <a:latin typeface="Cambria Math" panose="02040503050406030204" pitchFamily="18" charset="0"/>
                            <a:sym typeface="Wingdings" panose="05000000000000000000" pitchFamily="2" charset="2"/>
                          </a:rPr>
                          <m:t>𝐾</m:t>
                        </m:r>
                      </m:den>
                    </m:f>
                    <m:r>
                      <a:rPr lang="en-US" altLang="ko-KR" sz="1800" b="0" i="1" dirty="0" smtClean="0">
                        <a:latin typeface="Cambria Math" panose="02040503050406030204" pitchFamily="18" charset="0"/>
                        <a:sym typeface="Wingdings" panose="05000000000000000000" pitchFamily="2" charset="2"/>
                      </a:rPr>
                      <m:t> </m:t>
                    </m:r>
                    <m:r>
                      <a:rPr lang="en-US" altLang="ko-KR" sz="1800" b="0" i="1" dirty="0" smtClean="0">
                        <a:latin typeface="Cambria Math" panose="02040503050406030204" pitchFamily="18" charset="0"/>
                        <a:sym typeface="Wingdings" panose="05000000000000000000" pitchFamily="2" charset="2"/>
                      </a:rPr>
                      <m:t>𝑓𝑜𝑟</m:t>
                    </m:r>
                    <m:r>
                      <a:rPr lang="en-US" altLang="ko-KR" sz="1800" b="0" i="1" dirty="0" smtClean="0">
                        <a:latin typeface="Cambria Math" panose="02040503050406030204" pitchFamily="18" charset="0"/>
                        <a:sym typeface="Wingdings" panose="05000000000000000000" pitchFamily="2" charset="2"/>
                      </a:rPr>
                      <m:t> </m:t>
                    </m:r>
                    <m:r>
                      <a:rPr lang="en-US" altLang="ko-KR" sz="1800" b="0" i="1" dirty="0" smtClean="0">
                        <a:latin typeface="Cambria Math" panose="02040503050406030204" pitchFamily="18" charset="0"/>
                        <a:sym typeface="Wingdings" panose="05000000000000000000" pitchFamily="2" charset="2"/>
                      </a:rPr>
                      <m:t>𝑗</m:t>
                    </m:r>
                    <m:r>
                      <a:rPr lang="en-US" altLang="ko-KR" sz="1800" b="0" i="1" dirty="0" smtClean="0">
                        <a:latin typeface="Cambria Math" panose="02040503050406030204" pitchFamily="18" charset="0"/>
                        <a:sym typeface="Wingdings" panose="05000000000000000000" pitchFamily="2" charset="2"/>
                      </a:rPr>
                      <m:t>∈</m:t>
                    </m:r>
                    <m:sSup>
                      <m:sSupPr>
                        <m:ctrlPr>
                          <a:rPr lang="en-US" altLang="ko-KR" i="1" dirty="0">
                            <a:latin typeface="Cambria Math" panose="02040503050406030204" pitchFamily="18" charset="0"/>
                            <a:ea typeface="Cambria Math" panose="02040503050406030204" pitchFamily="18" charset="0"/>
                            <a:sym typeface="Wingdings" panose="05000000000000000000" pitchFamily="2" charset="2"/>
                          </a:rPr>
                        </m:ctrlPr>
                      </m:sSupPr>
                      <m:e>
                        <m:r>
                          <a:rPr lang="en-US" altLang="ko-KR" i="1" dirty="0">
                            <a:latin typeface="Cambria Math" panose="02040503050406030204" pitchFamily="18" charset="0"/>
                            <a:ea typeface="Cambria Math" panose="02040503050406030204" pitchFamily="18" charset="0"/>
                            <a:sym typeface="Wingdings" panose="05000000000000000000" pitchFamily="2" charset="2"/>
                          </a:rPr>
                          <m:t>ℬ</m:t>
                        </m:r>
                      </m:e>
                      <m:sup>
                        <m:r>
                          <a:rPr lang="en-US" altLang="ko-KR" i="1" dirty="0">
                            <a:latin typeface="Cambria Math" panose="02040503050406030204" pitchFamily="18" charset="0"/>
                            <a:ea typeface="Cambria Math" panose="02040503050406030204" pitchFamily="18" charset="0"/>
                            <a:sym typeface="Wingdings" panose="05000000000000000000" pitchFamily="2" charset="2"/>
                          </a:rPr>
                          <m:t>′</m:t>
                        </m:r>
                      </m:sup>
                    </m:sSup>
                  </m:oMath>
                </a14:m>
                <a:r>
                  <a:rPr lang="en-US" altLang="ko-KR" dirty="0"/>
                  <a:t>, </a:t>
                </a:r>
                <a:r>
                  <a:rPr lang="en-US" altLang="ko-KR" dirty="0">
                    <a:latin typeface="+mj-lt"/>
                  </a:rPr>
                  <a:t>and</a:t>
                </a:r>
                <a:r>
                  <a:rPr lang="en-US" altLang="ko-KR" dirty="0"/>
                  <a:t> </a:t>
                </a:r>
                <a14:m>
                  <m:oMath xmlns:m="http://schemas.openxmlformats.org/officeDocument/2006/math">
                    <m:sSubSup>
                      <m:sSubSupPr>
                        <m:ctrlPr>
                          <a:rPr lang="en-US" altLang="ko-KR" i="1" dirty="0">
                            <a:latin typeface="Cambria Math" panose="02040503050406030204" pitchFamily="18" charset="0"/>
                            <a:sym typeface="Wingdings" panose="05000000000000000000" pitchFamily="2" charset="2"/>
                          </a:rPr>
                        </m:ctrlPr>
                      </m:sSubSupPr>
                      <m:e>
                        <m:r>
                          <a:rPr lang="en-US" altLang="ko-KR" i="1" dirty="0">
                            <a:latin typeface="Cambria Math" panose="02040503050406030204" pitchFamily="18" charset="0"/>
                            <a:sym typeface="Wingdings" panose="05000000000000000000" pitchFamily="2" charset="2"/>
                          </a:rPr>
                          <m:t>𝑃</m:t>
                        </m:r>
                      </m:e>
                      <m:sub>
                        <m:r>
                          <a:rPr lang="en-US" altLang="ko-KR" b="0" i="1" dirty="0" smtClean="0">
                            <a:latin typeface="Cambria Math" panose="02040503050406030204" pitchFamily="18" charset="0"/>
                            <a:sym typeface="Wingdings" panose="05000000000000000000" pitchFamily="2" charset="2"/>
                          </a:rPr>
                          <m:t>0</m:t>
                        </m:r>
                      </m:sub>
                      <m:sup>
                        <m:r>
                          <a:rPr lang="en-US" altLang="ko-KR" i="1" dirty="0">
                            <a:latin typeface="Cambria Math" panose="02040503050406030204" pitchFamily="18" charset="0"/>
                            <a:sym typeface="Wingdings" panose="05000000000000000000" pitchFamily="2" charset="2"/>
                          </a:rPr>
                          <m:t>(</m:t>
                        </m:r>
                        <m:r>
                          <a:rPr lang="en-US" altLang="ko-KR" i="1" dirty="0">
                            <a:latin typeface="Cambria Math" panose="02040503050406030204" pitchFamily="18" charset="0"/>
                            <a:sym typeface="Wingdings" panose="05000000000000000000" pitchFamily="2" charset="2"/>
                          </a:rPr>
                          <m:t>𝑐</m:t>
                        </m:r>
                        <m:r>
                          <a:rPr lang="en-US" altLang="ko-KR" i="1" dirty="0">
                            <a:latin typeface="Cambria Math" panose="02040503050406030204" pitchFamily="18" charset="0"/>
                            <a:sym typeface="Wingdings" panose="05000000000000000000" pitchFamily="2" charset="2"/>
                          </a:rPr>
                          <m:t>)</m:t>
                        </m:r>
                      </m:sup>
                    </m:sSubSup>
                    <m:r>
                      <a:rPr lang="en-US" altLang="ko-KR" i="1" dirty="0">
                        <a:latin typeface="Cambria Math" panose="02040503050406030204" pitchFamily="18" charset="0"/>
                        <a:sym typeface="Wingdings" panose="05000000000000000000" pitchFamily="2" charset="2"/>
                      </a:rPr>
                      <m:t>= </m:t>
                    </m:r>
                    <m:f>
                      <m:fPr>
                        <m:ctrlPr>
                          <a:rPr lang="en-US" altLang="ko-KR" i="1" dirty="0">
                            <a:latin typeface="Cambria Math" panose="02040503050406030204" pitchFamily="18" charset="0"/>
                            <a:sym typeface="Wingdings" panose="05000000000000000000" pitchFamily="2" charset="2"/>
                          </a:rPr>
                        </m:ctrlPr>
                      </m:fPr>
                      <m:num>
                        <m:sSub>
                          <m:sSubPr>
                            <m:ctrlPr>
                              <a:rPr lang="en-US" altLang="ko-KR" i="1" dirty="0">
                                <a:latin typeface="Cambria Math" panose="02040503050406030204" pitchFamily="18" charset="0"/>
                                <a:sym typeface="Wingdings" panose="05000000000000000000" pitchFamily="2" charset="2"/>
                              </a:rPr>
                            </m:ctrlPr>
                          </m:sSubPr>
                          <m:e>
                            <m:r>
                              <a:rPr lang="en-US" altLang="ko-KR" i="1" dirty="0">
                                <a:latin typeface="Cambria Math" panose="02040503050406030204" pitchFamily="18" charset="0"/>
                                <a:sym typeface="Wingdings" panose="05000000000000000000" pitchFamily="2" charset="2"/>
                              </a:rPr>
                              <m:t>𝑃</m:t>
                            </m:r>
                          </m:e>
                          <m:sub>
                            <m:r>
                              <a:rPr lang="en-US" altLang="ko-KR" b="0" i="1" dirty="0" smtClean="0">
                                <a:latin typeface="Cambria Math" panose="02040503050406030204" pitchFamily="18" charset="0"/>
                                <a:sym typeface="Wingdings" panose="05000000000000000000" pitchFamily="2" charset="2"/>
                              </a:rPr>
                              <m:t>𝑚</m:t>
                            </m:r>
                          </m:sub>
                        </m:sSub>
                      </m:num>
                      <m:den>
                        <m:r>
                          <a:rPr lang="en-US" altLang="ko-KR" b="0" i="1" dirty="0" smtClean="0">
                            <a:latin typeface="Cambria Math" panose="02040503050406030204" pitchFamily="18" charset="0"/>
                            <a:sym typeface="Wingdings" panose="05000000000000000000" pitchFamily="2" charset="2"/>
                          </a:rPr>
                          <m:t>𝑀</m:t>
                        </m:r>
                        <m:r>
                          <a:rPr lang="en-US" altLang="ko-KR" b="0" i="1" dirty="0" smtClean="0">
                            <a:latin typeface="Cambria Math" panose="02040503050406030204" pitchFamily="18" charset="0"/>
                            <a:sym typeface="Wingdings" panose="05000000000000000000" pitchFamily="2" charset="2"/>
                          </a:rPr>
                          <m:t>−</m:t>
                        </m:r>
                        <m:r>
                          <a:rPr lang="en-US" altLang="ko-KR" i="1" dirty="0">
                            <a:latin typeface="Cambria Math" panose="02040503050406030204" pitchFamily="18" charset="0"/>
                            <a:sym typeface="Wingdings" panose="05000000000000000000" pitchFamily="2" charset="2"/>
                          </a:rPr>
                          <m:t>𝐾</m:t>
                        </m:r>
                      </m:den>
                    </m:f>
                  </m:oMath>
                </a14:m>
                <a:r>
                  <a:rPr lang="en-US" altLang="ko-KR" dirty="0"/>
                  <a:t> </a:t>
                </a:r>
                <a:endParaRPr lang="ko-KR" altLang="en-US" dirty="0"/>
              </a:p>
            </p:txBody>
          </p:sp>
        </mc:Choice>
        <mc:Fallback xmlns="">
          <p:sp>
            <p:nvSpPr>
              <p:cNvPr id="16" name="TextBox 15">
                <a:extLst>
                  <a:ext uri="{FF2B5EF4-FFF2-40B4-BE49-F238E27FC236}">
                    <a16:creationId xmlns:a16="http://schemas.microsoft.com/office/drawing/2014/main" id="{3FCAE5A6-C60B-4832-BB0A-13679922948D}"/>
                  </a:ext>
                </a:extLst>
              </p:cNvPr>
              <p:cNvSpPr txBox="1">
                <a:spLocks noRot="1" noChangeAspect="1" noMove="1" noResize="1" noEditPoints="1" noAdjustHandles="1" noChangeArrowheads="1" noChangeShapeType="1" noTextEdit="1"/>
              </p:cNvSpPr>
              <p:nvPr/>
            </p:nvSpPr>
            <p:spPr>
              <a:xfrm>
                <a:off x="6956867" y="3741722"/>
                <a:ext cx="4227393" cy="500393"/>
              </a:xfrm>
              <a:prstGeom prst="rect">
                <a:avLst/>
              </a:prstGeom>
              <a:blipFill>
                <a:blip r:embed="rId4"/>
                <a:stretch>
                  <a:fillRect b="-487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2BA3C39-8D9D-494D-8E12-E4FF7CA06C54}"/>
                  </a:ext>
                </a:extLst>
              </p:cNvPr>
              <p:cNvSpPr txBox="1"/>
              <p:nvPr/>
            </p:nvSpPr>
            <p:spPr>
              <a:xfrm>
                <a:off x="725878" y="2431998"/>
                <a:ext cx="11466122" cy="850810"/>
              </a:xfrm>
              <a:prstGeom prst="rect">
                <a:avLst/>
              </a:prstGeom>
              <a:noFill/>
            </p:spPr>
            <p:txBody>
              <a:bodyPr wrap="square">
                <a:spAutoFit/>
              </a:bodyPr>
              <a:lstStyle/>
              <a:p>
                <a:r>
                  <a:rPr lang="ko-KR" altLang="en-US" sz="1600" dirty="0">
                    <a:latin typeface="+mj-lt"/>
                  </a:rPr>
                  <a:t>변수</a:t>
                </a:r>
                <a:r>
                  <a:rPr lang="en-US" altLang="ko-KR" sz="1600" dirty="0">
                    <a:latin typeface="+mj-lt"/>
                  </a:rPr>
                  <a:t>(variables) : </a:t>
                </a:r>
                <a14:m>
                  <m:oMath xmlns:m="http://schemas.openxmlformats.org/officeDocument/2006/math">
                    <m:r>
                      <a:rPr lang="en-US" altLang="ko-KR" sz="1600" i="1">
                        <a:latin typeface="Cambria Math" panose="02040503050406030204" pitchFamily="18" charset="0"/>
                      </a:rPr>
                      <m:t>𝐾</m:t>
                    </m:r>
                    <m:r>
                      <a:rPr lang="en-US" altLang="ko-KR" sz="1600">
                        <a:latin typeface="Cambria Math" panose="02040503050406030204" pitchFamily="18" charset="0"/>
                      </a:rPr>
                      <m:t>,</m:t>
                    </m:r>
                    <m:r>
                      <a:rPr lang="en-US" altLang="ko-KR" sz="1600" i="1">
                        <a:latin typeface="Cambria Math" panose="02040503050406030204" pitchFamily="18" charset="0"/>
                      </a:rPr>
                      <m:t> </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m:t>
                        </m:r>
                        <m:r>
                          <a:rPr lang="en-US" altLang="ko-KR" sz="1600" i="1">
                            <a:latin typeface="Cambria Math" panose="02040503050406030204" pitchFamily="18" charset="0"/>
                          </a:rPr>
                          <m:t>𝑥</m:t>
                        </m:r>
                      </m:e>
                      <m:sub>
                        <m:r>
                          <a:rPr lang="en-US" altLang="ko-KR" sz="1600" i="1">
                            <a:latin typeface="Cambria Math" panose="02040503050406030204" pitchFamily="18" charset="0"/>
                          </a:rPr>
                          <m:t>𝑖</m:t>
                        </m:r>
                        <m:r>
                          <a:rPr lang="en-US" altLang="ko-KR" sz="1600" i="1">
                            <a:latin typeface="Cambria Math" panose="02040503050406030204" pitchFamily="18" charset="0"/>
                          </a:rPr>
                          <m:t>, </m:t>
                        </m:r>
                        <m:r>
                          <a:rPr lang="en-US" altLang="ko-KR" sz="1600" i="1">
                            <a:latin typeface="Cambria Math" panose="02040503050406030204" pitchFamily="18" charset="0"/>
                          </a:rPr>
                          <m:t>𝑗</m:t>
                        </m:r>
                      </m:sub>
                    </m:sSub>
                    <m:r>
                      <a:rPr lang="en-US" altLang="ko-KR" sz="1600" i="1">
                        <a:latin typeface="Cambria Math" panose="02040503050406030204" pitchFamily="18" charset="0"/>
                      </a:rPr>
                      <m:t>}</m:t>
                    </m:r>
                    <m:r>
                      <a:rPr lang="en-US" altLang="ko-KR" sz="1600" b="0" i="1" smtClean="0">
                        <a:latin typeface="Cambria Math" panose="02040503050406030204" pitchFamily="18" charset="0"/>
                      </a:rPr>
                      <m:t>,  </m:t>
                    </m:r>
                    <m:r>
                      <a:rPr lang="en-US" altLang="ko-KR" sz="1600" i="1">
                        <a:latin typeface="Cambria Math" panose="02040503050406030204" pitchFamily="18" charset="0"/>
                      </a:rPr>
                      <m:t>{</m:t>
                    </m:r>
                    <m:sSub>
                      <m:sSubPr>
                        <m:ctrlPr>
                          <a:rPr lang="en-US" altLang="ko-KR" sz="1600" i="1">
                            <a:latin typeface="Cambria Math" panose="02040503050406030204" pitchFamily="18" charset="0"/>
                          </a:rPr>
                        </m:ctrlPr>
                      </m:sSubPr>
                      <m:e>
                        <m:r>
                          <a:rPr lang="ko-KR" altLang="en-US" sz="1600" i="1">
                            <a:latin typeface="Cambria Math" panose="02040503050406030204" pitchFamily="18" charset="0"/>
                          </a:rPr>
                          <m:t>𝛼</m:t>
                        </m:r>
                      </m:e>
                      <m:sub>
                        <m:r>
                          <a:rPr lang="en-US" altLang="ko-KR" sz="1600" i="1">
                            <a:latin typeface="Cambria Math" panose="02040503050406030204" pitchFamily="18" charset="0"/>
                          </a:rPr>
                          <m:t>𝑖</m:t>
                        </m:r>
                        <m:r>
                          <a:rPr lang="en-US" altLang="ko-KR" sz="1600" i="1">
                            <a:latin typeface="Cambria Math" panose="02040503050406030204" pitchFamily="18" charset="0"/>
                          </a:rPr>
                          <m:t>, </m:t>
                        </m:r>
                        <m:r>
                          <a:rPr lang="en-US" altLang="ko-KR" sz="1600" i="1">
                            <a:latin typeface="Cambria Math" panose="02040503050406030204" pitchFamily="18" charset="0"/>
                          </a:rPr>
                          <m:t>𝑗</m:t>
                        </m:r>
                      </m:sub>
                    </m:sSub>
                    <m:r>
                      <a:rPr lang="en-US" altLang="ko-KR" sz="1600" i="1">
                        <a:latin typeface="Cambria Math" panose="02040503050406030204" pitchFamily="18" charset="0"/>
                      </a:rPr>
                      <m:t>}</m:t>
                    </m:r>
                  </m:oMath>
                </a14:m>
                <a:r>
                  <a:rPr lang="en-US" altLang="ko-KR" sz="1600" dirty="0">
                    <a:latin typeface="+mj-lt"/>
                  </a:rPr>
                  <a:t>, </a:t>
                </a:r>
                <a14:m>
                  <m:oMath xmlns:m="http://schemas.openxmlformats.org/officeDocument/2006/math">
                    <m:r>
                      <a:rPr lang="en-US" altLang="ko-KR" sz="1600" i="1">
                        <a:latin typeface="Cambria Math" panose="02040503050406030204" pitchFamily="18" charset="0"/>
                      </a:rPr>
                      <m:t>{</m:t>
                    </m:r>
                    <m:r>
                      <a:rPr lang="en-US" altLang="ko-KR" sz="1600" i="1" dirty="0">
                        <a:latin typeface="Cambria Math" panose="02040503050406030204" pitchFamily="18" charset="0"/>
                        <a:sym typeface="Wingdings" panose="05000000000000000000" pitchFamily="2" charset="2"/>
                      </a:rPr>
                      <m:t>𝑢</m:t>
                    </m:r>
                    <m:r>
                      <a:rPr lang="en-US" altLang="ko-KR" sz="1600" i="1" dirty="0">
                        <a:latin typeface="Cambria Math" panose="02040503050406030204" pitchFamily="18" charset="0"/>
                        <a:sym typeface="Wingdings" panose="05000000000000000000" pitchFamily="2" charset="2"/>
                      </a:rPr>
                      <m:t>, </m:t>
                    </m:r>
                    <m:r>
                      <a:rPr lang="en-US" altLang="ko-KR" sz="1600" i="1" dirty="0">
                        <a:latin typeface="Cambria Math" panose="02040503050406030204" pitchFamily="18" charset="0"/>
                        <a:sym typeface="Wingdings" panose="05000000000000000000" pitchFamily="2" charset="2"/>
                      </a:rPr>
                      <m:t>𝑝</m:t>
                    </m:r>
                    <m:d>
                      <m:dPr>
                        <m:ctrlPr>
                          <a:rPr lang="en-US" altLang="ko-KR" sz="1600" i="1" dirty="0">
                            <a:latin typeface="Cambria Math" panose="02040503050406030204" pitchFamily="18" charset="0"/>
                            <a:sym typeface="Wingdings" panose="05000000000000000000" pitchFamily="2" charset="2"/>
                          </a:rPr>
                        </m:ctrlPr>
                      </m:dPr>
                      <m:e>
                        <m:r>
                          <a:rPr lang="en-US" altLang="ko-KR" sz="1600" i="1" dirty="0">
                            <a:latin typeface="Cambria Math" panose="02040503050406030204" pitchFamily="18" charset="0"/>
                            <a:sym typeface="Wingdings" panose="05000000000000000000" pitchFamily="2" charset="2"/>
                          </a:rPr>
                          <m:t>𝑢</m:t>
                        </m:r>
                      </m:e>
                    </m:d>
                  </m:oMath>
                </a14:m>
                <a:r>
                  <a:rPr lang="en-US" altLang="ko-KR" sz="1600" dirty="0"/>
                  <a:t>}</a:t>
                </a:r>
                <a:endParaRPr lang="en-US" altLang="ko-KR" sz="1600" dirty="0">
                  <a:latin typeface="+mj-lt"/>
                </a:endParaRPr>
              </a:p>
              <a:p>
                <a:r>
                  <a:rPr lang="ko-KR" altLang="en-US" sz="1600" dirty="0">
                    <a:latin typeface="+mj-lt"/>
                  </a:rPr>
                  <a:t>주어지는 조건 </a:t>
                </a:r>
                <a:r>
                  <a:rPr lang="en-US" altLang="ko-KR" sz="1600" dirty="0">
                    <a:latin typeface="+mj-lt"/>
                  </a:rPr>
                  <a:t>: </a:t>
                </a:r>
                <a:r>
                  <a:rPr lang="en-US" altLang="ko-KR" sz="1600" b="1" dirty="0">
                    <a:latin typeface="+mj-lt"/>
                  </a:rPr>
                  <a:t> OD </a:t>
                </a:r>
                <a:r>
                  <a:rPr lang="ko-KR" altLang="en-US" sz="1600" dirty="0">
                    <a:latin typeface="+mj-lt"/>
                  </a:rPr>
                  <a:t>채널 분배</a:t>
                </a:r>
                <a:r>
                  <a:rPr lang="en-US" altLang="ko-KR" sz="1600" dirty="0">
                    <a:latin typeface="+mj-lt"/>
                  </a:rPr>
                  <a:t>,  </a:t>
                </a:r>
                <a14:m>
                  <m:oMath xmlns:m="http://schemas.openxmlformats.org/officeDocument/2006/math">
                    <m:r>
                      <a:rPr lang="en-US" altLang="ko-KR" sz="1600" i="1" dirty="0" smtClean="0">
                        <a:latin typeface="Cambria Math" panose="02040503050406030204" pitchFamily="18" charset="0"/>
                      </a:rPr>
                      <m:t>𝑀</m:t>
                    </m:r>
                  </m:oMath>
                </a14:m>
                <a:r>
                  <a:rPr lang="ko-KR" altLang="en-US" sz="1600" dirty="0">
                    <a:latin typeface="+mj-lt"/>
                  </a:rPr>
                  <a:t>개 채널</a:t>
                </a:r>
                <a:r>
                  <a:rPr lang="en-US" altLang="ko-KR" sz="1600" dirty="0">
                    <a:latin typeface="+mj-lt"/>
                  </a:rPr>
                  <a:t>,  </a:t>
                </a:r>
                <a14:m>
                  <m:oMath xmlns:m="http://schemas.openxmlformats.org/officeDocument/2006/math">
                    <m:r>
                      <a:rPr lang="en-US" altLang="ko-KR" sz="1600" i="1" dirty="0" smtClean="0">
                        <a:latin typeface="Cambria Math" panose="02040503050406030204" pitchFamily="18" charset="0"/>
                      </a:rPr>
                      <m:t>𝑁</m:t>
                    </m:r>
                  </m:oMath>
                </a14:m>
                <a:r>
                  <a:rPr lang="en-US" altLang="ko-KR" sz="1600" dirty="0">
                    <a:latin typeface="+mj-lt"/>
                  </a:rPr>
                  <a:t> </a:t>
                </a:r>
                <a:r>
                  <a:rPr lang="ko-KR" altLang="en-US" sz="1600" dirty="0">
                    <a:latin typeface="+mj-lt"/>
                  </a:rPr>
                  <a:t>사용자의 채널이득</a:t>
                </a:r>
                <a:r>
                  <a:rPr lang="en-US" altLang="ko-KR" sz="1600" dirty="0">
                    <a:latin typeface="+mj-lt"/>
                  </a:rPr>
                  <a:t>,  </a:t>
                </a:r>
                <a14:m>
                  <m:oMath xmlns:m="http://schemas.openxmlformats.org/officeDocument/2006/math">
                    <m:r>
                      <a:rPr lang="en-US" altLang="ko-KR" sz="1600" i="1" dirty="0">
                        <a:latin typeface="Cambria Math" panose="02040503050406030204" pitchFamily="18" charset="0"/>
                      </a:rPr>
                      <m:t>𝑓</m:t>
                    </m:r>
                    <m:d>
                      <m:dPr>
                        <m:ctrlPr>
                          <a:rPr lang="en-US" altLang="ko-KR" sz="1600" i="1" dirty="0">
                            <a:latin typeface="Cambria Math" panose="02040503050406030204" pitchFamily="18" charset="0"/>
                          </a:rPr>
                        </m:ctrlPr>
                      </m:dPr>
                      <m:e>
                        <m:r>
                          <a:rPr lang="en-US" altLang="ko-KR" sz="1600" i="1" dirty="0">
                            <a:latin typeface="Cambria Math" panose="02040503050406030204" pitchFamily="18" charset="0"/>
                          </a:rPr>
                          <m:t>·</m:t>
                        </m:r>
                      </m:e>
                    </m:d>
                    <m:r>
                      <a:rPr lang="en-US" altLang="ko-KR" sz="1600" b="0" i="1" dirty="0" smtClean="0">
                        <a:latin typeface="Cambria Math" panose="02040503050406030204" pitchFamily="18" charset="0"/>
                      </a:rPr>
                      <m:t>, </m:t>
                    </m:r>
                  </m:oMath>
                </a14:m>
                <a:r>
                  <a:rPr lang="ko-KR" altLang="en-US" sz="1600" dirty="0">
                    <a:latin typeface="+mj-lt"/>
                  </a:rPr>
                  <a:t> 전송전력</a:t>
                </a:r>
                <a:r>
                  <a:rPr lang="en-US" altLang="ko-KR" sz="1600" dirty="0">
                    <a:latin typeface="+mj-lt"/>
                  </a:rPr>
                  <a:t>, </a:t>
                </a:r>
              </a:p>
              <a:p>
                <a:r>
                  <a:rPr lang="en-US" altLang="ko-KR" sz="1600" dirty="0">
                    <a:latin typeface="+mj-lt"/>
                  </a:rPr>
                  <a:t>	         </a:t>
                </a:r>
                <a:r>
                  <a:rPr lang="en-US" altLang="ko-KR" sz="1600" dirty="0"/>
                  <a:t>reuse factors </a:t>
                </a:r>
                <a14:m>
                  <m:oMath xmlns:m="http://schemas.openxmlformats.org/officeDocument/2006/math">
                    <m:r>
                      <a:rPr lang="ko-KR" altLang="en-US" sz="1600" i="1" dirty="0">
                        <a:latin typeface="Cambria Math" panose="02040503050406030204" pitchFamily="18" charset="0"/>
                      </a:rPr>
                      <m:t>𝒰</m:t>
                    </m:r>
                  </m:oMath>
                </a14:m>
                <a:r>
                  <a:rPr lang="en-US" altLang="ko-KR" sz="1600" dirty="0"/>
                  <a:t>, set of reuse patterns </a:t>
                </a:r>
                <a14:m>
                  <m:oMath xmlns:m="http://schemas.openxmlformats.org/officeDocument/2006/math">
                    <m:r>
                      <a:rPr lang="ko-KR" altLang="en-US" sz="1600" i="1" dirty="0">
                        <a:latin typeface="Cambria Math" panose="02040503050406030204" pitchFamily="18" charset="0"/>
                        <a:sym typeface="Wingdings" panose="05000000000000000000" pitchFamily="2" charset="2"/>
                      </a:rPr>
                      <m:t>𝒫</m:t>
                    </m:r>
                    <m:r>
                      <a:rPr lang="en-US" altLang="ko-KR" sz="1600" i="1" dirty="0">
                        <a:latin typeface="Cambria Math" panose="02040503050406030204" pitchFamily="18" charset="0"/>
                        <a:sym typeface="Wingdings" panose="05000000000000000000" pitchFamily="2" charset="2"/>
                      </a:rPr>
                      <m:t>(</m:t>
                    </m:r>
                    <m:r>
                      <a:rPr lang="en-US" altLang="ko-KR" sz="1600" i="1" dirty="0">
                        <a:latin typeface="Cambria Math" panose="02040503050406030204" pitchFamily="18" charset="0"/>
                        <a:sym typeface="Wingdings" panose="05000000000000000000" pitchFamily="2" charset="2"/>
                      </a:rPr>
                      <m:t>𝑢</m:t>
                    </m:r>
                    <m:r>
                      <a:rPr lang="en-US" altLang="ko-KR" sz="1600" i="1" dirty="0">
                        <a:latin typeface="Cambria Math" panose="02040503050406030204" pitchFamily="18" charset="0"/>
                        <a:sym typeface="Wingdings" panose="05000000000000000000" pitchFamily="2" charset="2"/>
                      </a:rPr>
                      <m:t>)</m:t>
                    </m:r>
                  </m:oMath>
                </a14:m>
                <a:endParaRPr lang="ko-KR" altLang="en-US" sz="1600" dirty="0"/>
              </a:p>
            </p:txBody>
          </p:sp>
        </mc:Choice>
        <mc:Fallback xmlns="">
          <p:sp>
            <p:nvSpPr>
              <p:cNvPr id="17" name="TextBox 16">
                <a:extLst>
                  <a:ext uri="{FF2B5EF4-FFF2-40B4-BE49-F238E27FC236}">
                    <a16:creationId xmlns:a16="http://schemas.microsoft.com/office/drawing/2014/main" id="{12BA3C39-8D9D-494D-8E12-E4FF7CA06C54}"/>
                  </a:ext>
                </a:extLst>
              </p:cNvPr>
              <p:cNvSpPr txBox="1">
                <a:spLocks noRot="1" noChangeAspect="1" noMove="1" noResize="1" noEditPoints="1" noAdjustHandles="1" noChangeArrowheads="1" noChangeShapeType="1" noTextEdit="1"/>
              </p:cNvSpPr>
              <p:nvPr/>
            </p:nvSpPr>
            <p:spPr>
              <a:xfrm>
                <a:off x="725878" y="2431998"/>
                <a:ext cx="11466122" cy="850810"/>
              </a:xfrm>
              <a:prstGeom prst="rect">
                <a:avLst/>
              </a:prstGeom>
              <a:blipFill>
                <a:blip r:embed="rId5"/>
                <a:stretch>
                  <a:fillRect l="-266" t="-2857" b="-7857"/>
                </a:stretch>
              </a:blipFill>
            </p:spPr>
            <p:txBody>
              <a:bodyPr/>
              <a:lstStyle/>
              <a:p>
                <a:r>
                  <a:rPr lang="ko-KR" altLang="en-US">
                    <a:noFill/>
                  </a:rPr>
                  <a:t> </a:t>
                </a:r>
              </a:p>
            </p:txBody>
          </p:sp>
        </mc:Fallback>
      </mc:AlternateContent>
      <p:sp>
        <p:nvSpPr>
          <p:cNvPr id="18" name="TextBox 17">
            <a:extLst>
              <a:ext uri="{FF2B5EF4-FFF2-40B4-BE49-F238E27FC236}">
                <a16:creationId xmlns:a16="http://schemas.microsoft.com/office/drawing/2014/main" id="{F1D969FE-27F8-4538-9A4F-98D05FB78098}"/>
              </a:ext>
            </a:extLst>
          </p:cNvPr>
          <p:cNvSpPr txBox="1"/>
          <p:nvPr/>
        </p:nvSpPr>
        <p:spPr>
          <a:xfrm>
            <a:off x="790798" y="3327025"/>
            <a:ext cx="6093724" cy="338554"/>
          </a:xfrm>
          <a:prstGeom prst="rect">
            <a:avLst/>
          </a:prstGeom>
          <a:noFill/>
        </p:spPr>
        <p:txBody>
          <a:bodyPr wrap="square">
            <a:spAutoFit/>
          </a:bodyPr>
          <a:lstStyle/>
          <a:p>
            <a:r>
              <a:rPr lang="en-US" altLang="ko-KR" sz="1600" dirty="0">
                <a:latin typeface="+mj-lt"/>
              </a:rPr>
              <a:t>Maximize the proportional fairness objective</a:t>
            </a:r>
            <a:endParaRPr lang="ko-KR" altLang="en-US" sz="1600" dirty="0">
              <a:latin typeface="+mj-lt"/>
            </a:endParaRPr>
          </a:p>
        </p:txBody>
      </p:sp>
      <p:pic>
        <p:nvPicPr>
          <p:cNvPr id="19" name="그림 18">
            <a:extLst>
              <a:ext uri="{FF2B5EF4-FFF2-40B4-BE49-F238E27FC236}">
                <a16:creationId xmlns:a16="http://schemas.microsoft.com/office/drawing/2014/main" id="{E7DB4CD1-A062-417F-AC09-F6EB977A371D}"/>
              </a:ext>
            </a:extLst>
          </p:cNvPr>
          <p:cNvPicPr>
            <a:picLocks noChangeAspect="1"/>
          </p:cNvPicPr>
          <p:nvPr/>
        </p:nvPicPr>
        <p:blipFill>
          <a:blip r:embed="rId6"/>
          <a:stretch>
            <a:fillRect/>
          </a:stretch>
        </p:blipFill>
        <p:spPr>
          <a:xfrm>
            <a:off x="790798" y="3855112"/>
            <a:ext cx="5953125" cy="2466975"/>
          </a:xfrm>
          <a:prstGeom prst="rect">
            <a:avLst/>
          </a:prstGeom>
        </p:spPr>
      </p:pic>
    </p:spTree>
    <p:extLst>
      <p:ext uri="{BB962C8B-B14F-4D97-AF65-F5344CB8AC3E}">
        <p14:creationId xmlns:p14="http://schemas.microsoft.com/office/powerpoint/2010/main" val="1568662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76410AB9-AC74-48D5-A731-E306A8E2CD8A}"/>
              </a:ext>
            </a:extLst>
          </p:cNvPr>
          <p:cNvGrpSpPr/>
          <p:nvPr/>
        </p:nvGrpSpPr>
        <p:grpSpPr>
          <a:xfrm>
            <a:off x="0" y="10"/>
            <a:ext cx="12191981" cy="6857990"/>
            <a:chOff x="0" y="10"/>
            <a:chExt cx="12191981" cy="6857990"/>
          </a:xfrm>
        </p:grpSpPr>
        <p:pic>
          <p:nvPicPr>
            <p:cNvPr id="4" name="Picture 1">
              <a:extLst>
                <a:ext uri="{FF2B5EF4-FFF2-40B4-BE49-F238E27FC236}">
                  <a16:creationId xmlns:a16="http://schemas.microsoft.com/office/drawing/2014/main" id="{D8D7317A-AA7A-4A4D-AC11-59A4EED251E0}"/>
                </a:ext>
              </a:extLst>
            </p:cNvPr>
            <p:cNvPicPr>
              <a:picLocks noChangeAspect="1"/>
            </p:cNvPicPr>
            <p:nvPr/>
          </p:nvPicPr>
          <p:blipFill rotWithShape="1">
            <a:blip r:embed="rId3" cstate="screen">
              <a:duotone>
                <a:prstClr val="black"/>
                <a:prstClr val="white"/>
              </a:duotone>
              <a:extLst>
                <a:ext uri="{28A0092B-C50C-407E-A947-70E740481C1C}">
                  <a14:useLocalDpi xmlns:a14="http://schemas.microsoft.com/office/drawing/2010/main"/>
                </a:ext>
              </a:extLst>
            </a:blip>
            <a:srcRect t="8974" b="6757"/>
            <a:stretch/>
          </p:blipFill>
          <p:spPr>
            <a:xfrm>
              <a:off x="0" y="10"/>
              <a:ext cx="12191981" cy="6857990"/>
            </a:xfrm>
            <a:prstGeom prst="rect">
              <a:avLst/>
            </a:prstGeom>
          </p:spPr>
        </p:pic>
        <p:sp>
          <p:nvSpPr>
            <p:cNvPr id="2" name="사각형: 둥근 모서리 1">
              <a:extLst>
                <a:ext uri="{FF2B5EF4-FFF2-40B4-BE49-F238E27FC236}">
                  <a16:creationId xmlns:a16="http://schemas.microsoft.com/office/drawing/2014/main" id="{18ACE393-6465-4563-9CC1-F7DBC8C89F37}"/>
                </a:ext>
              </a:extLst>
            </p:cNvPr>
            <p:cNvSpPr/>
            <p:nvPr/>
          </p:nvSpPr>
          <p:spPr>
            <a:xfrm>
              <a:off x="212944" y="238836"/>
              <a:ext cx="11766114" cy="6421271"/>
            </a:xfrm>
            <a:prstGeom prst="roundRect">
              <a:avLst>
                <a:gd name="adj" fmla="val 7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TextBox 5">
            <a:extLst>
              <a:ext uri="{FF2B5EF4-FFF2-40B4-BE49-F238E27FC236}">
                <a16:creationId xmlns:a16="http://schemas.microsoft.com/office/drawing/2014/main" id="{F45D72DA-4878-42A6-98A1-32C72631FCB2}"/>
              </a:ext>
            </a:extLst>
          </p:cNvPr>
          <p:cNvSpPr txBox="1"/>
          <p:nvPr/>
        </p:nvSpPr>
        <p:spPr>
          <a:xfrm>
            <a:off x="397469" y="496069"/>
            <a:ext cx="10370615" cy="523220"/>
          </a:xfrm>
          <a:prstGeom prst="rect">
            <a:avLst/>
          </a:prstGeom>
          <a:noFill/>
        </p:spPr>
        <p:txBody>
          <a:bodyPr wrap="square" rtlCol="0">
            <a:spAutoFit/>
          </a:bodyPr>
          <a:lstStyle/>
          <a:p>
            <a:r>
              <a:rPr lang="en-US" altLang="ko-KR" sz="2800" dirty="0"/>
              <a:t>PROBLEM FORMULATIONS AND SOLUTION TECHNIQUES</a:t>
            </a:r>
            <a:endParaRPr lang="ko-KR" altLang="en-US" sz="2800" dirty="0"/>
          </a:p>
        </p:txBody>
      </p:sp>
      <p:sp>
        <p:nvSpPr>
          <p:cNvPr id="17" name="TextBox 16">
            <a:extLst>
              <a:ext uri="{FF2B5EF4-FFF2-40B4-BE49-F238E27FC236}">
                <a16:creationId xmlns:a16="http://schemas.microsoft.com/office/drawing/2014/main" id="{12BA3C39-8D9D-494D-8E12-E4FF7CA06C54}"/>
              </a:ext>
            </a:extLst>
          </p:cNvPr>
          <p:cNvSpPr txBox="1"/>
          <p:nvPr/>
        </p:nvSpPr>
        <p:spPr>
          <a:xfrm>
            <a:off x="725878" y="1563125"/>
            <a:ext cx="10560821" cy="338554"/>
          </a:xfrm>
          <a:prstGeom prst="rect">
            <a:avLst/>
          </a:prstGeom>
          <a:noFill/>
        </p:spPr>
        <p:txBody>
          <a:bodyPr wrap="square">
            <a:spAutoFit/>
          </a:bodyPr>
          <a:lstStyle/>
          <a:p>
            <a:r>
              <a:rPr lang="en-US" altLang="ko-KR" sz="1600" dirty="0"/>
              <a:t>* Our objective is to </a:t>
            </a:r>
            <a:r>
              <a:rPr lang="en-US" altLang="ko-KR" sz="1600" b="1" dirty="0"/>
              <a:t>solve these three problems </a:t>
            </a:r>
            <a:r>
              <a:rPr lang="en-US" altLang="ko-KR" sz="1600" dirty="0"/>
              <a:t>exactly which is </a:t>
            </a:r>
            <a:r>
              <a:rPr lang="en-US" altLang="ko-KR" sz="1600" b="1" dirty="0"/>
              <a:t>not going to be possible</a:t>
            </a:r>
            <a:r>
              <a:rPr lang="en-US" altLang="ko-KR" sz="1600" dirty="0"/>
              <a:t> as we explain now.</a:t>
            </a:r>
          </a:p>
        </p:txBody>
      </p:sp>
      <p:sp>
        <p:nvSpPr>
          <p:cNvPr id="5" name="TextBox 4">
            <a:extLst>
              <a:ext uri="{FF2B5EF4-FFF2-40B4-BE49-F238E27FC236}">
                <a16:creationId xmlns:a16="http://schemas.microsoft.com/office/drawing/2014/main" id="{DE6B6181-BE4E-4004-A223-BEEA7C0DD07D}"/>
              </a:ext>
            </a:extLst>
          </p:cNvPr>
          <p:cNvSpPr txBox="1"/>
          <p:nvPr/>
        </p:nvSpPr>
        <p:spPr>
          <a:xfrm>
            <a:off x="1072753" y="1223609"/>
            <a:ext cx="1678675" cy="369332"/>
          </a:xfrm>
          <a:prstGeom prst="rect">
            <a:avLst/>
          </a:prstGeom>
          <a:noFill/>
        </p:spPr>
        <p:txBody>
          <a:bodyPr wrap="square" rtlCol="0">
            <a:spAutoFit/>
          </a:bodyPr>
          <a:lstStyle/>
          <a:p>
            <a:r>
              <a:rPr lang="ko-KR" altLang="en-US" dirty="0"/>
              <a:t>그러나</a:t>
            </a:r>
            <a:r>
              <a:rPr lang="en-US" altLang="ko-KR" dirty="0"/>
              <a:t>…</a:t>
            </a:r>
            <a:endParaRPr lang="ko-KR" altLang="en-US"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BB4A250-2A6B-4FA8-9CF0-10005B2745AB}"/>
                  </a:ext>
                </a:extLst>
              </p:cNvPr>
              <p:cNvSpPr txBox="1"/>
              <p:nvPr/>
            </p:nvSpPr>
            <p:spPr>
              <a:xfrm>
                <a:off x="1072753" y="2136777"/>
                <a:ext cx="9509942" cy="1953612"/>
              </a:xfrm>
              <a:prstGeom prst="rect">
                <a:avLst/>
              </a:prstGeom>
              <a:noFill/>
            </p:spPr>
            <p:txBody>
              <a:bodyPr wrap="square">
                <a:spAutoFit/>
              </a:bodyPr>
              <a:lstStyle/>
              <a:p>
                <a:pPr>
                  <a:lnSpc>
                    <a:spcPct val="150000"/>
                  </a:lnSpc>
                </a:pPr>
                <a:r>
                  <a:rPr lang="en-US" altLang="ko-KR" sz="1600" dirty="0">
                    <a:latin typeface="+mj-lt"/>
                  </a:rPr>
                  <a:t>Note that the proposed problem </a:t>
                </a:r>
                <a14:m>
                  <m:oMath xmlns:m="http://schemas.openxmlformats.org/officeDocument/2006/math">
                    <m:sSub>
                      <m:sSubPr>
                        <m:ctrlPr>
                          <a:rPr lang="en-US" altLang="ko-KR" sz="1600" b="1" i="1" smtClean="0">
                            <a:latin typeface="Cambria Math" panose="02040503050406030204" pitchFamily="18" charset="0"/>
                          </a:rPr>
                        </m:ctrlPr>
                      </m:sSubPr>
                      <m:e>
                        <m:r>
                          <a:rPr lang="en-US" altLang="ko-KR" sz="1600" b="1" i="0" smtClean="0">
                            <a:latin typeface="Cambria Math" panose="02040503050406030204" pitchFamily="18" charset="0"/>
                          </a:rPr>
                          <m:t>𝐏</m:t>
                        </m:r>
                      </m:e>
                      <m:sub>
                        <m:r>
                          <a:rPr lang="en-US" altLang="ko-KR" sz="1600" b="1" i="0" smtClean="0">
                            <a:latin typeface="Cambria Math" panose="02040503050406030204" pitchFamily="18" charset="0"/>
                          </a:rPr>
                          <m:t>𝐎𝐃</m:t>
                        </m:r>
                      </m:sub>
                    </m:sSub>
                  </m:oMath>
                </a14:m>
                <a:r>
                  <a:rPr lang="en-US" altLang="ko-KR" sz="1600" dirty="0">
                    <a:latin typeface="+mj-lt"/>
                  </a:rPr>
                  <a:t> is a very complex problem.</a:t>
                </a:r>
              </a:p>
              <a:p>
                <a:pPr marL="285750" indent="-285750">
                  <a:lnSpc>
                    <a:spcPct val="150000"/>
                  </a:lnSpc>
                  <a:buFont typeface="Wingdings" panose="05000000000000000000" pitchFamily="2" charset="2"/>
                  <a:buChar char="à"/>
                </a:pPr>
                <a14:m>
                  <m:oMath xmlns:m="http://schemas.openxmlformats.org/officeDocument/2006/math">
                    <m:r>
                      <a:rPr lang="en-US" altLang="ko-KR" sz="1600" b="0" i="1" smtClean="0">
                        <a:latin typeface="Cambria Math" panose="02040503050406030204" pitchFamily="18" charset="0"/>
                      </a:rPr>
                      <m:t>𝐾</m:t>
                    </m:r>
                    <m:r>
                      <a:rPr lang="en-US" altLang="ko-KR" sz="1600" b="0" i="0" smtClean="0">
                        <a:latin typeface="Cambria Math" panose="02040503050406030204" pitchFamily="18" charset="0"/>
                      </a:rPr>
                      <m:t>,</m:t>
                    </m:r>
                    <m:r>
                      <a:rPr lang="en-US" altLang="ko-KR" sz="1600" i="1" dirty="0">
                        <a:latin typeface="Cambria Math" panose="02040503050406030204" pitchFamily="18" charset="0"/>
                        <a:sym typeface="Wingdings" panose="05000000000000000000" pitchFamily="2" charset="2"/>
                      </a:rPr>
                      <m:t>𝑢</m:t>
                    </m:r>
                    <m:r>
                      <a:rPr lang="en-US" altLang="ko-KR" sz="1600" i="1" dirty="0">
                        <a:latin typeface="Cambria Math" panose="02040503050406030204" pitchFamily="18" charset="0"/>
                        <a:sym typeface="Wingdings" panose="05000000000000000000" pitchFamily="2" charset="2"/>
                      </a:rPr>
                      <m:t>, </m:t>
                    </m:r>
                    <m:r>
                      <a:rPr lang="en-US" altLang="ko-KR" sz="1600" i="1" dirty="0">
                        <a:latin typeface="Cambria Math" panose="02040503050406030204" pitchFamily="18" charset="0"/>
                        <a:sym typeface="Wingdings" panose="05000000000000000000" pitchFamily="2" charset="2"/>
                      </a:rPr>
                      <m:t>𝑝</m:t>
                    </m:r>
                    <m:d>
                      <m:dPr>
                        <m:ctrlPr>
                          <a:rPr lang="en-US" altLang="ko-KR" sz="1600" i="1" dirty="0">
                            <a:latin typeface="Cambria Math" panose="02040503050406030204" pitchFamily="18" charset="0"/>
                            <a:sym typeface="Wingdings" panose="05000000000000000000" pitchFamily="2" charset="2"/>
                          </a:rPr>
                        </m:ctrlPr>
                      </m:dPr>
                      <m:e>
                        <m:r>
                          <a:rPr lang="en-US" altLang="ko-KR" sz="1600" i="1" dirty="0">
                            <a:latin typeface="Cambria Math" panose="02040503050406030204" pitchFamily="18" charset="0"/>
                            <a:sym typeface="Wingdings" panose="05000000000000000000" pitchFamily="2" charset="2"/>
                          </a:rPr>
                          <m:t>𝑢</m:t>
                        </m:r>
                      </m:e>
                    </m:d>
                  </m:oMath>
                </a14:m>
                <a:r>
                  <a:rPr lang="en-US" altLang="ko-KR" sz="1600" dirty="0"/>
                  <a:t> </a:t>
                </a:r>
                <a:r>
                  <a:rPr lang="ko-KR" altLang="en-US" sz="1600" dirty="0"/>
                  <a:t>는</a:t>
                </a:r>
                <a:r>
                  <a:rPr lang="en-US" altLang="ko-KR" sz="1600" dirty="0"/>
                  <a:t> </a:t>
                </a:r>
                <a:r>
                  <a:rPr lang="ko-KR" altLang="en-US" sz="1600" dirty="0"/>
                  <a:t>이산적인 값이고 </a:t>
                </a:r>
                <a14:m>
                  <m:oMath xmlns:m="http://schemas.openxmlformats.org/officeDocument/2006/math">
                    <m:d>
                      <m:dPr>
                        <m:begChr m:val="{"/>
                        <m:endChr m:val="}"/>
                        <m:ctrlPr>
                          <a:rPr lang="en-US" altLang="ko-KR" sz="1600" i="1">
                            <a:latin typeface="Cambria Math" panose="02040503050406030204" pitchFamily="18" charset="0"/>
                          </a:rPr>
                        </m:ctrlPr>
                      </m:dPr>
                      <m:e>
                        <m:sSub>
                          <m:sSubPr>
                            <m:ctrlPr>
                              <a:rPr lang="en-US" altLang="ko-KR" sz="1600" i="1">
                                <a:latin typeface="Cambria Math" panose="02040503050406030204" pitchFamily="18" charset="0"/>
                              </a:rPr>
                            </m:ctrlPr>
                          </m:sSubPr>
                          <m:e>
                            <m:r>
                              <a:rPr lang="ko-KR" altLang="en-US" sz="1600" i="1">
                                <a:latin typeface="Cambria Math" panose="02040503050406030204" pitchFamily="18" charset="0"/>
                              </a:rPr>
                              <m:t>𝛼</m:t>
                            </m:r>
                          </m:e>
                          <m:sub>
                            <m:r>
                              <a:rPr lang="en-US" altLang="ko-KR" sz="1600" i="1">
                                <a:latin typeface="Cambria Math" panose="02040503050406030204" pitchFamily="18" charset="0"/>
                              </a:rPr>
                              <m:t>𝑖</m:t>
                            </m:r>
                            <m:r>
                              <a:rPr lang="en-US" altLang="ko-KR" sz="1600" i="1">
                                <a:latin typeface="Cambria Math" panose="02040503050406030204" pitchFamily="18" charset="0"/>
                              </a:rPr>
                              <m:t>, </m:t>
                            </m:r>
                            <m:r>
                              <a:rPr lang="en-US" altLang="ko-KR" sz="1600" i="1">
                                <a:latin typeface="Cambria Math" panose="02040503050406030204" pitchFamily="18" charset="0"/>
                              </a:rPr>
                              <m:t>𝑗</m:t>
                            </m:r>
                          </m:sub>
                        </m:sSub>
                      </m:e>
                    </m:d>
                    <m:r>
                      <a:rPr lang="ko-KR" altLang="en-US" sz="1600" i="1">
                        <a:latin typeface="Cambria Math" panose="02040503050406030204" pitchFamily="18" charset="0"/>
                      </a:rPr>
                      <m:t>는</m:t>
                    </m:r>
                  </m:oMath>
                </a14:m>
                <a:r>
                  <a:rPr lang="ko-KR" altLang="en-US" sz="1600" dirty="0">
                    <a:latin typeface="+mj-lt"/>
                  </a:rPr>
                  <a:t> 연속적인 값이다</a:t>
                </a:r>
                <a:r>
                  <a:rPr lang="en-US" altLang="ko-KR" sz="1600" dirty="0">
                    <a:latin typeface="+mj-lt"/>
                  </a:rPr>
                  <a:t>. </a:t>
                </a:r>
                <a:r>
                  <a:rPr lang="en-US" altLang="ko-KR" sz="1600" dirty="0">
                    <a:latin typeface="+mj-lt"/>
                    <a:sym typeface="Wingdings" panose="05000000000000000000" pitchFamily="2" charset="2"/>
                  </a:rPr>
                  <a:t></a:t>
                </a:r>
                <a:r>
                  <a:rPr lang="en-US" altLang="ko-KR" sz="1600" dirty="0">
                    <a:latin typeface="+mj-lt"/>
                  </a:rPr>
                  <a:t> </a:t>
                </a:r>
                <a:r>
                  <a:rPr lang="ko-KR" altLang="en-US" sz="1600" dirty="0"/>
                  <a:t>풀기가 어렵다</a:t>
                </a:r>
                <a:r>
                  <a:rPr lang="en-US" altLang="ko-KR" sz="1600" dirty="0"/>
                  <a:t>….</a:t>
                </a:r>
                <a:endParaRPr lang="en-US" altLang="ko-KR" sz="1600" i="1" dirty="0">
                  <a:latin typeface="Cambria Math" panose="02040503050406030204" pitchFamily="18" charset="0"/>
                </a:endParaRPr>
              </a:p>
              <a:p>
                <a:pPr marL="285750" indent="-285750">
                  <a:lnSpc>
                    <a:spcPct val="150000"/>
                  </a:lnSpc>
                  <a:buFont typeface="Wingdings" panose="05000000000000000000" pitchFamily="2" charset="2"/>
                  <a:buChar char="à"/>
                </a:pPr>
                <a:r>
                  <a:rPr lang="ko-KR" altLang="en-US" sz="1600" dirty="0"/>
                  <a:t>그</a:t>
                </a:r>
                <a14:m>
                  <m:oMath xmlns:m="http://schemas.openxmlformats.org/officeDocument/2006/math">
                    <m:r>
                      <a:rPr lang="ko-KR" altLang="en-US" sz="1600" i="1" dirty="0">
                        <a:latin typeface="Cambria Math" panose="02040503050406030204" pitchFamily="18" charset="0"/>
                      </a:rPr>
                      <m:t>래</m:t>
                    </m:r>
                    <m:r>
                      <a:rPr lang="ko-KR" altLang="en-US" sz="1600" i="1" dirty="0" smtClean="0">
                        <a:latin typeface="Cambria Math" panose="02040503050406030204" pitchFamily="18" charset="0"/>
                      </a:rPr>
                      <m:t>서</m:t>
                    </m:r>
                    <m:r>
                      <a:rPr lang="en-US" altLang="ko-KR" sz="1600" b="0" i="1" dirty="0" smtClean="0">
                        <a:latin typeface="Cambria Math" panose="02040503050406030204" pitchFamily="18" charset="0"/>
                      </a:rPr>
                      <m:t> </m:t>
                    </m:r>
                    <m:r>
                      <a:rPr lang="ko-KR" altLang="en-US" sz="1600" i="1" dirty="0" smtClean="0">
                        <a:latin typeface="Cambria Math" panose="02040503050406030204" pitchFamily="18" charset="0"/>
                      </a:rPr>
                      <m:t>𝒰</m:t>
                    </m:r>
                  </m:oMath>
                </a14:m>
                <a:r>
                  <a:rPr lang="en-US" altLang="ko-KR" sz="1600" dirty="0">
                    <a:latin typeface="+mj-lt"/>
                  </a:rPr>
                  <a:t>, </a:t>
                </a:r>
                <a14:m>
                  <m:oMath xmlns:m="http://schemas.openxmlformats.org/officeDocument/2006/math">
                    <m:r>
                      <a:rPr lang="ko-KR" altLang="en-US" sz="1600" i="1" dirty="0">
                        <a:latin typeface="Cambria Math" panose="02040503050406030204" pitchFamily="18" charset="0"/>
                        <a:sym typeface="Wingdings" panose="05000000000000000000" pitchFamily="2" charset="2"/>
                      </a:rPr>
                      <m:t>𝒫</m:t>
                    </m:r>
                    <m:d>
                      <m:dPr>
                        <m:ctrlPr>
                          <a:rPr lang="en-US" altLang="ko-KR" sz="1600" i="1" dirty="0">
                            <a:latin typeface="Cambria Math" panose="02040503050406030204" pitchFamily="18" charset="0"/>
                            <a:sym typeface="Wingdings" panose="05000000000000000000" pitchFamily="2" charset="2"/>
                          </a:rPr>
                        </m:ctrlPr>
                      </m:dPr>
                      <m:e>
                        <m:r>
                          <a:rPr lang="en-US" altLang="ko-KR" sz="1600" i="1" dirty="0">
                            <a:latin typeface="Cambria Math" panose="02040503050406030204" pitchFamily="18" charset="0"/>
                            <a:sym typeface="Wingdings" panose="05000000000000000000" pitchFamily="2" charset="2"/>
                          </a:rPr>
                          <m:t>𝑢</m:t>
                        </m:r>
                      </m:e>
                    </m:d>
                  </m:oMath>
                </a14:m>
                <a:r>
                  <a:rPr lang="ko-KR" altLang="en-US" sz="1600" dirty="0">
                    <a:latin typeface="+mj-lt"/>
                  </a:rPr>
                  <a:t>는 유한한 </a:t>
                </a:r>
                <a:r>
                  <a:rPr lang="en-US" altLang="ko-KR" sz="1600" dirty="0">
                    <a:latin typeface="+mj-lt"/>
                  </a:rPr>
                  <a:t>set</a:t>
                </a:r>
                <a:r>
                  <a:rPr lang="ko-KR" altLang="en-US" sz="1600" dirty="0">
                    <a:latin typeface="+mj-lt"/>
                  </a:rPr>
                  <a:t>들이고 </a:t>
                </a:r>
                <a14:m>
                  <m:oMath xmlns:m="http://schemas.openxmlformats.org/officeDocument/2006/math">
                    <m:r>
                      <a:rPr lang="en-US" altLang="ko-KR" sz="1600" i="1">
                        <a:latin typeface="Cambria Math" panose="02040503050406030204" pitchFamily="18" charset="0"/>
                      </a:rPr>
                      <m:t>𝐾</m:t>
                    </m:r>
                    <m:r>
                      <a:rPr lang="en-US" altLang="ko-KR" sz="1600" b="0" i="1" smtClean="0">
                        <a:latin typeface="Cambria Math" panose="02040503050406030204" pitchFamily="18" charset="0"/>
                      </a:rPr>
                      <m:t>∈{0, 1, …, </m:t>
                    </m:r>
                    <m:r>
                      <a:rPr lang="en-US" altLang="ko-KR" sz="1600" b="0" i="1" smtClean="0">
                        <a:latin typeface="Cambria Math" panose="02040503050406030204" pitchFamily="18" charset="0"/>
                      </a:rPr>
                      <m:t>𝑀</m:t>
                    </m:r>
                    <m:r>
                      <a:rPr lang="en-US" altLang="ko-KR" sz="1600" b="0" i="1" smtClean="0">
                        <a:latin typeface="Cambria Math" panose="02040503050406030204" pitchFamily="18" charset="0"/>
                      </a:rPr>
                      <m:t>}</m:t>
                    </m:r>
                  </m:oMath>
                </a14:m>
                <a:r>
                  <a:rPr lang="ko-KR" altLang="en-US" sz="1600" dirty="0">
                    <a:latin typeface="+mj-lt"/>
                  </a:rPr>
                  <a:t> 이라</a:t>
                </a:r>
                <a:endParaRPr lang="en-US" altLang="ko-KR" sz="1600" dirty="0">
                  <a:latin typeface="+mj-lt"/>
                </a:endParaRPr>
              </a:p>
              <a:p>
                <a:pPr marL="285750" indent="-285750">
                  <a:lnSpc>
                    <a:spcPct val="150000"/>
                  </a:lnSpc>
                  <a:buFont typeface="Wingdings" panose="05000000000000000000" pitchFamily="2" charset="2"/>
                  <a:buChar char="à"/>
                </a:pPr>
                <a14:m>
                  <m:oMath xmlns:m="http://schemas.openxmlformats.org/officeDocument/2006/math">
                    <m:sSub>
                      <m:sSubPr>
                        <m:ctrlPr>
                          <a:rPr lang="en-US" altLang="ko-KR" sz="1600" b="1" i="1" smtClean="0">
                            <a:latin typeface="Cambria Math" panose="02040503050406030204" pitchFamily="18" charset="0"/>
                          </a:rPr>
                        </m:ctrlPr>
                      </m:sSubPr>
                      <m:e>
                        <m:r>
                          <a:rPr lang="en-US" altLang="ko-KR" sz="1600" b="1" i="0" smtClean="0">
                            <a:latin typeface="Cambria Math" panose="02040503050406030204" pitchFamily="18" charset="0"/>
                          </a:rPr>
                          <m:t>𝐏</m:t>
                        </m:r>
                      </m:e>
                      <m:sub>
                        <m:r>
                          <a:rPr lang="en-US" altLang="ko-KR" sz="1600" b="1" i="0" smtClean="0">
                            <a:latin typeface="Cambria Math" panose="02040503050406030204" pitchFamily="18" charset="0"/>
                          </a:rPr>
                          <m:t>𝐎𝐃</m:t>
                        </m:r>
                      </m:sub>
                    </m:sSub>
                  </m:oMath>
                </a14:m>
                <a:r>
                  <a:rPr lang="en-US" altLang="ko-KR" sz="1600" dirty="0">
                    <a:latin typeface="+mj-lt"/>
                  </a:rPr>
                  <a:t> can be obtained by solving </a:t>
                </a:r>
                <a14:m>
                  <m:oMath xmlns:m="http://schemas.openxmlformats.org/officeDocument/2006/math">
                    <m:sSub>
                      <m:sSubPr>
                        <m:ctrlPr>
                          <a:rPr lang="en-US" altLang="ko-KR" sz="1600" b="1" i="1">
                            <a:latin typeface="Cambria Math" panose="02040503050406030204" pitchFamily="18" charset="0"/>
                          </a:rPr>
                        </m:ctrlPr>
                      </m:sSubPr>
                      <m:e>
                        <m:r>
                          <a:rPr lang="en-US" altLang="ko-KR" sz="1600" b="1">
                            <a:latin typeface="Cambria Math" panose="02040503050406030204" pitchFamily="18" charset="0"/>
                          </a:rPr>
                          <m:t>𝐏</m:t>
                        </m:r>
                      </m:e>
                      <m:sub>
                        <m:r>
                          <a:rPr lang="en-US" altLang="ko-KR" sz="1600" b="1">
                            <a:latin typeface="Cambria Math" panose="02040503050406030204" pitchFamily="18" charset="0"/>
                          </a:rPr>
                          <m:t>𝐎𝐃</m:t>
                        </m:r>
                      </m:sub>
                    </m:sSub>
                  </m:oMath>
                </a14:m>
                <a:r>
                  <a:rPr lang="en-US" altLang="ko-KR" sz="1600" dirty="0">
                    <a:latin typeface="+mj-lt"/>
                  </a:rPr>
                  <a:t> iteratively for all possible values of </a:t>
                </a:r>
                <a14:m>
                  <m:oMath xmlns:m="http://schemas.openxmlformats.org/officeDocument/2006/math">
                    <m:r>
                      <a:rPr lang="en-US" altLang="ko-KR" sz="1600" i="1">
                        <a:latin typeface="Cambria Math" panose="02040503050406030204" pitchFamily="18" charset="0"/>
                      </a:rPr>
                      <m:t>𝐾</m:t>
                    </m:r>
                    <m:r>
                      <a:rPr lang="en-US" altLang="ko-KR" sz="1600">
                        <a:latin typeface="Cambria Math" panose="02040503050406030204" pitchFamily="18" charset="0"/>
                      </a:rPr>
                      <m:t>,</m:t>
                    </m:r>
                    <m:r>
                      <a:rPr lang="en-US" altLang="ko-KR" sz="1600" b="0" i="1" smtClean="0">
                        <a:latin typeface="Cambria Math" panose="02040503050406030204" pitchFamily="18" charset="0"/>
                      </a:rPr>
                      <m:t>  </m:t>
                    </m:r>
                    <m:r>
                      <a:rPr lang="en-US" altLang="ko-KR" sz="1600" i="1" dirty="0">
                        <a:latin typeface="Cambria Math" panose="02040503050406030204" pitchFamily="18" charset="0"/>
                        <a:sym typeface="Wingdings" panose="05000000000000000000" pitchFamily="2" charset="2"/>
                      </a:rPr>
                      <m:t>𝑢</m:t>
                    </m:r>
                    <m:r>
                      <a:rPr lang="en-US" altLang="ko-KR" sz="1600" i="1" dirty="0">
                        <a:latin typeface="Cambria Math" panose="02040503050406030204" pitchFamily="18" charset="0"/>
                        <a:sym typeface="Wingdings" panose="05000000000000000000" pitchFamily="2" charset="2"/>
                      </a:rPr>
                      <m:t>,  </m:t>
                    </m:r>
                    <m:r>
                      <a:rPr lang="en-US" altLang="ko-KR" sz="1600" i="1" dirty="0">
                        <a:latin typeface="Cambria Math" panose="02040503050406030204" pitchFamily="18" charset="0"/>
                        <a:sym typeface="Wingdings" panose="05000000000000000000" pitchFamily="2" charset="2"/>
                      </a:rPr>
                      <m:t>𝑝</m:t>
                    </m:r>
                    <m:d>
                      <m:dPr>
                        <m:ctrlPr>
                          <a:rPr lang="en-US" altLang="ko-KR" sz="1600" i="1" dirty="0">
                            <a:latin typeface="Cambria Math" panose="02040503050406030204" pitchFamily="18" charset="0"/>
                            <a:sym typeface="Wingdings" panose="05000000000000000000" pitchFamily="2" charset="2"/>
                          </a:rPr>
                        </m:ctrlPr>
                      </m:dPr>
                      <m:e>
                        <m:r>
                          <a:rPr lang="en-US" altLang="ko-KR" sz="1600" i="1" dirty="0">
                            <a:latin typeface="Cambria Math" panose="02040503050406030204" pitchFamily="18" charset="0"/>
                            <a:sym typeface="Wingdings" panose="05000000000000000000" pitchFamily="2" charset="2"/>
                          </a:rPr>
                          <m:t>𝑢</m:t>
                        </m:r>
                      </m:e>
                    </m:d>
                  </m:oMath>
                </a14:m>
                <a:r>
                  <a:rPr lang="en-US" altLang="ko-KR" sz="1600" dirty="0"/>
                  <a:t> </a:t>
                </a:r>
                <a:r>
                  <a:rPr lang="en-US" altLang="ko-KR" sz="1600" dirty="0">
                    <a:latin typeface="+mj-lt"/>
                  </a:rPr>
                  <a:t>and then selecting the best solution. : </a:t>
                </a:r>
                <a:r>
                  <a:rPr lang="ko-KR" altLang="en-US" sz="1600" dirty="0">
                    <a:latin typeface="+mj-lt"/>
                  </a:rPr>
                  <a:t>유한한 경우의 수를 다 넣고 최고의 성능을 찾아야한다</a:t>
                </a:r>
                <a:r>
                  <a:rPr lang="en-US" altLang="ko-KR" sz="1600" dirty="0">
                    <a:latin typeface="+mj-lt"/>
                  </a:rPr>
                  <a:t>.</a:t>
                </a:r>
              </a:p>
            </p:txBody>
          </p:sp>
        </mc:Choice>
        <mc:Fallback xmlns="">
          <p:sp>
            <p:nvSpPr>
              <p:cNvPr id="20" name="TextBox 19">
                <a:extLst>
                  <a:ext uri="{FF2B5EF4-FFF2-40B4-BE49-F238E27FC236}">
                    <a16:creationId xmlns:a16="http://schemas.microsoft.com/office/drawing/2014/main" id="{7BB4A250-2A6B-4FA8-9CF0-10005B2745AB}"/>
                  </a:ext>
                </a:extLst>
              </p:cNvPr>
              <p:cNvSpPr txBox="1">
                <a:spLocks noRot="1" noChangeAspect="1" noMove="1" noResize="1" noEditPoints="1" noAdjustHandles="1" noChangeArrowheads="1" noChangeShapeType="1" noTextEdit="1"/>
              </p:cNvSpPr>
              <p:nvPr/>
            </p:nvSpPr>
            <p:spPr>
              <a:xfrm>
                <a:off x="1072753" y="2136777"/>
                <a:ext cx="9509942" cy="1953612"/>
              </a:xfrm>
              <a:prstGeom prst="rect">
                <a:avLst/>
              </a:prstGeom>
              <a:blipFill>
                <a:blip r:embed="rId4"/>
                <a:stretch>
                  <a:fillRect l="-385" b="-312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17FBA0B-78EF-4B77-9ADA-37C2E03DE85A}"/>
                  </a:ext>
                </a:extLst>
              </p:cNvPr>
              <p:cNvSpPr txBox="1"/>
              <p:nvPr/>
            </p:nvSpPr>
            <p:spPr>
              <a:xfrm>
                <a:off x="725878" y="4194795"/>
                <a:ext cx="8267130" cy="415755"/>
              </a:xfrm>
              <a:prstGeom prst="rect">
                <a:avLst/>
              </a:prstGeom>
              <a:noFill/>
            </p:spPr>
            <p:txBody>
              <a:bodyPr wrap="square">
                <a:spAutoFit/>
              </a:bodyPr>
              <a:lstStyle/>
              <a:p>
                <a:pPr>
                  <a:lnSpc>
                    <a:spcPct val="150000"/>
                  </a:lnSpc>
                </a:pPr>
                <a:r>
                  <a:rPr lang="en-US" altLang="ko-KR" sz="1600" dirty="0">
                    <a:latin typeface="+mj-lt"/>
                  </a:rPr>
                  <a:t>* </a:t>
                </a:r>
                <a:r>
                  <a:rPr lang="ko-KR" altLang="en-US" sz="1600" dirty="0">
                    <a:latin typeface="+mj-lt"/>
                  </a:rPr>
                  <a:t>그래서 새롭게 </a:t>
                </a:r>
                <a:r>
                  <a:rPr lang="en-US" altLang="ko-KR" sz="1600" dirty="0">
                    <a:latin typeface="+mj-lt"/>
                  </a:rPr>
                  <a:t>objective function</a:t>
                </a:r>
                <a:r>
                  <a:rPr lang="ko-KR" altLang="en-US" sz="1600" dirty="0">
                    <a:latin typeface="+mj-lt"/>
                  </a:rPr>
                  <a:t>을 정의한다</a:t>
                </a:r>
                <a:r>
                  <a:rPr lang="en-US" altLang="ko-KR" sz="1600" dirty="0">
                    <a:latin typeface="+mj-lt"/>
                  </a:rPr>
                  <a:t>. </a:t>
                </a:r>
                <a:r>
                  <a:rPr lang="en-US" altLang="ko-KR" sz="1600" dirty="0">
                    <a:latin typeface="+mj-lt"/>
                    <a:sym typeface="Wingdings" panose="05000000000000000000" pitchFamily="2" charset="2"/>
                  </a:rPr>
                  <a:t> </a:t>
                </a:r>
                <a14:m>
                  <m:oMath xmlns:m="http://schemas.openxmlformats.org/officeDocument/2006/math">
                    <m:r>
                      <a:rPr lang="en-US" altLang="ko-KR" sz="1600" b="0" i="1" smtClean="0">
                        <a:latin typeface="Cambria Math" panose="02040503050406030204" pitchFamily="18" charset="0"/>
                      </a:rPr>
                      <m:t>𝑃</m:t>
                    </m:r>
                    <m:sSup>
                      <m:sSupPr>
                        <m:ctrlPr>
                          <a:rPr lang="en-US" altLang="ko-KR" sz="1600" b="0" i="1" smtClean="0">
                            <a:latin typeface="Cambria Math" panose="02040503050406030204" pitchFamily="18" charset="0"/>
                          </a:rPr>
                        </m:ctrlPr>
                      </m:sSupPr>
                      <m:e>
                        <m:r>
                          <a:rPr lang="en-US" altLang="ko-KR" sz="1600" b="0" i="1" smtClean="0">
                            <a:latin typeface="Cambria Math" panose="02040503050406030204" pitchFamily="18" charset="0"/>
                          </a:rPr>
                          <m:t>𝐹</m:t>
                        </m:r>
                      </m:e>
                      <m:sup>
                        <m:r>
                          <a:rPr lang="en-US" altLang="ko-KR" sz="1600" b="0" i="1" smtClean="0">
                            <a:latin typeface="Cambria Math" panose="02040503050406030204" pitchFamily="18" charset="0"/>
                          </a:rPr>
                          <m:t>∗</m:t>
                        </m:r>
                      </m:sup>
                    </m:sSup>
                    <m:r>
                      <a:rPr lang="en-US" altLang="ko-KR" sz="1600" b="0" i="1" smtClean="0">
                        <a:latin typeface="Cambria Math" panose="02040503050406030204" pitchFamily="18" charset="0"/>
                      </a:rPr>
                      <m:t>(</m:t>
                    </m:r>
                    <m:r>
                      <a:rPr lang="en-US" altLang="ko-KR" sz="1600" i="1" smtClean="0">
                        <a:latin typeface="Cambria Math" panose="02040503050406030204" pitchFamily="18" charset="0"/>
                      </a:rPr>
                      <m:t>𝐾</m:t>
                    </m:r>
                    <m:r>
                      <a:rPr lang="en-US" altLang="ko-KR" sz="1600" b="0" i="1" smtClean="0">
                        <a:latin typeface="Cambria Math" panose="02040503050406030204" pitchFamily="18" charset="0"/>
                      </a:rPr>
                      <m:t>, </m:t>
                    </m:r>
                    <m:r>
                      <a:rPr lang="en-US" altLang="ko-KR" sz="1600" b="0" i="1" smtClean="0">
                        <a:latin typeface="Cambria Math" panose="02040503050406030204" pitchFamily="18" charset="0"/>
                      </a:rPr>
                      <m:t>𝑢</m:t>
                    </m:r>
                    <m:r>
                      <a:rPr lang="en-US" altLang="ko-KR" sz="1600" b="0" i="1" smtClean="0">
                        <a:latin typeface="Cambria Math" panose="02040503050406030204" pitchFamily="18" charset="0"/>
                      </a:rPr>
                      <m:t>, </m:t>
                    </m:r>
                    <m:r>
                      <a:rPr lang="en-US" altLang="ko-KR" sz="1600" b="0" i="1" smtClean="0">
                        <a:latin typeface="Cambria Math" panose="02040503050406030204" pitchFamily="18" charset="0"/>
                      </a:rPr>
                      <m:t>𝑝</m:t>
                    </m:r>
                    <m:d>
                      <m:dPr>
                        <m:ctrlPr>
                          <a:rPr lang="en-US" altLang="ko-KR" sz="1600" b="0" i="1" smtClean="0">
                            <a:latin typeface="Cambria Math" panose="02040503050406030204" pitchFamily="18" charset="0"/>
                          </a:rPr>
                        </m:ctrlPr>
                      </m:dPr>
                      <m:e>
                        <m:r>
                          <a:rPr lang="en-US" altLang="ko-KR" sz="1600" b="0" i="1" smtClean="0">
                            <a:latin typeface="Cambria Math" panose="02040503050406030204" pitchFamily="18" charset="0"/>
                          </a:rPr>
                          <m:t>𝑢</m:t>
                        </m:r>
                      </m:e>
                    </m:d>
                    <m:r>
                      <a:rPr lang="en-US" altLang="ko-KR" sz="1600" b="0" i="1" smtClean="0">
                        <a:latin typeface="Cambria Math" panose="02040503050406030204" pitchFamily="18" charset="0"/>
                      </a:rPr>
                      <m:t>)</m:t>
                    </m:r>
                  </m:oMath>
                </a14:m>
                <a:endParaRPr lang="en-US" altLang="ko-KR" sz="1600" dirty="0">
                  <a:latin typeface="+mj-lt"/>
                </a:endParaRPr>
              </a:p>
            </p:txBody>
          </p:sp>
        </mc:Choice>
        <mc:Fallback xmlns="">
          <p:sp>
            <p:nvSpPr>
              <p:cNvPr id="21" name="TextBox 20">
                <a:extLst>
                  <a:ext uri="{FF2B5EF4-FFF2-40B4-BE49-F238E27FC236}">
                    <a16:creationId xmlns:a16="http://schemas.microsoft.com/office/drawing/2014/main" id="{317FBA0B-78EF-4B77-9ADA-37C2E03DE85A}"/>
                  </a:ext>
                </a:extLst>
              </p:cNvPr>
              <p:cNvSpPr txBox="1">
                <a:spLocks noRot="1" noChangeAspect="1" noMove="1" noResize="1" noEditPoints="1" noAdjustHandles="1" noChangeArrowheads="1" noChangeShapeType="1" noTextEdit="1"/>
              </p:cNvSpPr>
              <p:nvPr/>
            </p:nvSpPr>
            <p:spPr>
              <a:xfrm>
                <a:off x="725878" y="4194795"/>
                <a:ext cx="8267130" cy="415755"/>
              </a:xfrm>
              <a:prstGeom prst="rect">
                <a:avLst/>
              </a:prstGeom>
              <a:blipFill>
                <a:blip r:embed="rId5"/>
                <a:stretch>
                  <a:fillRect l="-369" b="-19118"/>
                </a:stretch>
              </a:blipFill>
            </p:spPr>
            <p:txBody>
              <a:bodyPr/>
              <a:lstStyle/>
              <a:p>
                <a:r>
                  <a:rPr lang="ko-KR" altLang="en-US">
                    <a:noFill/>
                  </a:rPr>
                  <a:t> </a:t>
                </a:r>
              </a:p>
            </p:txBody>
          </p:sp>
        </mc:Fallback>
      </mc:AlternateContent>
      <p:grpSp>
        <p:nvGrpSpPr>
          <p:cNvPr id="11" name="그룹 10">
            <a:extLst>
              <a:ext uri="{FF2B5EF4-FFF2-40B4-BE49-F238E27FC236}">
                <a16:creationId xmlns:a16="http://schemas.microsoft.com/office/drawing/2014/main" id="{804FBAAD-8EEB-4FDF-8E02-B3F674543A53}"/>
              </a:ext>
            </a:extLst>
          </p:cNvPr>
          <p:cNvGrpSpPr/>
          <p:nvPr/>
        </p:nvGrpSpPr>
        <p:grpSpPr>
          <a:xfrm>
            <a:off x="1072753" y="4725967"/>
            <a:ext cx="8359262" cy="362663"/>
            <a:chOff x="1072753" y="4976205"/>
            <a:chExt cx="8359262" cy="362663"/>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031E081A-B949-4C13-85A5-D34424804590}"/>
                    </a:ext>
                  </a:extLst>
                </p:cNvPr>
                <p:cNvSpPr txBox="1"/>
                <p:nvPr/>
              </p:nvSpPr>
              <p:spPr>
                <a:xfrm>
                  <a:off x="1072753" y="4976205"/>
                  <a:ext cx="6093724" cy="362663"/>
                </a:xfrm>
                <a:prstGeom prst="rect">
                  <a:avLst/>
                </a:prstGeom>
                <a:noFill/>
              </p:spPr>
              <p:txBody>
                <a:bodyPr wrap="square">
                  <a:spAutoFit/>
                </a:bodyPr>
                <a:lstStyle/>
                <a:p>
                  <a:r>
                    <a:rPr lang="en-US" altLang="ko-KR" sz="1600" dirty="0">
                      <a:latin typeface="+mj-lt"/>
                    </a:rPr>
                    <a:t>The solution for </a:t>
                  </a:r>
                  <a14:m>
                    <m:oMath xmlns:m="http://schemas.openxmlformats.org/officeDocument/2006/math">
                      <m:sSub>
                        <m:sSubPr>
                          <m:ctrlPr>
                            <a:rPr lang="en-US" altLang="ko-KR" sz="1600" b="1" i="1" smtClean="0">
                              <a:latin typeface="Cambria Math" panose="02040503050406030204" pitchFamily="18" charset="0"/>
                            </a:rPr>
                          </m:ctrlPr>
                        </m:sSubPr>
                        <m:e>
                          <m:r>
                            <a:rPr lang="en-US" altLang="ko-KR" sz="1600" b="1" i="0" smtClean="0">
                              <a:latin typeface="Cambria Math" panose="02040503050406030204" pitchFamily="18" charset="0"/>
                            </a:rPr>
                            <m:t>𝐏</m:t>
                          </m:r>
                        </m:e>
                        <m:sub>
                          <m:r>
                            <a:rPr lang="en-US" altLang="ko-KR" sz="1600" b="1" i="0" smtClean="0">
                              <a:latin typeface="Cambria Math" panose="02040503050406030204" pitchFamily="18" charset="0"/>
                            </a:rPr>
                            <m:t>𝐎𝐃</m:t>
                          </m:r>
                        </m:sub>
                      </m:sSub>
                    </m:oMath>
                  </a14:m>
                  <a:r>
                    <a:rPr lang="en-US" altLang="ko-KR" sz="1600" dirty="0">
                      <a:latin typeface="+mj-lt"/>
                    </a:rPr>
                    <a:t> : </a:t>
                  </a:r>
                  <a14:m>
                    <m:oMath xmlns:m="http://schemas.openxmlformats.org/officeDocument/2006/math">
                      <m:func>
                        <m:funcPr>
                          <m:ctrlPr>
                            <a:rPr lang="en-US" altLang="ko-KR" sz="1600" i="1" smtClean="0">
                              <a:latin typeface="Cambria Math" panose="02040503050406030204" pitchFamily="18" charset="0"/>
                            </a:rPr>
                          </m:ctrlPr>
                        </m:funcPr>
                        <m:fName>
                          <m:limLow>
                            <m:limLowPr>
                              <m:ctrlPr>
                                <a:rPr lang="en-US" altLang="ko-KR" sz="1600" i="1" smtClean="0">
                                  <a:latin typeface="Cambria Math" panose="02040503050406030204" pitchFamily="18" charset="0"/>
                                </a:rPr>
                              </m:ctrlPr>
                            </m:limLowPr>
                            <m:e>
                              <m:r>
                                <m:rPr>
                                  <m:sty m:val="p"/>
                                </m:rPr>
                                <a:rPr lang="en-US" altLang="ko-KR" sz="1600" i="0" smtClean="0">
                                  <a:latin typeface="Cambria Math" panose="02040503050406030204" pitchFamily="18" charset="0"/>
                                </a:rPr>
                                <m:t>max</m:t>
                              </m:r>
                            </m:e>
                            <m:lim>
                              <m:r>
                                <a:rPr lang="en-US" altLang="ko-KR" sz="1600" b="0" i="1" smtClean="0">
                                  <a:latin typeface="Cambria Math" panose="02040503050406030204" pitchFamily="18" charset="0"/>
                                </a:rPr>
                                <m:t>{</m:t>
                              </m:r>
                              <m:r>
                                <a:rPr lang="en-US" altLang="ko-KR" sz="1600" i="1">
                                  <a:latin typeface="Cambria Math" panose="02040503050406030204" pitchFamily="18" charset="0"/>
                                </a:rPr>
                                <m:t>𝐾</m:t>
                              </m:r>
                              <m:r>
                                <a:rPr lang="en-US" altLang="ko-KR" sz="1600">
                                  <a:latin typeface="Cambria Math" panose="02040503050406030204" pitchFamily="18" charset="0"/>
                                </a:rPr>
                                <m:t>,</m:t>
                              </m:r>
                              <m:r>
                                <a:rPr lang="en-US" altLang="ko-KR" sz="1600" i="1">
                                  <a:latin typeface="Cambria Math" panose="02040503050406030204" pitchFamily="18" charset="0"/>
                                </a:rPr>
                                <m:t>  </m:t>
                              </m:r>
                              <m:r>
                                <a:rPr lang="en-US" altLang="ko-KR" sz="1600" i="1" dirty="0">
                                  <a:latin typeface="Cambria Math" panose="02040503050406030204" pitchFamily="18" charset="0"/>
                                  <a:sym typeface="Wingdings" panose="05000000000000000000" pitchFamily="2" charset="2"/>
                                </a:rPr>
                                <m:t>𝑢</m:t>
                              </m:r>
                              <m:r>
                                <a:rPr lang="en-US" altLang="ko-KR" sz="1600" i="1" dirty="0">
                                  <a:latin typeface="Cambria Math" panose="02040503050406030204" pitchFamily="18" charset="0"/>
                                  <a:sym typeface="Wingdings" panose="05000000000000000000" pitchFamily="2" charset="2"/>
                                </a:rPr>
                                <m:t>,  </m:t>
                              </m:r>
                              <m:r>
                                <a:rPr lang="en-US" altLang="ko-KR" sz="1600" i="1" dirty="0">
                                  <a:latin typeface="Cambria Math" panose="02040503050406030204" pitchFamily="18" charset="0"/>
                                  <a:sym typeface="Wingdings" panose="05000000000000000000" pitchFamily="2" charset="2"/>
                                </a:rPr>
                                <m:t>𝑝</m:t>
                              </m:r>
                              <m:d>
                                <m:dPr>
                                  <m:ctrlPr>
                                    <a:rPr lang="en-US" altLang="ko-KR" sz="1600" i="1" dirty="0">
                                      <a:latin typeface="Cambria Math" panose="02040503050406030204" pitchFamily="18" charset="0"/>
                                      <a:sym typeface="Wingdings" panose="05000000000000000000" pitchFamily="2" charset="2"/>
                                    </a:rPr>
                                  </m:ctrlPr>
                                </m:dPr>
                                <m:e>
                                  <m:r>
                                    <a:rPr lang="en-US" altLang="ko-KR" sz="1600" i="1" dirty="0">
                                      <a:latin typeface="Cambria Math" panose="02040503050406030204" pitchFamily="18" charset="0"/>
                                      <a:sym typeface="Wingdings" panose="05000000000000000000" pitchFamily="2" charset="2"/>
                                    </a:rPr>
                                    <m:t>𝑢</m:t>
                                  </m:r>
                                </m:e>
                              </m:d>
                              <m:r>
                                <a:rPr lang="en-US" altLang="ko-KR" sz="1600" b="0" i="1" dirty="0" smtClean="0">
                                  <a:latin typeface="Cambria Math" panose="02040503050406030204" pitchFamily="18" charset="0"/>
                                  <a:sym typeface="Wingdings" panose="05000000000000000000" pitchFamily="2" charset="2"/>
                                </a:rPr>
                                <m:t>}</m:t>
                              </m:r>
                            </m:lim>
                          </m:limLow>
                        </m:fName>
                        <m:e>
                          <m:r>
                            <a:rPr lang="en-US" altLang="ko-KR" sz="1600" i="1">
                              <a:latin typeface="Cambria Math" panose="02040503050406030204" pitchFamily="18" charset="0"/>
                            </a:rPr>
                            <m:t>{</m:t>
                          </m:r>
                          <m:r>
                            <a:rPr lang="en-US" altLang="ko-KR" sz="1600" i="1">
                              <a:latin typeface="Cambria Math" panose="02040503050406030204" pitchFamily="18" charset="0"/>
                            </a:rPr>
                            <m:t>𝑃</m:t>
                          </m:r>
                          <m:sSup>
                            <m:sSupPr>
                              <m:ctrlPr>
                                <a:rPr lang="en-US" altLang="ko-KR" sz="1600" i="1">
                                  <a:latin typeface="Cambria Math" panose="02040503050406030204" pitchFamily="18" charset="0"/>
                                </a:rPr>
                              </m:ctrlPr>
                            </m:sSupPr>
                            <m:e>
                              <m:r>
                                <a:rPr lang="en-US" altLang="ko-KR" sz="1600" i="1">
                                  <a:latin typeface="Cambria Math" panose="02040503050406030204" pitchFamily="18" charset="0"/>
                                </a:rPr>
                                <m:t>𝐹</m:t>
                              </m:r>
                            </m:e>
                            <m:sup>
                              <m:r>
                                <a:rPr lang="en-US" altLang="ko-KR" sz="1600" i="1">
                                  <a:latin typeface="Cambria Math" panose="02040503050406030204" pitchFamily="18" charset="0"/>
                                </a:rPr>
                                <m:t>∗</m:t>
                              </m:r>
                            </m:sup>
                          </m:sSup>
                          <m:r>
                            <a:rPr lang="en-US" altLang="ko-KR" sz="1600" i="1">
                              <a:latin typeface="Cambria Math" panose="02040503050406030204" pitchFamily="18" charset="0"/>
                            </a:rPr>
                            <m:t>(</m:t>
                          </m:r>
                          <m:r>
                            <a:rPr lang="en-US" altLang="ko-KR" sz="1600" i="1">
                              <a:latin typeface="Cambria Math" panose="02040503050406030204" pitchFamily="18" charset="0"/>
                            </a:rPr>
                            <m:t>𝐾</m:t>
                          </m:r>
                          <m:r>
                            <a:rPr lang="en-US" altLang="ko-KR" sz="1600" i="1">
                              <a:latin typeface="Cambria Math" panose="02040503050406030204" pitchFamily="18" charset="0"/>
                            </a:rPr>
                            <m:t>, </m:t>
                          </m:r>
                          <m:r>
                            <a:rPr lang="en-US" altLang="ko-KR" sz="1600" i="1">
                              <a:latin typeface="Cambria Math" panose="02040503050406030204" pitchFamily="18" charset="0"/>
                            </a:rPr>
                            <m:t>𝑢</m:t>
                          </m:r>
                          <m:r>
                            <a:rPr lang="en-US" altLang="ko-KR" sz="1600" i="1">
                              <a:latin typeface="Cambria Math" panose="02040503050406030204" pitchFamily="18" charset="0"/>
                            </a:rPr>
                            <m:t>, </m:t>
                          </m:r>
                          <m:r>
                            <a:rPr lang="en-US" altLang="ko-KR" sz="1600" i="1">
                              <a:latin typeface="Cambria Math" panose="02040503050406030204" pitchFamily="18" charset="0"/>
                            </a:rPr>
                            <m:t>𝑝</m:t>
                          </m:r>
                          <m:d>
                            <m:dPr>
                              <m:ctrlPr>
                                <a:rPr lang="en-US" altLang="ko-KR" sz="1600" i="1">
                                  <a:latin typeface="Cambria Math" panose="02040503050406030204" pitchFamily="18" charset="0"/>
                                </a:rPr>
                              </m:ctrlPr>
                            </m:dPr>
                            <m:e>
                              <m:r>
                                <a:rPr lang="en-US" altLang="ko-KR" sz="1600" i="1">
                                  <a:latin typeface="Cambria Math" panose="02040503050406030204" pitchFamily="18" charset="0"/>
                                </a:rPr>
                                <m:t>𝑢</m:t>
                              </m:r>
                            </m:e>
                          </m:d>
                          <m:r>
                            <a:rPr lang="en-US" altLang="ko-KR" sz="1600" i="1">
                              <a:latin typeface="Cambria Math" panose="02040503050406030204" pitchFamily="18" charset="0"/>
                            </a:rPr>
                            <m:t>)</m:t>
                          </m:r>
                          <m:r>
                            <a:rPr lang="en-US" altLang="ko-KR" sz="1600" b="0" i="1" smtClean="0">
                              <a:latin typeface="Cambria Math" panose="02040503050406030204" pitchFamily="18" charset="0"/>
                            </a:rPr>
                            <m:t>}</m:t>
                          </m:r>
                        </m:e>
                      </m:func>
                    </m:oMath>
                  </a14:m>
                  <a:endParaRPr lang="ko-KR" altLang="en-US" sz="1600" dirty="0"/>
                </a:p>
              </p:txBody>
            </p:sp>
          </mc:Choice>
          <mc:Fallback xmlns="">
            <p:sp>
              <p:nvSpPr>
                <p:cNvPr id="22" name="TextBox 21">
                  <a:extLst>
                    <a:ext uri="{FF2B5EF4-FFF2-40B4-BE49-F238E27FC236}">
                      <a16:creationId xmlns:a16="http://schemas.microsoft.com/office/drawing/2014/main" id="{031E081A-B949-4C13-85A5-D34424804590}"/>
                    </a:ext>
                  </a:extLst>
                </p:cNvPr>
                <p:cNvSpPr txBox="1">
                  <a:spLocks noRot="1" noChangeAspect="1" noMove="1" noResize="1" noEditPoints="1" noAdjustHandles="1" noChangeArrowheads="1" noChangeShapeType="1" noTextEdit="1"/>
                </p:cNvSpPr>
                <p:nvPr/>
              </p:nvSpPr>
              <p:spPr>
                <a:xfrm>
                  <a:off x="1072753" y="4976205"/>
                  <a:ext cx="6093724" cy="362663"/>
                </a:xfrm>
                <a:prstGeom prst="rect">
                  <a:avLst/>
                </a:prstGeom>
                <a:blipFill>
                  <a:blip r:embed="rId6"/>
                  <a:stretch>
                    <a:fillRect l="-600" t="-6667" b="-1166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1CF636C-B684-4560-94B6-8744D9633CEC}"/>
                    </a:ext>
                  </a:extLst>
                </p:cNvPr>
                <p:cNvSpPr txBox="1"/>
                <p:nvPr/>
              </p:nvSpPr>
              <p:spPr>
                <a:xfrm>
                  <a:off x="5827724" y="5000314"/>
                  <a:ext cx="3604291" cy="338554"/>
                </a:xfrm>
                <a:prstGeom prst="rect">
                  <a:avLst/>
                </a:prstGeom>
                <a:noFill/>
              </p:spPr>
              <p:txBody>
                <a:bodyPr wrap="square">
                  <a:spAutoFit/>
                </a:bodyPr>
                <a:lstStyle/>
                <a:p>
                  <a:r>
                    <a:rPr lang="en-US" altLang="ko-KR" sz="1600" b="1" dirty="0">
                      <a:sym typeface="Wingdings" panose="05000000000000000000" pitchFamily="2" charset="2"/>
                    </a:rPr>
                    <a:t> </a:t>
                  </a:r>
                  <a14:m>
                    <m:oMath xmlns:m="http://schemas.openxmlformats.org/officeDocument/2006/math">
                      <m:sSubSup>
                        <m:sSubSupPr>
                          <m:ctrlPr>
                            <a:rPr lang="en-US" altLang="ko-KR" sz="1600" b="1" i="1" smtClean="0">
                              <a:latin typeface="Cambria Math" panose="02040503050406030204" pitchFamily="18" charset="0"/>
                            </a:rPr>
                          </m:ctrlPr>
                        </m:sSubSupPr>
                        <m:e>
                          <m:r>
                            <a:rPr lang="en-US" altLang="ko-KR" sz="1600" b="1" i="0" smtClean="0">
                              <a:latin typeface="Cambria Math" panose="02040503050406030204" pitchFamily="18" charset="0"/>
                            </a:rPr>
                            <m:t>𝐏</m:t>
                          </m:r>
                        </m:e>
                        <m:sub>
                          <m:r>
                            <a:rPr lang="en-US" altLang="ko-KR" sz="1600" b="1" i="0" smtClean="0">
                              <a:latin typeface="Cambria Math" panose="02040503050406030204" pitchFamily="18" charset="0"/>
                            </a:rPr>
                            <m:t>𝐎𝐃</m:t>
                          </m:r>
                        </m:sub>
                        <m:sup>
                          <m:r>
                            <a:rPr lang="en-US" altLang="ko-KR" sz="1600" b="1" i="0" smtClean="0">
                              <a:latin typeface="Cambria Math" panose="02040503050406030204" pitchFamily="18" charset="0"/>
                            </a:rPr>
                            <m:t>′</m:t>
                          </m:r>
                        </m:sup>
                      </m:sSubSup>
                    </m:oMath>
                  </a14:m>
                  <a:r>
                    <a:rPr lang="en-US" altLang="ko-KR" sz="1600" dirty="0"/>
                    <a:t>, </a:t>
                  </a:r>
                  <a14:m>
                    <m:oMath xmlns:m="http://schemas.openxmlformats.org/officeDocument/2006/math">
                      <m:sSubSup>
                        <m:sSubSupPr>
                          <m:ctrlPr>
                            <a:rPr lang="en-US" altLang="ko-KR" sz="1600" b="1" i="1">
                              <a:latin typeface="Cambria Math" panose="02040503050406030204" pitchFamily="18" charset="0"/>
                            </a:rPr>
                          </m:ctrlPr>
                        </m:sSubSupPr>
                        <m:e>
                          <m:r>
                            <a:rPr lang="en-US" altLang="ko-KR" sz="1600" b="1" i="0">
                              <a:latin typeface="Cambria Math" panose="02040503050406030204" pitchFamily="18" charset="0"/>
                            </a:rPr>
                            <m:t>𝐏</m:t>
                          </m:r>
                        </m:e>
                        <m:sub>
                          <m:r>
                            <a:rPr lang="en-US" altLang="ko-KR" sz="1600" b="1" i="0" smtClean="0">
                              <a:latin typeface="Cambria Math" panose="02040503050406030204" pitchFamily="18" charset="0"/>
                            </a:rPr>
                            <m:t>𝐏𝐒</m:t>
                          </m:r>
                          <m:r>
                            <a:rPr lang="en-US" altLang="ko-KR" sz="1600" b="1" i="0">
                              <a:latin typeface="Cambria Math" panose="02040503050406030204" pitchFamily="18" charset="0"/>
                            </a:rPr>
                            <m:t>𝐃</m:t>
                          </m:r>
                        </m:sub>
                        <m:sup>
                          <m:r>
                            <a:rPr lang="en-US" altLang="ko-KR" sz="1600" b="1" i="0">
                              <a:latin typeface="Cambria Math" panose="02040503050406030204" pitchFamily="18" charset="0"/>
                            </a:rPr>
                            <m:t>′</m:t>
                          </m:r>
                        </m:sup>
                      </m:sSubSup>
                    </m:oMath>
                  </a14:m>
                  <a:endParaRPr lang="ko-KR" altLang="en-US" sz="1600" dirty="0"/>
                </a:p>
              </p:txBody>
            </p:sp>
          </mc:Choice>
          <mc:Fallback xmlns="">
            <p:sp>
              <p:nvSpPr>
                <p:cNvPr id="23" name="TextBox 22">
                  <a:extLst>
                    <a:ext uri="{FF2B5EF4-FFF2-40B4-BE49-F238E27FC236}">
                      <a16:creationId xmlns:a16="http://schemas.microsoft.com/office/drawing/2014/main" id="{11CF636C-B684-4560-94B6-8744D9633CEC}"/>
                    </a:ext>
                  </a:extLst>
                </p:cNvPr>
                <p:cNvSpPr txBox="1">
                  <a:spLocks noRot="1" noChangeAspect="1" noMove="1" noResize="1" noEditPoints="1" noAdjustHandles="1" noChangeArrowheads="1" noChangeShapeType="1" noTextEdit="1"/>
                </p:cNvSpPr>
                <p:nvPr/>
              </p:nvSpPr>
              <p:spPr>
                <a:xfrm>
                  <a:off x="5827724" y="5000314"/>
                  <a:ext cx="3604291" cy="338554"/>
                </a:xfrm>
                <a:prstGeom prst="rect">
                  <a:avLst/>
                </a:prstGeom>
                <a:blipFill>
                  <a:blip r:embed="rId7"/>
                  <a:stretch>
                    <a:fillRect l="-1015" t="-7143" b="-21429"/>
                  </a:stretch>
                </a:blipFill>
              </p:spPr>
              <p:txBody>
                <a:bodyPr/>
                <a:lstStyle/>
                <a:p>
                  <a:r>
                    <a:rPr lang="ko-KR" altLang="en-US">
                      <a:noFill/>
                    </a:rPr>
                    <a:t> </a:t>
                  </a:r>
                </a:p>
              </p:txBody>
            </p:sp>
          </mc:Fallback>
        </mc:AlternateContent>
      </p:grpSp>
      <p:sp>
        <p:nvSpPr>
          <p:cNvPr id="24" name="TextBox 23">
            <a:extLst>
              <a:ext uri="{FF2B5EF4-FFF2-40B4-BE49-F238E27FC236}">
                <a16:creationId xmlns:a16="http://schemas.microsoft.com/office/drawing/2014/main" id="{026342FF-546B-4251-8524-D4A265BA60BC}"/>
              </a:ext>
            </a:extLst>
          </p:cNvPr>
          <p:cNvSpPr txBox="1"/>
          <p:nvPr/>
        </p:nvSpPr>
        <p:spPr>
          <a:xfrm>
            <a:off x="725878" y="5294875"/>
            <a:ext cx="11253178" cy="584775"/>
          </a:xfrm>
          <a:prstGeom prst="rect">
            <a:avLst/>
          </a:prstGeom>
          <a:noFill/>
        </p:spPr>
        <p:txBody>
          <a:bodyPr wrap="square">
            <a:spAutoFit/>
          </a:bodyPr>
          <a:lstStyle/>
          <a:p>
            <a:r>
              <a:rPr lang="en-US" altLang="ko-KR" sz="1600" dirty="0">
                <a:latin typeface="+mj-lt"/>
              </a:rPr>
              <a:t>* These three problems are non-convex integer programs (IP) and are NP-hard. Hence,</a:t>
            </a:r>
          </a:p>
          <a:p>
            <a:r>
              <a:rPr lang="en-US" altLang="ko-KR" sz="1600" dirty="0"/>
              <a:t>   it is impossible to obtain exact solutions to these problems. : </a:t>
            </a:r>
            <a:r>
              <a:rPr lang="ko-KR" altLang="en-US" sz="1600" dirty="0"/>
              <a:t>이 문제는 </a:t>
            </a:r>
            <a:r>
              <a:rPr lang="en-US" altLang="ko-KR" sz="1600" dirty="0"/>
              <a:t>non-convex IP</a:t>
            </a:r>
            <a:r>
              <a:rPr lang="ko-KR" altLang="en-US" sz="1600" dirty="0"/>
              <a:t>기 때문에 정확히 풀기 어렵다</a:t>
            </a:r>
            <a:r>
              <a:rPr lang="en-US" altLang="ko-KR" sz="1600" dirty="0"/>
              <a:t>.</a:t>
            </a:r>
            <a:endParaRPr lang="ko-KR" altLang="en-US" sz="1600" dirty="0"/>
          </a:p>
        </p:txBody>
      </p:sp>
      <p:sp>
        <p:nvSpPr>
          <p:cNvPr id="25" name="TextBox 24">
            <a:extLst>
              <a:ext uri="{FF2B5EF4-FFF2-40B4-BE49-F238E27FC236}">
                <a16:creationId xmlns:a16="http://schemas.microsoft.com/office/drawing/2014/main" id="{9E3C745A-122C-47D9-A0D3-5E4433DB92D2}"/>
              </a:ext>
            </a:extLst>
          </p:cNvPr>
          <p:cNvSpPr txBox="1"/>
          <p:nvPr/>
        </p:nvSpPr>
        <p:spPr>
          <a:xfrm>
            <a:off x="1072752" y="5914786"/>
            <a:ext cx="9217659" cy="584775"/>
          </a:xfrm>
          <a:prstGeom prst="rect">
            <a:avLst/>
          </a:prstGeom>
          <a:noFill/>
        </p:spPr>
        <p:txBody>
          <a:bodyPr wrap="square">
            <a:spAutoFit/>
          </a:bodyPr>
          <a:lstStyle/>
          <a:p>
            <a:r>
              <a:rPr lang="en-US" altLang="ko-KR" sz="1600" dirty="0">
                <a:latin typeface="+mj-lt"/>
                <a:sym typeface="Wingdings" panose="05000000000000000000" pitchFamily="2" charset="2"/>
              </a:rPr>
              <a:t> </a:t>
            </a:r>
            <a:r>
              <a:rPr lang="en-US" altLang="ko-KR" sz="1600" dirty="0">
                <a:latin typeface="+mj-lt"/>
              </a:rPr>
              <a:t>Our goal is to transform these problems into convex problems which the relaxed programs can be solved efficiently.</a:t>
            </a:r>
            <a:endParaRPr lang="ko-KR" altLang="en-US" sz="1600" dirty="0">
              <a:latin typeface="+mj-lt"/>
            </a:endParaRPr>
          </a:p>
        </p:txBody>
      </p:sp>
    </p:spTree>
    <p:extLst>
      <p:ext uri="{BB962C8B-B14F-4D97-AF65-F5344CB8AC3E}">
        <p14:creationId xmlns:p14="http://schemas.microsoft.com/office/powerpoint/2010/main" val="3464885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76410AB9-AC74-48D5-A731-E306A8E2CD8A}"/>
              </a:ext>
            </a:extLst>
          </p:cNvPr>
          <p:cNvGrpSpPr/>
          <p:nvPr/>
        </p:nvGrpSpPr>
        <p:grpSpPr>
          <a:xfrm>
            <a:off x="0" y="10"/>
            <a:ext cx="12191981" cy="6857990"/>
            <a:chOff x="0" y="10"/>
            <a:chExt cx="12191981" cy="6857990"/>
          </a:xfrm>
        </p:grpSpPr>
        <p:pic>
          <p:nvPicPr>
            <p:cNvPr id="4" name="Picture 1">
              <a:extLst>
                <a:ext uri="{FF2B5EF4-FFF2-40B4-BE49-F238E27FC236}">
                  <a16:creationId xmlns:a16="http://schemas.microsoft.com/office/drawing/2014/main" id="{D8D7317A-AA7A-4A4D-AC11-59A4EED251E0}"/>
                </a:ext>
              </a:extLst>
            </p:cNvPr>
            <p:cNvPicPr>
              <a:picLocks noChangeAspect="1"/>
            </p:cNvPicPr>
            <p:nvPr/>
          </p:nvPicPr>
          <p:blipFill rotWithShape="1">
            <a:blip r:embed="rId3" cstate="screen">
              <a:duotone>
                <a:prstClr val="black"/>
                <a:prstClr val="white"/>
              </a:duotone>
              <a:extLst>
                <a:ext uri="{28A0092B-C50C-407E-A947-70E740481C1C}">
                  <a14:useLocalDpi xmlns:a14="http://schemas.microsoft.com/office/drawing/2010/main"/>
                </a:ext>
              </a:extLst>
            </a:blip>
            <a:srcRect t="8974" b="6757"/>
            <a:stretch/>
          </p:blipFill>
          <p:spPr>
            <a:xfrm>
              <a:off x="0" y="10"/>
              <a:ext cx="12191981" cy="6857990"/>
            </a:xfrm>
            <a:prstGeom prst="rect">
              <a:avLst/>
            </a:prstGeom>
          </p:spPr>
        </p:pic>
        <p:sp>
          <p:nvSpPr>
            <p:cNvPr id="2" name="사각형: 둥근 모서리 1">
              <a:extLst>
                <a:ext uri="{FF2B5EF4-FFF2-40B4-BE49-F238E27FC236}">
                  <a16:creationId xmlns:a16="http://schemas.microsoft.com/office/drawing/2014/main" id="{18ACE393-6465-4563-9CC1-F7DBC8C89F37}"/>
                </a:ext>
              </a:extLst>
            </p:cNvPr>
            <p:cNvSpPr/>
            <p:nvPr/>
          </p:nvSpPr>
          <p:spPr>
            <a:xfrm>
              <a:off x="212944" y="238836"/>
              <a:ext cx="11766114" cy="6421271"/>
            </a:xfrm>
            <a:prstGeom prst="roundRect">
              <a:avLst>
                <a:gd name="adj" fmla="val 7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TextBox 5">
            <a:extLst>
              <a:ext uri="{FF2B5EF4-FFF2-40B4-BE49-F238E27FC236}">
                <a16:creationId xmlns:a16="http://schemas.microsoft.com/office/drawing/2014/main" id="{F45D72DA-4878-42A6-98A1-32C72631FCB2}"/>
              </a:ext>
            </a:extLst>
          </p:cNvPr>
          <p:cNvSpPr txBox="1"/>
          <p:nvPr/>
        </p:nvSpPr>
        <p:spPr>
          <a:xfrm>
            <a:off x="397469" y="496069"/>
            <a:ext cx="10370615" cy="523220"/>
          </a:xfrm>
          <a:prstGeom prst="rect">
            <a:avLst/>
          </a:prstGeom>
          <a:noFill/>
        </p:spPr>
        <p:txBody>
          <a:bodyPr wrap="square" rtlCol="0">
            <a:spAutoFit/>
          </a:bodyPr>
          <a:lstStyle/>
          <a:p>
            <a:r>
              <a:rPr lang="en-US" altLang="ko-KR" sz="2800" dirty="0"/>
              <a:t>PROBLEM FORMULATIONS AND SOLUTION TECHNIQUES</a:t>
            </a:r>
            <a:endParaRPr lang="ko-KR" altLang="en-US" sz="2800" dirty="0"/>
          </a:p>
        </p:txBody>
      </p:sp>
      <p:sp>
        <p:nvSpPr>
          <p:cNvPr id="15" name="TextBox 14">
            <a:extLst>
              <a:ext uri="{FF2B5EF4-FFF2-40B4-BE49-F238E27FC236}">
                <a16:creationId xmlns:a16="http://schemas.microsoft.com/office/drawing/2014/main" id="{00F9F57A-9976-49CC-97F9-3C2C36BCB656}"/>
              </a:ext>
            </a:extLst>
          </p:cNvPr>
          <p:cNvSpPr txBox="1"/>
          <p:nvPr/>
        </p:nvSpPr>
        <p:spPr>
          <a:xfrm>
            <a:off x="699448" y="1304797"/>
            <a:ext cx="6574809" cy="338554"/>
          </a:xfrm>
          <a:prstGeom prst="rect">
            <a:avLst/>
          </a:prstGeom>
          <a:noFill/>
        </p:spPr>
        <p:txBody>
          <a:bodyPr wrap="square">
            <a:spAutoFit/>
          </a:bodyPr>
          <a:lstStyle/>
          <a:p>
            <a:r>
              <a:rPr lang="en-US" altLang="ko-KR" sz="1600" dirty="0">
                <a:latin typeface="+mj-lt"/>
              </a:rPr>
              <a:t>* To do so we will need two steps. (convex</a:t>
            </a:r>
            <a:r>
              <a:rPr lang="ko-KR" altLang="en-US" sz="1600" dirty="0">
                <a:latin typeface="+mj-lt"/>
              </a:rPr>
              <a:t>로 바꾸기 위한 노력</a:t>
            </a:r>
            <a:r>
              <a:rPr lang="en-US" altLang="ko-KR" sz="1600" dirty="0">
                <a:latin typeface="+mj-lt"/>
              </a:rPr>
              <a:t>)</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4B44018-3CC5-4EDB-97B4-117F9B301E48}"/>
                  </a:ext>
                </a:extLst>
              </p:cNvPr>
              <p:cNvSpPr txBox="1"/>
              <p:nvPr/>
            </p:nvSpPr>
            <p:spPr>
              <a:xfrm>
                <a:off x="982261" y="1765566"/>
                <a:ext cx="9201029" cy="584775"/>
              </a:xfrm>
              <a:prstGeom prst="rect">
                <a:avLst/>
              </a:prstGeom>
              <a:noFill/>
            </p:spPr>
            <p:txBody>
              <a:bodyPr wrap="square">
                <a:spAutoFit/>
              </a:bodyPr>
              <a:lstStyle/>
              <a:p>
                <a:r>
                  <a:rPr lang="en-US" altLang="ko-KR" sz="1600" b="1" dirty="0">
                    <a:latin typeface="+mj-lt"/>
                  </a:rPr>
                  <a:t>In the first step</a:t>
                </a:r>
                <a:r>
                  <a:rPr lang="en-US" altLang="ko-KR" sz="1600" dirty="0">
                    <a:latin typeface="+mj-lt"/>
                  </a:rPr>
                  <a:t>, we are going to show that </a:t>
                </a:r>
                <a14:m>
                  <m:oMath xmlns:m="http://schemas.openxmlformats.org/officeDocument/2006/math">
                    <m:sSubSup>
                      <m:sSubSupPr>
                        <m:ctrlPr>
                          <a:rPr lang="en-US" altLang="ko-KR" sz="1600" b="1" i="1">
                            <a:latin typeface="Cambria Math" panose="02040503050406030204" pitchFamily="18" charset="0"/>
                          </a:rPr>
                        </m:ctrlPr>
                      </m:sSubSupPr>
                      <m:e>
                        <m:r>
                          <a:rPr lang="en-US" altLang="ko-KR" sz="1600" b="1">
                            <a:latin typeface="Cambria Math" panose="02040503050406030204" pitchFamily="18" charset="0"/>
                          </a:rPr>
                          <m:t>𝐏</m:t>
                        </m:r>
                      </m:e>
                      <m:sub>
                        <m:r>
                          <a:rPr lang="en-US" altLang="ko-KR" sz="1600" b="1">
                            <a:latin typeface="Cambria Math" panose="02040503050406030204" pitchFamily="18" charset="0"/>
                          </a:rPr>
                          <m:t>𝐎𝐃</m:t>
                        </m:r>
                      </m:sub>
                      <m:sup>
                        <m:r>
                          <a:rPr lang="en-US" altLang="ko-KR" sz="1600" b="1">
                            <a:latin typeface="Cambria Math" panose="02040503050406030204" pitchFamily="18" charset="0"/>
                          </a:rPr>
                          <m:t>′</m:t>
                        </m:r>
                      </m:sup>
                    </m:sSubSup>
                  </m:oMath>
                </a14:m>
                <a:r>
                  <a:rPr lang="en-US" altLang="ko-KR" sz="1600" dirty="0">
                    <a:latin typeface="+mj-lt"/>
                  </a:rPr>
                  <a:t> can be reduced to a pure optimal association problem by proving that for the optimal solutions. : </a:t>
                </a:r>
                <a:r>
                  <a:rPr lang="ko-KR" altLang="en-US" sz="1600" dirty="0">
                    <a:latin typeface="+mj-lt"/>
                  </a:rPr>
                  <a:t>사용자 연결문제에 맞게 변수를 줄여준다</a:t>
                </a:r>
                <a:r>
                  <a:rPr lang="en-US" altLang="ko-KR" sz="1600" dirty="0">
                    <a:latin typeface="+mj-lt"/>
                  </a:rPr>
                  <a:t>.</a:t>
                </a:r>
                <a:endParaRPr lang="ko-KR" altLang="en-US" sz="1600" dirty="0">
                  <a:latin typeface="+mj-lt"/>
                </a:endParaRPr>
              </a:p>
            </p:txBody>
          </p:sp>
        </mc:Choice>
        <mc:Fallback xmlns="">
          <p:sp>
            <p:nvSpPr>
              <p:cNvPr id="16" name="TextBox 15">
                <a:extLst>
                  <a:ext uri="{FF2B5EF4-FFF2-40B4-BE49-F238E27FC236}">
                    <a16:creationId xmlns:a16="http://schemas.microsoft.com/office/drawing/2014/main" id="{54B44018-3CC5-4EDB-97B4-117F9B301E48}"/>
                  </a:ext>
                </a:extLst>
              </p:cNvPr>
              <p:cNvSpPr txBox="1">
                <a:spLocks noRot="1" noChangeAspect="1" noMove="1" noResize="1" noEditPoints="1" noAdjustHandles="1" noChangeArrowheads="1" noChangeShapeType="1" noTextEdit="1"/>
              </p:cNvSpPr>
              <p:nvPr/>
            </p:nvSpPr>
            <p:spPr>
              <a:xfrm>
                <a:off x="982261" y="1765566"/>
                <a:ext cx="9201029" cy="584775"/>
              </a:xfrm>
              <a:prstGeom prst="rect">
                <a:avLst/>
              </a:prstGeom>
              <a:blipFill>
                <a:blip r:embed="rId4"/>
                <a:stretch>
                  <a:fillRect l="-331" t="-4167" b="-125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EA3D9A9-5E22-4AB9-A8A2-6F2D73C24459}"/>
                  </a:ext>
                </a:extLst>
              </p:cNvPr>
              <p:cNvSpPr txBox="1"/>
              <p:nvPr/>
            </p:nvSpPr>
            <p:spPr>
              <a:xfrm>
                <a:off x="1476829" y="2750342"/>
                <a:ext cx="8211891" cy="545727"/>
              </a:xfrm>
              <a:prstGeom prst="rect">
                <a:avLst/>
              </a:prstGeom>
              <a:noFill/>
            </p:spPr>
            <p:txBody>
              <a:bodyPr wrap="square">
                <a:spAutoFit/>
              </a:bodyPr>
              <a:lstStyle/>
              <a:p>
                <a14:m>
                  <m:oMath xmlns:m="http://schemas.openxmlformats.org/officeDocument/2006/math">
                    <m:sSub>
                      <m:sSubPr>
                        <m:ctrlPr>
                          <a:rPr lang="en-US" altLang="ko-KR" i="1" smtClean="0">
                            <a:latin typeface="Cambria Math" panose="02040503050406030204" pitchFamily="18" charset="0"/>
                          </a:rPr>
                        </m:ctrlPr>
                      </m:sSubPr>
                      <m:e>
                        <m:r>
                          <a:rPr lang="en-US" altLang="ko-KR" i="1">
                            <a:latin typeface="Cambria Math" panose="02040503050406030204" pitchFamily="18" charset="0"/>
                          </a:rPr>
                          <m:t>𝑥</m:t>
                        </m:r>
                      </m:e>
                      <m:sub>
                        <m:r>
                          <a:rPr lang="en-US" altLang="ko-KR" i="1">
                            <a:latin typeface="Cambria Math" panose="02040503050406030204" pitchFamily="18" charset="0"/>
                          </a:rPr>
                          <m:t>𝑖</m:t>
                        </m:r>
                        <m:r>
                          <a:rPr lang="en-US" altLang="ko-KR" i="1">
                            <a:latin typeface="Cambria Math" panose="02040503050406030204" pitchFamily="18" charset="0"/>
                          </a:rPr>
                          <m:t>, </m:t>
                        </m:r>
                        <m:r>
                          <a:rPr lang="en-US" altLang="ko-KR" i="1">
                            <a:latin typeface="Cambria Math" panose="02040503050406030204" pitchFamily="18" charset="0"/>
                          </a:rPr>
                          <m:t>𝑗</m:t>
                        </m:r>
                      </m:sub>
                    </m:sSub>
                    <m:sSub>
                      <m:sSubPr>
                        <m:ctrlPr>
                          <a:rPr lang="en-US" altLang="ko-KR" i="1">
                            <a:latin typeface="Cambria Math" panose="02040503050406030204" pitchFamily="18" charset="0"/>
                          </a:rPr>
                        </m:ctrlPr>
                      </m:sSubPr>
                      <m:e>
                        <m:r>
                          <a:rPr lang="ko-KR" altLang="en-US" i="1">
                            <a:latin typeface="Cambria Math" panose="02040503050406030204" pitchFamily="18" charset="0"/>
                          </a:rPr>
                          <m:t>𝛼</m:t>
                        </m:r>
                      </m:e>
                      <m:sub>
                        <m:r>
                          <a:rPr lang="en-US" altLang="ko-KR" i="1">
                            <a:latin typeface="Cambria Math" panose="02040503050406030204" pitchFamily="18" charset="0"/>
                          </a:rPr>
                          <m:t>𝑖</m:t>
                        </m:r>
                        <m:r>
                          <a:rPr lang="en-US" altLang="ko-KR" i="1">
                            <a:latin typeface="Cambria Math" panose="02040503050406030204" pitchFamily="18" charset="0"/>
                          </a:rPr>
                          <m:t>, </m:t>
                        </m:r>
                        <m:r>
                          <a:rPr lang="en-US" altLang="ko-KR" i="1">
                            <a:latin typeface="Cambria Math" panose="02040503050406030204" pitchFamily="18" charset="0"/>
                          </a:rPr>
                          <m:t>𝑗</m:t>
                        </m:r>
                      </m:sub>
                    </m:sSub>
                    <m:r>
                      <a:rPr lang="en-US" altLang="ko-KR" b="0" i="0" smtClean="0">
                        <a:latin typeface="Cambria Math" panose="02040503050406030204" pitchFamily="18" charset="0"/>
                      </a:rPr>
                      <m:t>=</m:t>
                    </m:r>
                    <m:f>
                      <m:fPr>
                        <m:ctrlPr>
                          <a:rPr lang="en-US" altLang="ko-KR" b="0" i="1" smtClean="0">
                            <a:latin typeface="Cambria Math" panose="02040503050406030204" pitchFamily="18" charset="0"/>
                          </a:rPr>
                        </m:ctrlPr>
                      </m:fPr>
                      <m:num>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𝑖</m:t>
                            </m:r>
                            <m:r>
                              <a:rPr lang="en-US" altLang="ko-KR" b="0" i="1" smtClean="0">
                                <a:latin typeface="Cambria Math" panose="02040503050406030204" pitchFamily="18" charset="0"/>
                              </a:rPr>
                              <m:t>, </m:t>
                            </m:r>
                            <m:r>
                              <a:rPr lang="en-US" altLang="ko-KR" b="0" i="1" smtClean="0">
                                <a:latin typeface="Cambria Math" panose="02040503050406030204" pitchFamily="18" charset="0"/>
                              </a:rPr>
                              <m:t>𝑗</m:t>
                            </m:r>
                          </m:sub>
                        </m:sSub>
                      </m:num>
                      <m:den>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𝑁</m:t>
                            </m:r>
                          </m:e>
                          <m:sub>
                            <m:r>
                              <a:rPr lang="en-US" altLang="ko-KR" b="0" i="1" smtClean="0">
                                <a:latin typeface="Cambria Math" panose="02040503050406030204" pitchFamily="18" charset="0"/>
                              </a:rPr>
                              <m:t>𝑗</m:t>
                            </m:r>
                          </m:sub>
                        </m:sSub>
                      </m:den>
                    </m:f>
                    <m:r>
                      <a:rPr lang="en-US" altLang="ko-KR" b="0" i="1" smtClean="0">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𝑁</m:t>
                        </m:r>
                      </m:e>
                      <m:sub>
                        <m:r>
                          <a:rPr lang="en-US" altLang="ko-KR" i="1">
                            <a:latin typeface="Cambria Math" panose="02040503050406030204" pitchFamily="18" charset="0"/>
                          </a:rPr>
                          <m:t>𝑗</m:t>
                        </m:r>
                      </m:sub>
                    </m:sSub>
                    <m:r>
                      <a:rPr lang="en-US" altLang="ko-KR" b="0" i="1" smtClean="0">
                        <a:latin typeface="Cambria Math" panose="02040503050406030204" pitchFamily="18" charset="0"/>
                      </a:rPr>
                      <m:t>=</m:t>
                    </m:r>
                    <m:nary>
                      <m:naryPr>
                        <m:chr m:val="∑"/>
                        <m:supHide m:val="on"/>
                        <m:ctrlPr>
                          <a:rPr lang="en-US" altLang="ko-KR" i="1" dirty="0">
                            <a:latin typeface="Cambria Math" panose="02040503050406030204" pitchFamily="18" charset="0"/>
                            <a:sym typeface="Wingdings" panose="05000000000000000000" pitchFamily="2" charset="2"/>
                          </a:rPr>
                        </m:ctrlPr>
                      </m:naryPr>
                      <m:sub>
                        <m:r>
                          <a:rPr lang="en-US" altLang="ko-KR" i="1">
                            <a:latin typeface="Cambria Math" panose="02040503050406030204" pitchFamily="18" charset="0"/>
                          </a:rPr>
                          <m:t>𝑖</m:t>
                        </m:r>
                        <m:r>
                          <a:rPr lang="en-US" altLang="ko-KR" i="1">
                            <a:latin typeface="Cambria Math" panose="02040503050406030204" pitchFamily="18" charset="0"/>
                          </a:rPr>
                          <m:t>∈</m:t>
                        </m:r>
                        <m:r>
                          <a:rPr lang="ko-KR" altLang="en-US" i="1" dirty="0">
                            <a:latin typeface="Cambria Math" panose="02040503050406030204" pitchFamily="18" charset="0"/>
                            <a:sym typeface="Wingdings" panose="05000000000000000000" pitchFamily="2" charset="2"/>
                          </a:rPr>
                          <m:t>𝒩</m:t>
                        </m:r>
                      </m:sub>
                      <m:sup/>
                      <m:e>
                        <m:sSub>
                          <m:sSubPr>
                            <m:ctrlPr>
                              <a:rPr lang="en-US" altLang="ko-KR" i="1">
                                <a:latin typeface="Cambria Math" panose="02040503050406030204" pitchFamily="18" charset="0"/>
                              </a:rPr>
                            </m:ctrlPr>
                          </m:sSubPr>
                          <m:e>
                            <m:r>
                              <a:rPr lang="en-US" altLang="ko-KR" i="1">
                                <a:latin typeface="Cambria Math" panose="02040503050406030204" pitchFamily="18" charset="0"/>
                              </a:rPr>
                              <m:t>𝑥</m:t>
                            </m:r>
                          </m:e>
                          <m:sub>
                            <m:r>
                              <a:rPr lang="en-US" altLang="ko-KR" i="1">
                                <a:latin typeface="Cambria Math" panose="02040503050406030204" pitchFamily="18" charset="0"/>
                              </a:rPr>
                              <m:t>𝑖</m:t>
                            </m:r>
                            <m:r>
                              <a:rPr lang="en-US" altLang="ko-KR" i="1">
                                <a:latin typeface="Cambria Math" panose="02040503050406030204" pitchFamily="18" charset="0"/>
                              </a:rPr>
                              <m:t>, </m:t>
                            </m:r>
                            <m:r>
                              <a:rPr lang="en-US" altLang="ko-KR" i="1">
                                <a:latin typeface="Cambria Math" panose="02040503050406030204" pitchFamily="18" charset="0"/>
                              </a:rPr>
                              <m:t>𝑗</m:t>
                            </m:r>
                          </m:sub>
                        </m:sSub>
                      </m:e>
                    </m:nary>
                  </m:oMath>
                </a14:m>
                <a:r>
                  <a:rPr lang="ko-KR" altLang="en-US" dirty="0">
                    <a:latin typeface="+mj-lt"/>
                  </a:rPr>
                  <a:t> </a:t>
                </a:r>
                <a14:m>
                  <m:oMath xmlns:m="http://schemas.openxmlformats.org/officeDocument/2006/math">
                    <m:r>
                      <a:rPr lang="en-US" altLang="ko-KR" sz="1600" b="0" i="1" smtClean="0">
                        <a:latin typeface="Cambria Math" panose="02040503050406030204" pitchFamily="18" charset="0"/>
                      </a:rPr>
                      <m:t>=</m:t>
                    </m:r>
                  </m:oMath>
                </a14:m>
                <a:r>
                  <a:rPr lang="en-US" altLang="ko-KR" sz="1600" dirty="0">
                    <a:latin typeface="+mj-lt"/>
                  </a:rPr>
                  <a:t> BS </a:t>
                </a:r>
                <a14:m>
                  <m:oMath xmlns:m="http://schemas.openxmlformats.org/officeDocument/2006/math">
                    <m:r>
                      <a:rPr lang="en-US" altLang="ko-KR" sz="1600" i="1" dirty="0" smtClean="0">
                        <a:latin typeface="Cambria Math" panose="02040503050406030204" pitchFamily="18" charset="0"/>
                      </a:rPr>
                      <m:t>𝑗</m:t>
                    </m:r>
                  </m:oMath>
                </a14:m>
                <a:r>
                  <a:rPr lang="ko-KR" altLang="en-US" sz="1600" dirty="0">
                    <a:latin typeface="+mj-lt"/>
                  </a:rPr>
                  <a:t>에 연결 되어있는 사용자 수</a:t>
                </a:r>
                <a:endParaRPr lang="ko-KR" altLang="en-US" dirty="0">
                  <a:latin typeface="+mj-lt"/>
                </a:endParaRPr>
              </a:p>
            </p:txBody>
          </p:sp>
        </mc:Choice>
        <mc:Fallback xmlns="">
          <p:sp>
            <p:nvSpPr>
              <p:cNvPr id="18" name="TextBox 17">
                <a:extLst>
                  <a:ext uri="{FF2B5EF4-FFF2-40B4-BE49-F238E27FC236}">
                    <a16:creationId xmlns:a16="http://schemas.microsoft.com/office/drawing/2014/main" id="{7EA3D9A9-5E22-4AB9-A8A2-6F2D73C24459}"/>
                  </a:ext>
                </a:extLst>
              </p:cNvPr>
              <p:cNvSpPr txBox="1">
                <a:spLocks noRot="1" noChangeAspect="1" noMove="1" noResize="1" noEditPoints="1" noAdjustHandles="1" noChangeArrowheads="1" noChangeShapeType="1" noTextEdit="1"/>
              </p:cNvSpPr>
              <p:nvPr/>
            </p:nvSpPr>
            <p:spPr>
              <a:xfrm>
                <a:off x="1476829" y="2750342"/>
                <a:ext cx="8211891" cy="545727"/>
              </a:xfrm>
              <a:prstGeom prst="rect">
                <a:avLst/>
              </a:prstGeom>
              <a:blipFill>
                <a:blip r:embed="rId5"/>
                <a:stretch>
                  <a:fillRect t="-72222" b="-101111"/>
                </a:stretch>
              </a:blipFill>
            </p:spPr>
            <p:txBody>
              <a:bodyPr/>
              <a:lstStyle/>
              <a:p>
                <a:r>
                  <a:rPr lang="ko-KR" altLang="en-US">
                    <a:noFill/>
                  </a:rPr>
                  <a:t> </a:t>
                </a:r>
              </a:p>
            </p:txBody>
          </p:sp>
        </mc:Fallback>
      </mc:AlternateContent>
      <p:sp>
        <p:nvSpPr>
          <p:cNvPr id="19" name="TextBox 18">
            <a:extLst>
              <a:ext uri="{FF2B5EF4-FFF2-40B4-BE49-F238E27FC236}">
                <a16:creationId xmlns:a16="http://schemas.microsoft.com/office/drawing/2014/main" id="{164C2E3E-AFE0-46BE-BEA4-FE490CC123DD}"/>
              </a:ext>
            </a:extLst>
          </p:cNvPr>
          <p:cNvSpPr txBox="1"/>
          <p:nvPr/>
        </p:nvSpPr>
        <p:spPr>
          <a:xfrm>
            <a:off x="1476829" y="3330201"/>
            <a:ext cx="9201029" cy="830997"/>
          </a:xfrm>
          <a:prstGeom prst="rect">
            <a:avLst/>
          </a:prstGeom>
          <a:noFill/>
        </p:spPr>
        <p:txBody>
          <a:bodyPr wrap="square">
            <a:spAutoFit/>
          </a:bodyPr>
          <a:lstStyle/>
          <a:p>
            <a:r>
              <a:rPr lang="en-US" altLang="ko-KR" sz="1600" dirty="0">
                <a:latin typeface="+mj-lt"/>
              </a:rPr>
              <a:t>This means that the global PF criteria(</a:t>
            </a:r>
            <a:r>
              <a:rPr lang="ko-KR" altLang="en-US" sz="1600" dirty="0">
                <a:latin typeface="+mj-lt"/>
              </a:rPr>
              <a:t>표준</a:t>
            </a:r>
            <a:r>
              <a:rPr lang="en-US" altLang="ko-KR" sz="1600" dirty="0">
                <a:latin typeface="+mj-lt"/>
              </a:rPr>
              <a:t>) yields a solution based on local PF at each BS.</a:t>
            </a:r>
          </a:p>
          <a:p>
            <a:r>
              <a:rPr lang="en-US" altLang="ko-KR" sz="1600" dirty="0"/>
              <a:t>(i.e., each BS offers the same amount of time to all its users)</a:t>
            </a:r>
            <a:endParaRPr lang="en-US" altLang="ko-KR" sz="1600" dirty="0">
              <a:latin typeface="+mj-lt"/>
            </a:endParaRPr>
          </a:p>
          <a:p>
            <a:r>
              <a:rPr lang="en-US" altLang="ko-KR" sz="1600" dirty="0">
                <a:latin typeface="+mj-lt"/>
                <a:sym typeface="Wingdings" panose="05000000000000000000" pitchFamily="2" charset="2"/>
              </a:rPr>
              <a:t> </a:t>
            </a:r>
            <a:r>
              <a:rPr lang="ko-KR" altLang="en-US" sz="1600" dirty="0">
                <a:latin typeface="+mj-lt"/>
                <a:sym typeface="Wingdings" panose="05000000000000000000" pitchFamily="2" charset="2"/>
              </a:rPr>
              <a:t>글로벌 솔루션은 각 </a:t>
            </a:r>
            <a:r>
              <a:rPr lang="en-US" altLang="ko-KR" sz="1600" dirty="0">
                <a:latin typeface="+mj-lt"/>
                <a:sym typeface="Wingdings" panose="05000000000000000000" pitchFamily="2" charset="2"/>
              </a:rPr>
              <a:t>BS</a:t>
            </a:r>
            <a:r>
              <a:rPr lang="ko-KR" altLang="en-US" sz="1600" dirty="0">
                <a:latin typeface="+mj-lt"/>
                <a:sym typeface="Wingdings" panose="05000000000000000000" pitchFamily="2" charset="2"/>
              </a:rPr>
              <a:t>의 로컬 솔루션에 기반하여 산출한다</a:t>
            </a:r>
            <a:r>
              <a:rPr lang="en-US" altLang="ko-KR" sz="1600" dirty="0">
                <a:latin typeface="+mj-lt"/>
                <a:sym typeface="Wingdings" panose="05000000000000000000" pitchFamily="2" charset="2"/>
              </a:rPr>
              <a:t>.</a:t>
            </a:r>
            <a:endParaRPr lang="ko-KR" altLang="en-US" sz="1600" dirty="0">
              <a:latin typeface="+mj-lt"/>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44E0C52-7CB9-4792-B777-32FA58AEA5B9}"/>
                  </a:ext>
                </a:extLst>
              </p:cNvPr>
              <p:cNvSpPr txBox="1"/>
              <p:nvPr/>
            </p:nvSpPr>
            <p:spPr>
              <a:xfrm>
                <a:off x="982260" y="4852604"/>
                <a:ext cx="9475208" cy="861774"/>
              </a:xfrm>
              <a:prstGeom prst="rect">
                <a:avLst/>
              </a:prstGeom>
              <a:noFill/>
            </p:spPr>
            <p:txBody>
              <a:bodyPr wrap="square">
                <a:spAutoFit/>
              </a:bodyPr>
              <a:lstStyle/>
              <a:p>
                <a:r>
                  <a:rPr lang="en-US" altLang="ko-KR" sz="1600" b="1" dirty="0">
                    <a:latin typeface="+mj-lt"/>
                  </a:rPr>
                  <a:t>In the second step</a:t>
                </a:r>
                <a:r>
                  <a:rPr lang="en-US" altLang="ko-KR" sz="1600" dirty="0">
                    <a:latin typeface="+mj-lt"/>
                  </a:rPr>
                  <a:t>, we will transform this pure optimal association problem into </a:t>
                </a:r>
              </a:p>
              <a:p>
                <a:r>
                  <a:rPr lang="en-US" altLang="ko-KR" sz="1600" dirty="0">
                    <a:latin typeface="+mj-lt"/>
                  </a:rPr>
                  <a:t>a non-linear convex program whose solutions provide tight upper bounds on the solutions of </a:t>
                </a:r>
                <a14:m>
                  <m:oMath xmlns:m="http://schemas.openxmlformats.org/officeDocument/2006/math">
                    <m:sSubSup>
                      <m:sSubSupPr>
                        <m:ctrlPr>
                          <a:rPr lang="en-US" altLang="ko-KR" sz="1600" b="1" i="1" smtClean="0">
                            <a:latin typeface="Cambria Math" panose="02040503050406030204" pitchFamily="18" charset="0"/>
                          </a:rPr>
                        </m:ctrlPr>
                      </m:sSubSupPr>
                      <m:e>
                        <m:r>
                          <a:rPr lang="en-US" altLang="ko-KR" sz="1600" b="1">
                            <a:latin typeface="Cambria Math" panose="02040503050406030204" pitchFamily="18" charset="0"/>
                          </a:rPr>
                          <m:t>𝐏</m:t>
                        </m:r>
                      </m:e>
                      <m:sub>
                        <m:r>
                          <a:rPr lang="en-US" altLang="ko-KR" sz="1600" b="1">
                            <a:latin typeface="Cambria Math" panose="02040503050406030204" pitchFamily="18" charset="0"/>
                          </a:rPr>
                          <m:t>𝐎𝐃</m:t>
                        </m:r>
                      </m:sub>
                      <m:sup>
                        <m:r>
                          <a:rPr lang="en-US" altLang="ko-KR" sz="1600" b="1">
                            <a:latin typeface="Cambria Math" panose="02040503050406030204" pitchFamily="18" charset="0"/>
                          </a:rPr>
                          <m:t>′</m:t>
                        </m:r>
                      </m:sup>
                    </m:sSubSup>
                  </m:oMath>
                </a14:m>
                <a:endParaRPr lang="en-US" altLang="ko-KR" sz="1600" dirty="0">
                  <a:latin typeface="+mj-lt"/>
                </a:endParaRPr>
              </a:p>
              <a:p>
                <a:r>
                  <a:rPr lang="en-US" altLang="ko-KR" sz="1600" dirty="0">
                    <a:latin typeface="+mj-lt"/>
                    <a:sym typeface="Wingdings" panose="05000000000000000000" pitchFamily="2" charset="2"/>
                  </a:rPr>
                  <a:t> </a:t>
                </a:r>
                <a:r>
                  <a:rPr lang="ko-KR" altLang="en-US" sz="1600" dirty="0">
                    <a:latin typeface="+mj-lt"/>
                    <a:sym typeface="Wingdings" panose="05000000000000000000" pitchFamily="2" charset="2"/>
                  </a:rPr>
                  <a:t>접속 문제를 </a:t>
                </a:r>
                <a:r>
                  <a:rPr lang="en-US" altLang="ko-KR" sz="1600" dirty="0">
                    <a:latin typeface="+mj-lt"/>
                    <a:sym typeface="Wingdings" panose="05000000000000000000" pitchFamily="2" charset="2"/>
                  </a:rPr>
                  <a:t>non-linear convex</a:t>
                </a:r>
                <a:r>
                  <a:rPr lang="ko-KR" altLang="en-US" sz="1600" dirty="0">
                    <a:latin typeface="+mj-lt"/>
                    <a:sym typeface="Wingdings" panose="05000000000000000000" pitchFamily="2" charset="2"/>
                  </a:rPr>
                  <a:t>으로 바꾸어 준다</a:t>
                </a:r>
                <a:r>
                  <a:rPr lang="en-US" altLang="ko-KR" sz="1600" dirty="0">
                    <a:latin typeface="+mj-lt"/>
                    <a:sym typeface="Wingdings" panose="05000000000000000000" pitchFamily="2" charset="2"/>
                  </a:rPr>
                  <a:t>. </a:t>
                </a:r>
                <a:endParaRPr lang="ko-KR" altLang="en-US" sz="1600" dirty="0">
                  <a:latin typeface="+mj-lt"/>
                </a:endParaRPr>
              </a:p>
            </p:txBody>
          </p:sp>
        </mc:Choice>
        <mc:Fallback xmlns="">
          <p:sp>
            <p:nvSpPr>
              <p:cNvPr id="26" name="TextBox 25">
                <a:extLst>
                  <a:ext uri="{FF2B5EF4-FFF2-40B4-BE49-F238E27FC236}">
                    <a16:creationId xmlns:a16="http://schemas.microsoft.com/office/drawing/2014/main" id="{944E0C52-7CB9-4792-B777-32FA58AEA5B9}"/>
                  </a:ext>
                </a:extLst>
              </p:cNvPr>
              <p:cNvSpPr txBox="1">
                <a:spLocks noRot="1" noChangeAspect="1" noMove="1" noResize="1" noEditPoints="1" noAdjustHandles="1" noChangeArrowheads="1" noChangeShapeType="1" noTextEdit="1"/>
              </p:cNvSpPr>
              <p:nvPr/>
            </p:nvSpPr>
            <p:spPr>
              <a:xfrm>
                <a:off x="982260" y="4852604"/>
                <a:ext cx="9475208" cy="861774"/>
              </a:xfrm>
              <a:prstGeom prst="rect">
                <a:avLst/>
              </a:prstGeom>
              <a:blipFill>
                <a:blip r:embed="rId6"/>
                <a:stretch>
                  <a:fillRect l="-322" t="-2128" b="-4965"/>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086757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76410AB9-AC74-48D5-A731-E306A8E2CD8A}"/>
              </a:ext>
            </a:extLst>
          </p:cNvPr>
          <p:cNvGrpSpPr/>
          <p:nvPr/>
        </p:nvGrpSpPr>
        <p:grpSpPr>
          <a:xfrm>
            <a:off x="0" y="10"/>
            <a:ext cx="12191981" cy="6857990"/>
            <a:chOff x="0" y="10"/>
            <a:chExt cx="12191981" cy="6857990"/>
          </a:xfrm>
        </p:grpSpPr>
        <p:pic>
          <p:nvPicPr>
            <p:cNvPr id="4" name="Picture 1">
              <a:extLst>
                <a:ext uri="{FF2B5EF4-FFF2-40B4-BE49-F238E27FC236}">
                  <a16:creationId xmlns:a16="http://schemas.microsoft.com/office/drawing/2014/main" id="{D8D7317A-AA7A-4A4D-AC11-59A4EED251E0}"/>
                </a:ext>
              </a:extLst>
            </p:cNvPr>
            <p:cNvPicPr>
              <a:picLocks noChangeAspect="1"/>
            </p:cNvPicPr>
            <p:nvPr/>
          </p:nvPicPr>
          <p:blipFill rotWithShape="1">
            <a:blip r:embed="rId3" cstate="screen">
              <a:duotone>
                <a:prstClr val="black"/>
                <a:prstClr val="white"/>
              </a:duotone>
              <a:extLst>
                <a:ext uri="{28A0092B-C50C-407E-A947-70E740481C1C}">
                  <a14:useLocalDpi xmlns:a14="http://schemas.microsoft.com/office/drawing/2010/main"/>
                </a:ext>
              </a:extLst>
            </a:blip>
            <a:srcRect t="8974" b="6757"/>
            <a:stretch/>
          </p:blipFill>
          <p:spPr>
            <a:xfrm>
              <a:off x="0" y="10"/>
              <a:ext cx="12191981" cy="6857990"/>
            </a:xfrm>
            <a:prstGeom prst="rect">
              <a:avLst/>
            </a:prstGeom>
          </p:spPr>
        </p:pic>
        <p:sp>
          <p:nvSpPr>
            <p:cNvPr id="2" name="사각형: 둥근 모서리 1">
              <a:extLst>
                <a:ext uri="{FF2B5EF4-FFF2-40B4-BE49-F238E27FC236}">
                  <a16:creationId xmlns:a16="http://schemas.microsoft.com/office/drawing/2014/main" id="{18ACE393-6465-4563-9CC1-F7DBC8C89F37}"/>
                </a:ext>
              </a:extLst>
            </p:cNvPr>
            <p:cNvSpPr/>
            <p:nvPr/>
          </p:nvSpPr>
          <p:spPr>
            <a:xfrm>
              <a:off x="212944" y="238836"/>
              <a:ext cx="11766114" cy="6421271"/>
            </a:xfrm>
            <a:prstGeom prst="roundRect">
              <a:avLst>
                <a:gd name="adj" fmla="val 7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 name="TextBox 9">
            <a:extLst>
              <a:ext uri="{FF2B5EF4-FFF2-40B4-BE49-F238E27FC236}">
                <a16:creationId xmlns:a16="http://schemas.microsoft.com/office/drawing/2014/main" id="{3E4D5FDA-750C-482F-89CC-3DCEF1F8D662}"/>
              </a:ext>
            </a:extLst>
          </p:cNvPr>
          <p:cNvSpPr txBox="1"/>
          <p:nvPr/>
        </p:nvSpPr>
        <p:spPr>
          <a:xfrm>
            <a:off x="725015" y="1258115"/>
            <a:ext cx="10561683" cy="923330"/>
          </a:xfrm>
          <a:prstGeom prst="rect">
            <a:avLst/>
          </a:prstGeom>
          <a:noFill/>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mj-lt"/>
                <a:ea typeface="+mn-ea"/>
                <a:cs typeface="+mn-cs"/>
              </a:rPr>
              <a:t>A unified static framework to study the interplay of </a:t>
            </a:r>
            <a:r>
              <a:rPr kumimoji="0" lang="en-US" altLang="ko-KR" sz="1800" b="1" i="0" u="none" strike="noStrike" kern="1200" cap="none" spc="0" normalizeH="0" baseline="0" noProof="0" dirty="0">
                <a:ln>
                  <a:noFill/>
                </a:ln>
                <a:solidFill>
                  <a:prstClr val="black"/>
                </a:solidFill>
                <a:effectLst/>
                <a:uLnTx/>
                <a:uFillTx/>
                <a:latin typeface="+mj-lt"/>
                <a:ea typeface="+mn-ea"/>
                <a:cs typeface="+mn-cs"/>
              </a:rPr>
              <a:t>user association </a:t>
            </a:r>
            <a:r>
              <a:rPr kumimoji="0" lang="en-US" altLang="ko-KR" sz="1800" b="0" i="0" u="none" strike="noStrike" kern="1200" cap="none" spc="0" normalizeH="0" baseline="0" noProof="0" dirty="0">
                <a:ln>
                  <a:noFill/>
                </a:ln>
                <a:solidFill>
                  <a:prstClr val="black"/>
                </a:solidFill>
                <a:effectLst/>
                <a:uLnTx/>
                <a:uFillTx/>
                <a:latin typeface="+mj-lt"/>
                <a:ea typeface="+mn-ea"/>
                <a:cs typeface="+mn-cs"/>
              </a:rPr>
              <a:t>and </a:t>
            </a:r>
            <a:r>
              <a:rPr kumimoji="0" lang="en-US" altLang="ko-KR" sz="1800" b="1" i="0" u="none" strike="noStrike" kern="1200" cap="none" spc="0" normalizeH="0" baseline="0" noProof="0" dirty="0">
                <a:ln>
                  <a:noFill/>
                </a:ln>
                <a:solidFill>
                  <a:prstClr val="black"/>
                </a:solidFill>
                <a:effectLst/>
                <a:uLnTx/>
                <a:uFillTx/>
                <a:latin typeface="+mj-lt"/>
                <a:ea typeface="+mn-ea"/>
                <a:cs typeface="+mn-cs"/>
              </a:rPr>
              <a:t>resource allocation</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mj-lt"/>
                <a:ea typeface="+mn-ea"/>
                <a:cs typeface="+mn-cs"/>
              </a:rPr>
              <a:t> in heterogeneous cellular networks(</a:t>
            </a:r>
            <a:r>
              <a:rPr lang="en-US" altLang="ko-KR" dirty="0" err="1">
                <a:solidFill>
                  <a:prstClr val="black"/>
                </a:solidFill>
                <a:latin typeface="+mj-lt"/>
              </a:rPr>
              <a:t>Hetnets</a:t>
            </a:r>
            <a:r>
              <a:rPr lang="en-US" altLang="ko-KR" dirty="0">
                <a:solidFill>
                  <a:prstClr val="black"/>
                </a:solidFill>
                <a:latin typeface="+mj-lt"/>
              </a:rPr>
              <a:t>)</a:t>
            </a:r>
            <a:r>
              <a:rPr kumimoji="0" lang="en-US" altLang="ko-KR" sz="1800" b="0" i="0" u="none" strike="noStrike" kern="1200" cap="none" spc="0" normalizeH="0" baseline="0" noProof="0" dirty="0">
                <a:ln>
                  <a:noFill/>
                </a:ln>
                <a:solidFill>
                  <a:prstClr val="black"/>
                </a:solidFill>
                <a:effectLst/>
                <a:uLnTx/>
                <a:uFillTx/>
                <a:latin typeface="+mj-lt"/>
                <a:ea typeface="+mn-ea"/>
                <a:cs typeface="+mn-cs"/>
              </a:rPr>
              <a:t>.</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mj-lt"/>
                <a:ea typeface="+mn-ea"/>
                <a:cs typeface="+mn-cs"/>
                <a:sym typeface="Wingdings" panose="05000000000000000000" pitchFamily="2" charset="2"/>
              </a:rPr>
              <a:t> </a:t>
            </a:r>
            <a:r>
              <a:rPr kumimoji="0" lang="en-US" altLang="ko-KR" sz="1800" b="0" i="0" u="none" strike="noStrike" kern="1200" cap="none" spc="0" normalizeH="0" baseline="0" noProof="0" dirty="0" err="1">
                <a:ln>
                  <a:noFill/>
                </a:ln>
                <a:solidFill>
                  <a:prstClr val="black"/>
                </a:solidFill>
                <a:effectLst/>
                <a:uLnTx/>
                <a:uFillTx/>
                <a:latin typeface="+mj-lt"/>
                <a:ea typeface="+mn-ea"/>
                <a:cs typeface="+mn-cs"/>
              </a:rPr>
              <a:t>Hetnet</a:t>
            </a:r>
            <a:r>
              <a:rPr kumimoji="0" lang="en-US" altLang="ko-KR" sz="1800" b="0" i="0" u="none" strike="noStrike" kern="1200" cap="none" spc="0" normalizeH="0" baseline="0" noProof="0" dirty="0">
                <a:ln>
                  <a:noFill/>
                </a:ln>
                <a:solidFill>
                  <a:prstClr val="black"/>
                </a:solidFill>
                <a:effectLst/>
                <a:uLnTx/>
                <a:uFillTx/>
                <a:latin typeface="+mj-lt"/>
                <a:ea typeface="+mn-ea"/>
                <a:cs typeface="+mn-cs"/>
              </a:rPr>
              <a:t> </a:t>
            </a:r>
            <a:r>
              <a:rPr kumimoji="0" lang="ko-KR" altLang="en-US" sz="1800" b="0" i="0" u="none" strike="noStrike" kern="1200" cap="none" spc="0" normalizeH="0" baseline="0" noProof="0" dirty="0">
                <a:ln>
                  <a:noFill/>
                </a:ln>
                <a:solidFill>
                  <a:prstClr val="black"/>
                </a:solidFill>
                <a:effectLst/>
                <a:uLnTx/>
                <a:uFillTx/>
                <a:latin typeface="+mj-lt"/>
                <a:ea typeface="+mn-ea"/>
                <a:cs typeface="+mn-cs"/>
              </a:rPr>
              <a:t>에서 사용자 연결과 자원분배를 함께 고려한 </a:t>
            </a:r>
            <a:r>
              <a:rPr kumimoji="0" lang="en-US" altLang="ko-KR" sz="1800" b="0" i="0" u="none" strike="noStrike" kern="1200" cap="none" spc="0" normalizeH="0" baseline="0" noProof="0" dirty="0">
                <a:ln>
                  <a:noFill/>
                </a:ln>
                <a:solidFill>
                  <a:prstClr val="black"/>
                </a:solidFill>
                <a:effectLst/>
                <a:uLnTx/>
                <a:uFillTx/>
                <a:latin typeface="+mj-lt"/>
                <a:ea typeface="+mn-ea"/>
                <a:cs typeface="+mn-cs"/>
              </a:rPr>
              <a:t>framework</a:t>
            </a:r>
            <a:r>
              <a:rPr kumimoji="0" lang="ko-KR" altLang="en-US" sz="1800" b="0" i="0" u="none" strike="noStrike" kern="1200" cap="none" spc="0" normalizeH="0" baseline="0" noProof="0" dirty="0">
                <a:ln>
                  <a:noFill/>
                </a:ln>
                <a:solidFill>
                  <a:prstClr val="black"/>
                </a:solidFill>
                <a:effectLst/>
                <a:uLnTx/>
                <a:uFillTx/>
                <a:latin typeface="+mj-lt"/>
                <a:ea typeface="+mn-ea"/>
                <a:cs typeface="+mn-cs"/>
              </a:rPr>
              <a:t>를 찾아내자</a:t>
            </a:r>
            <a:r>
              <a:rPr kumimoji="0" lang="en-US" altLang="ko-KR" sz="1800" b="0" i="0" u="none" strike="noStrike" kern="1200" cap="none" spc="0" normalizeH="0" baseline="0" noProof="0" dirty="0">
                <a:ln>
                  <a:noFill/>
                </a:ln>
                <a:solidFill>
                  <a:prstClr val="black"/>
                </a:solidFill>
                <a:effectLst/>
                <a:uLnTx/>
                <a:uFillTx/>
                <a:latin typeface="+mj-lt"/>
                <a:ea typeface="+mn-ea"/>
                <a:cs typeface="+mn-cs"/>
              </a:rPr>
              <a:t>!</a:t>
            </a:r>
            <a:endParaRPr kumimoji="0" lang="ko-KR" altLang="en-US" sz="1800" b="0" i="0" u="none" strike="noStrike" kern="1200" cap="none" spc="0" normalizeH="0" baseline="0" noProof="0" dirty="0">
              <a:ln>
                <a:noFill/>
              </a:ln>
              <a:solidFill>
                <a:prstClr val="black"/>
              </a:solidFill>
              <a:effectLst/>
              <a:uLnTx/>
              <a:uFillTx/>
              <a:latin typeface="+mj-lt"/>
              <a:ea typeface="+mn-ea"/>
              <a:cs typeface="+mn-cs"/>
            </a:endParaRPr>
          </a:p>
        </p:txBody>
      </p:sp>
      <p:sp>
        <p:nvSpPr>
          <p:cNvPr id="11" name="TextBox 10">
            <a:extLst>
              <a:ext uri="{FF2B5EF4-FFF2-40B4-BE49-F238E27FC236}">
                <a16:creationId xmlns:a16="http://schemas.microsoft.com/office/drawing/2014/main" id="{17C98CB2-7094-4233-A608-95DEC20445E5}"/>
              </a:ext>
            </a:extLst>
          </p:cNvPr>
          <p:cNvSpPr txBox="1"/>
          <p:nvPr/>
        </p:nvSpPr>
        <p:spPr>
          <a:xfrm>
            <a:off x="397469" y="496069"/>
            <a:ext cx="5991367" cy="523220"/>
          </a:xfrm>
          <a:prstGeom prst="rect">
            <a:avLst/>
          </a:prstGeom>
          <a:noFill/>
        </p:spPr>
        <p:txBody>
          <a:bodyPr wrap="square" rtlCol="0">
            <a:spAutoFit/>
          </a:bodyPr>
          <a:lstStyle/>
          <a:p>
            <a:r>
              <a:rPr lang="en-US" altLang="ko-KR" sz="2800" dirty="0"/>
              <a:t>Abstract</a:t>
            </a:r>
            <a:endParaRPr lang="ko-KR" altLang="en-US" sz="2800" dirty="0"/>
          </a:p>
        </p:txBody>
      </p:sp>
      <p:sp>
        <p:nvSpPr>
          <p:cNvPr id="12" name="TextBox 11">
            <a:extLst>
              <a:ext uri="{FF2B5EF4-FFF2-40B4-BE49-F238E27FC236}">
                <a16:creationId xmlns:a16="http://schemas.microsoft.com/office/drawing/2014/main" id="{EED1FC62-1394-44A5-83D0-22521E4B333E}"/>
              </a:ext>
            </a:extLst>
          </p:cNvPr>
          <p:cNvSpPr txBox="1"/>
          <p:nvPr/>
        </p:nvSpPr>
        <p:spPr>
          <a:xfrm>
            <a:off x="725015" y="2829546"/>
            <a:ext cx="10561683" cy="1477328"/>
          </a:xfrm>
          <a:prstGeom prst="rect">
            <a:avLst/>
          </a:prstGeom>
          <a:noFill/>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latin typeface="+mj-lt"/>
              </a:rPr>
              <a:t>This framework allows us to compare the performance of three channel allocation strategies:</a:t>
            </a:r>
          </a:p>
          <a:p>
            <a:pPr marL="285750" indent="-285750">
              <a:buFont typeface="Arial" panose="020B0604020202020204" pitchFamily="34" charset="0"/>
              <a:buChar char="•"/>
            </a:pPr>
            <a:r>
              <a:rPr lang="en-US" altLang="ko-KR" dirty="0">
                <a:latin typeface="+mj-lt"/>
              </a:rPr>
              <a:t>Orthogonal deployment</a:t>
            </a:r>
          </a:p>
          <a:p>
            <a:pPr marL="285750" indent="-285750">
              <a:buFont typeface="Arial" panose="020B0604020202020204" pitchFamily="34" charset="0"/>
              <a:buChar char="•"/>
            </a:pPr>
            <a:r>
              <a:rPr lang="en-US" altLang="ko-KR" dirty="0">
                <a:latin typeface="+mj-lt"/>
              </a:rPr>
              <a:t>Co-channel deployment</a:t>
            </a:r>
          </a:p>
          <a:p>
            <a:pPr marL="285750" indent="-285750">
              <a:buFont typeface="Arial" panose="020B0604020202020204" pitchFamily="34" charset="0"/>
              <a:buChar char="•"/>
            </a:pPr>
            <a:r>
              <a:rPr lang="en-US" altLang="ko-KR" dirty="0">
                <a:latin typeface="+mj-lt"/>
              </a:rPr>
              <a:t>Partially Shared deployment</a:t>
            </a:r>
            <a:endParaRPr lang="ko-KR" altLang="en-US" dirty="0">
              <a:latin typeface="+mj-lt"/>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latin typeface="+mj-lt"/>
                <a:sym typeface="Wingdings" panose="05000000000000000000" pitchFamily="2" charset="2"/>
              </a:rPr>
              <a:t> </a:t>
            </a:r>
            <a:r>
              <a:rPr lang="en-US" altLang="ko-KR" dirty="0">
                <a:latin typeface="+mj-lt"/>
              </a:rPr>
              <a:t> 3GPP </a:t>
            </a:r>
            <a:r>
              <a:rPr lang="ko-KR" altLang="en-US" dirty="0">
                <a:latin typeface="+mj-lt"/>
              </a:rPr>
              <a:t>표준인 </a:t>
            </a:r>
            <a:r>
              <a:rPr lang="en-US" altLang="ko-KR" dirty="0">
                <a:latin typeface="+mj-lt"/>
              </a:rPr>
              <a:t>3</a:t>
            </a:r>
            <a:r>
              <a:rPr lang="ko-KR" altLang="en-US" dirty="0">
                <a:latin typeface="+mj-lt"/>
              </a:rPr>
              <a:t>가지 채널 분배 규칙에 적용하고 성능을 비교하자</a:t>
            </a:r>
            <a:r>
              <a:rPr lang="en-US" altLang="ko-KR" dirty="0">
                <a:latin typeface="+mj-lt"/>
              </a:rPr>
              <a:t>!</a:t>
            </a:r>
            <a:endParaRPr kumimoji="0" lang="ko-KR" altLang="en-US" sz="1800" b="0" i="0" u="none" strike="noStrike" kern="1200" cap="none" spc="0" normalizeH="0" baseline="0" noProof="0" dirty="0">
              <a:ln>
                <a:noFill/>
              </a:ln>
              <a:solidFill>
                <a:prstClr val="black"/>
              </a:solidFill>
              <a:effectLst/>
              <a:uLnTx/>
              <a:uFillTx/>
              <a:latin typeface="+mj-lt"/>
              <a:ea typeface="+mn-ea"/>
              <a:cs typeface="+mn-cs"/>
            </a:endParaRPr>
          </a:p>
        </p:txBody>
      </p:sp>
      <p:sp>
        <p:nvSpPr>
          <p:cNvPr id="14" name="TextBox 13">
            <a:extLst>
              <a:ext uri="{FF2B5EF4-FFF2-40B4-BE49-F238E27FC236}">
                <a16:creationId xmlns:a16="http://schemas.microsoft.com/office/drawing/2014/main" id="{EC62B304-2F59-471F-B20F-78C8542FB67F}"/>
              </a:ext>
            </a:extLst>
          </p:cNvPr>
          <p:cNvSpPr txBox="1"/>
          <p:nvPr/>
        </p:nvSpPr>
        <p:spPr>
          <a:xfrm>
            <a:off x="725015" y="4811677"/>
            <a:ext cx="9647284" cy="1200329"/>
          </a:xfrm>
          <a:prstGeom prst="rect">
            <a:avLst/>
          </a:prstGeom>
          <a:noFill/>
        </p:spPr>
        <p:txBody>
          <a:bodyPr wrap="square">
            <a:spAutoFit/>
          </a:bodyPr>
          <a:lstStyle/>
          <a:p>
            <a:r>
              <a:rPr lang="en-US" altLang="ko-KR" dirty="0">
                <a:latin typeface="+mj-lt"/>
              </a:rPr>
              <a:t>We have formulated joint optimization problems that are non-convex integer programs, are NP-hard, and hence it is difficult to efficiently obtain exact solutions. We have, therefore, developed techniques to obtain upper bounds on the system’s performance.</a:t>
            </a:r>
          </a:p>
          <a:p>
            <a:r>
              <a:rPr lang="en-US" altLang="ko-KR" dirty="0">
                <a:latin typeface="+mj-lt"/>
                <a:sym typeface="Wingdings" panose="05000000000000000000" pitchFamily="2" charset="2"/>
              </a:rPr>
              <a:t> </a:t>
            </a:r>
            <a:r>
              <a:rPr lang="ko-KR" altLang="en-US" dirty="0">
                <a:latin typeface="+mj-lt"/>
                <a:sym typeface="Wingdings" panose="05000000000000000000" pitchFamily="2" charset="2"/>
              </a:rPr>
              <a:t>풀기 어려운 문제를 다른 효율적인 기술로 시스템 성능의 상한선을 찾는다</a:t>
            </a:r>
            <a:r>
              <a:rPr lang="en-US" altLang="ko-KR" dirty="0">
                <a:latin typeface="+mj-lt"/>
                <a:sym typeface="Wingdings" panose="05000000000000000000" pitchFamily="2" charset="2"/>
              </a:rPr>
              <a:t>.</a:t>
            </a:r>
            <a:r>
              <a:rPr lang="ko-KR" altLang="en-US" dirty="0">
                <a:latin typeface="+mj-lt"/>
                <a:sym typeface="Wingdings" panose="05000000000000000000" pitchFamily="2" charset="2"/>
              </a:rPr>
              <a:t> </a:t>
            </a:r>
            <a:endParaRPr lang="ko-KR" altLang="en-US" dirty="0">
              <a:latin typeface="+mj-lt"/>
            </a:endParaRPr>
          </a:p>
        </p:txBody>
      </p:sp>
    </p:spTree>
    <p:extLst>
      <p:ext uri="{BB962C8B-B14F-4D97-AF65-F5344CB8AC3E}">
        <p14:creationId xmlns:p14="http://schemas.microsoft.com/office/powerpoint/2010/main" val="2039649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76410AB9-AC74-48D5-A731-E306A8E2CD8A}"/>
              </a:ext>
            </a:extLst>
          </p:cNvPr>
          <p:cNvGrpSpPr/>
          <p:nvPr/>
        </p:nvGrpSpPr>
        <p:grpSpPr>
          <a:xfrm>
            <a:off x="0" y="10"/>
            <a:ext cx="12191981" cy="6857990"/>
            <a:chOff x="0" y="10"/>
            <a:chExt cx="12191981" cy="6857990"/>
          </a:xfrm>
        </p:grpSpPr>
        <p:pic>
          <p:nvPicPr>
            <p:cNvPr id="4" name="Picture 1">
              <a:extLst>
                <a:ext uri="{FF2B5EF4-FFF2-40B4-BE49-F238E27FC236}">
                  <a16:creationId xmlns:a16="http://schemas.microsoft.com/office/drawing/2014/main" id="{D8D7317A-AA7A-4A4D-AC11-59A4EED251E0}"/>
                </a:ext>
              </a:extLst>
            </p:cNvPr>
            <p:cNvPicPr>
              <a:picLocks noChangeAspect="1"/>
            </p:cNvPicPr>
            <p:nvPr/>
          </p:nvPicPr>
          <p:blipFill rotWithShape="1">
            <a:blip r:embed="rId3" cstate="screen">
              <a:duotone>
                <a:prstClr val="black"/>
                <a:prstClr val="white"/>
              </a:duotone>
              <a:extLst>
                <a:ext uri="{28A0092B-C50C-407E-A947-70E740481C1C}">
                  <a14:useLocalDpi xmlns:a14="http://schemas.microsoft.com/office/drawing/2010/main"/>
                </a:ext>
              </a:extLst>
            </a:blip>
            <a:srcRect t="8974" b="6757"/>
            <a:stretch/>
          </p:blipFill>
          <p:spPr>
            <a:xfrm>
              <a:off x="0" y="10"/>
              <a:ext cx="12191981" cy="6857990"/>
            </a:xfrm>
            <a:prstGeom prst="rect">
              <a:avLst/>
            </a:prstGeom>
          </p:spPr>
        </p:pic>
        <p:sp>
          <p:nvSpPr>
            <p:cNvPr id="2" name="사각형: 둥근 모서리 1">
              <a:extLst>
                <a:ext uri="{FF2B5EF4-FFF2-40B4-BE49-F238E27FC236}">
                  <a16:creationId xmlns:a16="http://schemas.microsoft.com/office/drawing/2014/main" id="{18ACE393-6465-4563-9CC1-F7DBC8C89F37}"/>
                </a:ext>
              </a:extLst>
            </p:cNvPr>
            <p:cNvSpPr/>
            <p:nvPr/>
          </p:nvSpPr>
          <p:spPr>
            <a:xfrm>
              <a:off x="212944" y="238836"/>
              <a:ext cx="11766114" cy="6421271"/>
            </a:xfrm>
            <a:prstGeom prst="roundRect">
              <a:avLst>
                <a:gd name="adj" fmla="val 7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TextBox 5">
            <a:extLst>
              <a:ext uri="{FF2B5EF4-FFF2-40B4-BE49-F238E27FC236}">
                <a16:creationId xmlns:a16="http://schemas.microsoft.com/office/drawing/2014/main" id="{F45D72DA-4878-42A6-98A1-32C72631FCB2}"/>
              </a:ext>
            </a:extLst>
          </p:cNvPr>
          <p:cNvSpPr txBox="1"/>
          <p:nvPr/>
        </p:nvSpPr>
        <p:spPr>
          <a:xfrm>
            <a:off x="397469" y="496069"/>
            <a:ext cx="10370615" cy="523220"/>
          </a:xfrm>
          <a:prstGeom prst="rect">
            <a:avLst/>
          </a:prstGeom>
          <a:noFill/>
        </p:spPr>
        <p:txBody>
          <a:bodyPr wrap="square" rtlCol="0">
            <a:spAutoFit/>
          </a:bodyPr>
          <a:lstStyle/>
          <a:p>
            <a:r>
              <a:rPr lang="en-US" altLang="ko-KR" sz="2800" dirty="0"/>
              <a:t>PROBLEM FORMULATIONS AND SOLUTION TECHNIQUES</a:t>
            </a:r>
            <a:endParaRPr lang="ko-KR" altLang="en-US" sz="2800" dirty="0"/>
          </a:p>
        </p:txBody>
      </p:sp>
      <p:sp>
        <p:nvSpPr>
          <p:cNvPr id="11" name="TextBox 10">
            <a:extLst>
              <a:ext uri="{FF2B5EF4-FFF2-40B4-BE49-F238E27FC236}">
                <a16:creationId xmlns:a16="http://schemas.microsoft.com/office/drawing/2014/main" id="{CA9C25F5-F92B-4019-9CD5-F9DACFA3B81D}"/>
              </a:ext>
            </a:extLst>
          </p:cNvPr>
          <p:cNvSpPr txBox="1"/>
          <p:nvPr/>
        </p:nvSpPr>
        <p:spPr>
          <a:xfrm>
            <a:off x="647472" y="1276522"/>
            <a:ext cx="9056086" cy="584775"/>
          </a:xfrm>
          <a:prstGeom prst="rect">
            <a:avLst/>
          </a:prstGeom>
          <a:noFill/>
        </p:spPr>
        <p:txBody>
          <a:bodyPr wrap="square">
            <a:spAutoFit/>
          </a:bodyPr>
          <a:lstStyle/>
          <a:p>
            <a:r>
              <a:rPr lang="en-US" altLang="ko-KR" sz="1600" b="1" dirty="0">
                <a:latin typeface="+mj-lt"/>
              </a:rPr>
              <a:t>STEP 1 : </a:t>
            </a:r>
            <a:r>
              <a:rPr lang="en-US" altLang="ko-KR" sz="1600" dirty="0">
                <a:latin typeface="+mj-lt"/>
              </a:rPr>
              <a:t>Assume each BS uses local PF scheduling. According to Lemma 1 [14], a BS assigns </a:t>
            </a:r>
          </a:p>
          <a:p>
            <a:r>
              <a:rPr lang="en-US" altLang="ko-KR" sz="1600" dirty="0">
                <a:latin typeface="+mj-lt"/>
              </a:rPr>
              <a:t>the same amount of time to its users.</a:t>
            </a:r>
          </a:p>
        </p:txBody>
      </p:sp>
      <p:pic>
        <p:nvPicPr>
          <p:cNvPr id="12" name="그림 11">
            <a:extLst>
              <a:ext uri="{FF2B5EF4-FFF2-40B4-BE49-F238E27FC236}">
                <a16:creationId xmlns:a16="http://schemas.microsoft.com/office/drawing/2014/main" id="{3FABADFB-E883-489A-82B6-E7ACF05C4DCB}"/>
              </a:ext>
            </a:extLst>
          </p:cNvPr>
          <p:cNvPicPr>
            <a:picLocks noChangeAspect="1"/>
          </p:cNvPicPr>
          <p:nvPr/>
        </p:nvPicPr>
        <p:blipFill>
          <a:blip r:embed="rId4"/>
          <a:stretch>
            <a:fillRect/>
          </a:stretch>
        </p:blipFill>
        <p:spPr>
          <a:xfrm>
            <a:off x="1005980" y="2001671"/>
            <a:ext cx="6324600" cy="1447800"/>
          </a:xfrm>
          <a:prstGeom prst="rect">
            <a:avLst/>
          </a:prstGeom>
        </p:spPr>
      </p:pic>
      <p:sp>
        <p:nvSpPr>
          <p:cNvPr id="13" name="TextBox 12">
            <a:extLst>
              <a:ext uri="{FF2B5EF4-FFF2-40B4-BE49-F238E27FC236}">
                <a16:creationId xmlns:a16="http://schemas.microsoft.com/office/drawing/2014/main" id="{AF56C385-B46B-4D99-B7D5-C7CA15CD7270}"/>
              </a:ext>
            </a:extLst>
          </p:cNvPr>
          <p:cNvSpPr txBox="1"/>
          <p:nvPr/>
        </p:nvSpPr>
        <p:spPr>
          <a:xfrm>
            <a:off x="7443362" y="2001671"/>
            <a:ext cx="4422914" cy="830997"/>
          </a:xfrm>
          <a:prstGeom prst="rect">
            <a:avLst/>
          </a:prstGeom>
          <a:noFill/>
        </p:spPr>
        <p:txBody>
          <a:bodyPr wrap="square">
            <a:spAutoFit/>
          </a:bodyPr>
          <a:lstStyle/>
          <a:p>
            <a:pPr marL="285750" indent="-285750">
              <a:buFont typeface="Wingdings" panose="05000000000000000000" pitchFamily="2" charset="2"/>
              <a:buChar char="à"/>
            </a:pPr>
            <a:r>
              <a:rPr lang="ko-KR" altLang="en-US" sz="1600" dirty="0">
                <a:latin typeface="+mj-lt"/>
                <a:sym typeface="Wingdings" panose="05000000000000000000" pitchFamily="2" charset="2"/>
              </a:rPr>
              <a:t>사용자 우선 순위가 같으면 주어진 자원 분배</a:t>
            </a:r>
            <a:r>
              <a:rPr lang="en-US" altLang="ko-KR" sz="1600" dirty="0">
                <a:latin typeface="+mj-lt"/>
                <a:sym typeface="Wingdings" panose="05000000000000000000" pitchFamily="2" charset="2"/>
              </a:rPr>
              <a:t>, sub-channel, </a:t>
            </a:r>
            <a:r>
              <a:rPr lang="ko-KR" altLang="en-US" sz="1600" dirty="0">
                <a:latin typeface="+mj-lt"/>
                <a:sym typeface="Wingdings" panose="05000000000000000000" pitchFamily="2" charset="2"/>
              </a:rPr>
              <a:t>전송 전력이 주어질 때</a:t>
            </a:r>
            <a:r>
              <a:rPr lang="en-US" altLang="ko-KR" sz="1600" dirty="0">
                <a:latin typeface="+mj-lt"/>
                <a:sym typeface="Wingdings" panose="05000000000000000000" pitchFamily="2" charset="2"/>
              </a:rPr>
              <a:t> PF</a:t>
            </a:r>
            <a:r>
              <a:rPr lang="ko-KR" altLang="en-US" sz="1600" dirty="0">
                <a:latin typeface="+mj-lt"/>
                <a:sym typeface="Wingdings" panose="05000000000000000000" pitchFamily="2" charset="2"/>
              </a:rPr>
              <a:t> 스케줄링은 시간에 균등 비례한다</a:t>
            </a:r>
            <a:r>
              <a:rPr lang="en-US" altLang="ko-KR" sz="1600" dirty="0">
                <a:latin typeface="+mj-lt"/>
                <a:sym typeface="Wingdings" panose="05000000000000000000" pitchFamily="2" charset="2"/>
              </a:rPr>
              <a:t>.</a:t>
            </a:r>
            <a:r>
              <a:rPr lang="ko-KR" altLang="en-US" sz="1600" dirty="0">
                <a:latin typeface="+mj-lt"/>
                <a:sym typeface="Wingdings" panose="05000000000000000000" pitchFamily="2" charset="2"/>
              </a:rPr>
              <a:t> </a:t>
            </a:r>
            <a:endParaRPr lang="ko-KR" altLang="en-US" sz="1600" dirty="0">
              <a:latin typeface="+mj-lt"/>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D71F5B1-4EE5-45C6-8AC5-133D4CE14388}"/>
                  </a:ext>
                </a:extLst>
              </p:cNvPr>
              <p:cNvSpPr txBox="1"/>
              <p:nvPr/>
            </p:nvSpPr>
            <p:spPr>
              <a:xfrm>
                <a:off x="1005980" y="3511665"/>
                <a:ext cx="9114971" cy="606769"/>
              </a:xfrm>
              <a:prstGeom prst="rect">
                <a:avLst/>
              </a:prstGeom>
              <a:noFill/>
            </p:spPr>
            <p:txBody>
              <a:bodyPr wrap="square">
                <a:spAutoFit/>
              </a:bodyPr>
              <a:lstStyle/>
              <a:p>
                <a:r>
                  <a:rPr lang="en-US" altLang="ko-KR" sz="1600" dirty="0">
                    <a:latin typeface="+mj-lt"/>
                  </a:rPr>
                  <a:t>We can then formulate </a:t>
                </a:r>
                <a:r>
                  <a:rPr lang="en-US" altLang="ko-KR" sz="1600" b="1" dirty="0">
                    <a:latin typeface="+mj-lt"/>
                  </a:rPr>
                  <a:t>a new pure association problem </a:t>
                </a:r>
                <a:r>
                  <a:rPr lang="en-US" altLang="ko-KR" sz="1600" dirty="0">
                    <a:latin typeface="+mj-lt"/>
                  </a:rPr>
                  <a:t>called </a:t>
                </a:r>
                <a14:m>
                  <m:oMath xmlns:m="http://schemas.openxmlformats.org/officeDocument/2006/math">
                    <m:sSubSup>
                      <m:sSubSupPr>
                        <m:ctrlPr>
                          <a:rPr lang="en-US" altLang="ko-KR" sz="1600" b="1" i="1" smtClean="0">
                            <a:latin typeface="Cambria Math" panose="02040503050406030204" pitchFamily="18" charset="0"/>
                          </a:rPr>
                        </m:ctrlPr>
                      </m:sSubSupPr>
                      <m:e>
                        <m:r>
                          <a:rPr lang="en-US" altLang="ko-KR" sz="1600" b="1">
                            <a:latin typeface="Cambria Math" panose="02040503050406030204" pitchFamily="18" charset="0"/>
                          </a:rPr>
                          <m:t>𝐏</m:t>
                        </m:r>
                      </m:e>
                      <m:sub>
                        <m:r>
                          <a:rPr lang="en-US" altLang="ko-KR" sz="1600" b="1">
                            <a:latin typeface="Cambria Math" panose="02040503050406030204" pitchFamily="18" charset="0"/>
                          </a:rPr>
                          <m:t>𝐎𝐃</m:t>
                        </m:r>
                      </m:sub>
                      <m:sup>
                        <m:r>
                          <a:rPr lang="en-US" altLang="ko-KR" sz="1600" b="1">
                            <a:latin typeface="Cambria Math" panose="02040503050406030204" pitchFamily="18" charset="0"/>
                          </a:rPr>
                          <m:t>′</m:t>
                        </m:r>
                        <m:r>
                          <a:rPr lang="en-US" altLang="ko-KR" sz="1600" b="1" i="1" smtClean="0">
                            <a:latin typeface="Cambria Math" panose="02040503050406030204" pitchFamily="18" charset="0"/>
                          </a:rPr>
                          <m:t>𝒍</m:t>
                        </m:r>
                      </m:sup>
                    </m:sSubSup>
                  </m:oMath>
                </a14:m>
                <a:r>
                  <a:rPr lang="en-US" altLang="ko-KR" sz="1600" dirty="0">
                    <a:latin typeface="+mj-lt"/>
                  </a:rPr>
                  <a:t> as follows</a:t>
                </a:r>
              </a:p>
              <a:p>
                <a:r>
                  <a:rPr lang="en-US" altLang="ko-KR" sz="1600" dirty="0">
                    <a:latin typeface="+mj-lt"/>
                  </a:rPr>
                  <a:t>where we assume that each BS schedules using local PF </a:t>
                </a:r>
                <a:r>
                  <a:rPr lang="en-US" altLang="ko-KR" sz="1600" dirty="0">
                    <a:latin typeface="+mj-lt"/>
                    <a:sym typeface="Wingdings" panose="05000000000000000000" pitchFamily="2" charset="2"/>
                  </a:rPr>
                  <a:t> </a:t>
                </a:r>
                <a:r>
                  <a:rPr lang="ko-KR" altLang="en-US" sz="1600" dirty="0">
                    <a:latin typeface="+mj-lt"/>
                    <a:sym typeface="Wingdings" panose="05000000000000000000" pitchFamily="2" charset="2"/>
                  </a:rPr>
                  <a:t>로컬 </a:t>
                </a:r>
                <a:r>
                  <a:rPr lang="en-US" altLang="ko-KR" sz="1600" dirty="0">
                    <a:latin typeface="+mj-lt"/>
                    <a:sym typeface="Wingdings" panose="05000000000000000000" pitchFamily="2" charset="2"/>
                  </a:rPr>
                  <a:t>BS </a:t>
                </a:r>
                <a14:m>
                  <m:oMath xmlns:m="http://schemas.openxmlformats.org/officeDocument/2006/math">
                    <m:r>
                      <a:rPr lang="en-US" altLang="ko-KR" sz="1600" i="1" dirty="0" smtClean="0">
                        <a:latin typeface="Cambria Math" panose="02040503050406030204" pitchFamily="18" charset="0"/>
                        <a:sym typeface="Wingdings" panose="05000000000000000000" pitchFamily="2" charset="2"/>
                      </a:rPr>
                      <m:t>𝑗</m:t>
                    </m:r>
                    <m:r>
                      <a:rPr lang="en-US" altLang="ko-KR" sz="1600" i="1" dirty="0" smtClean="0">
                        <a:latin typeface="Cambria Math" panose="02040503050406030204" pitchFamily="18" charset="0"/>
                        <a:sym typeface="Wingdings" panose="05000000000000000000" pitchFamily="2" charset="2"/>
                      </a:rPr>
                      <m:t> </m:t>
                    </m:r>
                  </m:oMath>
                </a14:m>
                <a:r>
                  <a:rPr lang="ko-KR" altLang="en-US" sz="1600" dirty="0">
                    <a:latin typeface="+mj-lt"/>
                    <a:sym typeface="Wingdings" panose="05000000000000000000" pitchFamily="2" charset="2"/>
                  </a:rPr>
                  <a:t>에 대한 문제로 변경</a:t>
                </a:r>
                <a:endParaRPr lang="ko-KR" altLang="en-US" sz="1600" dirty="0">
                  <a:latin typeface="+mj-lt"/>
                </a:endParaRPr>
              </a:p>
            </p:txBody>
          </p:sp>
        </mc:Choice>
        <mc:Fallback xmlns="">
          <p:sp>
            <p:nvSpPr>
              <p:cNvPr id="14" name="TextBox 13">
                <a:extLst>
                  <a:ext uri="{FF2B5EF4-FFF2-40B4-BE49-F238E27FC236}">
                    <a16:creationId xmlns:a16="http://schemas.microsoft.com/office/drawing/2014/main" id="{CD71F5B1-4EE5-45C6-8AC5-133D4CE14388}"/>
                  </a:ext>
                </a:extLst>
              </p:cNvPr>
              <p:cNvSpPr txBox="1">
                <a:spLocks noRot="1" noChangeAspect="1" noMove="1" noResize="1" noEditPoints="1" noAdjustHandles="1" noChangeArrowheads="1" noChangeShapeType="1" noTextEdit="1"/>
              </p:cNvSpPr>
              <p:nvPr/>
            </p:nvSpPr>
            <p:spPr>
              <a:xfrm>
                <a:off x="1005980" y="3511665"/>
                <a:ext cx="9114971" cy="606769"/>
              </a:xfrm>
              <a:prstGeom prst="rect">
                <a:avLst/>
              </a:prstGeom>
              <a:blipFill>
                <a:blip r:embed="rId5"/>
                <a:stretch>
                  <a:fillRect l="-334" t="-1000" b="-12000"/>
                </a:stretch>
              </a:blipFill>
            </p:spPr>
            <p:txBody>
              <a:bodyPr/>
              <a:lstStyle/>
              <a:p>
                <a:r>
                  <a:rPr lang="ko-KR" altLang="en-US">
                    <a:noFill/>
                  </a:rPr>
                  <a:t> </a:t>
                </a:r>
              </a:p>
            </p:txBody>
          </p:sp>
        </mc:Fallback>
      </mc:AlternateContent>
      <p:pic>
        <p:nvPicPr>
          <p:cNvPr id="17" name="그림 16">
            <a:extLst>
              <a:ext uri="{FF2B5EF4-FFF2-40B4-BE49-F238E27FC236}">
                <a16:creationId xmlns:a16="http://schemas.microsoft.com/office/drawing/2014/main" id="{FE50AD6C-645D-4459-8586-9B03C4D77439}"/>
              </a:ext>
            </a:extLst>
          </p:cNvPr>
          <p:cNvPicPr>
            <a:picLocks noChangeAspect="1"/>
          </p:cNvPicPr>
          <p:nvPr/>
        </p:nvPicPr>
        <p:blipFill>
          <a:blip r:embed="rId6"/>
          <a:stretch>
            <a:fillRect/>
          </a:stretch>
        </p:blipFill>
        <p:spPr>
          <a:xfrm>
            <a:off x="1005980" y="4194227"/>
            <a:ext cx="5906656" cy="2424937"/>
          </a:xfrm>
          <a:prstGeom prst="rect">
            <a:avLst/>
          </a:prstGeom>
        </p:spPr>
      </p:pic>
      <p:sp>
        <p:nvSpPr>
          <p:cNvPr id="20" name="TextBox 19">
            <a:extLst>
              <a:ext uri="{FF2B5EF4-FFF2-40B4-BE49-F238E27FC236}">
                <a16:creationId xmlns:a16="http://schemas.microsoft.com/office/drawing/2014/main" id="{E4794FB1-3EF3-49F2-A99E-913A28E609F3}"/>
              </a:ext>
            </a:extLst>
          </p:cNvPr>
          <p:cNvSpPr txBox="1"/>
          <p:nvPr/>
        </p:nvSpPr>
        <p:spPr>
          <a:xfrm>
            <a:off x="6912636" y="4204211"/>
            <a:ext cx="4422914" cy="830997"/>
          </a:xfrm>
          <a:prstGeom prst="rect">
            <a:avLst/>
          </a:prstGeom>
          <a:noFill/>
        </p:spPr>
        <p:txBody>
          <a:bodyPr wrap="square">
            <a:spAutoFit/>
          </a:bodyPr>
          <a:lstStyle/>
          <a:p>
            <a:r>
              <a:rPr lang="en-US" altLang="ko-KR" sz="1600" dirty="0">
                <a:latin typeface="+mj-lt"/>
              </a:rPr>
              <a:t>We say that two problems are equivalent</a:t>
            </a:r>
          </a:p>
          <a:p>
            <a:r>
              <a:rPr lang="en-US" altLang="ko-KR" sz="1600" dirty="0">
                <a:latin typeface="+mj-lt"/>
              </a:rPr>
              <a:t> if and only if an exact solution of one is an exact solution of the other.</a:t>
            </a:r>
            <a:endParaRPr lang="ko-KR" altLang="en-US" sz="1600" dirty="0">
              <a:latin typeface="+mj-lt"/>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5D1A032-6949-4BC9-960D-7C59E73E99A9}"/>
                  </a:ext>
                </a:extLst>
              </p:cNvPr>
              <p:cNvSpPr txBox="1"/>
              <p:nvPr/>
            </p:nvSpPr>
            <p:spPr>
              <a:xfrm>
                <a:off x="7123798" y="5099839"/>
                <a:ext cx="4422914" cy="1225015"/>
              </a:xfrm>
              <a:prstGeom prst="rect">
                <a:avLst/>
              </a:prstGeom>
              <a:noFill/>
            </p:spPr>
            <p:txBody>
              <a:bodyPr wrap="square">
                <a:spAutoFit/>
              </a:bodyPr>
              <a:lstStyle/>
              <a:p>
                <a:r>
                  <a:rPr lang="en-US" altLang="ko-KR" b="1" dirty="0">
                    <a:latin typeface="+mj-lt"/>
                  </a:rPr>
                  <a:t>Theorem 1. </a:t>
                </a:r>
                <a:r>
                  <a:rPr lang="en-US" altLang="ko-KR" dirty="0">
                    <a:latin typeface="+mj-lt"/>
                  </a:rPr>
                  <a:t>Given </a:t>
                </a:r>
                <a14:m>
                  <m:oMath xmlns:m="http://schemas.openxmlformats.org/officeDocument/2006/math">
                    <m:r>
                      <a:rPr lang="en-US" altLang="ko-KR" b="0" i="1" dirty="0" smtClean="0">
                        <a:latin typeface="Cambria Math" panose="02040503050406030204" pitchFamily="18" charset="0"/>
                        <a:ea typeface="Cambria Math" panose="02040503050406030204" pitchFamily="18" charset="0"/>
                        <a:sym typeface="Wingdings" panose="05000000000000000000" pitchFamily="2" charset="2"/>
                      </a:rPr>
                      <m:t>ℬ</m:t>
                    </m:r>
                  </m:oMath>
                </a14:m>
                <a:r>
                  <a:rPr lang="en-US" altLang="ko-KR" dirty="0">
                    <a:latin typeface="+mj-lt"/>
                  </a:rPr>
                  <a:t>, </a:t>
                </a:r>
                <a14:m>
                  <m:oMath xmlns:m="http://schemas.openxmlformats.org/officeDocument/2006/math">
                    <m:r>
                      <a:rPr lang="ko-KR" altLang="en-US" i="1" dirty="0">
                        <a:latin typeface="Cambria Math" panose="02040503050406030204" pitchFamily="18" charset="0"/>
                        <a:sym typeface="Wingdings" panose="05000000000000000000" pitchFamily="2" charset="2"/>
                      </a:rPr>
                      <m:t>𝒩</m:t>
                    </m:r>
                  </m:oMath>
                </a14:m>
                <a:r>
                  <a:rPr lang="en-US" altLang="ko-KR" dirty="0">
                    <a:latin typeface="+mj-lt"/>
                  </a:rPr>
                  <a:t>, </a:t>
                </a:r>
                <a14:m>
                  <m:oMath xmlns:m="http://schemas.openxmlformats.org/officeDocument/2006/math">
                    <m:r>
                      <a:rPr lang="en-US" altLang="ko-KR" i="1" dirty="0">
                        <a:latin typeface="Cambria Math" panose="02040503050406030204" pitchFamily="18" charset="0"/>
                        <a:sym typeface="Wingdings" panose="05000000000000000000" pitchFamily="2" charset="2"/>
                      </a:rPr>
                      <m:t>𝑀</m:t>
                    </m:r>
                  </m:oMath>
                </a14:m>
                <a:r>
                  <a:rPr lang="en-US" altLang="ko-KR" dirty="0">
                    <a:latin typeface="+mj-lt"/>
                  </a:rPr>
                  <a:t>, the channel gains, the rate function, the parameters of the </a:t>
                </a:r>
                <a:r>
                  <a:rPr lang="en-US" altLang="ko-KR" b="1" dirty="0">
                    <a:latin typeface="+mj-lt"/>
                  </a:rPr>
                  <a:t>OD</a:t>
                </a:r>
                <a:r>
                  <a:rPr lang="en-US" altLang="ko-KR" dirty="0">
                    <a:latin typeface="+mj-lt"/>
                  </a:rPr>
                  <a:t>, </a:t>
                </a:r>
                <a:r>
                  <a:rPr lang="en-US" altLang="ko-KR" dirty="0" err="1">
                    <a:latin typeface="+mj-lt"/>
                  </a:rPr>
                  <a:t>i,e</a:t>
                </a:r>
                <a:r>
                  <a:rPr lang="en-US" altLang="ko-KR" dirty="0">
                    <a:latin typeface="+mj-lt"/>
                  </a:rPr>
                  <a:t>., </a:t>
                </a:r>
                <a14:m>
                  <m:oMath xmlns:m="http://schemas.openxmlformats.org/officeDocument/2006/math">
                    <m:r>
                      <a:rPr lang="en-US" altLang="ko-KR" sz="1800" b="0" i="1" dirty="0" smtClean="0">
                        <a:latin typeface="Cambria Math" panose="02040503050406030204" pitchFamily="18" charset="0"/>
                        <a:sym typeface="Wingdings" panose="05000000000000000000" pitchFamily="2" charset="2"/>
                      </a:rPr>
                      <m:t>𝐾</m:t>
                    </m:r>
                  </m:oMath>
                </a14:m>
                <a:r>
                  <a:rPr lang="en-US" altLang="ko-KR" dirty="0">
                    <a:latin typeface="+mj-lt"/>
                  </a:rPr>
                  <a:t>, </a:t>
                </a:r>
                <a14:m>
                  <m:oMath xmlns:m="http://schemas.openxmlformats.org/officeDocument/2006/math">
                    <m:r>
                      <a:rPr lang="en-US" altLang="ko-KR" i="1" dirty="0">
                        <a:latin typeface="Cambria Math" panose="02040503050406030204" pitchFamily="18" charset="0"/>
                        <a:sym typeface="Wingdings" panose="05000000000000000000" pitchFamily="2" charset="2"/>
                      </a:rPr>
                      <m:t>𝑢</m:t>
                    </m:r>
                    <m:r>
                      <a:rPr lang="en-US" altLang="ko-KR" i="1" dirty="0">
                        <a:latin typeface="Cambria Math" panose="02040503050406030204" pitchFamily="18" charset="0"/>
                        <a:sym typeface="Wingdings" panose="05000000000000000000" pitchFamily="2" charset="2"/>
                      </a:rPr>
                      <m:t>, </m:t>
                    </m:r>
                    <m:r>
                      <a:rPr lang="en-US" altLang="ko-KR" i="1" dirty="0">
                        <a:latin typeface="Cambria Math" panose="02040503050406030204" pitchFamily="18" charset="0"/>
                        <a:sym typeface="Wingdings" panose="05000000000000000000" pitchFamily="2" charset="2"/>
                      </a:rPr>
                      <m:t>𝑝</m:t>
                    </m:r>
                    <m:d>
                      <m:dPr>
                        <m:ctrlPr>
                          <a:rPr lang="en-US" altLang="ko-KR" i="1" dirty="0">
                            <a:latin typeface="Cambria Math" panose="02040503050406030204" pitchFamily="18" charset="0"/>
                            <a:sym typeface="Wingdings" panose="05000000000000000000" pitchFamily="2" charset="2"/>
                          </a:rPr>
                        </m:ctrlPr>
                      </m:dPr>
                      <m:e>
                        <m:r>
                          <a:rPr lang="en-US" altLang="ko-KR" i="1" dirty="0">
                            <a:latin typeface="Cambria Math" panose="02040503050406030204" pitchFamily="18" charset="0"/>
                            <a:sym typeface="Wingdings" panose="05000000000000000000" pitchFamily="2" charset="2"/>
                          </a:rPr>
                          <m:t>𝑢</m:t>
                        </m:r>
                      </m:e>
                    </m:d>
                  </m:oMath>
                </a14:m>
                <a:r>
                  <a:rPr lang="en-US" altLang="ko-KR" dirty="0">
                    <a:latin typeface="+mj-lt"/>
                  </a:rPr>
                  <a:t>,</a:t>
                </a:r>
              </a:p>
              <a:p>
                <a:r>
                  <a:rPr lang="en-US" altLang="ko-KR" dirty="0">
                    <a:latin typeface="+mj-lt"/>
                    <a:sym typeface="Wingdings" panose="05000000000000000000" pitchFamily="2" charset="2"/>
                  </a:rPr>
                  <a:t> </a:t>
                </a:r>
                <a14:m>
                  <m:oMath xmlns:m="http://schemas.openxmlformats.org/officeDocument/2006/math">
                    <m:sSubSup>
                      <m:sSubSupPr>
                        <m:ctrlPr>
                          <a:rPr lang="en-US" altLang="ko-KR" b="1" i="1">
                            <a:latin typeface="Cambria Math" panose="02040503050406030204" pitchFamily="18" charset="0"/>
                          </a:rPr>
                        </m:ctrlPr>
                      </m:sSubSupPr>
                      <m:e>
                        <m:r>
                          <a:rPr lang="en-US" altLang="ko-KR" b="1" i="1">
                            <a:latin typeface="Cambria Math" panose="02040503050406030204" pitchFamily="18" charset="0"/>
                          </a:rPr>
                          <m:t>𝑷</m:t>
                        </m:r>
                      </m:e>
                      <m:sub>
                        <m:r>
                          <a:rPr lang="en-US" altLang="ko-KR" b="1" i="1">
                            <a:latin typeface="Cambria Math" panose="02040503050406030204" pitchFamily="18" charset="0"/>
                          </a:rPr>
                          <m:t>𝑶𝑫</m:t>
                        </m:r>
                      </m:sub>
                      <m:sup>
                        <m:r>
                          <a:rPr lang="en-US" altLang="ko-KR" b="1" i="1">
                            <a:latin typeface="Cambria Math" panose="02040503050406030204" pitchFamily="18" charset="0"/>
                          </a:rPr>
                          <m:t>′</m:t>
                        </m:r>
                      </m:sup>
                    </m:sSubSup>
                    <m:r>
                      <a:rPr lang="en-US" altLang="ko-KR" b="0" i="0" smtClean="0">
                        <a:latin typeface="Cambria Math" panose="02040503050406030204" pitchFamily="18" charset="0"/>
                      </a:rPr>
                      <m:t> </m:t>
                    </m:r>
                    <m:r>
                      <m:rPr>
                        <m:sty m:val="p"/>
                      </m:rPr>
                      <a:rPr lang="en-US" altLang="ko-KR" b="0" i="0" smtClean="0">
                        <a:latin typeface="Cambria Math" panose="02040503050406030204" pitchFamily="18" charset="0"/>
                      </a:rPr>
                      <m:t>and</m:t>
                    </m:r>
                    <m:r>
                      <a:rPr lang="en-US" altLang="ko-KR" b="0" i="0" smtClean="0">
                        <a:latin typeface="Cambria Math" panose="02040503050406030204" pitchFamily="18" charset="0"/>
                      </a:rPr>
                      <m:t> </m:t>
                    </m:r>
                    <m:sSubSup>
                      <m:sSubSupPr>
                        <m:ctrlPr>
                          <a:rPr lang="en-US" altLang="ko-KR" b="1" i="1">
                            <a:latin typeface="Cambria Math" panose="02040503050406030204" pitchFamily="18" charset="0"/>
                          </a:rPr>
                        </m:ctrlPr>
                      </m:sSubSupPr>
                      <m:e>
                        <m:r>
                          <a:rPr lang="en-US" altLang="ko-KR" b="1" i="1">
                            <a:latin typeface="Cambria Math" panose="02040503050406030204" pitchFamily="18" charset="0"/>
                          </a:rPr>
                          <m:t>𝑷</m:t>
                        </m:r>
                      </m:e>
                      <m:sub>
                        <m:r>
                          <a:rPr lang="en-US" altLang="ko-KR" b="1" i="1">
                            <a:latin typeface="Cambria Math" panose="02040503050406030204" pitchFamily="18" charset="0"/>
                          </a:rPr>
                          <m:t>𝑶𝑫</m:t>
                        </m:r>
                      </m:sub>
                      <m:sup>
                        <m:r>
                          <a:rPr lang="en-US" altLang="ko-KR" b="1" i="1">
                            <a:latin typeface="Cambria Math" panose="02040503050406030204" pitchFamily="18" charset="0"/>
                          </a:rPr>
                          <m:t>′</m:t>
                        </m:r>
                        <m:r>
                          <a:rPr lang="en-US" altLang="ko-KR" b="1" i="1">
                            <a:latin typeface="Cambria Math" panose="02040503050406030204" pitchFamily="18" charset="0"/>
                          </a:rPr>
                          <m:t>𝒍</m:t>
                        </m:r>
                      </m:sup>
                    </m:sSubSup>
                  </m:oMath>
                </a14:m>
                <a:r>
                  <a:rPr lang="ko-KR" altLang="en-US" i="1" dirty="0">
                    <a:latin typeface="+mj-lt"/>
                  </a:rPr>
                  <a:t> </a:t>
                </a:r>
                <a:r>
                  <a:rPr lang="en-US" altLang="ko-KR" dirty="0">
                    <a:latin typeface="+mj-lt"/>
                  </a:rPr>
                  <a:t>are equivalent</a:t>
                </a:r>
                <a:r>
                  <a:rPr lang="en-US" altLang="ko-KR" i="1" dirty="0">
                    <a:latin typeface="+mj-lt"/>
                  </a:rPr>
                  <a:t>.</a:t>
                </a:r>
                <a:endParaRPr lang="ko-KR" altLang="en-US" i="1" dirty="0">
                  <a:latin typeface="+mj-lt"/>
                </a:endParaRPr>
              </a:p>
            </p:txBody>
          </p:sp>
        </mc:Choice>
        <mc:Fallback xmlns="">
          <p:sp>
            <p:nvSpPr>
              <p:cNvPr id="21" name="TextBox 20">
                <a:extLst>
                  <a:ext uri="{FF2B5EF4-FFF2-40B4-BE49-F238E27FC236}">
                    <a16:creationId xmlns:a16="http://schemas.microsoft.com/office/drawing/2014/main" id="{55D1A032-6949-4BC9-960D-7C59E73E99A9}"/>
                  </a:ext>
                </a:extLst>
              </p:cNvPr>
              <p:cNvSpPr txBox="1">
                <a:spLocks noRot="1" noChangeAspect="1" noMove="1" noResize="1" noEditPoints="1" noAdjustHandles="1" noChangeArrowheads="1" noChangeShapeType="1" noTextEdit="1"/>
              </p:cNvSpPr>
              <p:nvPr/>
            </p:nvSpPr>
            <p:spPr>
              <a:xfrm>
                <a:off x="7123798" y="5099839"/>
                <a:ext cx="4422914" cy="1225015"/>
              </a:xfrm>
              <a:prstGeom prst="rect">
                <a:avLst/>
              </a:prstGeom>
              <a:blipFill>
                <a:blip r:embed="rId7"/>
                <a:stretch>
                  <a:fillRect l="-1241" t="-2985" r="-1793" b="-6965"/>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73856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76410AB9-AC74-48D5-A731-E306A8E2CD8A}"/>
              </a:ext>
            </a:extLst>
          </p:cNvPr>
          <p:cNvGrpSpPr/>
          <p:nvPr/>
        </p:nvGrpSpPr>
        <p:grpSpPr>
          <a:xfrm>
            <a:off x="0" y="10"/>
            <a:ext cx="12191981" cy="6857990"/>
            <a:chOff x="0" y="10"/>
            <a:chExt cx="12191981" cy="6857990"/>
          </a:xfrm>
        </p:grpSpPr>
        <p:pic>
          <p:nvPicPr>
            <p:cNvPr id="4" name="Picture 1">
              <a:extLst>
                <a:ext uri="{FF2B5EF4-FFF2-40B4-BE49-F238E27FC236}">
                  <a16:creationId xmlns:a16="http://schemas.microsoft.com/office/drawing/2014/main" id="{D8D7317A-AA7A-4A4D-AC11-59A4EED251E0}"/>
                </a:ext>
              </a:extLst>
            </p:cNvPr>
            <p:cNvPicPr>
              <a:picLocks noChangeAspect="1"/>
            </p:cNvPicPr>
            <p:nvPr/>
          </p:nvPicPr>
          <p:blipFill rotWithShape="1">
            <a:blip r:embed="rId3" cstate="screen">
              <a:duotone>
                <a:prstClr val="black"/>
                <a:prstClr val="white"/>
              </a:duotone>
              <a:extLst>
                <a:ext uri="{28A0092B-C50C-407E-A947-70E740481C1C}">
                  <a14:useLocalDpi xmlns:a14="http://schemas.microsoft.com/office/drawing/2010/main"/>
                </a:ext>
              </a:extLst>
            </a:blip>
            <a:srcRect t="8974" b="6757"/>
            <a:stretch/>
          </p:blipFill>
          <p:spPr>
            <a:xfrm>
              <a:off x="0" y="10"/>
              <a:ext cx="12191981" cy="6857990"/>
            </a:xfrm>
            <a:prstGeom prst="rect">
              <a:avLst/>
            </a:prstGeom>
          </p:spPr>
        </p:pic>
        <p:sp>
          <p:nvSpPr>
            <p:cNvPr id="2" name="사각형: 둥근 모서리 1">
              <a:extLst>
                <a:ext uri="{FF2B5EF4-FFF2-40B4-BE49-F238E27FC236}">
                  <a16:creationId xmlns:a16="http://schemas.microsoft.com/office/drawing/2014/main" id="{18ACE393-6465-4563-9CC1-F7DBC8C89F37}"/>
                </a:ext>
              </a:extLst>
            </p:cNvPr>
            <p:cNvSpPr/>
            <p:nvPr/>
          </p:nvSpPr>
          <p:spPr>
            <a:xfrm>
              <a:off x="212944" y="238836"/>
              <a:ext cx="11766114" cy="6421271"/>
            </a:xfrm>
            <a:prstGeom prst="roundRect">
              <a:avLst>
                <a:gd name="adj" fmla="val 7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TextBox 5">
            <a:extLst>
              <a:ext uri="{FF2B5EF4-FFF2-40B4-BE49-F238E27FC236}">
                <a16:creationId xmlns:a16="http://schemas.microsoft.com/office/drawing/2014/main" id="{F45D72DA-4878-42A6-98A1-32C72631FCB2}"/>
              </a:ext>
            </a:extLst>
          </p:cNvPr>
          <p:cNvSpPr txBox="1"/>
          <p:nvPr/>
        </p:nvSpPr>
        <p:spPr>
          <a:xfrm>
            <a:off x="397469" y="496069"/>
            <a:ext cx="10370615" cy="523220"/>
          </a:xfrm>
          <a:prstGeom prst="rect">
            <a:avLst/>
          </a:prstGeom>
          <a:noFill/>
        </p:spPr>
        <p:txBody>
          <a:bodyPr wrap="square" rtlCol="0">
            <a:spAutoFit/>
          </a:bodyPr>
          <a:lstStyle/>
          <a:p>
            <a:r>
              <a:rPr lang="en-US" altLang="ko-KR" sz="2800" dirty="0"/>
              <a:t>PROBLEM FORMULATIONS AND SOLUTION TECHNIQUES</a:t>
            </a:r>
            <a:endParaRPr lang="ko-KR" altLang="en-US" sz="280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A9C25F5-F92B-4019-9CD5-F9DACFA3B81D}"/>
                  </a:ext>
                </a:extLst>
              </p:cNvPr>
              <p:cNvSpPr txBox="1"/>
              <p:nvPr/>
            </p:nvSpPr>
            <p:spPr>
              <a:xfrm>
                <a:off x="647472" y="1276522"/>
                <a:ext cx="10370614" cy="626582"/>
              </a:xfrm>
              <a:prstGeom prst="rect">
                <a:avLst/>
              </a:prstGeom>
              <a:noFill/>
            </p:spPr>
            <p:txBody>
              <a:bodyPr wrap="square">
                <a:spAutoFit/>
              </a:bodyPr>
              <a:lstStyle/>
              <a:p>
                <a:r>
                  <a:rPr lang="en-US" altLang="ko-KR" sz="1600" b="1" dirty="0">
                    <a:latin typeface="+mj-lt"/>
                  </a:rPr>
                  <a:t>STEP 2 : </a:t>
                </a:r>
                <a:r>
                  <a:rPr lang="en-US" altLang="ko-KR" sz="1600" dirty="0">
                    <a:latin typeface="+mj-lt"/>
                  </a:rPr>
                  <a:t>To obtain an upper bound for </a:t>
                </a:r>
                <a14:m>
                  <m:oMath xmlns:m="http://schemas.openxmlformats.org/officeDocument/2006/math">
                    <m:sSubSup>
                      <m:sSubSupPr>
                        <m:ctrlPr>
                          <a:rPr lang="en-US" altLang="ko-KR" sz="1600" b="1" i="1" smtClean="0">
                            <a:latin typeface="Cambria Math" panose="02040503050406030204" pitchFamily="18" charset="0"/>
                          </a:rPr>
                        </m:ctrlPr>
                      </m:sSubSupPr>
                      <m:e>
                        <m:r>
                          <a:rPr lang="en-US" altLang="ko-KR" sz="1600" b="1" i="0">
                            <a:latin typeface="Cambria Math" panose="02040503050406030204" pitchFamily="18" charset="0"/>
                          </a:rPr>
                          <m:t>𝐏</m:t>
                        </m:r>
                      </m:e>
                      <m:sub>
                        <m:r>
                          <a:rPr lang="en-US" altLang="ko-KR" sz="1600" b="1" i="0">
                            <a:latin typeface="Cambria Math" panose="02040503050406030204" pitchFamily="18" charset="0"/>
                          </a:rPr>
                          <m:t>𝐎𝐃</m:t>
                        </m:r>
                      </m:sub>
                      <m:sup>
                        <m:r>
                          <a:rPr lang="en-US" altLang="ko-KR" sz="1600" b="1" i="1">
                            <a:latin typeface="Cambria Math" panose="02040503050406030204" pitchFamily="18" charset="0"/>
                          </a:rPr>
                          <m:t>′</m:t>
                        </m:r>
                        <m:r>
                          <a:rPr lang="en-US" altLang="ko-KR" sz="1600" b="1" i="1">
                            <a:latin typeface="Cambria Math" panose="02040503050406030204" pitchFamily="18" charset="0"/>
                          </a:rPr>
                          <m:t>𝒍</m:t>
                        </m:r>
                      </m:sup>
                    </m:sSubSup>
                  </m:oMath>
                </a14:m>
                <a:r>
                  <a:rPr lang="en-US" altLang="ko-KR" sz="1600" dirty="0">
                    <a:latin typeface="+mj-lt"/>
                  </a:rPr>
                  <a:t> we could try to simply relax the integrality constraints on </a:t>
                </a:r>
                <a14:m>
                  <m:oMath xmlns:m="http://schemas.openxmlformats.org/officeDocument/2006/math">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m:t>
                        </m:r>
                        <m:r>
                          <a:rPr lang="en-US" altLang="ko-KR" sz="1600" i="1">
                            <a:latin typeface="Cambria Math" panose="02040503050406030204" pitchFamily="18" charset="0"/>
                          </a:rPr>
                          <m:t>𝑥</m:t>
                        </m:r>
                      </m:e>
                      <m:sub>
                        <m:r>
                          <a:rPr lang="en-US" altLang="ko-KR" sz="1600" i="1">
                            <a:latin typeface="Cambria Math" panose="02040503050406030204" pitchFamily="18" charset="0"/>
                          </a:rPr>
                          <m:t>𝑖</m:t>
                        </m:r>
                        <m:r>
                          <a:rPr lang="en-US" altLang="ko-KR" sz="1600" i="1">
                            <a:latin typeface="Cambria Math" panose="02040503050406030204" pitchFamily="18" charset="0"/>
                          </a:rPr>
                          <m:t>, </m:t>
                        </m:r>
                        <m:r>
                          <a:rPr lang="en-US" altLang="ko-KR" sz="1600" i="1">
                            <a:latin typeface="Cambria Math" panose="02040503050406030204" pitchFamily="18" charset="0"/>
                          </a:rPr>
                          <m:t>𝑗</m:t>
                        </m:r>
                      </m:sub>
                    </m:sSub>
                    <m:r>
                      <a:rPr lang="en-US" altLang="ko-KR" sz="1600" i="1">
                        <a:latin typeface="Cambria Math" panose="02040503050406030204" pitchFamily="18" charset="0"/>
                      </a:rPr>
                      <m:t>}</m:t>
                    </m:r>
                  </m:oMath>
                </a14:m>
                <a:r>
                  <a:rPr lang="ko-KR" altLang="en-US" sz="1600" dirty="0">
                    <a:latin typeface="+mj-lt"/>
                  </a:rPr>
                  <a:t> </a:t>
                </a:r>
                <a:r>
                  <a:rPr lang="en-US" altLang="ko-KR" sz="1600" dirty="0">
                    <a:latin typeface="+mj-lt"/>
                  </a:rPr>
                  <a:t>(i.e., we assume that 0 ≤ </a:t>
                </a:r>
                <a14:m>
                  <m:oMath xmlns:m="http://schemas.openxmlformats.org/officeDocument/2006/math">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𝑥</m:t>
                        </m:r>
                      </m:e>
                      <m:sub>
                        <m:r>
                          <a:rPr lang="en-US" altLang="ko-KR" sz="1600" i="1">
                            <a:latin typeface="Cambria Math" panose="02040503050406030204" pitchFamily="18" charset="0"/>
                          </a:rPr>
                          <m:t>𝑖</m:t>
                        </m:r>
                        <m:r>
                          <a:rPr lang="en-US" altLang="ko-KR" sz="1600" i="1">
                            <a:latin typeface="Cambria Math" panose="02040503050406030204" pitchFamily="18" charset="0"/>
                          </a:rPr>
                          <m:t>, </m:t>
                        </m:r>
                        <m:r>
                          <a:rPr lang="en-US" altLang="ko-KR" sz="1600" i="1">
                            <a:latin typeface="Cambria Math" panose="02040503050406030204" pitchFamily="18" charset="0"/>
                          </a:rPr>
                          <m:t>𝑗</m:t>
                        </m:r>
                      </m:sub>
                    </m:sSub>
                  </m:oMath>
                </a14:m>
                <a:r>
                  <a:rPr lang="en-US" altLang="ko-KR" sz="1600" dirty="0">
                    <a:latin typeface="+mj-lt"/>
                  </a:rPr>
                  <a:t> ≤ 1 for all </a:t>
                </a:r>
                <a14:m>
                  <m:oMath xmlns:m="http://schemas.openxmlformats.org/officeDocument/2006/math">
                    <m:r>
                      <a:rPr lang="en-US" altLang="ko-KR" sz="1600" i="1" dirty="0" smtClean="0">
                        <a:latin typeface="Cambria Math" panose="02040503050406030204" pitchFamily="18" charset="0"/>
                      </a:rPr>
                      <m:t>𝑖</m:t>
                    </m:r>
                    <m:r>
                      <a:rPr lang="en-US" altLang="ko-KR" sz="1600" i="1" dirty="0">
                        <a:latin typeface="Cambria Math" panose="02040503050406030204" pitchFamily="18" charset="0"/>
                      </a:rPr>
                      <m:t>, </m:t>
                    </m:r>
                    <m:r>
                      <a:rPr lang="en-US" altLang="ko-KR" sz="1600" i="1" dirty="0">
                        <a:latin typeface="Cambria Math" panose="02040503050406030204" pitchFamily="18" charset="0"/>
                      </a:rPr>
                      <m:t>𝑗</m:t>
                    </m:r>
                  </m:oMath>
                </a14:m>
                <a:r>
                  <a:rPr lang="en-US" altLang="ko-KR" sz="1600" dirty="0">
                    <a:latin typeface="+mj-lt"/>
                  </a:rPr>
                  <a:t>) and try to solve the relaxed problem.</a:t>
                </a:r>
              </a:p>
            </p:txBody>
          </p:sp>
        </mc:Choice>
        <mc:Fallback xmlns="">
          <p:sp>
            <p:nvSpPr>
              <p:cNvPr id="11" name="TextBox 10">
                <a:extLst>
                  <a:ext uri="{FF2B5EF4-FFF2-40B4-BE49-F238E27FC236}">
                    <a16:creationId xmlns:a16="http://schemas.microsoft.com/office/drawing/2014/main" id="{CA9C25F5-F92B-4019-9CD5-F9DACFA3B81D}"/>
                  </a:ext>
                </a:extLst>
              </p:cNvPr>
              <p:cNvSpPr txBox="1">
                <a:spLocks noRot="1" noChangeAspect="1" noMove="1" noResize="1" noEditPoints="1" noAdjustHandles="1" noChangeArrowheads="1" noChangeShapeType="1" noTextEdit="1"/>
              </p:cNvSpPr>
              <p:nvPr/>
            </p:nvSpPr>
            <p:spPr>
              <a:xfrm>
                <a:off x="647472" y="1276522"/>
                <a:ext cx="10370614" cy="626582"/>
              </a:xfrm>
              <a:prstGeom prst="rect">
                <a:avLst/>
              </a:prstGeom>
              <a:blipFill>
                <a:blip r:embed="rId4"/>
                <a:stretch>
                  <a:fillRect l="-294" t="-2913" b="-776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78EEC7F-5B9D-4F13-BABD-D915AAC0819F}"/>
                  </a:ext>
                </a:extLst>
              </p:cNvPr>
              <p:cNvSpPr txBox="1"/>
              <p:nvPr/>
            </p:nvSpPr>
            <p:spPr>
              <a:xfrm>
                <a:off x="884136" y="2056975"/>
                <a:ext cx="9397280" cy="852990"/>
              </a:xfrm>
              <a:prstGeom prst="rect">
                <a:avLst/>
              </a:prstGeom>
              <a:noFill/>
            </p:spPr>
            <p:txBody>
              <a:bodyPr wrap="square">
                <a:spAutoFit/>
              </a:bodyPr>
              <a:lstStyle/>
              <a:p>
                <a:r>
                  <a:rPr lang="en-US" altLang="ko-KR" sz="1600" dirty="0">
                    <a:latin typeface="+mj-lt"/>
                  </a:rPr>
                  <a:t>However, even after relaxing the integrality constraints in </a:t>
                </a:r>
                <a14:m>
                  <m:oMath xmlns:m="http://schemas.openxmlformats.org/officeDocument/2006/math">
                    <m:sSubSup>
                      <m:sSubSupPr>
                        <m:ctrlPr>
                          <a:rPr lang="en-US" altLang="ko-KR" sz="1600" b="1" i="1" smtClean="0">
                            <a:latin typeface="Cambria Math" panose="02040503050406030204" pitchFamily="18" charset="0"/>
                          </a:rPr>
                        </m:ctrlPr>
                      </m:sSubSupPr>
                      <m:e>
                        <m:r>
                          <a:rPr lang="en-US" altLang="ko-KR" sz="1600" b="1" i="0">
                            <a:latin typeface="Cambria Math" panose="02040503050406030204" pitchFamily="18" charset="0"/>
                          </a:rPr>
                          <m:t>𝐏</m:t>
                        </m:r>
                      </m:e>
                      <m:sub>
                        <m:r>
                          <a:rPr lang="en-US" altLang="ko-KR" sz="1600" b="1" i="0">
                            <a:latin typeface="Cambria Math" panose="02040503050406030204" pitchFamily="18" charset="0"/>
                          </a:rPr>
                          <m:t>𝐎𝐃</m:t>
                        </m:r>
                      </m:sub>
                      <m:sup>
                        <m:r>
                          <a:rPr lang="en-US" altLang="ko-KR" sz="1600" b="1" i="1">
                            <a:latin typeface="Cambria Math" panose="02040503050406030204" pitchFamily="18" charset="0"/>
                          </a:rPr>
                          <m:t>′</m:t>
                        </m:r>
                        <m:r>
                          <a:rPr lang="en-US" altLang="ko-KR" sz="1600" b="1" i="1">
                            <a:latin typeface="Cambria Math" panose="02040503050406030204" pitchFamily="18" charset="0"/>
                          </a:rPr>
                          <m:t>𝒍</m:t>
                        </m:r>
                      </m:sup>
                    </m:sSubSup>
                  </m:oMath>
                </a14:m>
                <a:r>
                  <a:rPr lang="en-US" altLang="ko-KR" sz="1600" dirty="0">
                    <a:latin typeface="+mj-lt"/>
                  </a:rPr>
                  <a:t>, the problem remains </a:t>
                </a:r>
                <a:r>
                  <a:rPr lang="en-US" altLang="ko-KR" sz="1600" b="1" u="sng" dirty="0">
                    <a:latin typeface="+mj-lt"/>
                  </a:rPr>
                  <a:t>non-convex</a:t>
                </a:r>
                <a:r>
                  <a:rPr lang="en-US" altLang="ko-KR" sz="1600" dirty="0">
                    <a:latin typeface="+mj-lt"/>
                  </a:rPr>
                  <a:t>.</a:t>
                </a:r>
              </a:p>
              <a:p>
                <a:r>
                  <a:rPr lang="en-US" altLang="ko-KR" sz="1600" dirty="0">
                    <a:latin typeface="+mj-lt"/>
                  </a:rPr>
                  <a:t>Note that non-convex programs cannot be solved exactly easily. </a:t>
                </a:r>
              </a:p>
              <a:p>
                <a:r>
                  <a:rPr lang="en-US" altLang="ko-KR" sz="1600" dirty="0">
                    <a:latin typeface="+mj-lt"/>
                    <a:sym typeface="Wingdings" panose="05000000000000000000" pitchFamily="2" charset="2"/>
                  </a:rPr>
                  <a:t> </a:t>
                </a:r>
                <a:r>
                  <a:rPr lang="ko-KR" altLang="en-US" sz="1600" dirty="0">
                    <a:latin typeface="+mj-lt"/>
                    <a:sym typeface="Wingdings" panose="05000000000000000000" pitchFamily="2" charset="2"/>
                  </a:rPr>
                  <a:t>문제를 </a:t>
                </a:r>
                <a:r>
                  <a:rPr lang="en-US" altLang="ko-KR" sz="1600" dirty="0">
                    <a:latin typeface="+mj-lt"/>
                    <a:sym typeface="Wingdings" panose="05000000000000000000" pitchFamily="2" charset="2"/>
                  </a:rPr>
                  <a:t>relaxed problem</a:t>
                </a:r>
                <a:r>
                  <a:rPr lang="ko-KR" altLang="en-US" sz="1600" dirty="0">
                    <a:latin typeface="+mj-lt"/>
                    <a:sym typeface="Wingdings" panose="05000000000000000000" pitchFamily="2" charset="2"/>
                  </a:rPr>
                  <a:t>으로 모델링해도 </a:t>
                </a:r>
                <a:r>
                  <a:rPr lang="en-US" altLang="ko-KR" sz="1600" dirty="0">
                    <a:latin typeface="+mj-lt"/>
                    <a:sym typeface="Wingdings" panose="05000000000000000000" pitchFamily="2" charset="2"/>
                  </a:rPr>
                  <a:t>non-convex</a:t>
                </a:r>
                <a:r>
                  <a:rPr lang="ko-KR" altLang="en-US" sz="1600" dirty="0">
                    <a:latin typeface="+mj-lt"/>
                    <a:sym typeface="Wingdings" panose="05000000000000000000" pitchFamily="2" charset="2"/>
                  </a:rPr>
                  <a:t>라는 문제는 여전하다</a:t>
                </a:r>
                <a:r>
                  <a:rPr lang="en-US" altLang="ko-KR" sz="1600" dirty="0">
                    <a:latin typeface="+mj-lt"/>
                    <a:sym typeface="Wingdings" panose="05000000000000000000" pitchFamily="2" charset="2"/>
                  </a:rPr>
                  <a:t>.</a:t>
                </a:r>
                <a:r>
                  <a:rPr lang="ko-KR" altLang="en-US" sz="1600" dirty="0">
                    <a:latin typeface="+mj-lt"/>
                    <a:sym typeface="Wingdings" panose="05000000000000000000" pitchFamily="2" charset="2"/>
                  </a:rPr>
                  <a:t> </a:t>
                </a:r>
                <a:endParaRPr lang="ko-KR" altLang="en-US" sz="1600" dirty="0">
                  <a:latin typeface="+mj-lt"/>
                </a:endParaRPr>
              </a:p>
            </p:txBody>
          </p:sp>
        </mc:Choice>
        <mc:Fallback xmlns="">
          <p:sp>
            <p:nvSpPr>
              <p:cNvPr id="15" name="TextBox 14">
                <a:extLst>
                  <a:ext uri="{FF2B5EF4-FFF2-40B4-BE49-F238E27FC236}">
                    <a16:creationId xmlns:a16="http://schemas.microsoft.com/office/drawing/2014/main" id="{F78EEC7F-5B9D-4F13-BABD-D915AAC0819F}"/>
                  </a:ext>
                </a:extLst>
              </p:cNvPr>
              <p:cNvSpPr txBox="1">
                <a:spLocks noRot="1" noChangeAspect="1" noMove="1" noResize="1" noEditPoints="1" noAdjustHandles="1" noChangeArrowheads="1" noChangeShapeType="1" noTextEdit="1"/>
              </p:cNvSpPr>
              <p:nvPr/>
            </p:nvSpPr>
            <p:spPr>
              <a:xfrm>
                <a:off x="884136" y="2056975"/>
                <a:ext cx="9397280" cy="852990"/>
              </a:xfrm>
              <a:prstGeom prst="rect">
                <a:avLst/>
              </a:prstGeom>
              <a:blipFill>
                <a:blip r:embed="rId5"/>
                <a:stretch>
                  <a:fillRect l="-324" t="-714" b="-857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2E1D823-27FB-4BEB-856F-4E3DD63DBC97}"/>
                  </a:ext>
                </a:extLst>
              </p:cNvPr>
              <p:cNvSpPr txBox="1"/>
              <p:nvPr/>
            </p:nvSpPr>
            <p:spPr>
              <a:xfrm>
                <a:off x="884137" y="2871213"/>
                <a:ext cx="7673010" cy="862993"/>
              </a:xfrm>
              <a:prstGeom prst="rect">
                <a:avLst/>
              </a:prstGeom>
              <a:noFill/>
            </p:spPr>
            <p:txBody>
              <a:bodyPr wrap="square">
                <a:spAutoFit/>
              </a:bodyPr>
              <a:lstStyle/>
              <a:p>
                <a:r>
                  <a:rPr lang="en-US" altLang="ko-KR" sz="1600" dirty="0">
                    <a:latin typeface="+mj-lt"/>
                  </a:rPr>
                  <a:t>Fortunately, the structure of </a:t>
                </a:r>
                <a14:m>
                  <m:oMath xmlns:m="http://schemas.openxmlformats.org/officeDocument/2006/math">
                    <m:sSubSup>
                      <m:sSubSupPr>
                        <m:ctrlPr>
                          <a:rPr lang="en-US" altLang="ko-KR" sz="1600" b="1" i="1" smtClean="0">
                            <a:latin typeface="Cambria Math" panose="02040503050406030204" pitchFamily="18" charset="0"/>
                          </a:rPr>
                        </m:ctrlPr>
                      </m:sSubSupPr>
                      <m:e>
                        <m:r>
                          <a:rPr lang="en-US" altLang="ko-KR" sz="1600" b="1" i="0">
                            <a:latin typeface="Cambria Math" panose="02040503050406030204" pitchFamily="18" charset="0"/>
                          </a:rPr>
                          <m:t>𝐏</m:t>
                        </m:r>
                      </m:e>
                      <m:sub>
                        <m:r>
                          <a:rPr lang="en-US" altLang="ko-KR" sz="1600" b="1" i="0">
                            <a:latin typeface="Cambria Math" panose="02040503050406030204" pitchFamily="18" charset="0"/>
                          </a:rPr>
                          <m:t>𝐎𝐃</m:t>
                        </m:r>
                      </m:sub>
                      <m:sup>
                        <m:r>
                          <a:rPr lang="en-US" altLang="ko-KR" sz="1600" b="1" i="1">
                            <a:latin typeface="Cambria Math" panose="02040503050406030204" pitchFamily="18" charset="0"/>
                          </a:rPr>
                          <m:t>′</m:t>
                        </m:r>
                        <m:r>
                          <a:rPr lang="en-US" altLang="ko-KR" sz="1600" b="1" i="1">
                            <a:latin typeface="Cambria Math" panose="02040503050406030204" pitchFamily="18" charset="0"/>
                          </a:rPr>
                          <m:t>𝒍</m:t>
                        </m:r>
                      </m:sup>
                    </m:sSubSup>
                  </m:oMath>
                </a14:m>
                <a:r>
                  <a:rPr lang="en-US" altLang="ko-KR" sz="1600" dirty="0">
                    <a:latin typeface="+mj-lt"/>
                  </a:rPr>
                  <a:t> is such that we can reformulate it into an </a:t>
                </a:r>
              </a:p>
              <a:p>
                <a:r>
                  <a:rPr lang="en-US" altLang="ko-KR" sz="1600" b="1" dirty="0">
                    <a:latin typeface="+mj-lt"/>
                  </a:rPr>
                  <a:t>integer convex problem</a:t>
                </a:r>
                <a:r>
                  <a:rPr lang="en-US" altLang="ko-KR" sz="1600" dirty="0">
                    <a:latin typeface="+mj-lt"/>
                  </a:rPr>
                  <a:t> (</a:t>
                </a:r>
                <a:r>
                  <a:rPr lang="en-US" altLang="ko-KR" sz="1600" b="1" dirty="0">
                    <a:latin typeface="+mj-lt"/>
                  </a:rPr>
                  <a:t>IP</a:t>
                </a:r>
                <a:r>
                  <a:rPr lang="en-US" altLang="ko-KR" sz="1600" dirty="0">
                    <a:latin typeface="+mj-lt"/>
                  </a:rPr>
                  <a:t>) as follows.</a:t>
                </a:r>
              </a:p>
              <a:p>
                <a:r>
                  <a:rPr lang="en-US" altLang="ko-KR" sz="1600" dirty="0">
                    <a:latin typeface="+mj-lt"/>
                    <a:sym typeface="Wingdings" panose="05000000000000000000" pitchFamily="2" charset="2"/>
                  </a:rPr>
                  <a:t> </a:t>
                </a:r>
                <a:r>
                  <a:rPr lang="ko-KR" altLang="en-US" sz="1600" dirty="0">
                    <a:latin typeface="+mj-lt"/>
                    <a:sym typeface="Wingdings" panose="05000000000000000000" pitchFamily="2" charset="2"/>
                  </a:rPr>
                  <a:t>다행히도  </a:t>
                </a:r>
                <a:r>
                  <a:rPr lang="en-US" altLang="ko-KR" sz="1600" dirty="0">
                    <a:latin typeface="+mj-lt"/>
                    <a:sym typeface="Wingdings" panose="05000000000000000000" pitchFamily="2" charset="2"/>
                  </a:rPr>
                  <a:t>integer convex problem</a:t>
                </a:r>
                <a:r>
                  <a:rPr lang="ko-KR" altLang="en-US" sz="1600" dirty="0">
                    <a:latin typeface="+mj-lt"/>
                    <a:sym typeface="Wingdings" panose="05000000000000000000" pitchFamily="2" charset="2"/>
                  </a:rPr>
                  <a:t>으로 바꿀 수 있다</a:t>
                </a:r>
                <a:r>
                  <a:rPr lang="en-US" altLang="ko-KR" sz="1600" dirty="0">
                    <a:latin typeface="+mj-lt"/>
                    <a:sym typeface="Wingdings" panose="05000000000000000000" pitchFamily="2" charset="2"/>
                  </a:rPr>
                  <a:t>.</a:t>
                </a:r>
                <a:endParaRPr lang="ko-KR" altLang="en-US" sz="1600" dirty="0">
                  <a:latin typeface="+mj-lt"/>
                </a:endParaRPr>
              </a:p>
            </p:txBody>
          </p:sp>
        </mc:Choice>
        <mc:Fallback xmlns="">
          <p:sp>
            <p:nvSpPr>
              <p:cNvPr id="16" name="TextBox 15">
                <a:extLst>
                  <a:ext uri="{FF2B5EF4-FFF2-40B4-BE49-F238E27FC236}">
                    <a16:creationId xmlns:a16="http://schemas.microsoft.com/office/drawing/2014/main" id="{52E1D823-27FB-4BEB-856F-4E3DD63DBC97}"/>
                  </a:ext>
                </a:extLst>
              </p:cNvPr>
              <p:cNvSpPr txBox="1">
                <a:spLocks noRot="1" noChangeAspect="1" noMove="1" noResize="1" noEditPoints="1" noAdjustHandles="1" noChangeArrowheads="1" noChangeShapeType="1" noTextEdit="1"/>
              </p:cNvSpPr>
              <p:nvPr/>
            </p:nvSpPr>
            <p:spPr>
              <a:xfrm>
                <a:off x="884137" y="2871213"/>
                <a:ext cx="7673010" cy="862993"/>
              </a:xfrm>
              <a:prstGeom prst="rect">
                <a:avLst/>
              </a:prstGeom>
              <a:blipFill>
                <a:blip r:embed="rId6"/>
                <a:stretch>
                  <a:fillRect l="-397" b="-845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B6F9D61-B46C-4943-B783-91C9BDEE647A}"/>
                  </a:ext>
                </a:extLst>
              </p:cNvPr>
              <p:cNvSpPr txBox="1"/>
              <p:nvPr/>
            </p:nvSpPr>
            <p:spPr>
              <a:xfrm>
                <a:off x="884136" y="4880914"/>
                <a:ext cx="7939585" cy="632674"/>
              </a:xfrm>
              <a:prstGeom prst="rect">
                <a:avLst/>
              </a:prstGeom>
              <a:noFill/>
            </p:spPr>
            <p:txBody>
              <a:bodyPr wrap="square">
                <a:spAutoFit/>
              </a:bodyPr>
              <a:lstStyle/>
              <a:p>
                <a:r>
                  <a:rPr lang="en-US" altLang="ko-KR" sz="1600" dirty="0">
                    <a:latin typeface="+mj-lt"/>
                  </a:rPr>
                  <a:t>Noting that all </a:t>
                </a:r>
                <a14:m>
                  <m:oMath xmlns:m="http://schemas.openxmlformats.org/officeDocument/2006/math">
                    <m:sSub>
                      <m:sSubPr>
                        <m:ctrlPr>
                          <a:rPr lang="en-US" altLang="ko-KR" sz="1600" i="1" smtClean="0">
                            <a:latin typeface="Cambria Math" panose="02040503050406030204" pitchFamily="18" charset="0"/>
                          </a:rPr>
                        </m:ctrlPr>
                      </m:sSubPr>
                      <m:e>
                        <m:r>
                          <a:rPr lang="en-US" altLang="ko-KR" sz="1600" i="1">
                            <a:latin typeface="Cambria Math" panose="02040503050406030204" pitchFamily="18" charset="0"/>
                          </a:rPr>
                          <m:t>𝑥</m:t>
                        </m:r>
                      </m:e>
                      <m:sub>
                        <m:r>
                          <a:rPr lang="en-US" altLang="ko-KR" sz="1600" i="1">
                            <a:latin typeface="Cambria Math" panose="02040503050406030204" pitchFamily="18" charset="0"/>
                          </a:rPr>
                          <m:t>𝑖</m:t>
                        </m:r>
                        <m:r>
                          <a:rPr lang="en-US" altLang="ko-KR" sz="1600" i="1">
                            <a:latin typeface="Cambria Math" panose="02040503050406030204" pitchFamily="18" charset="0"/>
                          </a:rPr>
                          <m:t>, </m:t>
                        </m:r>
                        <m:r>
                          <a:rPr lang="en-US" altLang="ko-KR" sz="1600" i="1">
                            <a:latin typeface="Cambria Math" panose="02040503050406030204" pitchFamily="18" charset="0"/>
                          </a:rPr>
                          <m:t>𝑗</m:t>
                        </m:r>
                      </m:sub>
                    </m:sSub>
                  </m:oMath>
                </a14:m>
                <a:r>
                  <a:rPr lang="en-US" altLang="ko-KR" sz="1600" dirty="0">
                    <a:latin typeface="+mj-lt"/>
                  </a:rPr>
                  <a:t>’s are binary variables and </a:t>
                </a:r>
                <a14:m>
                  <m:oMath xmlns:m="http://schemas.openxmlformats.org/officeDocument/2006/math">
                    <m:nary>
                      <m:naryPr>
                        <m:chr m:val="∑"/>
                        <m:supHide m:val="on"/>
                        <m:ctrlPr>
                          <a:rPr lang="en-US" altLang="ko-KR" sz="1600" i="1" dirty="0">
                            <a:latin typeface="Cambria Math" panose="02040503050406030204" pitchFamily="18" charset="0"/>
                            <a:sym typeface="Wingdings" panose="05000000000000000000" pitchFamily="2" charset="2"/>
                          </a:rPr>
                        </m:ctrlPr>
                      </m:naryPr>
                      <m:sub>
                        <m:r>
                          <m:rPr>
                            <m:brk m:alnAt="7"/>
                          </m:rPr>
                          <a:rPr lang="en-US" altLang="ko-KR" sz="1600" i="1" dirty="0">
                            <a:latin typeface="Cambria Math" panose="02040503050406030204" pitchFamily="18" charset="0"/>
                            <a:sym typeface="Wingdings" panose="05000000000000000000" pitchFamily="2" charset="2"/>
                          </a:rPr>
                          <m:t>𝑗</m:t>
                        </m:r>
                        <m:r>
                          <a:rPr lang="en-US" altLang="ko-KR" sz="1600" i="1" dirty="0">
                            <a:latin typeface="Cambria Math" panose="02040503050406030204" pitchFamily="18" charset="0"/>
                            <a:sym typeface="Wingdings" panose="05000000000000000000" pitchFamily="2" charset="2"/>
                          </a:rPr>
                          <m:t>∈</m:t>
                        </m:r>
                        <m:r>
                          <a:rPr lang="en-US" altLang="ko-KR" sz="1600" i="1" dirty="0">
                            <a:latin typeface="Cambria Math" panose="02040503050406030204" pitchFamily="18" charset="0"/>
                            <a:ea typeface="Cambria Math" panose="02040503050406030204" pitchFamily="18" charset="0"/>
                            <a:sym typeface="Wingdings" panose="05000000000000000000" pitchFamily="2" charset="2"/>
                          </a:rPr>
                          <m:t>ℬ</m:t>
                        </m:r>
                      </m:sub>
                      <m:sup/>
                      <m:e>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𝑥</m:t>
                            </m:r>
                          </m:e>
                          <m:sub>
                            <m:r>
                              <a:rPr lang="en-US" altLang="ko-KR" sz="1600" i="1">
                                <a:latin typeface="Cambria Math" panose="02040503050406030204" pitchFamily="18" charset="0"/>
                              </a:rPr>
                              <m:t>𝑖</m:t>
                            </m:r>
                            <m:r>
                              <a:rPr lang="en-US" altLang="ko-KR" sz="1600" i="1">
                                <a:latin typeface="Cambria Math" panose="02040503050406030204" pitchFamily="18" charset="0"/>
                              </a:rPr>
                              <m:t>, </m:t>
                            </m:r>
                            <m:r>
                              <a:rPr lang="en-US" altLang="ko-KR" sz="1600" i="1">
                                <a:latin typeface="Cambria Math" panose="02040503050406030204" pitchFamily="18" charset="0"/>
                              </a:rPr>
                              <m:t>𝑗</m:t>
                            </m:r>
                          </m:sub>
                        </m:sSub>
                      </m:e>
                    </m:nary>
                    <m:r>
                      <a:rPr lang="en-US" altLang="ko-KR" sz="1600" i="1" dirty="0">
                        <a:latin typeface="Cambria Math" panose="02040503050406030204" pitchFamily="18" charset="0"/>
                        <a:sym typeface="Wingdings" panose="05000000000000000000" pitchFamily="2" charset="2"/>
                      </a:rPr>
                      <m:t>=1 </m:t>
                    </m:r>
                  </m:oMath>
                </a14:m>
                <a:r>
                  <a:rPr lang="en-US" altLang="ko-KR" sz="1600" dirty="0">
                    <a:latin typeface="+mj-lt"/>
                  </a:rPr>
                  <a:t>for all users, there exists only one value of </a:t>
                </a:r>
                <a14:m>
                  <m:oMath xmlns:m="http://schemas.openxmlformats.org/officeDocument/2006/math">
                    <m:r>
                      <a:rPr lang="en-US" altLang="ko-KR" sz="1600" i="1" dirty="0" smtClean="0">
                        <a:latin typeface="Cambria Math" panose="02040503050406030204" pitchFamily="18" charset="0"/>
                      </a:rPr>
                      <m:t>𝑗</m:t>
                    </m:r>
                  </m:oMath>
                </a14:m>
                <a:r>
                  <a:rPr lang="en-US" altLang="ko-KR" sz="1600" dirty="0">
                    <a:latin typeface="+mj-lt"/>
                  </a:rPr>
                  <a:t>, i.e. </a:t>
                </a:r>
                <a14:m>
                  <m:oMath xmlns:m="http://schemas.openxmlformats.org/officeDocument/2006/math">
                    <m:acc>
                      <m:accPr>
                        <m:chr m:val="̅"/>
                        <m:ctrlPr>
                          <a:rPr lang="en-US" altLang="ko-KR" sz="1600" i="1" dirty="0" smtClean="0">
                            <a:latin typeface="Cambria Math" panose="02040503050406030204" pitchFamily="18" charset="0"/>
                          </a:rPr>
                        </m:ctrlPr>
                      </m:accPr>
                      <m:e>
                        <m:r>
                          <a:rPr lang="en-US" altLang="ko-KR" sz="1600" b="0" i="1" dirty="0" smtClean="0">
                            <a:latin typeface="Cambria Math" panose="02040503050406030204" pitchFamily="18" charset="0"/>
                          </a:rPr>
                          <m:t>𝑗</m:t>
                        </m:r>
                      </m:e>
                    </m:acc>
                  </m:oMath>
                </a14:m>
                <a:r>
                  <a:rPr lang="en-US" altLang="ko-KR" sz="1600" dirty="0">
                    <a:latin typeface="+mj-lt"/>
                  </a:rPr>
                  <a:t>, for which </a:t>
                </a:r>
                <a14:m>
                  <m:oMath xmlns:m="http://schemas.openxmlformats.org/officeDocument/2006/math">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𝑥</m:t>
                        </m:r>
                      </m:e>
                      <m:sub>
                        <m:r>
                          <a:rPr lang="en-US" altLang="ko-KR" sz="1600" i="1">
                            <a:latin typeface="Cambria Math" panose="02040503050406030204" pitchFamily="18" charset="0"/>
                          </a:rPr>
                          <m:t>𝑖</m:t>
                        </m:r>
                        <m:r>
                          <a:rPr lang="en-US" altLang="ko-KR" sz="1600" i="1">
                            <a:latin typeface="Cambria Math" panose="02040503050406030204" pitchFamily="18" charset="0"/>
                          </a:rPr>
                          <m:t>,</m:t>
                        </m:r>
                        <m:acc>
                          <m:accPr>
                            <m:chr m:val="̅"/>
                            <m:ctrlPr>
                              <a:rPr lang="en-US" altLang="ko-KR" sz="1600" i="1" dirty="0">
                                <a:latin typeface="Cambria Math" panose="02040503050406030204" pitchFamily="18" charset="0"/>
                              </a:rPr>
                            </m:ctrlPr>
                          </m:accPr>
                          <m:e>
                            <m:r>
                              <a:rPr lang="en-US" altLang="ko-KR" sz="1600" i="1" dirty="0">
                                <a:latin typeface="Cambria Math" panose="02040503050406030204" pitchFamily="18" charset="0"/>
                              </a:rPr>
                              <m:t>𝑗</m:t>
                            </m:r>
                          </m:e>
                        </m:acc>
                      </m:sub>
                    </m:sSub>
                  </m:oMath>
                </a14:m>
                <a:r>
                  <a:rPr lang="en-US" altLang="ko-KR" sz="1600" dirty="0">
                    <a:latin typeface="+mj-lt"/>
                  </a:rPr>
                  <a:t> = 1 (i.e., </a:t>
                </a:r>
                <a14:m>
                  <m:oMath xmlns:m="http://schemas.openxmlformats.org/officeDocument/2006/math">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𝑥</m:t>
                        </m:r>
                      </m:e>
                      <m:sub>
                        <m:r>
                          <a:rPr lang="en-US" altLang="ko-KR" sz="1600" i="1">
                            <a:latin typeface="Cambria Math" panose="02040503050406030204" pitchFamily="18" charset="0"/>
                          </a:rPr>
                          <m:t>𝑖</m:t>
                        </m:r>
                        <m:r>
                          <a:rPr lang="en-US" altLang="ko-KR" sz="1600" i="1">
                            <a:latin typeface="Cambria Math" panose="02040503050406030204" pitchFamily="18" charset="0"/>
                          </a:rPr>
                          <m:t>, </m:t>
                        </m:r>
                        <m:r>
                          <a:rPr lang="en-US" altLang="ko-KR" sz="1600" i="1">
                            <a:latin typeface="Cambria Math" panose="02040503050406030204" pitchFamily="18" charset="0"/>
                          </a:rPr>
                          <m:t>𝑗</m:t>
                        </m:r>
                      </m:sub>
                    </m:sSub>
                  </m:oMath>
                </a14:m>
                <a:r>
                  <a:rPr lang="en-US" altLang="ko-KR" sz="1600" dirty="0">
                    <a:latin typeface="+mj-lt"/>
                  </a:rPr>
                  <a:t> = 0, ∀j </a:t>
                </a:r>
                <a14:m>
                  <m:oMath xmlns:m="http://schemas.openxmlformats.org/officeDocument/2006/math">
                    <m:r>
                      <a:rPr lang="en-US" altLang="ko-KR" sz="1600" i="1" dirty="0" smtClean="0">
                        <a:latin typeface="Cambria Math" panose="02040503050406030204" pitchFamily="18" charset="0"/>
                        <a:ea typeface="Cambria Math" panose="02040503050406030204" pitchFamily="18" charset="0"/>
                      </a:rPr>
                      <m:t>≠</m:t>
                    </m:r>
                    <m:acc>
                      <m:accPr>
                        <m:chr m:val="̅"/>
                        <m:ctrlPr>
                          <a:rPr lang="en-US" altLang="ko-KR" sz="1600" i="1" dirty="0">
                            <a:latin typeface="Cambria Math" panose="02040503050406030204" pitchFamily="18" charset="0"/>
                          </a:rPr>
                        </m:ctrlPr>
                      </m:accPr>
                      <m:e>
                        <m:r>
                          <a:rPr lang="en-US" altLang="ko-KR" sz="1600" i="1" dirty="0">
                            <a:latin typeface="Cambria Math" panose="02040503050406030204" pitchFamily="18" charset="0"/>
                          </a:rPr>
                          <m:t>𝑗</m:t>
                        </m:r>
                      </m:e>
                    </m:acc>
                  </m:oMath>
                </a14:m>
                <a:r>
                  <a:rPr lang="en-US" altLang="ko-KR" sz="1600" dirty="0">
                    <a:latin typeface="+mj-lt"/>
                  </a:rPr>
                  <a:t>). </a:t>
                </a:r>
              </a:p>
            </p:txBody>
          </p:sp>
        </mc:Choice>
        <mc:Fallback xmlns="">
          <p:sp>
            <p:nvSpPr>
              <p:cNvPr id="22" name="TextBox 21">
                <a:extLst>
                  <a:ext uri="{FF2B5EF4-FFF2-40B4-BE49-F238E27FC236}">
                    <a16:creationId xmlns:a16="http://schemas.microsoft.com/office/drawing/2014/main" id="{FB6F9D61-B46C-4943-B783-91C9BDEE647A}"/>
                  </a:ext>
                </a:extLst>
              </p:cNvPr>
              <p:cNvSpPr txBox="1">
                <a:spLocks noRot="1" noChangeAspect="1" noMove="1" noResize="1" noEditPoints="1" noAdjustHandles="1" noChangeArrowheads="1" noChangeShapeType="1" noTextEdit="1"/>
              </p:cNvSpPr>
              <p:nvPr/>
            </p:nvSpPr>
            <p:spPr>
              <a:xfrm>
                <a:off x="884136" y="4880914"/>
                <a:ext cx="7939585" cy="632674"/>
              </a:xfrm>
              <a:prstGeom prst="rect">
                <a:avLst/>
              </a:prstGeom>
              <a:blipFill>
                <a:blip r:embed="rId7"/>
                <a:stretch>
                  <a:fillRect l="-384" t="-58252" b="-46602"/>
                </a:stretch>
              </a:blipFill>
            </p:spPr>
            <p:txBody>
              <a:bodyPr/>
              <a:lstStyle/>
              <a:p>
                <a:r>
                  <a:rPr lang="ko-KR" altLang="en-US">
                    <a:noFill/>
                  </a:rPr>
                  <a:t> </a:t>
                </a:r>
              </a:p>
            </p:txBody>
          </p:sp>
        </mc:Fallback>
      </mc:AlternateContent>
      <p:sp>
        <p:nvSpPr>
          <p:cNvPr id="9" name="TextBox 8">
            <a:extLst>
              <a:ext uri="{FF2B5EF4-FFF2-40B4-BE49-F238E27FC236}">
                <a16:creationId xmlns:a16="http://schemas.microsoft.com/office/drawing/2014/main" id="{2B28B3D1-196E-489F-9CD0-BC7313C4DD5C}"/>
              </a:ext>
            </a:extLst>
          </p:cNvPr>
          <p:cNvSpPr txBox="1"/>
          <p:nvPr/>
        </p:nvSpPr>
        <p:spPr>
          <a:xfrm>
            <a:off x="9228340" y="2531752"/>
            <a:ext cx="2743200" cy="584775"/>
          </a:xfrm>
          <a:prstGeom prst="rect">
            <a:avLst/>
          </a:prstGeom>
          <a:noFill/>
        </p:spPr>
        <p:txBody>
          <a:bodyPr wrap="square" rtlCol="0">
            <a:spAutoFit/>
          </a:bodyPr>
          <a:lstStyle/>
          <a:p>
            <a:pPr algn="r"/>
            <a:r>
              <a:rPr lang="en-US" altLang="ko-KR" sz="1600" dirty="0"/>
              <a:t>* Relaxed problem</a:t>
            </a:r>
          </a:p>
          <a:p>
            <a:pPr algn="r"/>
            <a:r>
              <a:rPr lang="en-US" altLang="ko-KR" sz="1600" dirty="0">
                <a:sym typeface="Wingdings" panose="05000000000000000000" pitchFamily="2" charset="2"/>
              </a:rPr>
              <a:t>-&gt; </a:t>
            </a:r>
            <a:r>
              <a:rPr lang="ko-KR" altLang="en-US" sz="1600" dirty="0">
                <a:sym typeface="Wingdings" panose="05000000000000000000" pitchFamily="2" charset="2"/>
              </a:rPr>
              <a:t>모델링 전략</a:t>
            </a:r>
            <a:endParaRPr lang="ko-KR" altLang="en-US" sz="1600" dirty="0"/>
          </a:p>
        </p:txBody>
      </p:sp>
      <p:pic>
        <p:nvPicPr>
          <p:cNvPr id="2050" name="Picture 2">
            <a:extLst>
              <a:ext uri="{FF2B5EF4-FFF2-40B4-BE49-F238E27FC236}">
                <a16:creationId xmlns:a16="http://schemas.microsoft.com/office/drawing/2014/main" id="{478735F4-C453-4003-A50D-9E4CB4256F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71632" y="3116527"/>
            <a:ext cx="2499908" cy="2074924"/>
          </a:xfrm>
          <a:prstGeom prst="rect">
            <a:avLst/>
          </a:prstGeom>
          <a:noFill/>
          <a:extLst>
            <a:ext uri="{909E8E84-426E-40DD-AFC4-6F175D3DCCD1}">
              <a14:hiddenFill xmlns:a14="http://schemas.microsoft.com/office/drawing/2010/main">
                <a:solidFill>
                  <a:srgbClr val="FFFFFF"/>
                </a:solidFill>
              </a14:hiddenFill>
            </a:ext>
          </a:extLst>
        </p:spPr>
      </p:pic>
      <p:pic>
        <p:nvPicPr>
          <p:cNvPr id="23" name="그림 22">
            <a:extLst>
              <a:ext uri="{FF2B5EF4-FFF2-40B4-BE49-F238E27FC236}">
                <a16:creationId xmlns:a16="http://schemas.microsoft.com/office/drawing/2014/main" id="{97DA183C-05F9-4AA3-B303-EFA1ED5C9AA0}"/>
              </a:ext>
            </a:extLst>
          </p:cNvPr>
          <p:cNvPicPr>
            <a:picLocks noChangeAspect="1"/>
          </p:cNvPicPr>
          <p:nvPr/>
        </p:nvPicPr>
        <p:blipFill>
          <a:blip r:embed="rId9"/>
          <a:stretch>
            <a:fillRect/>
          </a:stretch>
        </p:blipFill>
        <p:spPr>
          <a:xfrm>
            <a:off x="884136" y="3734206"/>
            <a:ext cx="5514110" cy="1019903"/>
          </a:xfrm>
          <a:prstGeom prst="rect">
            <a:avLst/>
          </a:prstGeom>
        </p:spPr>
      </p:pic>
    </p:spTree>
    <p:extLst>
      <p:ext uri="{BB962C8B-B14F-4D97-AF65-F5344CB8AC3E}">
        <p14:creationId xmlns:p14="http://schemas.microsoft.com/office/powerpoint/2010/main" val="3535776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76410AB9-AC74-48D5-A731-E306A8E2CD8A}"/>
              </a:ext>
            </a:extLst>
          </p:cNvPr>
          <p:cNvGrpSpPr/>
          <p:nvPr/>
        </p:nvGrpSpPr>
        <p:grpSpPr>
          <a:xfrm>
            <a:off x="0" y="10"/>
            <a:ext cx="12191981" cy="6857990"/>
            <a:chOff x="0" y="10"/>
            <a:chExt cx="12191981" cy="6857990"/>
          </a:xfrm>
        </p:grpSpPr>
        <p:pic>
          <p:nvPicPr>
            <p:cNvPr id="4" name="Picture 1">
              <a:extLst>
                <a:ext uri="{FF2B5EF4-FFF2-40B4-BE49-F238E27FC236}">
                  <a16:creationId xmlns:a16="http://schemas.microsoft.com/office/drawing/2014/main" id="{D8D7317A-AA7A-4A4D-AC11-59A4EED251E0}"/>
                </a:ext>
              </a:extLst>
            </p:cNvPr>
            <p:cNvPicPr>
              <a:picLocks noChangeAspect="1"/>
            </p:cNvPicPr>
            <p:nvPr/>
          </p:nvPicPr>
          <p:blipFill rotWithShape="1">
            <a:blip r:embed="rId3" cstate="screen">
              <a:duotone>
                <a:prstClr val="black"/>
                <a:prstClr val="white"/>
              </a:duotone>
              <a:extLst>
                <a:ext uri="{28A0092B-C50C-407E-A947-70E740481C1C}">
                  <a14:useLocalDpi xmlns:a14="http://schemas.microsoft.com/office/drawing/2010/main"/>
                </a:ext>
              </a:extLst>
            </a:blip>
            <a:srcRect t="8974" b="6757"/>
            <a:stretch/>
          </p:blipFill>
          <p:spPr>
            <a:xfrm>
              <a:off x="0" y="10"/>
              <a:ext cx="12191981" cy="6857990"/>
            </a:xfrm>
            <a:prstGeom prst="rect">
              <a:avLst/>
            </a:prstGeom>
          </p:spPr>
        </p:pic>
        <p:sp>
          <p:nvSpPr>
            <p:cNvPr id="2" name="사각형: 둥근 모서리 1">
              <a:extLst>
                <a:ext uri="{FF2B5EF4-FFF2-40B4-BE49-F238E27FC236}">
                  <a16:creationId xmlns:a16="http://schemas.microsoft.com/office/drawing/2014/main" id="{18ACE393-6465-4563-9CC1-F7DBC8C89F37}"/>
                </a:ext>
              </a:extLst>
            </p:cNvPr>
            <p:cNvSpPr/>
            <p:nvPr/>
          </p:nvSpPr>
          <p:spPr>
            <a:xfrm>
              <a:off x="212944" y="238836"/>
              <a:ext cx="11766114" cy="6421271"/>
            </a:xfrm>
            <a:prstGeom prst="roundRect">
              <a:avLst>
                <a:gd name="adj" fmla="val 7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TextBox 5">
            <a:extLst>
              <a:ext uri="{FF2B5EF4-FFF2-40B4-BE49-F238E27FC236}">
                <a16:creationId xmlns:a16="http://schemas.microsoft.com/office/drawing/2014/main" id="{F45D72DA-4878-42A6-98A1-32C72631FCB2}"/>
              </a:ext>
            </a:extLst>
          </p:cNvPr>
          <p:cNvSpPr txBox="1"/>
          <p:nvPr/>
        </p:nvSpPr>
        <p:spPr>
          <a:xfrm>
            <a:off x="397469" y="496069"/>
            <a:ext cx="10370615" cy="523220"/>
          </a:xfrm>
          <a:prstGeom prst="rect">
            <a:avLst/>
          </a:prstGeom>
          <a:noFill/>
        </p:spPr>
        <p:txBody>
          <a:bodyPr wrap="square" rtlCol="0">
            <a:spAutoFit/>
          </a:bodyPr>
          <a:lstStyle/>
          <a:p>
            <a:r>
              <a:rPr lang="en-US" altLang="ko-KR" sz="2800" dirty="0"/>
              <a:t>PROBLEM FORMULATIONS AND SOLUTION TECHNIQUES</a:t>
            </a:r>
            <a:endParaRPr lang="ko-KR" altLang="en-US" sz="2800" dirty="0"/>
          </a:p>
        </p:txBody>
      </p:sp>
      <p:sp>
        <p:nvSpPr>
          <p:cNvPr id="11" name="TextBox 10">
            <a:extLst>
              <a:ext uri="{FF2B5EF4-FFF2-40B4-BE49-F238E27FC236}">
                <a16:creationId xmlns:a16="http://schemas.microsoft.com/office/drawing/2014/main" id="{CA9C25F5-F92B-4019-9CD5-F9DACFA3B81D}"/>
              </a:ext>
            </a:extLst>
          </p:cNvPr>
          <p:cNvSpPr txBox="1"/>
          <p:nvPr/>
        </p:nvSpPr>
        <p:spPr>
          <a:xfrm>
            <a:off x="647472" y="1276522"/>
            <a:ext cx="10370614" cy="338554"/>
          </a:xfrm>
          <a:prstGeom prst="rect">
            <a:avLst/>
          </a:prstGeom>
          <a:noFill/>
        </p:spPr>
        <p:txBody>
          <a:bodyPr wrap="square">
            <a:spAutoFit/>
          </a:bodyPr>
          <a:lstStyle/>
          <a:p>
            <a:r>
              <a:rPr lang="en-US" altLang="ko-KR" sz="1600" b="1" dirty="0">
                <a:latin typeface="+mj-lt"/>
              </a:rPr>
              <a:t>STEP 2 :</a:t>
            </a:r>
            <a:endParaRPr lang="en-US" altLang="ko-KR" sz="1600" dirty="0">
              <a:latin typeface="+mj-lt"/>
            </a:endParaRPr>
          </a:p>
        </p:txBody>
      </p:sp>
      <p:pic>
        <p:nvPicPr>
          <p:cNvPr id="13" name="그림 12">
            <a:extLst>
              <a:ext uri="{FF2B5EF4-FFF2-40B4-BE49-F238E27FC236}">
                <a16:creationId xmlns:a16="http://schemas.microsoft.com/office/drawing/2014/main" id="{758EA1CF-D78F-4E9E-9D4A-FDE85F478A5D}"/>
              </a:ext>
            </a:extLst>
          </p:cNvPr>
          <p:cNvPicPr>
            <a:picLocks noChangeAspect="1"/>
          </p:cNvPicPr>
          <p:nvPr/>
        </p:nvPicPr>
        <p:blipFill>
          <a:blip r:embed="rId4"/>
          <a:stretch>
            <a:fillRect/>
          </a:stretch>
        </p:blipFill>
        <p:spPr>
          <a:xfrm>
            <a:off x="920032" y="1647293"/>
            <a:ext cx="4429891" cy="819363"/>
          </a:xfrm>
          <a:prstGeom prst="rect">
            <a:avLst/>
          </a:prstGeom>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59547D3-464F-424F-A402-202F9117B07D}"/>
                  </a:ext>
                </a:extLst>
              </p:cNvPr>
              <p:cNvSpPr txBox="1"/>
              <p:nvPr/>
            </p:nvSpPr>
            <p:spPr>
              <a:xfrm>
                <a:off x="5349923" y="1714793"/>
                <a:ext cx="5922045" cy="850810"/>
              </a:xfrm>
              <a:prstGeom prst="rect">
                <a:avLst/>
              </a:prstGeom>
              <a:noFill/>
            </p:spPr>
            <p:txBody>
              <a:bodyPr wrap="square">
                <a:spAutoFit/>
              </a:bodyPr>
              <a:lstStyle/>
              <a:p>
                <a:r>
                  <a:rPr lang="en-US" altLang="ko-KR" sz="1600" dirty="0">
                    <a:latin typeface="+mj-lt"/>
                  </a:rPr>
                  <a:t>can be reformulated into a convex integer program and the relaxed program (with respect to the integrality constraints on {</a:t>
                </a:r>
                <a14:m>
                  <m:oMath xmlns:m="http://schemas.openxmlformats.org/officeDocument/2006/math">
                    <m:sSub>
                      <m:sSubPr>
                        <m:ctrlPr>
                          <a:rPr lang="en-US" altLang="ko-KR" sz="1600" i="1" smtClean="0">
                            <a:latin typeface="Cambria Math" panose="02040503050406030204" pitchFamily="18" charset="0"/>
                          </a:rPr>
                        </m:ctrlPr>
                      </m:sSubPr>
                      <m:e>
                        <m:r>
                          <a:rPr lang="en-US" altLang="ko-KR" sz="1600" i="1">
                            <a:latin typeface="Cambria Math" panose="02040503050406030204" pitchFamily="18" charset="0"/>
                          </a:rPr>
                          <m:t>𝑥</m:t>
                        </m:r>
                      </m:e>
                      <m:sub>
                        <m:r>
                          <a:rPr lang="en-US" altLang="ko-KR" sz="1600" i="1">
                            <a:latin typeface="Cambria Math" panose="02040503050406030204" pitchFamily="18" charset="0"/>
                          </a:rPr>
                          <m:t>𝑖</m:t>
                        </m:r>
                        <m:r>
                          <a:rPr lang="en-US" altLang="ko-KR" sz="1600" i="1">
                            <a:latin typeface="Cambria Math" panose="02040503050406030204" pitchFamily="18" charset="0"/>
                          </a:rPr>
                          <m:t>, </m:t>
                        </m:r>
                        <m:r>
                          <a:rPr lang="en-US" altLang="ko-KR" sz="1600" i="1">
                            <a:latin typeface="Cambria Math" panose="02040503050406030204" pitchFamily="18" charset="0"/>
                          </a:rPr>
                          <m:t>𝑗</m:t>
                        </m:r>
                      </m:sub>
                    </m:sSub>
                  </m:oMath>
                </a14:m>
                <a:r>
                  <a:rPr lang="en-US" altLang="ko-KR" sz="1600" dirty="0">
                    <a:latin typeface="+mj-lt"/>
                  </a:rPr>
                  <a:t>}) </a:t>
                </a:r>
                <a:r>
                  <a:rPr lang="en-US" altLang="ko-KR" sz="1600" dirty="0">
                    <a:latin typeface="+mj-lt"/>
                    <a:sym typeface="Wingdings" panose="05000000000000000000" pitchFamily="2" charset="2"/>
                  </a:rPr>
                  <a:t> convex </a:t>
                </a:r>
                <a:r>
                  <a:rPr lang="ko-KR" altLang="en-US" sz="1600" dirty="0">
                    <a:latin typeface="+mj-lt"/>
                    <a:sym typeface="Wingdings" panose="05000000000000000000" pitchFamily="2" charset="2"/>
                  </a:rPr>
                  <a:t>한 </a:t>
                </a:r>
                <a:r>
                  <a:rPr lang="en-US" altLang="ko-KR" sz="1600" b="1" dirty="0">
                    <a:latin typeface="+mj-lt"/>
                    <a:sym typeface="Wingdings" panose="05000000000000000000" pitchFamily="2" charset="2"/>
                  </a:rPr>
                  <a:t>IP</a:t>
                </a:r>
                <a:r>
                  <a:rPr lang="ko-KR" altLang="en-US" sz="1600" dirty="0">
                    <a:latin typeface="+mj-lt"/>
                    <a:sym typeface="Wingdings" panose="05000000000000000000" pitchFamily="2" charset="2"/>
                  </a:rPr>
                  <a:t>가 된다</a:t>
                </a:r>
                <a:r>
                  <a:rPr lang="en-US" altLang="ko-KR" sz="1600" dirty="0">
                    <a:latin typeface="+mj-lt"/>
                    <a:sym typeface="Wingdings" panose="05000000000000000000" pitchFamily="2" charset="2"/>
                  </a:rPr>
                  <a:t>.</a:t>
                </a:r>
                <a:endParaRPr lang="ko-KR" altLang="en-US" sz="1600" dirty="0">
                  <a:latin typeface="+mj-lt"/>
                </a:endParaRPr>
              </a:p>
            </p:txBody>
          </p:sp>
        </mc:Choice>
        <mc:Fallback xmlns="">
          <p:sp>
            <p:nvSpPr>
              <p:cNvPr id="19" name="TextBox 18">
                <a:extLst>
                  <a:ext uri="{FF2B5EF4-FFF2-40B4-BE49-F238E27FC236}">
                    <a16:creationId xmlns:a16="http://schemas.microsoft.com/office/drawing/2014/main" id="{159547D3-464F-424F-A402-202F9117B07D}"/>
                  </a:ext>
                </a:extLst>
              </p:cNvPr>
              <p:cNvSpPr txBox="1">
                <a:spLocks noRot="1" noChangeAspect="1" noMove="1" noResize="1" noEditPoints="1" noAdjustHandles="1" noChangeArrowheads="1" noChangeShapeType="1" noTextEdit="1"/>
              </p:cNvSpPr>
              <p:nvPr/>
            </p:nvSpPr>
            <p:spPr>
              <a:xfrm>
                <a:off x="5349923" y="1714793"/>
                <a:ext cx="5922045" cy="850810"/>
              </a:xfrm>
              <a:prstGeom prst="rect">
                <a:avLst/>
              </a:prstGeom>
              <a:blipFill>
                <a:blip r:embed="rId5"/>
                <a:stretch>
                  <a:fillRect l="-618" t="-2143" b="-5714"/>
                </a:stretch>
              </a:blipFill>
            </p:spPr>
            <p:txBody>
              <a:bodyPr/>
              <a:lstStyle/>
              <a:p>
                <a:r>
                  <a:rPr lang="ko-KR" altLang="en-US">
                    <a:noFill/>
                  </a:rPr>
                  <a:t> </a:t>
                </a:r>
              </a:p>
            </p:txBody>
          </p:sp>
        </mc:Fallback>
      </mc:AlternateContent>
      <p:sp>
        <p:nvSpPr>
          <p:cNvPr id="20" name="TextBox 19">
            <a:extLst>
              <a:ext uri="{FF2B5EF4-FFF2-40B4-BE49-F238E27FC236}">
                <a16:creationId xmlns:a16="http://schemas.microsoft.com/office/drawing/2014/main" id="{96815946-2908-497B-AC9E-153524F1F25F}"/>
              </a:ext>
            </a:extLst>
          </p:cNvPr>
          <p:cNvSpPr txBox="1"/>
          <p:nvPr/>
        </p:nvSpPr>
        <p:spPr>
          <a:xfrm>
            <a:off x="920032" y="2664642"/>
            <a:ext cx="10202893" cy="584775"/>
          </a:xfrm>
          <a:prstGeom prst="rect">
            <a:avLst/>
          </a:prstGeom>
          <a:noFill/>
        </p:spPr>
        <p:txBody>
          <a:bodyPr wrap="square">
            <a:spAutoFit/>
          </a:bodyPr>
          <a:lstStyle/>
          <a:p>
            <a:r>
              <a:rPr lang="en-US" altLang="ko-KR" sz="1600" dirty="0">
                <a:latin typeface="+mj-lt"/>
                <a:sym typeface="Wingdings" panose="05000000000000000000" pitchFamily="2" charset="2"/>
              </a:rPr>
              <a:t>: </a:t>
            </a:r>
            <a:r>
              <a:rPr lang="en-US" altLang="ko-KR" sz="1600" dirty="0">
                <a:latin typeface="+mj-lt"/>
              </a:rPr>
              <a:t>Note that this problem is convex, and hence it can be solved to the desired precision in polynomial time </a:t>
            </a:r>
            <a:r>
              <a:rPr lang="en-US" altLang="ko-KR" sz="1600" dirty="0">
                <a:latin typeface="+mj-lt"/>
                <a:sym typeface="Wingdings" panose="05000000000000000000" pitchFamily="2" charset="2"/>
              </a:rPr>
              <a:t> </a:t>
            </a:r>
            <a:r>
              <a:rPr lang="ko-KR" altLang="en-US" sz="1600" dirty="0">
                <a:latin typeface="+mj-lt"/>
                <a:sym typeface="Wingdings" panose="05000000000000000000" pitchFamily="2" charset="2"/>
              </a:rPr>
              <a:t>문제가 </a:t>
            </a:r>
            <a:r>
              <a:rPr lang="en-US" altLang="ko-KR" sz="1600" dirty="0">
                <a:latin typeface="+mj-lt"/>
                <a:sym typeface="Wingdings" panose="05000000000000000000" pitchFamily="2" charset="2"/>
              </a:rPr>
              <a:t>convex</a:t>
            </a:r>
            <a:r>
              <a:rPr lang="ko-KR" altLang="en-US" sz="1600" dirty="0">
                <a:latin typeface="+mj-lt"/>
                <a:sym typeface="Wingdings" panose="05000000000000000000" pitchFamily="2" charset="2"/>
              </a:rPr>
              <a:t>라서 풀 수 있다</a:t>
            </a:r>
            <a:r>
              <a:rPr lang="en-US" altLang="ko-KR" sz="1600" dirty="0">
                <a:latin typeface="+mj-lt"/>
                <a:sym typeface="Wingdings" panose="05000000000000000000" pitchFamily="2" charset="2"/>
              </a:rPr>
              <a:t>.</a:t>
            </a:r>
            <a:endParaRPr lang="ko-KR" altLang="en-US" sz="1600" dirty="0">
              <a:latin typeface="+mj-lt"/>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6EBA7C8-D022-4A5F-82F4-536B1DB92C3C}"/>
                  </a:ext>
                </a:extLst>
              </p:cNvPr>
              <p:cNvSpPr txBox="1"/>
              <p:nvPr/>
            </p:nvSpPr>
            <p:spPr>
              <a:xfrm>
                <a:off x="920032" y="3487466"/>
                <a:ext cx="10503144" cy="1108188"/>
              </a:xfrm>
              <a:prstGeom prst="rect">
                <a:avLst/>
              </a:prstGeom>
              <a:noFill/>
            </p:spPr>
            <p:txBody>
              <a:bodyPr wrap="square">
                <a:spAutoFit/>
              </a:bodyPr>
              <a:lstStyle/>
              <a:p>
                <a:r>
                  <a:rPr lang="en-US" altLang="ko-KR" sz="1600" dirty="0">
                    <a:latin typeface="+mj-lt"/>
                  </a:rPr>
                  <a:t>* We can verify the tightness of these upper bounds by finding a feasible solution for a given resource allocation and then comparing the corresponding performance metric </a:t>
                </a:r>
                <a14:m>
                  <m:oMath xmlns:m="http://schemas.openxmlformats.org/officeDocument/2006/math">
                    <m:nary>
                      <m:naryPr>
                        <m:chr m:val="∑"/>
                        <m:supHide m:val="on"/>
                        <m:ctrlPr>
                          <a:rPr lang="en-US" altLang="ko-KR" sz="1600" b="0" i="1" dirty="0" smtClean="0">
                            <a:latin typeface="Cambria Math" panose="02040503050406030204" pitchFamily="18" charset="0"/>
                            <a:sym typeface="Wingdings" panose="05000000000000000000" pitchFamily="2" charset="2"/>
                          </a:rPr>
                        </m:ctrlPr>
                      </m:naryPr>
                      <m:sub>
                        <m:r>
                          <a:rPr lang="en-US" altLang="ko-KR" sz="1600" b="0" i="1" dirty="0" smtClean="0">
                            <a:latin typeface="Cambria Math" panose="02040503050406030204" pitchFamily="18" charset="0"/>
                            <a:sym typeface="Wingdings" panose="05000000000000000000" pitchFamily="2" charset="2"/>
                          </a:rPr>
                          <m:t>𝑖</m:t>
                        </m:r>
                      </m:sub>
                      <m:sup/>
                      <m:e>
                        <m:r>
                          <m:rPr>
                            <m:sty m:val="p"/>
                          </m:rPr>
                          <a:rPr lang="en-US" altLang="ko-KR" sz="1600" b="0" i="0" dirty="0" smtClean="0">
                            <a:latin typeface="Cambria Math" panose="02040503050406030204" pitchFamily="18" charset="0"/>
                            <a:sym typeface="Wingdings" panose="05000000000000000000" pitchFamily="2" charset="2"/>
                          </a:rPr>
                          <m:t>log</m:t>
                        </m:r>
                        <m:r>
                          <a:rPr lang="en-US" altLang="ko-KR" sz="1600" b="0" i="1" dirty="0" smtClean="0">
                            <a:latin typeface="Cambria Math" panose="02040503050406030204" pitchFamily="18" charset="0"/>
                            <a:sym typeface="Wingdings" panose="05000000000000000000" pitchFamily="2" charset="2"/>
                          </a:rPr>
                          <m:t>(</m:t>
                        </m:r>
                        <m:sSub>
                          <m:sSubPr>
                            <m:ctrlPr>
                              <a:rPr lang="en-US" altLang="ko-KR" sz="1600" b="0" i="1" dirty="0" smtClean="0">
                                <a:latin typeface="Cambria Math" panose="02040503050406030204" pitchFamily="18" charset="0"/>
                                <a:sym typeface="Wingdings" panose="05000000000000000000" pitchFamily="2" charset="2"/>
                              </a:rPr>
                            </m:ctrlPr>
                          </m:sSubPr>
                          <m:e>
                            <m:r>
                              <a:rPr lang="ko-KR" altLang="en-US" sz="1600" b="0" i="1" dirty="0" smtClean="0">
                                <a:latin typeface="Cambria Math" panose="02040503050406030204" pitchFamily="18" charset="0"/>
                                <a:sym typeface="Wingdings" panose="05000000000000000000" pitchFamily="2" charset="2"/>
                              </a:rPr>
                              <m:t>𝜆</m:t>
                            </m:r>
                          </m:e>
                          <m:sub>
                            <m:r>
                              <a:rPr lang="en-US" altLang="ko-KR" sz="1600" b="0" i="1" dirty="0" smtClean="0">
                                <a:latin typeface="Cambria Math" panose="02040503050406030204" pitchFamily="18" charset="0"/>
                                <a:sym typeface="Wingdings" panose="05000000000000000000" pitchFamily="2" charset="2"/>
                              </a:rPr>
                              <m:t>𝑖</m:t>
                            </m:r>
                          </m:sub>
                        </m:sSub>
                        <m:r>
                          <a:rPr lang="en-US" altLang="ko-KR" sz="1600" b="0" i="1" dirty="0" smtClean="0">
                            <a:latin typeface="Cambria Math" panose="02040503050406030204" pitchFamily="18" charset="0"/>
                            <a:sym typeface="Wingdings" panose="05000000000000000000" pitchFamily="2" charset="2"/>
                          </a:rPr>
                          <m:t>)</m:t>
                        </m:r>
                      </m:e>
                    </m:nary>
                    <m:r>
                      <a:rPr lang="en-US" altLang="ko-KR" sz="1600" b="0" i="1" dirty="0" smtClean="0">
                        <a:latin typeface="Cambria Math" panose="02040503050406030204" pitchFamily="18" charset="0"/>
                        <a:sym typeface="Wingdings" panose="05000000000000000000" pitchFamily="2" charset="2"/>
                      </a:rPr>
                      <m:t> </m:t>
                    </m:r>
                  </m:oMath>
                </a14:m>
                <a:r>
                  <a:rPr lang="en-US" altLang="ko-KR" sz="1600" dirty="0">
                    <a:latin typeface="+mj-lt"/>
                  </a:rPr>
                  <a:t>for this feasible solution with the computed upper bound. </a:t>
                </a:r>
              </a:p>
              <a:p>
                <a:r>
                  <a:rPr lang="en-US" altLang="ko-KR" sz="1600" dirty="0">
                    <a:latin typeface="+mj-lt"/>
                    <a:sym typeface="Wingdings" panose="05000000000000000000" pitchFamily="2" charset="2"/>
                  </a:rPr>
                  <a:t> </a:t>
                </a:r>
                <a:r>
                  <a:rPr lang="ko-KR" altLang="en-US" sz="1600" dirty="0">
                    <a:latin typeface="+mj-lt"/>
                    <a:sym typeface="Wingdings" panose="05000000000000000000" pitchFamily="2" charset="2"/>
                  </a:rPr>
                  <a:t>주어진 자원에서 가능한 해답을 찾은 다음 </a:t>
                </a:r>
                <a:r>
                  <a:rPr lang="en-US" altLang="ko-KR" sz="1600" dirty="0">
                    <a:latin typeface="+mj-lt"/>
                    <a:sym typeface="Wingdings" panose="05000000000000000000" pitchFamily="2" charset="2"/>
                  </a:rPr>
                  <a:t>feasible</a:t>
                </a:r>
                <a:r>
                  <a:rPr lang="ko-KR" altLang="en-US" sz="1600" dirty="0">
                    <a:latin typeface="+mj-lt"/>
                    <a:sym typeface="Wingdings" panose="05000000000000000000" pitchFamily="2" charset="2"/>
                  </a:rPr>
                  <a:t> 솔루션에 대한 처리량을 상한선과 비교한다</a:t>
                </a:r>
                <a:r>
                  <a:rPr lang="en-US" altLang="ko-KR" sz="1600" dirty="0">
                    <a:latin typeface="+mj-lt"/>
                    <a:sym typeface="Wingdings" panose="05000000000000000000" pitchFamily="2" charset="2"/>
                  </a:rPr>
                  <a:t>.</a:t>
                </a:r>
                <a:endParaRPr lang="ko-KR" altLang="en-US" sz="1600" dirty="0">
                  <a:latin typeface="+mj-lt"/>
                </a:endParaRPr>
              </a:p>
            </p:txBody>
          </p:sp>
        </mc:Choice>
        <mc:Fallback xmlns="">
          <p:sp>
            <p:nvSpPr>
              <p:cNvPr id="21" name="TextBox 20">
                <a:extLst>
                  <a:ext uri="{FF2B5EF4-FFF2-40B4-BE49-F238E27FC236}">
                    <a16:creationId xmlns:a16="http://schemas.microsoft.com/office/drawing/2014/main" id="{C6EBA7C8-D022-4A5F-82F4-536B1DB92C3C}"/>
                  </a:ext>
                </a:extLst>
              </p:cNvPr>
              <p:cNvSpPr txBox="1">
                <a:spLocks noRot="1" noChangeAspect="1" noMove="1" noResize="1" noEditPoints="1" noAdjustHandles="1" noChangeArrowheads="1" noChangeShapeType="1" noTextEdit="1"/>
              </p:cNvSpPr>
              <p:nvPr/>
            </p:nvSpPr>
            <p:spPr>
              <a:xfrm>
                <a:off x="920032" y="3487466"/>
                <a:ext cx="10503144" cy="1108188"/>
              </a:xfrm>
              <a:prstGeom prst="rect">
                <a:avLst/>
              </a:prstGeom>
              <a:blipFill>
                <a:blip r:embed="rId6"/>
                <a:stretch>
                  <a:fillRect l="-348" t="-10989" b="-494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3EFA568-78B0-4DBA-886F-8FF532D8482A}"/>
                  </a:ext>
                </a:extLst>
              </p:cNvPr>
              <p:cNvSpPr txBox="1"/>
              <p:nvPr/>
            </p:nvSpPr>
            <p:spPr>
              <a:xfrm>
                <a:off x="920032" y="4996703"/>
                <a:ext cx="10171490" cy="584775"/>
              </a:xfrm>
              <a:prstGeom prst="rect">
                <a:avLst/>
              </a:prstGeom>
              <a:noFill/>
            </p:spPr>
            <p:txBody>
              <a:bodyPr wrap="square">
                <a:spAutoFit/>
              </a:bodyPr>
              <a:lstStyle/>
              <a:p>
                <a:r>
                  <a:rPr lang="en-US" altLang="ko-KR" sz="1600" dirty="0">
                    <a:latin typeface="+mj-lt"/>
                  </a:rPr>
                  <a:t>: It is important to note that the problems </a:t>
                </a:r>
                <a14:m>
                  <m:oMath xmlns:m="http://schemas.openxmlformats.org/officeDocument/2006/math">
                    <m:sSub>
                      <m:sSubPr>
                        <m:ctrlPr>
                          <a:rPr lang="en-US" altLang="ko-KR" sz="1600" b="1" i="1" smtClean="0">
                            <a:latin typeface="Cambria Math" panose="02040503050406030204" pitchFamily="18" charset="0"/>
                          </a:rPr>
                        </m:ctrlPr>
                      </m:sSubPr>
                      <m:e>
                        <m:r>
                          <a:rPr lang="en-US" altLang="ko-KR" sz="1600" b="1" i="0">
                            <a:latin typeface="Cambria Math" panose="02040503050406030204" pitchFamily="18" charset="0"/>
                          </a:rPr>
                          <m:t>𝐏</m:t>
                        </m:r>
                      </m:e>
                      <m:sub>
                        <m:r>
                          <a:rPr lang="en-US" altLang="ko-KR" sz="1600" b="1" i="0" smtClean="0">
                            <a:latin typeface="Cambria Math" panose="02040503050406030204" pitchFamily="18" charset="0"/>
                          </a:rPr>
                          <m:t>𝐂𝐂𝐃</m:t>
                        </m:r>
                      </m:sub>
                    </m:sSub>
                  </m:oMath>
                </a14:m>
                <a:r>
                  <a:rPr lang="en-US" altLang="ko-KR" sz="1600" dirty="0">
                    <a:latin typeface="+mj-lt"/>
                  </a:rPr>
                  <a:t>, </a:t>
                </a:r>
                <a14:m>
                  <m:oMath xmlns:m="http://schemas.openxmlformats.org/officeDocument/2006/math">
                    <m:sSub>
                      <m:sSubPr>
                        <m:ctrlPr>
                          <a:rPr lang="en-US" altLang="ko-KR" sz="1600" b="1" i="1">
                            <a:latin typeface="Cambria Math" panose="02040503050406030204" pitchFamily="18" charset="0"/>
                          </a:rPr>
                        </m:ctrlPr>
                      </m:sSubPr>
                      <m:e>
                        <m:r>
                          <a:rPr lang="en-US" altLang="ko-KR" sz="1600" b="1">
                            <a:latin typeface="Cambria Math" panose="02040503050406030204" pitchFamily="18" charset="0"/>
                          </a:rPr>
                          <m:t>𝐏</m:t>
                        </m:r>
                      </m:e>
                      <m:sub>
                        <m:r>
                          <a:rPr lang="en-US" altLang="ko-KR" sz="1600" b="1">
                            <a:latin typeface="Cambria Math" panose="02040503050406030204" pitchFamily="18" charset="0"/>
                          </a:rPr>
                          <m:t>𝐎𝐃</m:t>
                        </m:r>
                      </m:sub>
                    </m:sSub>
                  </m:oMath>
                </a14:m>
                <a:r>
                  <a:rPr lang="en-US" altLang="ko-KR" sz="1600" dirty="0">
                    <a:latin typeface="+mj-lt"/>
                  </a:rPr>
                  <a:t>, and </a:t>
                </a:r>
                <a14:m>
                  <m:oMath xmlns:m="http://schemas.openxmlformats.org/officeDocument/2006/math">
                    <m:sSub>
                      <m:sSubPr>
                        <m:ctrlPr>
                          <a:rPr lang="en-US" altLang="ko-KR" sz="1600" b="1" i="1">
                            <a:latin typeface="Cambria Math" panose="02040503050406030204" pitchFamily="18" charset="0"/>
                          </a:rPr>
                        </m:ctrlPr>
                      </m:sSubPr>
                      <m:e>
                        <m:r>
                          <a:rPr lang="en-US" altLang="ko-KR" sz="1600" b="1">
                            <a:latin typeface="Cambria Math" panose="02040503050406030204" pitchFamily="18" charset="0"/>
                          </a:rPr>
                          <m:t>𝐏</m:t>
                        </m:r>
                      </m:e>
                      <m:sub>
                        <m:r>
                          <a:rPr lang="en-US" altLang="ko-KR" sz="1600" b="1" i="0" smtClean="0">
                            <a:latin typeface="Cambria Math" panose="02040503050406030204" pitchFamily="18" charset="0"/>
                          </a:rPr>
                          <m:t>𝐏𝐒</m:t>
                        </m:r>
                        <m:r>
                          <a:rPr lang="en-US" altLang="ko-KR" sz="1600" b="1">
                            <a:latin typeface="Cambria Math" panose="02040503050406030204" pitchFamily="18" charset="0"/>
                          </a:rPr>
                          <m:t>𝐃</m:t>
                        </m:r>
                      </m:sub>
                    </m:sSub>
                  </m:oMath>
                </a14:m>
                <a:r>
                  <a:rPr lang="en-US" altLang="ko-KR" sz="1600" dirty="0">
                    <a:latin typeface="+mj-lt"/>
                  </a:rPr>
                  <a:t> can be used to provide the performance metric for a given association rule. </a:t>
                </a:r>
                <a:r>
                  <a:rPr lang="en-US" altLang="ko-KR" sz="1600" dirty="0">
                    <a:latin typeface="+mj-lt"/>
                    <a:sym typeface="Wingdings" panose="05000000000000000000" pitchFamily="2" charset="2"/>
                  </a:rPr>
                  <a:t> </a:t>
                </a:r>
                <a:r>
                  <a:rPr lang="ko-KR" altLang="en-US" sz="1600" dirty="0">
                    <a:latin typeface="+mj-lt"/>
                    <a:sym typeface="Wingdings" panose="05000000000000000000" pitchFamily="2" charset="2"/>
                  </a:rPr>
                  <a:t>각 문제가 주어진 접속 규칙에 대한 성능 행렬을 제공할 수 있다</a:t>
                </a:r>
                <a:r>
                  <a:rPr lang="en-US" altLang="ko-KR" sz="1600" dirty="0">
                    <a:latin typeface="+mj-lt"/>
                    <a:sym typeface="Wingdings" panose="05000000000000000000" pitchFamily="2" charset="2"/>
                  </a:rPr>
                  <a:t>.</a:t>
                </a:r>
                <a:r>
                  <a:rPr lang="ko-KR" altLang="en-US" sz="1600" dirty="0">
                    <a:latin typeface="+mj-lt"/>
                    <a:sym typeface="Wingdings" panose="05000000000000000000" pitchFamily="2" charset="2"/>
                  </a:rPr>
                  <a:t> </a:t>
                </a:r>
                <a:endParaRPr lang="ko-KR" altLang="en-US" sz="1600" dirty="0">
                  <a:latin typeface="+mj-lt"/>
                </a:endParaRPr>
              </a:p>
            </p:txBody>
          </p:sp>
        </mc:Choice>
        <mc:Fallback xmlns="">
          <p:sp>
            <p:nvSpPr>
              <p:cNvPr id="24" name="TextBox 23">
                <a:extLst>
                  <a:ext uri="{FF2B5EF4-FFF2-40B4-BE49-F238E27FC236}">
                    <a16:creationId xmlns:a16="http://schemas.microsoft.com/office/drawing/2014/main" id="{93EFA568-78B0-4DBA-886F-8FF532D8482A}"/>
                  </a:ext>
                </a:extLst>
              </p:cNvPr>
              <p:cNvSpPr txBox="1">
                <a:spLocks noRot="1" noChangeAspect="1" noMove="1" noResize="1" noEditPoints="1" noAdjustHandles="1" noChangeArrowheads="1" noChangeShapeType="1" noTextEdit="1"/>
              </p:cNvSpPr>
              <p:nvPr/>
            </p:nvSpPr>
            <p:spPr>
              <a:xfrm>
                <a:off x="920032" y="4996703"/>
                <a:ext cx="10171490" cy="584775"/>
              </a:xfrm>
              <a:prstGeom prst="rect">
                <a:avLst/>
              </a:prstGeom>
              <a:blipFill>
                <a:blip r:embed="rId7"/>
                <a:stretch>
                  <a:fillRect l="-360" t="-3125" b="-12500"/>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33434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76410AB9-AC74-48D5-A731-E306A8E2CD8A}"/>
              </a:ext>
            </a:extLst>
          </p:cNvPr>
          <p:cNvGrpSpPr/>
          <p:nvPr/>
        </p:nvGrpSpPr>
        <p:grpSpPr>
          <a:xfrm>
            <a:off x="0" y="10"/>
            <a:ext cx="12191981" cy="6857990"/>
            <a:chOff x="0" y="10"/>
            <a:chExt cx="12191981" cy="6857990"/>
          </a:xfrm>
        </p:grpSpPr>
        <p:pic>
          <p:nvPicPr>
            <p:cNvPr id="4" name="Picture 1">
              <a:extLst>
                <a:ext uri="{FF2B5EF4-FFF2-40B4-BE49-F238E27FC236}">
                  <a16:creationId xmlns:a16="http://schemas.microsoft.com/office/drawing/2014/main" id="{D8D7317A-AA7A-4A4D-AC11-59A4EED251E0}"/>
                </a:ext>
              </a:extLst>
            </p:cNvPr>
            <p:cNvPicPr>
              <a:picLocks noChangeAspect="1"/>
            </p:cNvPicPr>
            <p:nvPr/>
          </p:nvPicPr>
          <p:blipFill rotWithShape="1">
            <a:blip r:embed="rId3" cstate="screen">
              <a:duotone>
                <a:prstClr val="black"/>
                <a:prstClr val="white"/>
              </a:duotone>
              <a:extLst>
                <a:ext uri="{28A0092B-C50C-407E-A947-70E740481C1C}">
                  <a14:useLocalDpi xmlns:a14="http://schemas.microsoft.com/office/drawing/2010/main"/>
                </a:ext>
              </a:extLst>
            </a:blip>
            <a:srcRect t="8974" b="6757"/>
            <a:stretch/>
          </p:blipFill>
          <p:spPr>
            <a:xfrm>
              <a:off x="0" y="10"/>
              <a:ext cx="12191981" cy="6857990"/>
            </a:xfrm>
            <a:prstGeom prst="rect">
              <a:avLst/>
            </a:prstGeom>
          </p:spPr>
        </p:pic>
        <p:sp>
          <p:nvSpPr>
            <p:cNvPr id="2" name="사각형: 둥근 모서리 1">
              <a:extLst>
                <a:ext uri="{FF2B5EF4-FFF2-40B4-BE49-F238E27FC236}">
                  <a16:creationId xmlns:a16="http://schemas.microsoft.com/office/drawing/2014/main" id="{18ACE393-6465-4563-9CC1-F7DBC8C89F37}"/>
                </a:ext>
              </a:extLst>
            </p:cNvPr>
            <p:cNvSpPr/>
            <p:nvPr/>
          </p:nvSpPr>
          <p:spPr>
            <a:xfrm>
              <a:off x="212944" y="238836"/>
              <a:ext cx="11766114" cy="6421271"/>
            </a:xfrm>
            <a:prstGeom prst="roundRect">
              <a:avLst>
                <a:gd name="adj" fmla="val 7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TextBox 5">
            <a:extLst>
              <a:ext uri="{FF2B5EF4-FFF2-40B4-BE49-F238E27FC236}">
                <a16:creationId xmlns:a16="http://schemas.microsoft.com/office/drawing/2014/main" id="{F45D72DA-4878-42A6-98A1-32C72631FCB2}"/>
              </a:ext>
            </a:extLst>
          </p:cNvPr>
          <p:cNvSpPr txBox="1"/>
          <p:nvPr/>
        </p:nvSpPr>
        <p:spPr>
          <a:xfrm>
            <a:off x="397469" y="496069"/>
            <a:ext cx="10370615" cy="523220"/>
          </a:xfrm>
          <a:prstGeom prst="rect">
            <a:avLst/>
          </a:prstGeom>
          <a:noFill/>
        </p:spPr>
        <p:txBody>
          <a:bodyPr wrap="square" rtlCol="0">
            <a:spAutoFit/>
          </a:bodyPr>
          <a:lstStyle/>
          <a:p>
            <a:r>
              <a:rPr lang="en-US" altLang="ko-KR" sz="2800" dirty="0"/>
              <a:t>PROBLEM FORMULATIONS AND SOLUTION TECHNIQUES</a:t>
            </a:r>
            <a:endParaRPr lang="ko-KR" altLang="en-US" sz="2800" dirty="0"/>
          </a:p>
        </p:txBody>
      </p:sp>
      <p:sp>
        <p:nvSpPr>
          <p:cNvPr id="22" name="TextBox 21">
            <a:extLst>
              <a:ext uri="{FF2B5EF4-FFF2-40B4-BE49-F238E27FC236}">
                <a16:creationId xmlns:a16="http://schemas.microsoft.com/office/drawing/2014/main" id="{3FB35141-6088-4745-93AC-1D46D7AAF30E}"/>
              </a:ext>
            </a:extLst>
          </p:cNvPr>
          <p:cNvSpPr txBox="1"/>
          <p:nvPr/>
        </p:nvSpPr>
        <p:spPr>
          <a:xfrm>
            <a:off x="702525" y="1258115"/>
            <a:ext cx="5393465" cy="369332"/>
          </a:xfrm>
          <a:prstGeom prst="rect">
            <a:avLst/>
          </a:prstGeom>
          <a:noFill/>
        </p:spPr>
        <p:txBody>
          <a:bodyPr wrap="square">
            <a:spAutoFit/>
          </a:bodyPr>
          <a:lstStyle/>
          <a:p>
            <a:r>
              <a:rPr lang="en-US" altLang="ko-KR" b="1" dirty="0">
                <a:latin typeface="+mj-lt"/>
              </a:rPr>
              <a:t>* The purpose of our study is threefold</a:t>
            </a:r>
            <a:endParaRPr lang="ko-KR" altLang="en-US" b="1" dirty="0">
              <a:latin typeface="+mj-lt"/>
            </a:endParaRP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6D9010A-658D-4595-8B75-E5352A31473C}"/>
                  </a:ext>
                </a:extLst>
              </p:cNvPr>
              <p:cNvSpPr txBox="1"/>
              <p:nvPr/>
            </p:nvSpPr>
            <p:spPr>
              <a:xfrm>
                <a:off x="957933" y="1919502"/>
                <a:ext cx="10276114" cy="1077411"/>
              </a:xfrm>
              <a:prstGeom prst="rect">
                <a:avLst/>
              </a:prstGeom>
              <a:noFill/>
            </p:spPr>
            <p:txBody>
              <a:bodyPr wrap="square">
                <a:spAutoFit/>
              </a:bodyPr>
              <a:lstStyle/>
              <a:p>
                <a:r>
                  <a:rPr lang="en-US" altLang="ko-KR" sz="1600" b="1" dirty="0">
                    <a:latin typeface="+mj-lt"/>
                  </a:rPr>
                  <a:t>First</a:t>
                </a:r>
                <a:r>
                  <a:rPr lang="en-US" altLang="ko-KR" sz="1600" dirty="0">
                    <a:latin typeface="+mj-lt"/>
                  </a:rPr>
                  <a:t>, we want to compare the three resource allocation schemes, i.e., </a:t>
                </a:r>
                <a14:m>
                  <m:oMath xmlns:m="http://schemas.openxmlformats.org/officeDocument/2006/math">
                    <m:sSub>
                      <m:sSubPr>
                        <m:ctrlPr>
                          <a:rPr lang="en-US" altLang="ko-KR" sz="1600" b="1" i="1" smtClean="0">
                            <a:latin typeface="Cambria Math" panose="02040503050406030204" pitchFamily="18" charset="0"/>
                          </a:rPr>
                        </m:ctrlPr>
                      </m:sSubPr>
                      <m:e>
                        <m:r>
                          <a:rPr lang="en-US" altLang="ko-KR" sz="1600" b="1" i="0">
                            <a:latin typeface="Cambria Math" panose="02040503050406030204" pitchFamily="18" charset="0"/>
                          </a:rPr>
                          <m:t>𝐏</m:t>
                        </m:r>
                      </m:e>
                      <m:sub>
                        <m:r>
                          <a:rPr lang="en-US" altLang="ko-KR" sz="1600" b="1" i="0" smtClean="0">
                            <a:latin typeface="Cambria Math" panose="02040503050406030204" pitchFamily="18" charset="0"/>
                          </a:rPr>
                          <m:t>𝐂𝐂𝐃</m:t>
                        </m:r>
                      </m:sub>
                    </m:sSub>
                  </m:oMath>
                </a14:m>
                <a:r>
                  <a:rPr lang="en-US" altLang="ko-KR" sz="1600" dirty="0">
                    <a:latin typeface="+mj-lt"/>
                  </a:rPr>
                  <a:t>, </a:t>
                </a:r>
                <a14:m>
                  <m:oMath xmlns:m="http://schemas.openxmlformats.org/officeDocument/2006/math">
                    <m:sSub>
                      <m:sSubPr>
                        <m:ctrlPr>
                          <a:rPr lang="en-US" altLang="ko-KR" sz="1600" b="1" i="1">
                            <a:latin typeface="Cambria Math" panose="02040503050406030204" pitchFamily="18" charset="0"/>
                          </a:rPr>
                        </m:ctrlPr>
                      </m:sSubPr>
                      <m:e>
                        <m:r>
                          <a:rPr lang="en-US" altLang="ko-KR" sz="1600" b="1">
                            <a:latin typeface="Cambria Math" panose="02040503050406030204" pitchFamily="18" charset="0"/>
                          </a:rPr>
                          <m:t>𝐏</m:t>
                        </m:r>
                      </m:e>
                      <m:sub>
                        <m:r>
                          <a:rPr lang="en-US" altLang="ko-KR" sz="1600" b="1">
                            <a:latin typeface="Cambria Math" panose="02040503050406030204" pitchFamily="18" charset="0"/>
                          </a:rPr>
                          <m:t>𝐏𝐒𝐃</m:t>
                        </m:r>
                      </m:sub>
                    </m:sSub>
                  </m:oMath>
                </a14:m>
                <a:r>
                  <a:rPr lang="en-US" altLang="ko-KR" sz="1600" dirty="0">
                    <a:latin typeface="+mj-lt"/>
                  </a:rPr>
                  <a:t>, and </a:t>
                </a:r>
                <a14:m>
                  <m:oMath xmlns:m="http://schemas.openxmlformats.org/officeDocument/2006/math">
                    <m:sSub>
                      <m:sSubPr>
                        <m:ctrlPr>
                          <a:rPr lang="en-US" altLang="ko-KR" sz="1600" b="1" i="1">
                            <a:latin typeface="Cambria Math" panose="02040503050406030204" pitchFamily="18" charset="0"/>
                          </a:rPr>
                        </m:ctrlPr>
                      </m:sSubPr>
                      <m:e>
                        <m:r>
                          <a:rPr lang="en-US" altLang="ko-KR" sz="1600" b="1">
                            <a:latin typeface="Cambria Math" panose="02040503050406030204" pitchFamily="18" charset="0"/>
                          </a:rPr>
                          <m:t>𝐏</m:t>
                        </m:r>
                      </m:e>
                      <m:sub>
                        <m:r>
                          <a:rPr lang="en-US" altLang="ko-KR" sz="1600" b="1">
                            <a:latin typeface="Cambria Math" panose="02040503050406030204" pitchFamily="18" charset="0"/>
                          </a:rPr>
                          <m:t>𝐎𝐃</m:t>
                        </m:r>
                      </m:sub>
                    </m:sSub>
                  </m:oMath>
                </a14:m>
                <a:r>
                  <a:rPr lang="en-US" altLang="ko-KR" sz="1600" dirty="0">
                    <a:latin typeface="+mj-lt"/>
                  </a:rPr>
                  <a:t> </a:t>
                </a:r>
              </a:p>
              <a:p>
                <a:r>
                  <a:rPr lang="en-US" altLang="ko-KR" sz="1600" dirty="0">
                    <a:latin typeface="+mj-lt"/>
                  </a:rPr>
                  <a:t>not only in terms of the objective function, </a:t>
                </a:r>
                <a:r>
                  <a:rPr lang="en-US" altLang="ko-KR" sz="1600" dirty="0">
                    <a:latin typeface="+mj-lt"/>
                    <a:sym typeface="Wingdings" panose="05000000000000000000" pitchFamily="2" charset="2"/>
                  </a:rPr>
                  <a:t> </a:t>
                </a:r>
                <a:r>
                  <a:rPr lang="ko-KR" altLang="en-US" sz="1600" dirty="0">
                    <a:latin typeface="+mj-lt"/>
                    <a:sym typeface="Wingdings" panose="05000000000000000000" pitchFamily="2" charset="2"/>
                  </a:rPr>
                  <a:t>목적 함수 측면에서</a:t>
                </a:r>
                <a:r>
                  <a:rPr lang="en-US" altLang="ko-KR" sz="1600" dirty="0">
                    <a:latin typeface="+mj-lt"/>
                  </a:rPr>
                  <a:t> </a:t>
                </a:r>
              </a:p>
              <a:p>
                <a:r>
                  <a:rPr lang="en-US" altLang="ko-KR" sz="1600" dirty="0">
                    <a:latin typeface="+mj-lt"/>
                  </a:rPr>
                  <a:t>but also in terms of aggregate throughput, and minimum throughput in the system,</a:t>
                </a:r>
              </a:p>
              <a:p>
                <a:r>
                  <a:rPr lang="en-US" altLang="ko-KR" sz="1600" dirty="0">
                    <a:latin typeface="+mj-lt"/>
                    <a:sym typeface="Wingdings" panose="05000000000000000000" pitchFamily="2" charset="2"/>
                  </a:rPr>
                  <a:t> </a:t>
                </a:r>
                <a:r>
                  <a:rPr lang="ko-KR" altLang="en-US" sz="1600" dirty="0">
                    <a:latin typeface="+mj-lt"/>
                    <a:sym typeface="Wingdings" panose="05000000000000000000" pitchFamily="2" charset="2"/>
                  </a:rPr>
                  <a:t>총 처리량</a:t>
                </a:r>
                <a:r>
                  <a:rPr lang="en-US" altLang="ko-KR" sz="1600" dirty="0">
                    <a:latin typeface="+mj-lt"/>
                    <a:sym typeface="Wingdings" panose="05000000000000000000" pitchFamily="2" charset="2"/>
                  </a:rPr>
                  <a:t>, </a:t>
                </a:r>
                <a:r>
                  <a:rPr lang="ko-KR" altLang="en-US" sz="1600" dirty="0">
                    <a:latin typeface="+mj-lt"/>
                    <a:sym typeface="Wingdings" panose="05000000000000000000" pitchFamily="2" charset="2"/>
                  </a:rPr>
                  <a:t>최소 처리량 측면</a:t>
                </a:r>
                <a:r>
                  <a:rPr lang="en-US" altLang="ko-KR" sz="1600" dirty="0">
                    <a:latin typeface="+mj-lt"/>
                  </a:rPr>
                  <a:t> </a:t>
                </a:r>
                <a14:m>
                  <m:oMath xmlns:m="http://schemas.openxmlformats.org/officeDocument/2006/math">
                    <m:nary>
                      <m:naryPr>
                        <m:chr m:val="∑"/>
                        <m:supHide m:val="on"/>
                        <m:ctrlPr>
                          <a:rPr lang="en-US" altLang="ko-KR" sz="1600" b="0" i="1" dirty="0" smtClean="0">
                            <a:latin typeface="Cambria Math" panose="02040503050406030204" pitchFamily="18" charset="0"/>
                            <a:sym typeface="Wingdings" panose="05000000000000000000" pitchFamily="2" charset="2"/>
                          </a:rPr>
                        </m:ctrlPr>
                      </m:naryPr>
                      <m:sub>
                        <m:r>
                          <a:rPr lang="en-US" altLang="ko-KR" sz="1600" b="0" i="1" dirty="0" smtClean="0">
                            <a:latin typeface="Cambria Math" panose="02040503050406030204" pitchFamily="18" charset="0"/>
                            <a:sym typeface="Wingdings" panose="05000000000000000000" pitchFamily="2" charset="2"/>
                          </a:rPr>
                          <m:t>𝑖</m:t>
                        </m:r>
                      </m:sub>
                      <m:sup/>
                      <m:e>
                        <m:r>
                          <m:rPr>
                            <m:sty m:val="p"/>
                          </m:rPr>
                          <a:rPr lang="en-US" altLang="ko-KR" sz="1600" b="0" i="0" dirty="0" smtClean="0">
                            <a:latin typeface="Cambria Math" panose="02040503050406030204" pitchFamily="18" charset="0"/>
                            <a:sym typeface="Wingdings" panose="05000000000000000000" pitchFamily="2" charset="2"/>
                          </a:rPr>
                          <m:t>log</m:t>
                        </m:r>
                        <m:r>
                          <a:rPr lang="en-US" altLang="ko-KR" sz="1600" b="0" i="1" dirty="0" smtClean="0">
                            <a:latin typeface="Cambria Math" panose="02040503050406030204" pitchFamily="18" charset="0"/>
                            <a:sym typeface="Wingdings" panose="05000000000000000000" pitchFamily="2" charset="2"/>
                          </a:rPr>
                          <m:t>(</m:t>
                        </m:r>
                        <m:sSub>
                          <m:sSubPr>
                            <m:ctrlPr>
                              <a:rPr lang="en-US" altLang="ko-KR" sz="1600" b="0" i="1" dirty="0" smtClean="0">
                                <a:latin typeface="Cambria Math" panose="02040503050406030204" pitchFamily="18" charset="0"/>
                                <a:sym typeface="Wingdings" panose="05000000000000000000" pitchFamily="2" charset="2"/>
                              </a:rPr>
                            </m:ctrlPr>
                          </m:sSubPr>
                          <m:e>
                            <m:r>
                              <a:rPr lang="ko-KR" altLang="en-US" sz="1600" b="0" i="1" dirty="0" smtClean="0">
                                <a:latin typeface="Cambria Math" panose="02040503050406030204" pitchFamily="18" charset="0"/>
                                <a:sym typeface="Wingdings" panose="05000000000000000000" pitchFamily="2" charset="2"/>
                              </a:rPr>
                              <m:t>𝜆</m:t>
                            </m:r>
                          </m:e>
                          <m:sub>
                            <m:r>
                              <a:rPr lang="en-US" altLang="ko-KR" sz="1600" b="0" i="1" dirty="0" smtClean="0">
                                <a:latin typeface="Cambria Math" panose="02040503050406030204" pitchFamily="18" charset="0"/>
                                <a:sym typeface="Wingdings" panose="05000000000000000000" pitchFamily="2" charset="2"/>
                              </a:rPr>
                              <m:t>𝑖</m:t>
                            </m:r>
                          </m:sub>
                        </m:sSub>
                        <m:r>
                          <a:rPr lang="en-US" altLang="ko-KR" sz="1600" b="0" i="1" dirty="0" smtClean="0">
                            <a:latin typeface="Cambria Math" panose="02040503050406030204" pitchFamily="18" charset="0"/>
                            <a:sym typeface="Wingdings" panose="05000000000000000000" pitchFamily="2" charset="2"/>
                          </a:rPr>
                          <m:t>)</m:t>
                        </m:r>
                      </m:e>
                    </m:nary>
                  </m:oMath>
                </a14:m>
                <a:r>
                  <a:rPr lang="en-US" altLang="ko-KR" sz="1600" dirty="0">
                    <a:latin typeface="+mj-lt"/>
                  </a:rPr>
                  <a:t>, </a:t>
                </a:r>
                <a14:m>
                  <m:oMath xmlns:m="http://schemas.openxmlformats.org/officeDocument/2006/math">
                    <m:nary>
                      <m:naryPr>
                        <m:chr m:val="∑"/>
                        <m:supHide m:val="on"/>
                        <m:ctrlPr>
                          <a:rPr lang="en-US" altLang="ko-KR" sz="1600" i="1" dirty="0">
                            <a:latin typeface="Cambria Math" panose="02040503050406030204" pitchFamily="18" charset="0"/>
                            <a:sym typeface="Wingdings" panose="05000000000000000000" pitchFamily="2" charset="2"/>
                          </a:rPr>
                        </m:ctrlPr>
                      </m:naryPr>
                      <m:sub>
                        <m:r>
                          <a:rPr lang="en-US" altLang="ko-KR" sz="1600" i="1" dirty="0">
                            <a:latin typeface="Cambria Math" panose="02040503050406030204" pitchFamily="18" charset="0"/>
                            <a:sym typeface="Wingdings" panose="05000000000000000000" pitchFamily="2" charset="2"/>
                          </a:rPr>
                          <m:t>𝑖</m:t>
                        </m:r>
                      </m:sub>
                      <m:sup/>
                      <m:e>
                        <m:sSub>
                          <m:sSubPr>
                            <m:ctrlPr>
                              <a:rPr lang="en-US" altLang="ko-KR" sz="1600" i="1" dirty="0">
                                <a:latin typeface="Cambria Math" panose="02040503050406030204" pitchFamily="18" charset="0"/>
                                <a:sym typeface="Wingdings" panose="05000000000000000000" pitchFamily="2" charset="2"/>
                              </a:rPr>
                            </m:ctrlPr>
                          </m:sSubPr>
                          <m:e>
                            <m:r>
                              <a:rPr lang="ko-KR" altLang="en-US" sz="1600" i="1" dirty="0">
                                <a:latin typeface="Cambria Math" panose="02040503050406030204" pitchFamily="18" charset="0"/>
                                <a:sym typeface="Wingdings" panose="05000000000000000000" pitchFamily="2" charset="2"/>
                              </a:rPr>
                              <m:t>𝜆</m:t>
                            </m:r>
                          </m:e>
                          <m:sub>
                            <m:r>
                              <a:rPr lang="en-US" altLang="ko-KR" sz="1600" i="1" dirty="0">
                                <a:latin typeface="Cambria Math" panose="02040503050406030204" pitchFamily="18" charset="0"/>
                                <a:sym typeface="Wingdings" panose="05000000000000000000" pitchFamily="2" charset="2"/>
                              </a:rPr>
                              <m:t>𝑖</m:t>
                            </m:r>
                          </m:sub>
                        </m:sSub>
                      </m:e>
                    </m:nary>
                    <m:r>
                      <a:rPr lang="en-US" altLang="ko-KR" sz="1600" b="0" i="1" dirty="0" smtClean="0">
                        <a:latin typeface="Cambria Math" panose="02040503050406030204" pitchFamily="18" charset="0"/>
                        <a:sym typeface="Wingdings" panose="05000000000000000000" pitchFamily="2" charset="2"/>
                      </a:rPr>
                      <m:t>, </m:t>
                    </m:r>
                    <m:func>
                      <m:funcPr>
                        <m:ctrlPr>
                          <a:rPr lang="en-US" altLang="ko-KR" sz="1600" b="0" i="1" dirty="0" smtClean="0">
                            <a:latin typeface="Cambria Math" panose="02040503050406030204" pitchFamily="18" charset="0"/>
                            <a:sym typeface="Wingdings" panose="05000000000000000000" pitchFamily="2" charset="2"/>
                          </a:rPr>
                        </m:ctrlPr>
                      </m:funcPr>
                      <m:fName>
                        <m:limLow>
                          <m:limLowPr>
                            <m:ctrlPr>
                              <a:rPr lang="en-US" altLang="ko-KR" sz="1600" b="0" i="1" dirty="0" smtClean="0">
                                <a:latin typeface="Cambria Math" panose="02040503050406030204" pitchFamily="18" charset="0"/>
                                <a:sym typeface="Wingdings" panose="05000000000000000000" pitchFamily="2" charset="2"/>
                              </a:rPr>
                            </m:ctrlPr>
                          </m:limLowPr>
                          <m:e>
                            <m:r>
                              <m:rPr>
                                <m:sty m:val="p"/>
                              </m:rPr>
                              <a:rPr lang="en-US" altLang="ko-KR" sz="1600" b="0" i="0" dirty="0" smtClean="0">
                                <a:latin typeface="Cambria Math" panose="02040503050406030204" pitchFamily="18" charset="0"/>
                                <a:sym typeface="Wingdings" panose="05000000000000000000" pitchFamily="2" charset="2"/>
                              </a:rPr>
                              <m:t>min</m:t>
                            </m:r>
                          </m:e>
                          <m:lim>
                            <m:r>
                              <a:rPr lang="en-US" altLang="ko-KR" sz="1600" b="0" i="1" dirty="0" smtClean="0">
                                <a:latin typeface="Cambria Math" panose="02040503050406030204" pitchFamily="18" charset="0"/>
                                <a:sym typeface="Wingdings" panose="05000000000000000000" pitchFamily="2" charset="2"/>
                              </a:rPr>
                              <m:t>𝑖</m:t>
                            </m:r>
                          </m:lim>
                        </m:limLow>
                      </m:fName>
                      <m:e>
                        <m:sSub>
                          <m:sSubPr>
                            <m:ctrlPr>
                              <a:rPr lang="en-US" altLang="ko-KR" sz="1600" i="1" dirty="0">
                                <a:latin typeface="Cambria Math" panose="02040503050406030204" pitchFamily="18" charset="0"/>
                                <a:sym typeface="Wingdings" panose="05000000000000000000" pitchFamily="2" charset="2"/>
                              </a:rPr>
                            </m:ctrlPr>
                          </m:sSubPr>
                          <m:e>
                            <m:r>
                              <a:rPr lang="ko-KR" altLang="en-US" sz="1600" i="1" dirty="0">
                                <a:latin typeface="Cambria Math" panose="02040503050406030204" pitchFamily="18" charset="0"/>
                                <a:sym typeface="Wingdings" panose="05000000000000000000" pitchFamily="2" charset="2"/>
                              </a:rPr>
                              <m:t>𝜆</m:t>
                            </m:r>
                          </m:e>
                          <m:sub>
                            <m:r>
                              <a:rPr lang="en-US" altLang="ko-KR" sz="1600" i="1" dirty="0">
                                <a:latin typeface="Cambria Math" panose="02040503050406030204" pitchFamily="18" charset="0"/>
                                <a:sym typeface="Wingdings" panose="05000000000000000000" pitchFamily="2" charset="2"/>
                              </a:rPr>
                              <m:t>𝑖</m:t>
                            </m:r>
                          </m:sub>
                        </m:sSub>
                      </m:e>
                    </m:func>
                  </m:oMath>
                </a14:m>
                <a:endParaRPr lang="ko-KR" altLang="en-US" sz="1600" dirty="0">
                  <a:latin typeface="+mj-lt"/>
                </a:endParaRPr>
              </a:p>
            </p:txBody>
          </p:sp>
        </mc:Choice>
        <mc:Fallback xmlns="">
          <p:sp>
            <p:nvSpPr>
              <p:cNvPr id="23" name="TextBox 22">
                <a:extLst>
                  <a:ext uri="{FF2B5EF4-FFF2-40B4-BE49-F238E27FC236}">
                    <a16:creationId xmlns:a16="http://schemas.microsoft.com/office/drawing/2014/main" id="{86D9010A-658D-4595-8B75-E5352A31473C}"/>
                  </a:ext>
                </a:extLst>
              </p:cNvPr>
              <p:cNvSpPr txBox="1">
                <a:spLocks noRot="1" noChangeAspect="1" noMove="1" noResize="1" noEditPoints="1" noAdjustHandles="1" noChangeArrowheads="1" noChangeShapeType="1" noTextEdit="1"/>
              </p:cNvSpPr>
              <p:nvPr/>
            </p:nvSpPr>
            <p:spPr>
              <a:xfrm>
                <a:off x="957933" y="1919502"/>
                <a:ext cx="10276114" cy="1077411"/>
              </a:xfrm>
              <a:prstGeom prst="rect">
                <a:avLst/>
              </a:prstGeom>
              <a:blipFill>
                <a:blip r:embed="rId4"/>
                <a:stretch>
                  <a:fillRect l="-297" t="-1695" b="-53107"/>
                </a:stretch>
              </a:blipFill>
            </p:spPr>
            <p:txBody>
              <a:bodyPr/>
              <a:lstStyle/>
              <a:p>
                <a:r>
                  <a:rPr lang="ko-KR" altLang="en-US">
                    <a:noFill/>
                  </a:rPr>
                  <a:t> </a:t>
                </a:r>
              </a:p>
            </p:txBody>
          </p:sp>
        </mc:Fallback>
      </mc:AlternateContent>
      <p:sp>
        <p:nvSpPr>
          <p:cNvPr id="25" name="TextBox 24">
            <a:extLst>
              <a:ext uri="{FF2B5EF4-FFF2-40B4-BE49-F238E27FC236}">
                <a16:creationId xmlns:a16="http://schemas.microsoft.com/office/drawing/2014/main" id="{4AA4A974-56ED-4E0A-87A2-90D34BAC2A9D}"/>
              </a:ext>
            </a:extLst>
          </p:cNvPr>
          <p:cNvSpPr txBox="1"/>
          <p:nvPr/>
        </p:nvSpPr>
        <p:spPr>
          <a:xfrm>
            <a:off x="957933" y="3109477"/>
            <a:ext cx="7053943" cy="338554"/>
          </a:xfrm>
          <a:prstGeom prst="rect">
            <a:avLst/>
          </a:prstGeom>
          <a:noFill/>
        </p:spPr>
        <p:txBody>
          <a:bodyPr wrap="square">
            <a:spAutoFit/>
          </a:bodyPr>
          <a:lstStyle/>
          <a:p>
            <a:r>
              <a:rPr lang="en-US" altLang="ko-KR" sz="1600" dirty="0">
                <a:latin typeface="+mj-lt"/>
              </a:rPr>
              <a:t>Operators </a:t>
            </a:r>
            <a:r>
              <a:rPr lang="en-US" altLang="ko-KR" sz="1600" dirty="0">
                <a:latin typeface="+mj-lt"/>
                <a:sym typeface="Wingdings" panose="05000000000000000000" pitchFamily="2" charset="2"/>
              </a:rPr>
              <a:t></a:t>
            </a:r>
            <a:endParaRPr lang="ko-KR" altLang="en-US" sz="1600" dirty="0"/>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E7A8D0C-533B-43BA-B8A9-5DB365D1256E}"/>
                  </a:ext>
                </a:extLst>
              </p:cNvPr>
              <p:cNvSpPr txBox="1"/>
              <p:nvPr/>
            </p:nvSpPr>
            <p:spPr>
              <a:xfrm>
                <a:off x="2423886" y="3104732"/>
                <a:ext cx="8194072" cy="905697"/>
              </a:xfrm>
              <a:prstGeom prst="rect">
                <a:avLst/>
              </a:prstGeom>
              <a:noFill/>
            </p:spPr>
            <p:txBody>
              <a:bodyPr wrap="square">
                <a:spAutoFit/>
              </a:bodyPr>
              <a:lstStyle/>
              <a:p>
                <a:pPr marL="342900" indent="-342900">
                  <a:buAutoNum type="arabicPeriod"/>
                </a:pPr>
                <a:r>
                  <a:rPr lang="en-US" altLang="ko-KR" sz="1600" dirty="0">
                    <a:latin typeface="+mj-lt"/>
                    <a:sym typeface="Wingdings" panose="05000000000000000000" pitchFamily="2" charset="2"/>
                  </a:rPr>
                  <a:t>trade-off fairness (usually using PF criteria) : </a:t>
                </a:r>
                <a14:m>
                  <m:oMath xmlns:m="http://schemas.openxmlformats.org/officeDocument/2006/math">
                    <m:nary>
                      <m:naryPr>
                        <m:chr m:val="∑"/>
                        <m:supHide m:val="on"/>
                        <m:ctrlPr>
                          <a:rPr lang="en-US" altLang="ko-KR" sz="1600" b="0" i="1" dirty="0" smtClean="0">
                            <a:latin typeface="Cambria Math" panose="02040503050406030204" pitchFamily="18" charset="0"/>
                            <a:sym typeface="Wingdings" panose="05000000000000000000" pitchFamily="2" charset="2"/>
                          </a:rPr>
                        </m:ctrlPr>
                      </m:naryPr>
                      <m:sub>
                        <m:r>
                          <a:rPr lang="en-US" altLang="ko-KR" sz="1600" b="0" i="1" dirty="0" smtClean="0">
                            <a:latin typeface="Cambria Math" panose="02040503050406030204" pitchFamily="18" charset="0"/>
                            <a:sym typeface="Wingdings" panose="05000000000000000000" pitchFamily="2" charset="2"/>
                          </a:rPr>
                          <m:t>𝑖</m:t>
                        </m:r>
                      </m:sub>
                      <m:sup/>
                      <m:e>
                        <m:r>
                          <m:rPr>
                            <m:sty m:val="p"/>
                          </m:rPr>
                          <a:rPr lang="en-US" altLang="ko-KR" sz="1600" b="0" i="0" dirty="0" smtClean="0">
                            <a:latin typeface="Cambria Math" panose="02040503050406030204" pitchFamily="18" charset="0"/>
                            <a:sym typeface="Wingdings" panose="05000000000000000000" pitchFamily="2" charset="2"/>
                          </a:rPr>
                          <m:t>log</m:t>
                        </m:r>
                        <m:r>
                          <a:rPr lang="en-US" altLang="ko-KR" sz="1600" b="0" i="1" dirty="0" smtClean="0">
                            <a:latin typeface="Cambria Math" panose="02040503050406030204" pitchFamily="18" charset="0"/>
                            <a:sym typeface="Wingdings" panose="05000000000000000000" pitchFamily="2" charset="2"/>
                          </a:rPr>
                          <m:t>(</m:t>
                        </m:r>
                        <m:sSub>
                          <m:sSubPr>
                            <m:ctrlPr>
                              <a:rPr lang="en-US" altLang="ko-KR" sz="1600" b="0" i="1" dirty="0" smtClean="0">
                                <a:latin typeface="Cambria Math" panose="02040503050406030204" pitchFamily="18" charset="0"/>
                                <a:sym typeface="Wingdings" panose="05000000000000000000" pitchFamily="2" charset="2"/>
                              </a:rPr>
                            </m:ctrlPr>
                          </m:sSubPr>
                          <m:e>
                            <m:r>
                              <a:rPr lang="ko-KR" altLang="en-US" sz="1600" b="0" i="1" dirty="0" smtClean="0">
                                <a:latin typeface="Cambria Math" panose="02040503050406030204" pitchFamily="18" charset="0"/>
                                <a:sym typeface="Wingdings" panose="05000000000000000000" pitchFamily="2" charset="2"/>
                              </a:rPr>
                              <m:t>𝜆</m:t>
                            </m:r>
                          </m:e>
                          <m:sub>
                            <m:r>
                              <a:rPr lang="en-US" altLang="ko-KR" sz="1600" b="0" i="1" dirty="0" smtClean="0">
                                <a:latin typeface="Cambria Math" panose="02040503050406030204" pitchFamily="18" charset="0"/>
                                <a:sym typeface="Wingdings" panose="05000000000000000000" pitchFamily="2" charset="2"/>
                              </a:rPr>
                              <m:t>𝑖</m:t>
                            </m:r>
                          </m:sub>
                        </m:sSub>
                        <m:r>
                          <a:rPr lang="en-US" altLang="ko-KR" sz="1600" b="0" i="1" dirty="0" smtClean="0">
                            <a:latin typeface="Cambria Math" panose="02040503050406030204" pitchFamily="18" charset="0"/>
                            <a:sym typeface="Wingdings" panose="05000000000000000000" pitchFamily="2" charset="2"/>
                          </a:rPr>
                          <m:t>)</m:t>
                        </m:r>
                      </m:e>
                    </m:nary>
                  </m:oMath>
                </a14:m>
                <a:endParaRPr lang="en-US" altLang="ko-KR" sz="1600" dirty="0">
                  <a:latin typeface="+mj-lt"/>
                  <a:sym typeface="Wingdings" panose="05000000000000000000" pitchFamily="2" charset="2"/>
                </a:endParaRPr>
              </a:p>
              <a:p>
                <a:pPr marL="342900" indent="-342900">
                  <a:buAutoNum type="arabicPeriod"/>
                </a:pPr>
                <a:r>
                  <a:rPr lang="en-US" altLang="ko-KR" sz="1600" dirty="0">
                    <a:latin typeface="+mj-lt"/>
                    <a:sym typeface="Wingdings" panose="05000000000000000000" pitchFamily="2" charset="2"/>
                  </a:rPr>
                  <a:t>Total aggregate throughput : </a:t>
                </a:r>
                <a14:m>
                  <m:oMath xmlns:m="http://schemas.openxmlformats.org/officeDocument/2006/math">
                    <m:nary>
                      <m:naryPr>
                        <m:chr m:val="∑"/>
                        <m:supHide m:val="on"/>
                        <m:ctrlPr>
                          <a:rPr lang="en-US" altLang="ko-KR" sz="1600" i="1" dirty="0" smtClean="0">
                            <a:latin typeface="Cambria Math" panose="02040503050406030204" pitchFamily="18" charset="0"/>
                            <a:sym typeface="Wingdings" panose="05000000000000000000" pitchFamily="2" charset="2"/>
                          </a:rPr>
                        </m:ctrlPr>
                      </m:naryPr>
                      <m:sub>
                        <m:r>
                          <a:rPr lang="en-US" altLang="ko-KR" sz="1600" i="1" dirty="0">
                            <a:latin typeface="Cambria Math" panose="02040503050406030204" pitchFamily="18" charset="0"/>
                            <a:sym typeface="Wingdings" panose="05000000000000000000" pitchFamily="2" charset="2"/>
                          </a:rPr>
                          <m:t>𝑖</m:t>
                        </m:r>
                      </m:sub>
                      <m:sup/>
                      <m:e>
                        <m:sSub>
                          <m:sSubPr>
                            <m:ctrlPr>
                              <a:rPr lang="en-US" altLang="ko-KR" sz="1600" i="1" dirty="0">
                                <a:latin typeface="Cambria Math" panose="02040503050406030204" pitchFamily="18" charset="0"/>
                                <a:sym typeface="Wingdings" panose="05000000000000000000" pitchFamily="2" charset="2"/>
                              </a:rPr>
                            </m:ctrlPr>
                          </m:sSubPr>
                          <m:e>
                            <m:r>
                              <a:rPr lang="ko-KR" altLang="en-US" sz="1600" i="1" dirty="0">
                                <a:latin typeface="Cambria Math" panose="02040503050406030204" pitchFamily="18" charset="0"/>
                                <a:sym typeface="Wingdings" panose="05000000000000000000" pitchFamily="2" charset="2"/>
                              </a:rPr>
                              <m:t>𝜆</m:t>
                            </m:r>
                          </m:e>
                          <m:sub>
                            <m:r>
                              <a:rPr lang="en-US" altLang="ko-KR" sz="1600" i="1" dirty="0">
                                <a:latin typeface="Cambria Math" panose="02040503050406030204" pitchFamily="18" charset="0"/>
                                <a:sym typeface="Wingdings" panose="05000000000000000000" pitchFamily="2" charset="2"/>
                              </a:rPr>
                              <m:t>𝑖</m:t>
                            </m:r>
                          </m:sub>
                        </m:sSub>
                      </m:e>
                    </m:nary>
                  </m:oMath>
                </a14:m>
                <a:endParaRPr lang="en-US" altLang="ko-KR" sz="1600" dirty="0">
                  <a:latin typeface="+mj-lt"/>
                  <a:sym typeface="Wingdings" panose="05000000000000000000" pitchFamily="2" charset="2"/>
                </a:endParaRPr>
              </a:p>
              <a:p>
                <a:pPr marL="342900" indent="-342900">
                  <a:buAutoNum type="arabicPeriod"/>
                </a:pPr>
                <a:r>
                  <a:rPr lang="en-US" altLang="ko-KR" sz="1600" dirty="0">
                    <a:latin typeface="+mj-lt"/>
                    <a:sym typeface="Wingdings" panose="05000000000000000000" pitchFamily="2" charset="2"/>
                  </a:rPr>
                  <a:t>Some criteria to take edge users performance into consideration :</a:t>
                </a:r>
                <a:r>
                  <a:rPr lang="en-US" altLang="ko-KR" sz="1600" b="0" dirty="0">
                    <a:sym typeface="Wingdings" panose="05000000000000000000" pitchFamily="2" charset="2"/>
                  </a:rPr>
                  <a:t> </a:t>
                </a:r>
                <a14:m>
                  <m:oMath xmlns:m="http://schemas.openxmlformats.org/officeDocument/2006/math">
                    <m:func>
                      <m:funcPr>
                        <m:ctrlPr>
                          <a:rPr lang="en-US" altLang="ko-KR" sz="1600" b="0" i="1" dirty="0" smtClean="0">
                            <a:latin typeface="Cambria Math" panose="02040503050406030204" pitchFamily="18" charset="0"/>
                            <a:sym typeface="Wingdings" panose="05000000000000000000" pitchFamily="2" charset="2"/>
                          </a:rPr>
                        </m:ctrlPr>
                      </m:funcPr>
                      <m:fName>
                        <m:limLow>
                          <m:limLowPr>
                            <m:ctrlPr>
                              <a:rPr lang="en-US" altLang="ko-KR" sz="1600" b="0" i="1" dirty="0" smtClean="0">
                                <a:latin typeface="Cambria Math" panose="02040503050406030204" pitchFamily="18" charset="0"/>
                                <a:sym typeface="Wingdings" panose="05000000000000000000" pitchFamily="2" charset="2"/>
                              </a:rPr>
                            </m:ctrlPr>
                          </m:limLowPr>
                          <m:e>
                            <m:r>
                              <m:rPr>
                                <m:sty m:val="p"/>
                              </m:rPr>
                              <a:rPr lang="en-US" altLang="ko-KR" sz="1600" b="0" i="0" dirty="0" smtClean="0">
                                <a:latin typeface="Cambria Math" panose="02040503050406030204" pitchFamily="18" charset="0"/>
                                <a:sym typeface="Wingdings" panose="05000000000000000000" pitchFamily="2" charset="2"/>
                              </a:rPr>
                              <m:t>min</m:t>
                            </m:r>
                          </m:e>
                          <m:lim>
                            <m:r>
                              <a:rPr lang="en-US" altLang="ko-KR" sz="1600" b="0" i="1" dirty="0" smtClean="0">
                                <a:latin typeface="Cambria Math" panose="02040503050406030204" pitchFamily="18" charset="0"/>
                                <a:sym typeface="Wingdings" panose="05000000000000000000" pitchFamily="2" charset="2"/>
                              </a:rPr>
                              <m:t>𝑖</m:t>
                            </m:r>
                          </m:lim>
                        </m:limLow>
                      </m:fName>
                      <m:e>
                        <m:sSub>
                          <m:sSubPr>
                            <m:ctrlPr>
                              <a:rPr lang="en-US" altLang="ko-KR" sz="1600" i="1" dirty="0">
                                <a:latin typeface="Cambria Math" panose="02040503050406030204" pitchFamily="18" charset="0"/>
                                <a:sym typeface="Wingdings" panose="05000000000000000000" pitchFamily="2" charset="2"/>
                              </a:rPr>
                            </m:ctrlPr>
                          </m:sSubPr>
                          <m:e>
                            <m:r>
                              <a:rPr lang="ko-KR" altLang="en-US" sz="1600" i="1" dirty="0">
                                <a:latin typeface="Cambria Math" panose="02040503050406030204" pitchFamily="18" charset="0"/>
                                <a:sym typeface="Wingdings" panose="05000000000000000000" pitchFamily="2" charset="2"/>
                              </a:rPr>
                              <m:t>𝜆</m:t>
                            </m:r>
                          </m:e>
                          <m:sub>
                            <m:r>
                              <a:rPr lang="en-US" altLang="ko-KR" sz="1600" i="1" dirty="0">
                                <a:latin typeface="Cambria Math" panose="02040503050406030204" pitchFamily="18" charset="0"/>
                                <a:sym typeface="Wingdings" panose="05000000000000000000" pitchFamily="2" charset="2"/>
                              </a:rPr>
                              <m:t>𝑖</m:t>
                            </m:r>
                          </m:sub>
                        </m:sSub>
                      </m:e>
                    </m:func>
                  </m:oMath>
                </a14:m>
                <a:endParaRPr lang="en-US" altLang="ko-KR" sz="1600" dirty="0">
                  <a:latin typeface="+mj-lt"/>
                  <a:sym typeface="Wingdings" panose="05000000000000000000" pitchFamily="2" charset="2"/>
                </a:endParaRPr>
              </a:p>
            </p:txBody>
          </p:sp>
        </mc:Choice>
        <mc:Fallback xmlns="">
          <p:sp>
            <p:nvSpPr>
              <p:cNvPr id="26" name="TextBox 25">
                <a:extLst>
                  <a:ext uri="{FF2B5EF4-FFF2-40B4-BE49-F238E27FC236}">
                    <a16:creationId xmlns:a16="http://schemas.microsoft.com/office/drawing/2014/main" id="{0E7A8D0C-533B-43BA-B8A9-5DB365D1256E}"/>
                  </a:ext>
                </a:extLst>
              </p:cNvPr>
              <p:cNvSpPr txBox="1">
                <a:spLocks noRot="1" noChangeAspect="1" noMove="1" noResize="1" noEditPoints="1" noAdjustHandles="1" noChangeArrowheads="1" noChangeShapeType="1" noTextEdit="1"/>
              </p:cNvSpPr>
              <p:nvPr/>
            </p:nvSpPr>
            <p:spPr>
              <a:xfrm>
                <a:off x="2423886" y="3104732"/>
                <a:ext cx="8194072" cy="905697"/>
              </a:xfrm>
              <a:prstGeom prst="rect">
                <a:avLst/>
              </a:prstGeom>
              <a:blipFill>
                <a:blip r:embed="rId5"/>
                <a:stretch>
                  <a:fillRect l="-595" t="-40268" b="-28188"/>
                </a:stretch>
              </a:blipFill>
            </p:spPr>
            <p:txBody>
              <a:bodyPr/>
              <a:lstStyle/>
              <a:p>
                <a:r>
                  <a:rPr lang="ko-KR" altLang="en-US">
                    <a:noFill/>
                  </a:rPr>
                  <a:t> </a:t>
                </a:r>
              </a:p>
            </p:txBody>
          </p:sp>
        </mc:Fallback>
      </mc:AlternateContent>
      <p:sp>
        <p:nvSpPr>
          <p:cNvPr id="27" name="TextBox 26">
            <a:extLst>
              <a:ext uri="{FF2B5EF4-FFF2-40B4-BE49-F238E27FC236}">
                <a16:creationId xmlns:a16="http://schemas.microsoft.com/office/drawing/2014/main" id="{EAD2044E-AF37-49F6-9FBA-E4A9E0D67948}"/>
              </a:ext>
            </a:extLst>
          </p:cNvPr>
          <p:cNvSpPr txBox="1"/>
          <p:nvPr/>
        </p:nvSpPr>
        <p:spPr>
          <a:xfrm>
            <a:off x="957934" y="4115633"/>
            <a:ext cx="8936694" cy="861774"/>
          </a:xfrm>
          <a:prstGeom prst="rect">
            <a:avLst/>
          </a:prstGeom>
          <a:noFill/>
        </p:spPr>
        <p:txBody>
          <a:bodyPr wrap="square">
            <a:spAutoFit/>
          </a:bodyPr>
          <a:lstStyle/>
          <a:p>
            <a:r>
              <a:rPr lang="en-US" altLang="ko-KR" sz="1600" b="1" dirty="0">
                <a:latin typeface="+mj-lt"/>
              </a:rPr>
              <a:t>Second</a:t>
            </a:r>
            <a:r>
              <a:rPr lang="en-US" altLang="ko-KR" sz="1600" dirty="0">
                <a:latin typeface="+mj-lt"/>
              </a:rPr>
              <a:t>, we want to study how different simple association rules perform as compared to the optimal solutions for these three resource allocation schemes. </a:t>
            </a:r>
          </a:p>
          <a:p>
            <a:r>
              <a:rPr lang="en-US" altLang="ko-KR" sz="1600" dirty="0">
                <a:latin typeface="+mj-lt"/>
                <a:sym typeface="Wingdings" panose="05000000000000000000" pitchFamily="2" charset="2"/>
              </a:rPr>
              <a:t> </a:t>
            </a:r>
            <a:r>
              <a:rPr lang="ko-KR" altLang="en-US" sz="1600" dirty="0">
                <a:latin typeface="+mj-lt"/>
                <a:sym typeface="Wingdings" panose="05000000000000000000" pitchFamily="2" charset="2"/>
              </a:rPr>
              <a:t>세가지 </a:t>
            </a:r>
            <a:r>
              <a:rPr lang="en-US" altLang="ko-KR" sz="1600" dirty="0">
                <a:latin typeface="+mj-lt"/>
                <a:sym typeface="Wingdings" panose="05000000000000000000" pitchFamily="2" charset="2"/>
              </a:rPr>
              <a:t>RAIM </a:t>
            </a:r>
            <a:r>
              <a:rPr lang="ko-KR" altLang="en-US" sz="1600" dirty="0">
                <a:latin typeface="+mj-lt"/>
                <a:sym typeface="Wingdings" panose="05000000000000000000" pitchFamily="2" charset="2"/>
              </a:rPr>
              <a:t>에 대해 단순한 접속규칙에 대한 성능을 최적의 성능과 비교한다</a:t>
            </a:r>
            <a:r>
              <a:rPr lang="en-US" altLang="ko-KR" sz="1600" dirty="0">
                <a:latin typeface="+mj-lt"/>
                <a:sym typeface="Wingdings" panose="05000000000000000000" pitchFamily="2" charset="2"/>
              </a:rPr>
              <a:t>.</a:t>
            </a:r>
            <a:r>
              <a:rPr lang="ko-KR" altLang="en-US" sz="1600" dirty="0">
                <a:latin typeface="+mj-lt"/>
                <a:sym typeface="Wingdings" panose="05000000000000000000" pitchFamily="2" charset="2"/>
              </a:rPr>
              <a:t> </a:t>
            </a:r>
            <a:endParaRPr lang="ko-KR" altLang="en-US" sz="1600" dirty="0">
              <a:latin typeface="+mj-lt"/>
            </a:endParaRPr>
          </a:p>
        </p:txBody>
      </p:sp>
      <p:sp>
        <p:nvSpPr>
          <p:cNvPr id="28" name="TextBox 27">
            <a:extLst>
              <a:ext uri="{FF2B5EF4-FFF2-40B4-BE49-F238E27FC236}">
                <a16:creationId xmlns:a16="http://schemas.microsoft.com/office/drawing/2014/main" id="{CF79E88D-4BE5-4E52-8B2D-6CC1480A420D}"/>
              </a:ext>
            </a:extLst>
          </p:cNvPr>
          <p:cNvSpPr txBox="1"/>
          <p:nvPr/>
        </p:nvSpPr>
        <p:spPr>
          <a:xfrm>
            <a:off x="957933" y="5388355"/>
            <a:ext cx="9797153" cy="830997"/>
          </a:xfrm>
          <a:prstGeom prst="rect">
            <a:avLst/>
          </a:prstGeom>
          <a:noFill/>
        </p:spPr>
        <p:txBody>
          <a:bodyPr wrap="square">
            <a:spAutoFit/>
          </a:bodyPr>
          <a:lstStyle/>
          <a:p>
            <a:r>
              <a:rPr lang="en-US" altLang="ko-KR" sz="1600" b="1" dirty="0">
                <a:latin typeface="+mj-lt"/>
              </a:rPr>
              <a:t>Finally</a:t>
            </a:r>
            <a:r>
              <a:rPr lang="en-US" altLang="ko-KR" sz="1600" dirty="0">
                <a:latin typeface="+mj-lt"/>
              </a:rPr>
              <a:t>, we want to study in more details the impact of some of the parameters of PSD which, under our assumptions, performs significantly better than CCD and OD</a:t>
            </a:r>
            <a:br>
              <a:rPr lang="en-US" altLang="ko-KR" sz="1600" dirty="0">
                <a:latin typeface="+mj-lt"/>
              </a:rPr>
            </a:br>
            <a:r>
              <a:rPr lang="en-US" altLang="ko-KR" sz="1600" dirty="0">
                <a:latin typeface="+mj-lt"/>
                <a:sym typeface="Wingdings" panose="05000000000000000000" pitchFamily="2" charset="2"/>
              </a:rPr>
              <a:t> PSD</a:t>
            </a:r>
            <a:r>
              <a:rPr lang="ko-KR" altLang="en-US" sz="1600" dirty="0">
                <a:latin typeface="+mj-lt"/>
                <a:sym typeface="Wingdings" panose="05000000000000000000" pitchFamily="2" charset="2"/>
              </a:rPr>
              <a:t>의 파라미터에 대한 성능을 확인하고 </a:t>
            </a:r>
            <a:r>
              <a:rPr lang="en-US" altLang="ko-KR" sz="1600" dirty="0">
                <a:latin typeface="+mj-lt"/>
                <a:sym typeface="Wingdings" panose="05000000000000000000" pitchFamily="2" charset="2"/>
              </a:rPr>
              <a:t>CCD</a:t>
            </a:r>
            <a:r>
              <a:rPr lang="ko-KR" altLang="en-US" sz="1600" dirty="0">
                <a:latin typeface="+mj-lt"/>
                <a:sym typeface="Wingdings" panose="05000000000000000000" pitchFamily="2" charset="2"/>
              </a:rPr>
              <a:t>와 </a:t>
            </a:r>
            <a:r>
              <a:rPr lang="en-US" altLang="ko-KR" sz="1600" dirty="0">
                <a:latin typeface="+mj-lt"/>
                <a:sym typeface="Wingdings" panose="05000000000000000000" pitchFamily="2" charset="2"/>
              </a:rPr>
              <a:t>OD</a:t>
            </a:r>
            <a:r>
              <a:rPr lang="ko-KR" altLang="en-US" sz="1600" dirty="0">
                <a:latin typeface="+mj-lt"/>
                <a:sym typeface="Wingdings" panose="05000000000000000000" pitchFamily="2" charset="2"/>
              </a:rPr>
              <a:t>보다 나은 성능을 확인한다</a:t>
            </a:r>
            <a:r>
              <a:rPr lang="en-US" altLang="ko-KR" sz="1600" dirty="0">
                <a:latin typeface="+mj-lt"/>
                <a:sym typeface="Wingdings" panose="05000000000000000000" pitchFamily="2" charset="2"/>
              </a:rPr>
              <a:t>.</a:t>
            </a:r>
            <a:endParaRPr lang="en-US" altLang="ko-KR" sz="1600" dirty="0">
              <a:latin typeface="+mj-lt"/>
            </a:endParaRPr>
          </a:p>
        </p:txBody>
      </p:sp>
    </p:spTree>
    <p:extLst>
      <p:ext uri="{BB962C8B-B14F-4D97-AF65-F5344CB8AC3E}">
        <p14:creationId xmlns:p14="http://schemas.microsoft.com/office/powerpoint/2010/main" val="2450367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76410AB9-AC74-48D5-A731-E306A8E2CD8A}"/>
              </a:ext>
            </a:extLst>
          </p:cNvPr>
          <p:cNvGrpSpPr/>
          <p:nvPr/>
        </p:nvGrpSpPr>
        <p:grpSpPr>
          <a:xfrm>
            <a:off x="0" y="10"/>
            <a:ext cx="12191981" cy="6857990"/>
            <a:chOff x="0" y="10"/>
            <a:chExt cx="12191981" cy="6857990"/>
          </a:xfrm>
        </p:grpSpPr>
        <p:pic>
          <p:nvPicPr>
            <p:cNvPr id="4" name="Picture 1">
              <a:extLst>
                <a:ext uri="{FF2B5EF4-FFF2-40B4-BE49-F238E27FC236}">
                  <a16:creationId xmlns:a16="http://schemas.microsoft.com/office/drawing/2014/main" id="{D8D7317A-AA7A-4A4D-AC11-59A4EED251E0}"/>
                </a:ext>
              </a:extLst>
            </p:cNvPr>
            <p:cNvPicPr>
              <a:picLocks noChangeAspect="1"/>
            </p:cNvPicPr>
            <p:nvPr/>
          </p:nvPicPr>
          <p:blipFill rotWithShape="1">
            <a:blip r:embed="rId3" cstate="screen">
              <a:duotone>
                <a:prstClr val="black"/>
                <a:prstClr val="white"/>
              </a:duotone>
              <a:extLst>
                <a:ext uri="{28A0092B-C50C-407E-A947-70E740481C1C}">
                  <a14:useLocalDpi xmlns:a14="http://schemas.microsoft.com/office/drawing/2010/main"/>
                </a:ext>
              </a:extLst>
            </a:blip>
            <a:srcRect t="8974" b="6757"/>
            <a:stretch/>
          </p:blipFill>
          <p:spPr>
            <a:xfrm>
              <a:off x="0" y="10"/>
              <a:ext cx="12191981" cy="6857990"/>
            </a:xfrm>
            <a:prstGeom prst="rect">
              <a:avLst/>
            </a:prstGeom>
          </p:spPr>
        </p:pic>
        <p:sp>
          <p:nvSpPr>
            <p:cNvPr id="2" name="사각형: 둥근 모서리 1">
              <a:extLst>
                <a:ext uri="{FF2B5EF4-FFF2-40B4-BE49-F238E27FC236}">
                  <a16:creationId xmlns:a16="http://schemas.microsoft.com/office/drawing/2014/main" id="{18ACE393-6465-4563-9CC1-F7DBC8C89F37}"/>
                </a:ext>
              </a:extLst>
            </p:cNvPr>
            <p:cNvSpPr/>
            <p:nvPr/>
          </p:nvSpPr>
          <p:spPr>
            <a:xfrm>
              <a:off x="212944" y="238836"/>
              <a:ext cx="11766114" cy="6421271"/>
            </a:xfrm>
            <a:prstGeom prst="roundRect">
              <a:avLst>
                <a:gd name="adj" fmla="val 7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TextBox 5">
            <a:extLst>
              <a:ext uri="{FF2B5EF4-FFF2-40B4-BE49-F238E27FC236}">
                <a16:creationId xmlns:a16="http://schemas.microsoft.com/office/drawing/2014/main" id="{F45D72DA-4878-42A6-98A1-32C72631FCB2}"/>
              </a:ext>
            </a:extLst>
          </p:cNvPr>
          <p:cNvSpPr txBox="1"/>
          <p:nvPr/>
        </p:nvSpPr>
        <p:spPr>
          <a:xfrm>
            <a:off x="397469" y="496069"/>
            <a:ext cx="10370615" cy="523220"/>
          </a:xfrm>
          <a:prstGeom prst="rect">
            <a:avLst/>
          </a:prstGeom>
          <a:noFill/>
        </p:spPr>
        <p:txBody>
          <a:bodyPr wrap="square" rtlCol="0">
            <a:spAutoFit/>
          </a:bodyPr>
          <a:lstStyle/>
          <a:p>
            <a:r>
              <a:rPr lang="en-US" altLang="ko-KR" sz="2800" dirty="0"/>
              <a:t>SIMPLE USER ASSOCIATION RULES</a:t>
            </a:r>
            <a:endParaRPr lang="ko-KR" altLang="en-US" sz="2800" dirty="0"/>
          </a:p>
        </p:txBody>
      </p:sp>
      <p:sp>
        <p:nvSpPr>
          <p:cNvPr id="13" name="TextBox 12">
            <a:extLst>
              <a:ext uri="{FF2B5EF4-FFF2-40B4-BE49-F238E27FC236}">
                <a16:creationId xmlns:a16="http://schemas.microsoft.com/office/drawing/2014/main" id="{B00EC0BA-7E6F-4AA0-8735-8383955FB86F}"/>
              </a:ext>
            </a:extLst>
          </p:cNvPr>
          <p:cNvSpPr txBox="1"/>
          <p:nvPr/>
        </p:nvSpPr>
        <p:spPr>
          <a:xfrm>
            <a:off x="713096" y="1384448"/>
            <a:ext cx="9904862" cy="584775"/>
          </a:xfrm>
          <a:prstGeom prst="rect">
            <a:avLst/>
          </a:prstGeom>
          <a:noFill/>
        </p:spPr>
        <p:txBody>
          <a:bodyPr wrap="square">
            <a:spAutoFit/>
          </a:bodyPr>
          <a:lstStyle/>
          <a:p>
            <a:r>
              <a:rPr lang="en-US" altLang="ko-KR" sz="1600" dirty="0"/>
              <a:t>* In practical cellular systems, users arrive in the network, stay for a while, and depart the network.</a:t>
            </a:r>
          </a:p>
          <a:p>
            <a:r>
              <a:rPr lang="ko-KR" altLang="en-US" sz="1600" dirty="0">
                <a:sym typeface="Wingdings" panose="05000000000000000000" pitchFamily="2" charset="2"/>
              </a:rPr>
              <a:t>이러한 시스템은 </a:t>
            </a:r>
            <a:endParaRPr lang="en-US" altLang="ko-KR" sz="1600" dirty="0">
              <a:sym typeface="Wingdings" panose="05000000000000000000" pitchFamily="2" charset="2"/>
            </a:endParaRPr>
          </a:p>
        </p:txBody>
      </p:sp>
      <p:sp>
        <p:nvSpPr>
          <p:cNvPr id="15" name="TextBox 14">
            <a:extLst>
              <a:ext uri="{FF2B5EF4-FFF2-40B4-BE49-F238E27FC236}">
                <a16:creationId xmlns:a16="http://schemas.microsoft.com/office/drawing/2014/main" id="{51FA375B-813E-4B48-A282-50DCA7C557B3}"/>
              </a:ext>
            </a:extLst>
          </p:cNvPr>
          <p:cNvSpPr txBox="1"/>
          <p:nvPr/>
        </p:nvSpPr>
        <p:spPr>
          <a:xfrm>
            <a:off x="2323531" y="1669440"/>
            <a:ext cx="8922223" cy="830997"/>
          </a:xfrm>
          <a:prstGeom prst="rect">
            <a:avLst/>
          </a:prstGeom>
          <a:noFill/>
        </p:spPr>
        <p:txBody>
          <a:bodyPr wrap="square">
            <a:spAutoFit/>
          </a:bodyPr>
          <a:lstStyle/>
          <a:p>
            <a:pPr marL="285750" indent="-285750">
              <a:buFont typeface="Wingdings" panose="05000000000000000000" pitchFamily="2" charset="2"/>
              <a:buChar char="à"/>
            </a:pPr>
            <a:r>
              <a:rPr lang="ko-KR" altLang="en-US" sz="1600" dirty="0">
                <a:sym typeface="Wingdings" panose="05000000000000000000" pitchFamily="2" charset="2"/>
              </a:rPr>
              <a:t>최적의 </a:t>
            </a:r>
            <a:r>
              <a:rPr lang="en-US" altLang="ko-KR" sz="1600" dirty="0">
                <a:sym typeface="Wingdings" panose="05000000000000000000" pitchFamily="2" charset="2"/>
              </a:rPr>
              <a:t>RAIM </a:t>
            </a:r>
            <a:r>
              <a:rPr lang="ko-KR" altLang="en-US" sz="1600" dirty="0">
                <a:sym typeface="Wingdings" panose="05000000000000000000" pitchFamily="2" charset="2"/>
              </a:rPr>
              <a:t>매개 변수를 계산하고 </a:t>
            </a:r>
            <a:endParaRPr lang="en-US" altLang="ko-KR" sz="1600" dirty="0">
              <a:sym typeface="Wingdings" panose="05000000000000000000" pitchFamily="2" charset="2"/>
            </a:endParaRPr>
          </a:p>
          <a:p>
            <a:pPr marL="285750" indent="-285750">
              <a:buFont typeface="Wingdings" panose="05000000000000000000" pitchFamily="2" charset="2"/>
              <a:buChar char="à"/>
            </a:pPr>
            <a:r>
              <a:rPr lang="ko-KR" altLang="en-US" sz="1600" dirty="0">
                <a:sym typeface="Wingdings" panose="05000000000000000000" pitchFamily="2" charset="2"/>
              </a:rPr>
              <a:t>최적으로 사용자를 연결 및 재 연결 </a:t>
            </a:r>
            <a:r>
              <a:rPr lang="en-US" altLang="ko-KR" sz="1600" u="sng" dirty="0">
                <a:sym typeface="Wingdings" panose="05000000000000000000" pitchFamily="2" charset="2"/>
              </a:rPr>
              <a:t>(</a:t>
            </a:r>
            <a:r>
              <a:rPr lang="ko-KR" altLang="en-US" sz="1600" u="sng" dirty="0">
                <a:sym typeface="Wingdings" panose="05000000000000000000" pitchFamily="2" charset="2"/>
              </a:rPr>
              <a:t>새로운 사용자가 도착하거나</a:t>
            </a:r>
            <a:r>
              <a:rPr lang="en-US" altLang="ko-KR" sz="1600" u="sng" dirty="0">
                <a:sym typeface="Wingdings" panose="05000000000000000000" pitchFamily="2" charset="2"/>
              </a:rPr>
              <a:t>,</a:t>
            </a:r>
            <a:r>
              <a:rPr lang="ko-KR" altLang="en-US" sz="1600" u="sng" dirty="0">
                <a:sym typeface="Wingdings" panose="05000000000000000000" pitchFamily="2" charset="2"/>
              </a:rPr>
              <a:t> 사용자가 시스템을 이동 또는 퇴장하거나</a:t>
            </a:r>
            <a:r>
              <a:rPr lang="en-US" altLang="ko-KR" sz="1600" u="sng" dirty="0">
                <a:sym typeface="Wingdings" panose="05000000000000000000" pitchFamily="2" charset="2"/>
              </a:rPr>
              <a:t>, </a:t>
            </a:r>
            <a:r>
              <a:rPr lang="ko-KR" altLang="en-US" sz="1600" u="sng" dirty="0">
                <a:sym typeface="Wingdings" panose="05000000000000000000" pitchFamily="2" charset="2"/>
              </a:rPr>
              <a:t> 채널 이득이 크게 변경 될 때</a:t>
            </a:r>
            <a:r>
              <a:rPr lang="en-US" altLang="ko-KR" sz="1600" u="sng" dirty="0">
                <a:sym typeface="Wingdings" panose="05000000000000000000" pitchFamily="2" charset="2"/>
              </a:rPr>
              <a:t>)</a:t>
            </a:r>
            <a:r>
              <a:rPr lang="en-US" altLang="ko-KR" sz="1600" dirty="0">
                <a:sym typeface="Wingdings" panose="05000000000000000000" pitchFamily="2" charset="2"/>
              </a:rPr>
              <a:t> </a:t>
            </a:r>
            <a:r>
              <a:rPr lang="ko-KR" altLang="en-US" sz="1600" dirty="0">
                <a:sym typeface="Wingdings" panose="05000000000000000000" pitchFamily="2" charset="2"/>
              </a:rPr>
              <a:t>할 수 있다면 최적으로 작동할거다</a:t>
            </a:r>
            <a:r>
              <a:rPr lang="en-US" altLang="ko-KR" sz="1600" dirty="0">
                <a:sym typeface="Wingdings" panose="05000000000000000000" pitchFamily="2" charset="2"/>
              </a:rPr>
              <a:t>.</a:t>
            </a:r>
          </a:p>
        </p:txBody>
      </p:sp>
      <p:sp>
        <p:nvSpPr>
          <p:cNvPr id="16" name="TextBox 15">
            <a:extLst>
              <a:ext uri="{FF2B5EF4-FFF2-40B4-BE49-F238E27FC236}">
                <a16:creationId xmlns:a16="http://schemas.microsoft.com/office/drawing/2014/main" id="{D0B0A465-3236-4EA1-9853-C9CEDE14F25F}"/>
              </a:ext>
            </a:extLst>
          </p:cNvPr>
          <p:cNvSpPr txBox="1"/>
          <p:nvPr/>
        </p:nvSpPr>
        <p:spPr>
          <a:xfrm>
            <a:off x="2323531" y="2511448"/>
            <a:ext cx="8293940" cy="584775"/>
          </a:xfrm>
          <a:prstGeom prst="rect">
            <a:avLst/>
          </a:prstGeom>
          <a:noFill/>
        </p:spPr>
        <p:txBody>
          <a:bodyPr wrap="square">
            <a:spAutoFit/>
          </a:bodyPr>
          <a:lstStyle/>
          <a:p>
            <a:pPr marL="285750" indent="-285750">
              <a:buFont typeface="Wingdings" panose="05000000000000000000" pitchFamily="2" charset="2"/>
              <a:buChar char="à"/>
            </a:pPr>
            <a:r>
              <a:rPr lang="ko-KR" altLang="en-US" sz="1600" dirty="0">
                <a:sym typeface="Wingdings" panose="05000000000000000000" pitchFamily="2" charset="2"/>
              </a:rPr>
              <a:t>하지만 온라인으로 </a:t>
            </a:r>
            <a:r>
              <a:rPr lang="en-US" altLang="ko-KR" sz="1600" dirty="0">
                <a:sym typeface="Wingdings" panose="05000000000000000000" pitchFamily="2" charset="2"/>
              </a:rPr>
              <a:t>RAIM </a:t>
            </a:r>
            <a:r>
              <a:rPr lang="ko-KR" altLang="en-US" sz="1600" dirty="0">
                <a:sym typeface="Wingdings" panose="05000000000000000000" pitchFamily="2" charset="2"/>
              </a:rPr>
              <a:t>매개 변수를 수정하고 사용자의 연결 제어를 하기엔 어렵다</a:t>
            </a:r>
            <a:r>
              <a:rPr lang="en-US" altLang="ko-KR" sz="1600" dirty="0">
                <a:sym typeface="Wingdings" panose="05000000000000000000" pitchFamily="2" charset="2"/>
              </a:rPr>
              <a:t>.</a:t>
            </a:r>
          </a:p>
          <a:p>
            <a:pPr marL="285750" indent="-285750">
              <a:buFont typeface="Wingdings" panose="05000000000000000000" pitchFamily="2" charset="2"/>
              <a:buChar char="à"/>
            </a:pPr>
            <a:r>
              <a:rPr lang="ko-KR" altLang="en-US" sz="1600" dirty="0">
                <a:sym typeface="Wingdings" panose="05000000000000000000" pitchFamily="2" charset="2"/>
              </a:rPr>
              <a:t>그래서 간단한 사용자 연결</a:t>
            </a:r>
            <a:r>
              <a:rPr lang="en-US" altLang="ko-KR" sz="1600" dirty="0">
                <a:sym typeface="Wingdings" panose="05000000000000000000" pitchFamily="2" charset="2"/>
              </a:rPr>
              <a:t>(</a:t>
            </a:r>
            <a:r>
              <a:rPr lang="ko-KR" altLang="en-US" sz="1600" dirty="0">
                <a:sym typeface="Wingdings" panose="05000000000000000000" pitchFamily="2" charset="2"/>
              </a:rPr>
              <a:t>접속</a:t>
            </a:r>
            <a:r>
              <a:rPr lang="en-US" altLang="ko-KR" sz="1600" dirty="0">
                <a:sym typeface="Wingdings" panose="05000000000000000000" pitchFamily="2" charset="2"/>
              </a:rPr>
              <a:t>)</a:t>
            </a:r>
            <a:r>
              <a:rPr lang="ko-KR" altLang="en-US" sz="1600" dirty="0">
                <a:sym typeface="Wingdings" panose="05000000000000000000" pitchFamily="2" charset="2"/>
              </a:rPr>
              <a:t> 규칙을 제안 한다</a:t>
            </a:r>
            <a:r>
              <a:rPr lang="en-US" altLang="ko-KR" sz="1600" dirty="0">
                <a:sym typeface="Wingdings" panose="05000000000000000000" pitchFamily="2" charset="2"/>
              </a:rPr>
              <a:t>.</a:t>
            </a:r>
            <a:r>
              <a:rPr lang="ko-KR" altLang="en-US" sz="1600" dirty="0">
                <a:sym typeface="Wingdings" panose="05000000000000000000" pitchFamily="2" charset="2"/>
              </a:rPr>
              <a:t> </a:t>
            </a:r>
            <a:endParaRPr lang="en-US" altLang="ko-KR" sz="1600" dirty="0">
              <a:sym typeface="Wingdings" panose="05000000000000000000" pitchFamily="2" charset="2"/>
            </a:endParaRP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1486167E-BD1D-4CB0-B7B3-8F3C36DE903F}"/>
                  </a:ext>
                </a:extLst>
              </p:cNvPr>
              <p:cNvSpPr txBox="1"/>
              <p:nvPr/>
            </p:nvSpPr>
            <p:spPr>
              <a:xfrm>
                <a:off x="713096" y="3461382"/>
                <a:ext cx="10232572" cy="2373214"/>
              </a:xfrm>
              <a:prstGeom prst="rect">
                <a:avLst/>
              </a:prstGeom>
              <a:noFill/>
            </p:spPr>
            <p:txBody>
              <a:bodyPr wrap="square" rtlCol="0">
                <a:spAutoFit/>
              </a:bodyPr>
              <a:lstStyle/>
              <a:p>
                <a:pPr marL="285750" indent="-285750">
                  <a:buFont typeface="Arial" panose="020B0604020202020204" pitchFamily="34" charset="0"/>
                  <a:buChar char="•"/>
                </a:pPr>
                <a:r>
                  <a:rPr lang="en-US" altLang="ko-KR" sz="1600" b="1" dirty="0">
                    <a:latin typeface="+mj-lt"/>
                  </a:rPr>
                  <a:t>Received Signal Power (CP)</a:t>
                </a:r>
              </a:p>
              <a:p>
                <a:r>
                  <a:rPr lang="en-US" altLang="ko-KR" sz="1600" b="1" dirty="0">
                    <a:latin typeface="+mj-lt"/>
                  </a:rPr>
                  <a:t>	 </a:t>
                </a:r>
                <a:r>
                  <a:rPr lang="en-US" altLang="ko-KR" sz="1600" b="1" dirty="0">
                    <a:latin typeface="+mj-lt"/>
                    <a:sym typeface="Wingdings" panose="05000000000000000000" pitchFamily="2" charset="2"/>
                  </a:rPr>
                  <a:t> </a:t>
                </a:r>
                <a:r>
                  <a:rPr lang="ko-KR" altLang="en-US" sz="1600" b="1" dirty="0">
                    <a:latin typeface="+mj-lt"/>
                    <a:sym typeface="Wingdings" panose="05000000000000000000" pitchFamily="2" charset="2"/>
                  </a:rPr>
                  <a:t>사용자는 수신호전력이 가장 높은 </a:t>
                </a:r>
                <a:r>
                  <a:rPr lang="en-US" altLang="ko-KR" sz="1600" b="1" dirty="0">
                    <a:latin typeface="+mj-lt"/>
                    <a:sym typeface="Wingdings" panose="05000000000000000000" pitchFamily="2" charset="2"/>
                  </a:rPr>
                  <a:t>BS</a:t>
                </a:r>
                <a:r>
                  <a:rPr lang="ko-KR" altLang="en-US" sz="1600" b="1" dirty="0">
                    <a:latin typeface="+mj-lt"/>
                    <a:sym typeface="Wingdings" panose="05000000000000000000" pitchFamily="2" charset="2"/>
                  </a:rPr>
                  <a:t>를 선택한다</a:t>
                </a:r>
                <a:r>
                  <a:rPr lang="en-US" altLang="ko-KR" sz="1600" b="1" dirty="0">
                    <a:latin typeface="+mj-lt"/>
                    <a:sym typeface="Wingdings" panose="05000000000000000000" pitchFamily="2" charset="2"/>
                  </a:rPr>
                  <a:t>.</a:t>
                </a:r>
                <a:endParaRPr lang="en-US" altLang="ko-KR" sz="1600" b="1" dirty="0">
                  <a:latin typeface="+mj-lt"/>
                </a:endParaRPr>
              </a:p>
              <a:p>
                <a:pPr marL="285750" indent="-285750">
                  <a:buFont typeface="Arial" panose="020B0604020202020204" pitchFamily="34" charset="0"/>
                  <a:buChar char="•"/>
                </a:pPr>
                <a:r>
                  <a:rPr lang="en-US" altLang="ko-KR" sz="1600" b="1" dirty="0">
                    <a:latin typeface="+mj-lt"/>
                  </a:rPr>
                  <a:t>Range Extension (RE)</a:t>
                </a:r>
              </a:p>
              <a:p>
                <a:r>
                  <a:rPr lang="en-US" altLang="ko-KR" sz="1600" b="1" dirty="0">
                    <a:latin typeface="+mj-lt"/>
                    <a:sym typeface="Wingdings" panose="05000000000000000000" pitchFamily="2" charset="2"/>
                  </a:rPr>
                  <a:t>	 </a:t>
                </a:r>
                <a:r>
                  <a:rPr lang="ko-KR" altLang="en-US" sz="1600" b="1" dirty="0">
                    <a:latin typeface="+mj-lt"/>
                    <a:sym typeface="Wingdings" panose="05000000000000000000" pitchFamily="2" charset="2"/>
                  </a:rPr>
                  <a:t>사용자는 </a:t>
                </a:r>
                <a:r>
                  <a:rPr lang="en-US" altLang="ko-KR" sz="1600" b="1" dirty="0">
                    <a:latin typeface="+mj-lt"/>
                    <a:sym typeface="Wingdings" panose="05000000000000000000" pitchFamily="2" charset="2"/>
                  </a:rPr>
                  <a:t>pathloss(</a:t>
                </a:r>
                <a:r>
                  <a:rPr lang="ko-KR" altLang="en-US" sz="1600" b="1" dirty="0">
                    <a:latin typeface="+mj-lt"/>
                    <a:sym typeface="Wingdings" panose="05000000000000000000" pitchFamily="2" charset="2"/>
                  </a:rPr>
                  <a:t>손실</a:t>
                </a:r>
                <a:r>
                  <a:rPr lang="en-US" altLang="ko-KR" sz="1600" b="1" dirty="0">
                    <a:latin typeface="+mj-lt"/>
                    <a:sym typeface="Wingdings" panose="05000000000000000000" pitchFamily="2" charset="2"/>
                  </a:rPr>
                  <a:t>)</a:t>
                </a:r>
                <a:r>
                  <a:rPr lang="ko-KR" altLang="en-US" sz="1600" b="1" dirty="0">
                    <a:latin typeface="+mj-lt"/>
                    <a:sym typeface="Wingdings" panose="05000000000000000000" pitchFamily="2" charset="2"/>
                  </a:rPr>
                  <a:t>가 가장 낮은 </a:t>
                </a:r>
                <a:r>
                  <a:rPr lang="en-US" altLang="ko-KR" sz="1600" b="1" dirty="0">
                    <a:latin typeface="+mj-lt"/>
                    <a:sym typeface="Wingdings" panose="05000000000000000000" pitchFamily="2" charset="2"/>
                  </a:rPr>
                  <a:t>BS</a:t>
                </a:r>
                <a:r>
                  <a:rPr lang="ko-KR" altLang="en-US" sz="1600" b="1" dirty="0">
                    <a:latin typeface="+mj-lt"/>
                    <a:sym typeface="Wingdings" panose="05000000000000000000" pitchFamily="2" charset="2"/>
                  </a:rPr>
                  <a:t>를 선택한다</a:t>
                </a:r>
                <a:r>
                  <a:rPr lang="en-US" altLang="ko-KR" sz="1600" b="1" dirty="0">
                    <a:latin typeface="+mj-lt"/>
                    <a:sym typeface="Wingdings" panose="05000000000000000000" pitchFamily="2" charset="2"/>
                  </a:rPr>
                  <a:t>.</a:t>
                </a:r>
                <a:r>
                  <a:rPr lang="ko-KR" altLang="en-US" sz="1600" b="1" dirty="0">
                    <a:latin typeface="+mj-lt"/>
                    <a:sym typeface="Wingdings" panose="05000000000000000000" pitchFamily="2" charset="2"/>
                  </a:rPr>
                  <a:t> </a:t>
                </a:r>
                <a:endParaRPr lang="en-US" altLang="ko-KR" sz="1600" b="1" dirty="0">
                  <a:latin typeface="+mj-lt"/>
                </a:endParaRPr>
              </a:p>
              <a:p>
                <a:pPr marL="285750" indent="-285750">
                  <a:buFont typeface="Arial" panose="020B0604020202020204" pitchFamily="34" charset="0"/>
                  <a:buChar char="•"/>
                </a:pPr>
                <a:r>
                  <a:rPr lang="en-US" altLang="ko-KR" sz="1600" b="1" dirty="0">
                    <a:latin typeface="+mj-lt"/>
                  </a:rPr>
                  <a:t>Picocell First (</a:t>
                </a:r>
                <a:r>
                  <a:rPr lang="en-US" altLang="ko-KR" sz="1600" b="1" dirty="0" err="1">
                    <a:latin typeface="+mj-lt"/>
                  </a:rPr>
                  <a:t>PicoF</a:t>
                </a:r>
                <a:r>
                  <a:rPr lang="en-US" altLang="ko-KR" sz="1600" b="1" dirty="0">
                    <a:latin typeface="+mj-lt"/>
                  </a:rPr>
                  <a:t>) </a:t>
                </a:r>
                <a:r>
                  <a:rPr lang="en-US" altLang="ko-KR" sz="1600" b="1" dirty="0">
                    <a:latin typeface="+mj-lt"/>
                    <a:sym typeface="Wingdings" panose="05000000000000000000" pitchFamily="2" charset="2"/>
                  </a:rPr>
                  <a:t> </a:t>
                </a:r>
                <a:r>
                  <a:rPr lang="ko-KR" altLang="en-US" sz="1600" b="1" dirty="0">
                    <a:latin typeface="+mj-lt"/>
                    <a:sym typeface="Wingdings" panose="05000000000000000000" pitchFamily="2" charset="2"/>
                  </a:rPr>
                  <a:t>논문에서 새로이 만든</a:t>
                </a:r>
                <a:r>
                  <a:rPr lang="en-US" altLang="ko-KR" sz="1600" b="1" dirty="0">
                    <a:latin typeface="+mj-lt"/>
                  </a:rPr>
                  <a:t> </a:t>
                </a:r>
              </a:p>
              <a:p>
                <a:r>
                  <a:rPr lang="en-US" altLang="ko-KR" sz="1600" b="1" dirty="0">
                    <a:latin typeface="+mj-lt"/>
                    <a:sym typeface="Wingdings" panose="05000000000000000000" pitchFamily="2" charset="2"/>
                  </a:rPr>
                  <a:t>	 </a:t>
                </a:r>
                <a:r>
                  <a:rPr lang="ko-KR" altLang="en-US" sz="1600" b="1" dirty="0">
                    <a:latin typeface="+mj-lt"/>
                    <a:sym typeface="Wingdings" panose="05000000000000000000" pitchFamily="2" charset="2"/>
                  </a:rPr>
                  <a:t>사용자는 </a:t>
                </a:r>
                <a:r>
                  <a:rPr lang="en-US" altLang="ko-KR" sz="1600" b="1" dirty="0" err="1">
                    <a:latin typeface="+mj-lt"/>
                    <a:sym typeface="Wingdings" panose="05000000000000000000" pitchFamily="2" charset="2"/>
                  </a:rPr>
                  <a:t>pico</a:t>
                </a:r>
                <a:r>
                  <a:rPr lang="en-US" altLang="ko-KR" sz="1600" b="1" dirty="0">
                    <a:latin typeface="+mj-lt"/>
                    <a:sym typeface="Wingdings" panose="05000000000000000000" pitchFamily="2" charset="2"/>
                  </a:rPr>
                  <a:t> BS</a:t>
                </a:r>
                <a:r>
                  <a:rPr lang="ko-KR" altLang="en-US" sz="1600" b="1" dirty="0">
                    <a:latin typeface="+mj-lt"/>
                    <a:sym typeface="Wingdings" panose="05000000000000000000" pitchFamily="2" charset="2"/>
                  </a:rPr>
                  <a:t>와 연결된다</a:t>
                </a:r>
                <a:r>
                  <a:rPr lang="en-US" altLang="ko-KR" sz="1600" b="1" dirty="0">
                    <a:latin typeface="+mj-lt"/>
                    <a:sym typeface="Wingdings" panose="05000000000000000000" pitchFamily="2" charset="2"/>
                  </a:rPr>
                  <a:t>. </a:t>
                </a:r>
                <a:r>
                  <a:rPr lang="ko-KR" altLang="en-US" sz="1600" b="1" dirty="0">
                    <a:latin typeface="+mj-lt"/>
                    <a:sym typeface="Wingdings" panose="05000000000000000000" pitchFamily="2" charset="2"/>
                  </a:rPr>
                  <a:t>다음 규칙에 따라</a:t>
                </a:r>
                <a:endParaRPr lang="en-US" altLang="ko-KR" sz="1600" b="1" dirty="0">
                  <a:latin typeface="+mj-lt"/>
                  <a:sym typeface="Wingdings" panose="05000000000000000000" pitchFamily="2" charset="2"/>
                </a:endParaRPr>
              </a:p>
              <a:p>
                <a:r>
                  <a:rPr lang="en-US" altLang="ko-KR" sz="1600" b="1" dirty="0">
                    <a:latin typeface="+mj-lt"/>
                    <a:sym typeface="Wingdings" panose="05000000000000000000" pitchFamily="2" charset="2"/>
                  </a:rPr>
                  <a:t>	</a:t>
                </a:r>
                <a14:m>
                  <m:oMath xmlns:m="http://schemas.openxmlformats.org/officeDocument/2006/math">
                    <m:sSup>
                      <m:sSupPr>
                        <m:ctrlPr>
                          <a:rPr lang="en-US" altLang="ko-KR" sz="1600" i="1" smtClean="0">
                            <a:latin typeface="Cambria Math" panose="02040503050406030204" pitchFamily="18" charset="0"/>
                            <a:sym typeface="Wingdings" panose="05000000000000000000" pitchFamily="2" charset="2"/>
                          </a:rPr>
                        </m:ctrlPr>
                      </m:sSupPr>
                      <m:e>
                        <m:r>
                          <a:rPr lang="en-US" altLang="ko-KR" sz="1600" b="0" i="1" smtClean="0">
                            <a:latin typeface="Cambria Math" panose="02040503050406030204" pitchFamily="18" charset="0"/>
                            <a:sym typeface="Wingdings" panose="05000000000000000000" pitchFamily="2" charset="2"/>
                          </a:rPr>
                          <m:t>𝑗</m:t>
                        </m:r>
                      </m:e>
                      <m:sup>
                        <m:r>
                          <a:rPr lang="en-US" altLang="ko-KR" sz="1600" b="0" i="1" smtClean="0">
                            <a:latin typeface="Cambria Math" panose="02040503050406030204" pitchFamily="18" charset="0"/>
                            <a:sym typeface="Wingdings" panose="05000000000000000000" pitchFamily="2" charset="2"/>
                          </a:rPr>
                          <m:t>∗</m:t>
                        </m:r>
                      </m:sup>
                    </m:sSup>
                    <m:r>
                      <a:rPr lang="en-US" altLang="ko-KR" sz="1600" b="1" i="1" smtClean="0">
                        <a:latin typeface="Cambria Math" panose="02040503050406030204" pitchFamily="18" charset="0"/>
                        <a:sym typeface="Wingdings" panose="05000000000000000000" pitchFamily="2" charset="2"/>
                      </a:rPr>
                      <m:t>=</m:t>
                    </m:r>
                    <m:func>
                      <m:funcPr>
                        <m:ctrlPr>
                          <a:rPr lang="en-US" altLang="ko-KR" sz="1600" i="1" smtClean="0">
                            <a:latin typeface="Cambria Math" panose="02040503050406030204" pitchFamily="18" charset="0"/>
                            <a:sym typeface="Wingdings" panose="05000000000000000000" pitchFamily="2" charset="2"/>
                          </a:rPr>
                        </m:ctrlPr>
                      </m:funcPr>
                      <m:fName>
                        <m:r>
                          <m:rPr>
                            <m:sty m:val="p"/>
                          </m:rPr>
                          <a:rPr lang="en-US" altLang="ko-KR" sz="1600" b="0" i="0" smtClean="0">
                            <a:latin typeface="Cambria Math" panose="02040503050406030204" pitchFamily="18" charset="0"/>
                            <a:sym typeface="Wingdings" panose="05000000000000000000" pitchFamily="2" charset="2"/>
                          </a:rPr>
                          <m:t>arg</m:t>
                        </m:r>
                        <m:limLow>
                          <m:limLowPr>
                            <m:ctrlPr>
                              <a:rPr lang="en-US" altLang="ko-KR" sz="1600" i="1" smtClean="0">
                                <a:latin typeface="Cambria Math" panose="02040503050406030204" pitchFamily="18" charset="0"/>
                                <a:sym typeface="Wingdings" panose="05000000000000000000" pitchFamily="2" charset="2"/>
                              </a:rPr>
                            </m:ctrlPr>
                          </m:limLowPr>
                          <m:e>
                            <m:r>
                              <m:rPr>
                                <m:sty m:val="p"/>
                              </m:rPr>
                              <a:rPr lang="en-US" altLang="ko-KR" sz="1600" b="0" i="0" smtClean="0">
                                <a:latin typeface="Cambria Math" panose="02040503050406030204" pitchFamily="18" charset="0"/>
                                <a:sym typeface="Wingdings" panose="05000000000000000000" pitchFamily="2" charset="2"/>
                              </a:rPr>
                              <m:t>max</m:t>
                            </m:r>
                          </m:e>
                          <m:lim>
                            <m:r>
                              <m:rPr>
                                <m:sty m:val="p"/>
                              </m:rPr>
                              <a:rPr lang="en-US" altLang="ko-KR" sz="1600" b="0" i="0" smtClean="0">
                                <a:latin typeface="Cambria Math" panose="02040503050406030204" pitchFamily="18" charset="0"/>
                                <a:sym typeface="Wingdings" panose="05000000000000000000" pitchFamily="2" charset="2"/>
                              </a:rPr>
                              <m:t>j</m:t>
                            </m:r>
                            <m:r>
                              <a:rPr lang="en-US" altLang="ko-KR" sz="1600" b="0" i="1" smtClean="0">
                                <a:latin typeface="Cambria Math" panose="02040503050406030204" pitchFamily="18" charset="0"/>
                                <a:sym typeface="Wingdings" panose="05000000000000000000" pitchFamily="2" charset="2"/>
                              </a:rPr>
                              <m:t>∈</m:t>
                            </m:r>
                            <m:r>
                              <a:rPr lang="en-US" altLang="ko-KR" sz="1600" b="0" i="1" smtClean="0">
                                <a:latin typeface="Cambria Math" panose="02040503050406030204" pitchFamily="18" charset="0"/>
                                <a:ea typeface="Cambria Math" panose="02040503050406030204" pitchFamily="18" charset="0"/>
                                <a:sym typeface="Wingdings" panose="05000000000000000000" pitchFamily="2" charset="2"/>
                              </a:rPr>
                              <m:t>ℬ</m:t>
                            </m:r>
                          </m:lim>
                        </m:limLow>
                      </m:fName>
                      <m:e>
                        <m:r>
                          <a:rPr lang="en-US" altLang="ko-KR" sz="1600" b="0" i="1" smtClean="0">
                            <a:latin typeface="Cambria Math" panose="02040503050406030204" pitchFamily="18" charset="0"/>
                            <a:sym typeface="Wingdings" panose="05000000000000000000" pitchFamily="2" charset="2"/>
                          </a:rPr>
                          <m:t>{</m:t>
                        </m:r>
                        <m:sSub>
                          <m:sSubPr>
                            <m:ctrlPr>
                              <a:rPr lang="en-US" altLang="ko-KR" sz="1600" i="1" smtClean="0">
                                <a:latin typeface="Cambria Math" panose="02040503050406030204" pitchFamily="18" charset="0"/>
                                <a:sym typeface="Wingdings" panose="05000000000000000000" pitchFamily="2" charset="2"/>
                              </a:rPr>
                            </m:ctrlPr>
                          </m:sSubPr>
                          <m:e>
                            <m:r>
                              <a:rPr lang="ko-KR" altLang="en-US" sz="1600" b="0" i="1" smtClean="0">
                                <a:latin typeface="Cambria Math" panose="02040503050406030204" pitchFamily="18" charset="0"/>
                                <a:sym typeface="Wingdings" panose="05000000000000000000" pitchFamily="2" charset="2"/>
                              </a:rPr>
                              <m:t>𝛾</m:t>
                            </m:r>
                          </m:e>
                          <m:sub>
                            <m:r>
                              <a:rPr lang="en-US" altLang="ko-KR" sz="1600" b="0" i="1" smtClean="0">
                                <a:latin typeface="Cambria Math" panose="02040503050406030204" pitchFamily="18" charset="0"/>
                                <a:sym typeface="Wingdings" panose="05000000000000000000" pitchFamily="2" charset="2"/>
                              </a:rPr>
                              <m:t>𝑖</m:t>
                            </m:r>
                            <m:r>
                              <a:rPr lang="en-US" altLang="ko-KR" sz="1600" b="0" i="1" smtClean="0">
                                <a:latin typeface="Cambria Math" panose="02040503050406030204" pitchFamily="18" charset="0"/>
                                <a:sym typeface="Wingdings" panose="05000000000000000000" pitchFamily="2" charset="2"/>
                              </a:rPr>
                              <m:t>, </m:t>
                            </m:r>
                            <m:r>
                              <a:rPr lang="en-US" altLang="ko-KR" sz="1600" b="0" i="1" smtClean="0">
                                <a:latin typeface="Cambria Math" panose="02040503050406030204" pitchFamily="18" charset="0"/>
                                <a:sym typeface="Wingdings" panose="05000000000000000000" pitchFamily="2" charset="2"/>
                              </a:rPr>
                              <m:t>𝑗</m:t>
                            </m:r>
                          </m:sub>
                        </m:sSub>
                        <m:r>
                          <a:rPr lang="en-US" altLang="ko-KR" sz="1600" b="0" i="1" smtClean="0">
                            <a:latin typeface="Cambria Math" panose="02040503050406030204" pitchFamily="18" charset="0"/>
                            <a:sym typeface="Wingdings" panose="05000000000000000000" pitchFamily="2" charset="2"/>
                          </a:rPr>
                          <m:t>}</m:t>
                        </m:r>
                      </m:e>
                    </m:func>
                    <m:r>
                      <a:rPr lang="en-US" altLang="ko-KR" sz="1600" b="1" i="1" smtClean="0">
                        <a:latin typeface="Cambria Math" panose="02040503050406030204" pitchFamily="18" charset="0"/>
                        <a:sym typeface="Wingdings" panose="05000000000000000000" pitchFamily="2" charset="2"/>
                      </a:rPr>
                      <m:t>,</m:t>
                    </m:r>
                    <m:r>
                      <a:rPr lang="en-US" altLang="ko-KR" sz="1600" b="0" i="1" smtClean="0">
                        <a:latin typeface="Cambria Math" panose="02040503050406030204" pitchFamily="18" charset="0"/>
                        <a:sym typeface="Wingdings" panose="05000000000000000000" pitchFamily="2" charset="2"/>
                      </a:rPr>
                      <m:t>   </m:t>
                    </m:r>
                    <m:sSub>
                      <m:sSubPr>
                        <m:ctrlPr>
                          <a:rPr lang="en-US" altLang="ko-KR" sz="1600" i="1">
                            <a:latin typeface="Cambria Math" panose="02040503050406030204" pitchFamily="18" charset="0"/>
                            <a:sym typeface="Wingdings" panose="05000000000000000000" pitchFamily="2" charset="2"/>
                          </a:rPr>
                        </m:ctrlPr>
                      </m:sSubPr>
                      <m:e>
                        <m:r>
                          <a:rPr lang="ko-KR" altLang="en-US" sz="1600" i="1">
                            <a:latin typeface="Cambria Math" panose="02040503050406030204" pitchFamily="18" charset="0"/>
                            <a:sym typeface="Wingdings" panose="05000000000000000000" pitchFamily="2" charset="2"/>
                          </a:rPr>
                          <m:t>𝛾</m:t>
                        </m:r>
                      </m:e>
                      <m:sub>
                        <m:r>
                          <a:rPr lang="en-US" altLang="ko-KR" sz="1600" i="1">
                            <a:latin typeface="Cambria Math" panose="02040503050406030204" pitchFamily="18" charset="0"/>
                            <a:sym typeface="Wingdings" panose="05000000000000000000" pitchFamily="2" charset="2"/>
                          </a:rPr>
                          <m:t>𝑖</m:t>
                        </m:r>
                        <m:r>
                          <a:rPr lang="en-US" altLang="ko-KR" sz="1600" i="1">
                            <a:latin typeface="Cambria Math" panose="02040503050406030204" pitchFamily="18" charset="0"/>
                            <a:sym typeface="Wingdings" panose="05000000000000000000" pitchFamily="2" charset="2"/>
                          </a:rPr>
                          <m:t>, </m:t>
                        </m:r>
                        <m:sSup>
                          <m:sSupPr>
                            <m:ctrlPr>
                              <a:rPr lang="en-US" altLang="ko-KR" sz="1600" i="1" smtClean="0">
                                <a:latin typeface="Cambria Math" panose="02040503050406030204" pitchFamily="18" charset="0"/>
                                <a:sym typeface="Wingdings" panose="05000000000000000000" pitchFamily="2" charset="2"/>
                              </a:rPr>
                            </m:ctrlPr>
                          </m:sSupPr>
                          <m:e>
                            <m:r>
                              <a:rPr lang="en-US" altLang="ko-KR" sz="1600" b="0" i="1" smtClean="0">
                                <a:latin typeface="Cambria Math" panose="02040503050406030204" pitchFamily="18" charset="0"/>
                                <a:sym typeface="Wingdings" panose="05000000000000000000" pitchFamily="2" charset="2"/>
                              </a:rPr>
                              <m:t>𝑗</m:t>
                            </m:r>
                          </m:e>
                          <m:sup>
                            <m:r>
                              <a:rPr lang="en-US" altLang="ko-KR" sz="1600" b="0" i="1" smtClean="0">
                                <a:latin typeface="Cambria Math" panose="02040503050406030204" pitchFamily="18" charset="0"/>
                                <a:sym typeface="Wingdings" panose="05000000000000000000" pitchFamily="2" charset="2"/>
                              </a:rPr>
                              <m:t>∗</m:t>
                            </m:r>
                          </m:sup>
                        </m:sSup>
                      </m:sub>
                    </m:sSub>
                    <m:r>
                      <a:rPr lang="en-US" altLang="ko-KR" sz="1600" b="0" i="1" smtClean="0">
                        <a:latin typeface="Cambria Math" panose="02040503050406030204" pitchFamily="18" charset="0"/>
                        <a:sym typeface="Wingdings" panose="05000000000000000000" pitchFamily="2" charset="2"/>
                      </a:rPr>
                      <m:t>&gt;</m:t>
                    </m:r>
                    <m:r>
                      <a:rPr lang="ko-KR" altLang="en-US" sz="1600" b="0" i="1" smtClean="0">
                        <a:latin typeface="Cambria Math" panose="02040503050406030204" pitchFamily="18" charset="0"/>
                        <a:sym typeface="Wingdings" panose="05000000000000000000" pitchFamily="2" charset="2"/>
                      </a:rPr>
                      <m:t>𝛽</m:t>
                    </m:r>
                    <m:r>
                      <a:rPr lang="en-US" altLang="ko-KR" sz="1600" b="0" i="1" smtClean="0">
                        <a:latin typeface="Cambria Math" panose="02040503050406030204" pitchFamily="18" charset="0"/>
                        <a:sym typeface="Wingdings" panose="05000000000000000000" pitchFamily="2" charset="2"/>
                      </a:rPr>
                      <m:t>,  </m:t>
                    </m:r>
                    <m:r>
                      <a:rPr lang="ko-KR" altLang="en-US" sz="1600" i="1">
                        <a:latin typeface="Cambria Math" panose="02040503050406030204" pitchFamily="18" charset="0"/>
                        <a:sym typeface="Wingdings" panose="05000000000000000000" pitchFamily="2" charset="2"/>
                      </a:rPr>
                      <m:t>𝛽</m:t>
                    </m:r>
                    <m:r>
                      <a:rPr lang="en-US" altLang="ko-KR" sz="1600" b="0" i="1" smtClean="0">
                        <a:latin typeface="Cambria Math" panose="02040503050406030204" pitchFamily="18" charset="0"/>
                        <a:sym typeface="Wingdings" panose="05000000000000000000" pitchFamily="2" charset="2"/>
                      </a:rPr>
                      <m:t> </m:t>
                    </m:r>
                    <m:r>
                      <m:rPr>
                        <m:sty m:val="p"/>
                      </m:rPr>
                      <a:rPr lang="en-US" altLang="ko-KR" sz="1600" b="0" i="0" smtClean="0">
                        <a:latin typeface="Cambria Math" panose="02040503050406030204" pitchFamily="18" charset="0"/>
                        <a:sym typeface="Wingdings" panose="05000000000000000000" pitchFamily="2" charset="2"/>
                      </a:rPr>
                      <m:t>is</m:t>
                    </m:r>
                    <m:r>
                      <a:rPr lang="en-US" altLang="ko-KR" sz="1600" b="0" i="0" smtClean="0">
                        <a:latin typeface="Cambria Math" panose="02040503050406030204" pitchFamily="18" charset="0"/>
                        <a:sym typeface="Wingdings" panose="05000000000000000000" pitchFamily="2" charset="2"/>
                      </a:rPr>
                      <m:t> </m:t>
                    </m:r>
                    <m:r>
                      <m:rPr>
                        <m:sty m:val="p"/>
                      </m:rPr>
                      <a:rPr lang="en-US" altLang="ko-KR" sz="1600" b="0" i="0" smtClean="0">
                        <a:latin typeface="Cambria Math" panose="02040503050406030204" pitchFamily="18" charset="0"/>
                        <a:sym typeface="Wingdings" panose="05000000000000000000" pitchFamily="2" charset="2"/>
                      </a:rPr>
                      <m:t>tunning</m:t>
                    </m:r>
                    <m:r>
                      <a:rPr lang="en-US" altLang="ko-KR" sz="1600" b="0" i="0" smtClean="0">
                        <a:latin typeface="Cambria Math" panose="02040503050406030204" pitchFamily="18" charset="0"/>
                        <a:sym typeface="Wingdings" panose="05000000000000000000" pitchFamily="2" charset="2"/>
                      </a:rPr>
                      <m:t> </m:t>
                    </m:r>
                    <m:r>
                      <m:rPr>
                        <m:sty m:val="p"/>
                      </m:rPr>
                      <a:rPr lang="en-US" altLang="ko-KR" sz="1600" b="0" i="0" smtClean="0">
                        <a:latin typeface="Cambria Math" panose="02040503050406030204" pitchFamily="18" charset="0"/>
                        <a:sym typeface="Wingdings" panose="05000000000000000000" pitchFamily="2" charset="2"/>
                      </a:rPr>
                      <m:t>parameter</m:t>
                    </m:r>
                  </m:oMath>
                </a14:m>
                <a:endParaRPr lang="en-US" altLang="ko-KR" sz="1600" b="1" dirty="0">
                  <a:latin typeface="+mj-lt"/>
                </a:endParaRPr>
              </a:p>
              <a:p>
                <a:r>
                  <a:rPr lang="en-US" altLang="ko-KR" sz="1600" dirty="0">
                    <a:sym typeface="Wingdings" panose="05000000000000000000" pitchFamily="2" charset="2"/>
                  </a:rPr>
                  <a:t>	</a:t>
                </a:r>
                <a14:m>
                  <m:oMath xmlns:m="http://schemas.openxmlformats.org/officeDocument/2006/math">
                    <m:sSub>
                      <m:sSubPr>
                        <m:ctrlPr>
                          <a:rPr lang="en-US" altLang="ko-KR" sz="1600" i="1" smtClean="0">
                            <a:latin typeface="Cambria Math" panose="02040503050406030204" pitchFamily="18" charset="0"/>
                            <a:sym typeface="Wingdings" panose="05000000000000000000" pitchFamily="2" charset="2"/>
                          </a:rPr>
                        </m:ctrlPr>
                      </m:sSubPr>
                      <m:e>
                        <m:r>
                          <a:rPr lang="ko-KR" altLang="en-US" sz="1600" b="0" i="1" smtClean="0">
                            <a:latin typeface="Cambria Math" panose="02040503050406030204" pitchFamily="18" charset="0"/>
                            <a:sym typeface="Wingdings" panose="05000000000000000000" pitchFamily="2" charset="2"/>
                          </a:rPr>
                          <m:t>𝛾</m:t>
                        </m:r>
                      </m:e>
                      <m:sub>
                        <m:r>
                          <a:rPr lang="en-US" altLang="ko-KR" sz="1600" b="0" i="1" smtClean="0">
                            <a:latin typeface="Cambria Math" panose="02040503050406030204" pitchFamily="18" charset="0"/>
                            <a:sym typeface="Wingdings" panose="05000000000000000000" pitchFamily="2" charset="2"/>
                          </a:rPr>
                          <m:t>𝑖</m:t>
                        </m:r>
                        <m:r>
                          <a:rPr lang="en-US" altLang="ko-KR" sz="1600" b="0" i="1" smtClean="0">
                            <a:latin typeface="Cambria Math" panose="02040503050406030204" pitchFamily="18" charset="0"/>
                            <a:sym typeface="Wingdings" panose="05000000000000000000" pitchFamily="2" charset="2"/>
                          </a:rPr>
                          <m:t>, </m:t>
                        </m:r>
                        <m:r>
                          <a:rPr lang="en-US" altLang="ko-KR" sz="1600" b="0" i="1" smtClean="0">
                            <a:latin typeface="Cambria Math" panose="02040503050406030204" pitchFamily="18" charset="0"/>
                            <a:sym typeface="Wingdings" panose="05000000000000000000" pitchFamily="2" charset="2"/>
                          </a:rPr>
                          <m:t>𝑗</m:t>
                        </m:r>
                      </m:sub>
                    </m:sSub>
                  </m:oMath>
                </a14:m>
                <a:r>
                  <a:rPr lang="ko-KR" altLang="en-US" sz="1600" b="1" dirty="0">
                    <a:latin typeface="+mj-lt"/>
                  </a:rPr>
                  <a:t> </a:t>
                </a:r>
                <a:r>
                  <a:rPr lang="en-US" altLang="ko-KR" sz="1600" b="1" dirty="0">
                    <a:latin typeface="+mj-lt"/>
                  </a:rPr>
                  <a:t>: </a:t>
                </a:r>
                <a:r>
                  <a:rPr lang="ko-KR" altLang="en-US" sz="1600" dirty="0">
                    <a:latin typeface="+mj-lt"/>
                  </a:rPr>
                  <a:t>사용자의 각 </a:t>
                </a:r>
                <a:r>
                  <a:rPr lang="en-US" altLang="ko-KR" sz="1600" dirty="0">
                    <a:latin typeface="+mj-lt"/>
                  </a:rPr>
                  <a:t>sub-</a:t>
                </a:r>
                <a:r>
                  <a:rPr lang="en-US" altLang="ko-KR" sz="1600" dirty="0" err="1">
                    <a:latin typeface="+mj-lt"/>
                  </a:rPr>
                  <a:t>channe</a:t>
                </a:r>
                <a:r>
                  <a:rPr lang="ko-KR" altLang="en-US" sz="1600" dirty="0">
                    <a:latin typeface="+mj-lt"/>
                  </a:rPr>
                  <a:t>에 대한 </a:t>
                </a:r>
                <a:r>
                  <a:rPr lang="en-US" altLang="ko-KR" sz="1600" dirty="0">
                    <a:latin typeface="+mj-lt"/>
                  </a:rPr>
                  <a:t>SINR, If </a:t>
                </a:r>
                <a14:m>
                  <m:oMath xmlns:m="http://schemas.openxmlformats.org/officeDocument/2006/math">
                    <m:func>
                      <m:funcPr>
                        <m:ctrlPr>
                          <a:rPr lang="en-US" altLang="ko-KR" sz="1600" i="1">
                            <a:latin typeface="Cambria Math" panose="02040503050406030204" pitchFamily="18" charset="0"/>
                            <a:sym typeface="Wingdings" panose="05000000000000000000" pitchFamily="2" charset="2"/>
                          </a:rPr>
                        </m:ctrlPr>
                      </m:funcPr>
                      <m:fName>
                        <m:limLow>
                          <m:limLowPr>
                            <m:ctrlPr>
                              <a:rPr lang="en-US" altLang="ko-KR" sz="1600" i="1">
                                <a:latin typeface="Cambria Math" panose="02040503050406030204" pitchFamily="18" charset="0"/>
                                <a:sym typeface="Wingdings" panose="05000000000000000000" pitchFamily="2" charset="2"/>
                              </a:rPr>
                            </m:ctrlPr>
                          </m:limLowPr>
                          <m:e>
                            <m:r>
                              <m:rPr>
                                <m:sty m:val="p"/>
                              </m:rPr>
                              <a:rPr lang="en-US" altLang="ko-KR" sz="1600">
                                <a:latin typeface="Cambria Math" panose="02040503050406030204" pitchFamily="18" charset="0"/>
                                <a:sym typeface="Wingdings" panose="05000000000000000000" pitchFamily="2" charset="2"/>
                              </a:rPr>
                              <m:t>max</m:t>
                            </m:r>
                          </m:e>
                          <m:lim>
                            <m:r>
                              <m:rPr>
                                <m:sty m:val="p"/>
                              </m:rPr>
                              <a:rPr lang="en-US" altLang="ko-KR" sz="1600">
                                <a:latin typeface="Cambria Math" panose="02040503050406030204" pitchFamily="18" charset="0"/>
                                <a:sym typeface="Wingdings" panose="05000000000000000000" pitchFamily="2" charset="2"/>
                              </a:rPr>
                              <m:t>j</m:t>
                            </m:r>
                            <m:r>
                              <a:rPr lang="en-US" altLang="ko-KR" sz="1600" i="1">
                                <a:latin typeface="Cambria Math" panose="02040503050406030204" pitchFamily="18" charset="0"/>
                                <a:sym typeface="Wingdings" panose="05000000000000000000" pitchFamily="2" charset="2"/>
                              </a:rPr>
                              <m:t>∈</m:t>
                            </m:r>
                            <m:sSup>
                              <m:sSupPr>
                                <m:ctrlPr>
                                  <a:rPr lang="en-US" altLang="ko-KR" sz="1600" i="1" smtClean="0">
                                    <a:latin typeface="Cambria Math" panose="02040503050406030204" pitchFamily="18" charset="0"/>
                                    <a:ea typeface="Cambria Math" panose="02040503050406030204" pitchFamily="18" charset="0"/>
                                    <a:sym typeface="Wingdings" panose="05000000000000000000" pitchFamily="2" charset="2"/>
                                  </a:rPr>
                                </m:ctrlPr>
                              </m:sSupPr>
                              <m:e>
                                <m:r>
                                  <a:rPr lang="en-US" altLang="ko-KR" sz="1600" i="1" smtClean="0">
                                    <a:latin typeface="Cambria Math" panose="02040503050406030204" pitchFamily="18" charset="0"/>
                                    <a:ea typeface="Cambria Math" panose="02040503050406030204" pitchFamily="18" charset="0"/>
                                    <a:sym typeface="Wingdings" panose="05000000000000000000" pitchFamily="2" charset="2"/>
                                  </a:rPr>
                                  <m:t>ℬ</m:t>
                                </m:r>
                              </m:e>
                              <m:sup>
                                <m:r>
                                  <a:rPr lang="en-US" altLang="ko-KR" sz="1600" b="0" i="1" smtClean="0">
                                    <a:latin typeface="Cambria Math" panose="02040503050406030204" pitchFamily="18" charset="0"/>
                                    <a:ea typeface="Cambria Math" panose="02040503050406030204" pitchFamily="18" charset="0"/>
                                    <a:sym typeface="Wingdings" panose="05000000000000000000" pitchFamily="2" charset="2"/>
                                  </a:rPr>
                                  <m:t>′</m:t>
                                </m:r>
                              </m:sup>
                            </m:sSup>
                          </m:lim>
                        </m:limLow>
                      </m:fName>
                      <m:e>
                        <m:r>
                          <a:rPr lang="en-US" altLang="ko-KR" sz="1600" i="1">
                            <a:latin typeface="Cambria Math" panose="02040503050406030204" pitchFamily="18" charset="0"/>
                            <a:sym typeface="Wingdings" panose="05000000000000000000" pitchFamily="2" charset="2"/>
                          </a:rPr>
                          <m:t>{</m:t>
                        </m:r>
                        <m:sSub>
                          <m:sSubPr>
                            <m:ctrlPr>
                              <a:rPr lang="en-US" altLang="ko-KR" sz="1600" i="1">
                                <a:latin typeface="Cambria Math" panose="02040503050406030204" pitchFamily="18" charset="0"/>
                                <a:sym typeface="Wingdings" panose="05000000000000000000" pitchFamily="2" charset="2"/>
                              </a:rPr>
                            </m:ctrlPr>
                          </m:sSubPr>
                          <m:e>
                            <m:r>
                              <a:rPr lang="ko-KR" altLang="en-US" sz="1600" i="1">
                                <a:latin typeface="Cambria Math" panose="02040503050406030204" pitchFamily="18" charset="0"/>
                                <a:sym typeface="Wingdings" panose="05000000000000000000" pitchFamily="2" charset="2"/>
                              </a:rPr>
                              <m:t>𝛾</m:t>
                            </m:r>
                          </m:e>
                          <m:sub>
                            <m:r>
                              <a:rPr lang="en-US" altLang="ko-KR" sz="1600" i="1">
                                <a:latin typeface="Cambria Math" panose="02040503050406030204" pitchFamily="18" charset="0"/>
                                <a:sym typeface="Wingdings" panose="05000000000000000000" pitchFamily="2" charset="2"/>
                              </a:rPr>
                              <m:t>𝑖</m:t>
                            </m:r>
                            <m:r>
                              <a:rPr lang="en-US" altLang="ko-KR" sz="1600" i="1">
                                <a:latin typeface="Cambria Math" panose="02040503050406030204" pitchFamily="18" charset="0"/>
                                <a:sym typeface="Wingdings" panose="05000000000000000000" pitchFamily="2" charset="2"/>
                              </a:rPr>
                              <m:t>, </m:t>
                            </m:r>
                            <m:r>
                              <a:rPr lang="en-US" altLang="ko-KR" sz="1600" i="1">
                                <a:latin typeface="Cambria Math" panose="02040503050406030204" pitchFamily="18" charset="0"/>
                                <a:sym typeface="Wingdings" panose="05000000000000000000" pitchFamily="2" charset="2"/>
                              </a:rPr>
                              <m:t>𝑗</m:t>
                            </m:r>
                          </m:sub>
                        </m:sSub>
                        <m:r>
                          <a:rPr lang="en-US" altLang="ko-KR" sz="1600" i="1">
                            <a:latin typeface="Cambria Math" panose="02040503050406030204" pitchFamily="18" charset="0"/>
                            <a:sym typeface="Wingdings" panose="05000000000000000000" pitchFamily="2" charset="2"/>
                          </a:rPr>
                          <m:t>}</m:t>
                        </m:r>
                      </m:e>
                    </m:func>
                    <m:r>
                      <a:rPr lang="en-US" altLang="ko-KR" sz="1600" b="0" i="1" smtClean="0">
                        <a:latin typeface="Cambria Math" panose="02040503050406030204" pitchFamily="18" charset="0"/>
                        <a:sym typeface="Wingdings" panose="05000000000000000000" pitchFamily="2" charset="2"/>
                      </a:rPr>
                      <m:t>&lt; </m:t>
                    </m:r>
                    <m:r>
                      <a:rPr lang="ko-KR" altLang="en-US" sz="1600" b="0" i="1" smtClean="0">
                        <a:latin typeface="Cambria Math" panose="02040503050406030204" pitchFamily="18" charset="0"/>
                        <a:sym typeface="Wingdings" panose="05000000000000000000" pitchFamily="2" charset="2"/>
                      </a:rPr>
                      <m:t>𝛽</m:t>
                    </m:r>
                  </m:oMath>
                </a14:m>
                <a:r>
                  <a:rPr lang="ko-KR" altLang="en-US" sz="1600" dirty="0">
                    <a:latin typeface="+mj-lt"/>
                  </a:rPr>
                  <a:t> 라면 </a:t>
                </a:r>
                <a:r>
                  <a:rPr lang="en-US" altLang="ko-KR" sz="1600" dirty="0">
                    <a:latin typeface="+mj-lt"/>
                  </a:rPr>
                  <a:t>macro cell</a:t>
                </a:r>
                <a:r>
                  <a:rPr lang="ko-KR" altLang="en-US" sz="1600" dirty="0">
                    <a:latin typeface="+mj-lt"/>
                  </a:rPr>
                  <a:t>에 접속</a:t>
                </a:r>
              </a:p>
            </p:txBody>
          </p:sp>
        </mc:Choice>
        <mc:Fallback>
          <p:sp>
            <p:nvSpPr>
              <p:cNvPr id="17" name="TextBox 16">
                <a:extLst>
                  <a:ext uri="{FF2B5EF4-FFF2-40B4-BE49-F238E27FC236}">
                    <a16:creationId xmlns:a16="http://schemas.microsoft.com/office/drawing/2014/main" id="{1486167E-BD1D-4CB0-B7B3-8F3C36DE903F}"/>
                  </a:ext>
                </a:extLst>
              </p:cNvPr>
              <p:cNvSpPr txBox="1">
                <a:spLocks noRot="1" noChangeAspect="1" noMove="1" noResize="1" noEditPoints="1" noAdjustHandles="1" noChangeArrowheads="1" noChangeShapeType="1" noTextEdit="1"/>
              </p:cNvSpPr>
              <p:nvPr/>
            </p:nvSpPr>
            <p:spPr>
              <a:xfrm>
                <a:off x="713096" y="3461382"/>
                <a:ext cx="10232572" cy="2373214"/>
              </a:xfrm>
              <a:prstGeom prst="rect">
                <a:avLst/>
              </a:prstGeom>
              <a:blipFill>
                <a:blip r:embed="rId4"/>
                <a:stretch>
                  <a:fillRect l="-238" t="-77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73193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76410AB9-AC74-48D5-A731-E306A8E2CD8A}"/>
              </a:ext>
            </a:extLst>
          </p:cNvPr>
          <p:cNvGrpSpPr/>
          <p:nvPr/>
        </p:nvGrpSpPr>
        <p:grpSpPr>
          <a:xfrm>
            <a:off x="0" y="10"/>
            <a:ext cx="12191981" cy="6857990"/>
            <a:chOff x="0" y="10"/>
            <a:chExt cx="12191981" cy="6857990"/>
          </a:xfrm>
        </p:grpSpPr>
        <p:pic>
          <p:nvPicPr>
            <p:cNvPr id="4" name="Picture 1">
              <a:extLst>
                <a:ext uri="{FF2B5EF4-FFF2-40B4-BE49-F238E27FC236}">
                  <a16:creationId xmlns:a16="http://schemas.microsoft.com/office/drawing/2014/main" id="{D8D7317A-AA7A-4A4D-AC11-59A4EED251E0}"/>
                </a:ext>
              </a:extLst>
            </p:cNvPr>
            <p:cNvPicPr>
              <a:picLocks noChangeAspect="1"/>
            </p:cNvPicPr>
            <p:nvPr/>
          </p:nvPicPr>
          <p:blipFill rotWithShape="1">
            <a:blip r:embed="rId3" cstate="screen">
              <a:duotone>
                <a:prstClr val="black"/>
                <a:prstClr val="white"/>
              </a:duotone>
              <a:extLst>
                <a:ext uri="{28A0092B-C50C-407E-A947-70E740481C1C}">
                  <a14:useLocalDpi xmlns:a14="http://schemas.microsoft.com/office/drawing/2010/main"/>
                </a:ext>
              </a:extLst>
            </a:blip>
            <a:srcRect t="8974" b="6757"/>
            <a:stretch/>
          </p:blipFill>
          <p:spPr>
            <a:xfrm>
              <a:off x="0" y="10"/>
              <a:ext cx="12191981" cy="6857990"/>
            </a:xfrm>
            <a:prstGeom prst="rect">
              <a:avLst/>
            </a:prstGeom>
          </p:spPr>
        </p:pic>
        <p:sp>
          <p:nvSpPr>
            <p:cNvPr id="2" name="사각형: 둥근 모서리 1">
              <a:extLst>
                <a:ext uri="{FF2B5EF4-FFF2-40B4-BE49-F238E27FC236}">
                  <a16:creationId xmlns:a16="http://schemas.microsoft.com/office/drawing/2014/main" id="{18ACE393-6465-4563-9CC1-F7DBC8C89F37}"/>
                </a:ext>
              </a:extLst>
            </p:cNvPr>
            <p:cNvSpPr/>
            <p:nvPr/>
          </p:nvSpPr>
          <p:spPr>
            <a:xfrm>
              <a:off x="212944" y="238836"/>
              <a:ext cx="11766114" cy="6421271"/>
            </a:xfrm>
            <a:prstGeom prst="roundRect">
              <a:avLst>
                <a:gd name="adj" fmla="val 7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TextBox 5">
            <a:extLst>
              <a:ext uri="{FF2B5EF4-FFF2-40B4-BE49-F238E27FC236}">
                <a16:creationId xmlns:a16="http://schemas.microsoft.com/office/drawing/2014/main" id="{F45D72DA-4878-42A6-98A1-32C72631FCB2}"/>
              </a:ext>
            </a:extLst>
          </p:cNvPr>
          <p:cNvSpPr txBox="1"/>
          <p:nvPr/>
        </p:nvSpPr>
        <p:spPr>
          <a:xfrm>
            <a:off x="397469" y="496069"/>
            <a:ext cx="10370615" cy="523220"/>
          </a:xfrm>
          <a:prstGeom prst="rect">
            <a:avLst/>
          </a:prstGeom>
          <a:noFill/>
        </p:spPr>
        <p:txBody>
          <a:bodyPr wrap="square" rtlCol="0">
            <a:spAutoFit/>
          </a:bodyPr>
          <a:lstStyle/>
          <a:p>
            <a:r>
              <a:rPr lang="en-US" altLang="ko-KR" sz="2800" dirty="0"/>
              <a:t>SIMPLE USER ASSOCIATION RULES</a:t>
            </a:r>
            <a:endParaRPr lang="ko-KR" altLang="en-US" sz="28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70C3505-0201-420D-A1E6-912A86BFE5C2}"/>
                  </a:ext>
                </a:extLst>
              </p:cNvPr>
              <p:cNvSpPr txBox="1"/>
              <p:nvPr/>
            </p:nvSpPr>
            <p:spPr>
              <a:xfrm>
                <a:off x="747476" y="1613423"/>
                <a:ext cx="10184382" cy="631327"/>
              </a:xfrm>
              <a:prstGeom prst="rect">
                <a:avLst/>
              </a:prstGeom>
              <a:noFill/>
            </p:spPr>
            <p:txBody>
              <a:bodyPr wrap="square">
                <a:spAutoFit/>
              </a:bodyPr>
              <a:lstStyle/>
              <a:p>
                <a:r>
                  <a:rPr lang="en-US" altLang="ko-KR" sz="1600" dirty="0">
                    <a:latin typeface="+mj-lt"/>
                  </a:rPr>
                  <a:t>* For each of these rules, once the physical layer parameters are known, we can compute the values of </a:t>
                </a:r>
                <a14:m>
                  <m:oMath xmlns:m="http://schemas.openxmlformats.org/officeDocument/2006/math">
                    <m:sSub>
                      <m:sSubPr>
                        <m:ctrlPr>
                          <a:rPr lang="en-US" altLang="ko-KR" sz="1600" i="1" smtClean="0">
                            <a:latin typeface="Cambria Math" panose="02040503050406030204" pitchFamily="18" charset="0"/>
                            <a:sym typeface="Wingdings" panose="05000000000000000000" pitchFamily="2" charset="2"/>
                          </a:rPr>
                        </m:ctrlPr>
                      </m:sSubPr>
                      <m:e>
                        <m:r>
                          <a:rPr lang="en-US" altLang="ko-KR" sz="1600" b="0" i="1" smtClean="0">
                            <a:latin typeface="Cambria Math" panose="02040503050406030204" pitchFamily="18" charset="0"/>
                            <a:sym typeface="Wingdings" panose="05000000000000000000" pitchFamily="2" charset="2"/>
                          </a:rPr>
                          <m:t>𝑥</m:t>
                        </m:r>
                      </m:e>
                      <m:sub>
                        <m:r>
                          <a:rPr lang="en-US" altLang="ko-KR" sz="1600" b="0" i="1" smtClean="0">
                            <a:latin typeface="Cambria Math" panose="02040503050406030204" pitchFamily="18" charset="0"/>
                            <a:sym typeface="Wingdings" panose="05000000000000000000" pitchFamily="2" charset="2"/>
                          </a:rPr>
                          <m:t>𝑖</m:t>
                        </m:r>
                        <m:r>
                          <a:rPr lang="en-US" altLang="ko-KR" sz="1600" b="0" i="1" smtClean="0">
                            <a:latin typeface="Cambria Math" panose="02040503050406030204" pitchFamily="18" charset="0"/>
                            <a:sym typeface="Wingdings" panose="05000000000000000000" pitchFamily="2" charset="2"/>
                          </a:rPr>
                          <m:t>, </m:t>
                        </m:r>
                        <m:r>
                          <a:rPr lang="en-US" altLang="ko-KR" sz="1600" b="0" i="1" smtClean="0">
                            <a:latin typeface="Cambria Math" panose="02040503050406030204" pitchFamily="18" charset="0"/>
                            <a:sym typeface="Wingdings" panose="05000000000000000000" pitchFamily="2" charset="2"/>
                          </a:rPr>
                          <m:t>𝑗</m:t>
                        </m:r>
                      </m:sub>
                    </m:sSub>
                  </m:oMath>
                </a14:m>
                <a:r>
                  <a:rPr lang="en-US" altLang="ko-KR" sz="1600" dirty="0">
                    <a:latin typeface="+mj-lt"/>
                  </a:rPr>
                  <a:t> for all users </a:t>
                </a:r>
                <a14:m>
                  <m:oMath xmlns:m="http://schemas.openxmlformats.org/officeDocument/2006/math">
                    <m:r>
                      <a:rPr lang="en-US" altLang="ko-KR" sz="1600" i="1" dirty="0" smtClean="0">
                        <a:latin typeface="Cambria Math" panose="02040503050406030204" pitchFamily="18" charset="0"/>
                      </a:rPr>
                      <m:t>𝑖</m:t>
                    </m:r>
                  </m:oMath>
                </a14:m>
                <a:r>
                  <a:rPr lang="en-US" altLang="ko-KR" sz="1600" dirty="0">
                    <a:latin typeface="+mj-lt"/>
                  </a:rPr>
                  <a:t> and BSs </a:t>
                </a:r>
                <a14:m>
                  <m:oMath xmlns:m="http://schemas.openxmlformats.org/officeDocument/2006/math">
                    <m:r>
                      <a:rPr lang="en-US" altLang="ko-KR" sz="1600" i="1" dirty="0" smtClean="0">
                        <a:latin typeface="Cambria Math" panose="02040503050406030204" pitchFamily="18" charset="0"/>
                      </a:rPr>
                      <m:t>𝑗</m:t>
                    </m:r>
                  </m:oMath>
                </a14:m>
                <a:r>
                  <a:rPr lang="en-US" altLang="ko-KR" sz="1600" dirty="0">
                    <a:latin typeface="+mj-lt"/>
                  </a:rPr>
                  <a:t>. </a:t>
                </a:r>
                <a:r>
                  <a:rPr lang="en-US" altLang="ko-KR" sz="1600" dirty="0">
                    <a:latin typeface="+mj-lt"/>
                    <a:sym typeface="Wingdings" panose="05000000000000000000" pitchFamily="2" charset="2"/>
                  </a:rPr>
                  <a:t> </a:t>
                </a:r>
                <a:r>
                  <a:rPr lang="ko-KR" altLang="en-US" sz="1600" dirty="0">
                    <a:latin typeface="+mj-lt"/>
                    <a:sym typeface="Wingdings" panose="05000000000000000000" pitchFamily="2" charset="2"/>
                  </a:rPr>
                  <a:t>각 연결 규칙에 대해 물리계층 변수를 알면 </a:t>
                </a:r>
                <a14:m>
                  <m:oMath xmlns:m="http://schemas.openxmlformats.org/officeDocument/2006/math">
                    <m:sSub>
                      <m:sSubPr>
                        <m:ctrlPr>
                          <a:rPr lang="en-US" altLang="ko-KR" sz="1600" i="1">
                            <a:latin typeface="Cambria Math" panose="02040503050406030204" pitchFamily="18" charset="0"/>
                            <a:sym typeface="Wingdings" panose="05000000000000000000" pitchFamily="2" charset="2"/>
                          </a:rPr>
                        </m:ctrlPr>
                      </m:sSubPr>
                      <m:e>
                        <m:r>
                          <a:rPr lang="en-US" altLang="ko-KR" sz="1600" i="1">
                            <a:latin typeface="Cambria Math" panose="02040503050406030204" pitchFamily="18" charset="0"/>
                            <a:sym typeface="Wingdings" panose="05000000000000000000" pitchFamily="2" charset="2"/>
                          </a:rPr>
                          <m:t>𝑥</m:t>
                        </m:r>
                      </m:e>
                      <m:sub>
                        <m:r>
                          <a:rPr lang="en-US" altLang="ko-KR" sz="1600" i="1">
                            <a:latin typeface="Cambria Math" panose="02040503050406030204" pitchFamily="18" charset="0"/>
                            <a:sym typeface="Wingdings" panose="05000000000000000000" pitchFamily="2" charset="2"/>
                          </a:rPr>
                          <m:t>𝑖</m:t>
                        </m:r>
                        <m:r>
                          <a:rPr lang="en-US" altLang="ko-KR" sz="1600" i="1">
                            <a:latin typeface="Cambria Math" panose="02040503050406030204" pitchFamily="18" charset="0"/>
                            <a:sym typeface="Wingdings" panose="05000000000000000000" pitchFamily="2" charset="2"/>
                          </a:rPr>
                          <m:t>, </m:t>
                        </m:r>
                        <m:r>
                          <a:rPr lang="en-US" altLang="ko-KR" sz="1600" i="1">
                            <a:latin typeface="Cambria Math" panose="02040503050406030204" pitchFamily="18" charset="0"/>
                            <a:sym typeface="Wingdings" panose="05000000000000000000" pitchFamily="2" charset="2"/>
                          </a:rPr>
                          <m:t>𝑗</m:t>
                        </m:r>
                      </m:sub>
                    </m:sSub>
                  </m:oMath>
                </a14:m>
                <a:r>
                  <a:rPr lang="ko-KR" altLang="en-US" sz="1600" dirty="0">
                    <a:latin typeface="+mj-lt"/>
                  </a:rPr>
                  <a:t>를 계산할 수 있다</a:t>
                </a:r>
                <a:r>
                  <a:rPr lang="en-US" altLang="ko-KR" sz="1600" dirty="0">
                    <a:latin typeface="+mj-lt"/>
                  </a:rPr>
                  <a:t>.</a:t>
                </a:r>
                <a:endParaRPr lang="ko-KR" altLang="en-US" sz="1600" dirty="0">
                  <a:latin typeface="+mj-lt"/>
                </a:endParaRPr>
              </a:p>
            </p:txBody>
          </p:sp>
        </mc:Choice>
        <mc:Fallback xmlns="">
          <p:sp>
            <p:nvSpPr>
              <p:cNvPr id="10" name="TextBox 9">
                <a:extLst>
                  <a:ext uri="{FF2B5EF4-FFF2-40B4-BE49-F238E27FC236}">
                    <a16:creationId xmlns:a16="http://schemas.microsoft.com/office/drawing/2014/main" id="{070C3505-0201-420D-A1E6-912A86BFE5C2}"/>
                  </a:ext>
                </a:extLst>
              </p:cNvPr>
              <p:cNvSpPr txBox="1">
                <a:spLocks noRot="1" noChangeAspect="1" noMove="1" noResize="1" noEditPoints="1" noAdjustHandles="1" noChangeArrowheads="1" noChangeShapeType="1" noTextEdit="1"/>
              </p:cNvSpPr>
              <p:nvPr/>
            </p:nvSpPr>
            <p:spPr>
              <a:xfrm>
                <a:off x="747476" y="1613423"/>
                <a:ext cx="10184382" cy="631327"/>
              </a:xfrm>
              <a:prstGeom prst="rect">
                <a:avLst/>
              </a:prstGeom>
              <a:blipFill>
                <a:blip r:embed="rId4"/>
                <a:stretch>
                  <a:fillRect l="-359" t="-3883" b="-873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1F97A1C-4DFB-47E2-BD25-912F638BAB7E}"/>
                  </a:ext>
                </a:extLst>
              </p:cNvPr>
              <p:cNvSpPr txBox="1"/>
              <p:nvPr/>
            </p:nvSpPr>
            <p:spPr>
              <a:xfrm>
                <a:off x="747476" y="2511338"/>
                <a:ext cx="8850034" cy="861774"/>
              </a:xfrm>
              <a:prstGeom prst="rect">
                <a:avLst/>
              </a:prstGeom>
              <a:noFill/>
            </p:spPr>
            <p:txBody>
              <a:bodyPr wrap="square">
                <a:spAutoFit/>
              </a:bodyPr>
              <a:lstStyle/>
              <a:p>
                <a:r>
                  <a:rPr lang="en-US" altLang="ko-KR" sz="1600" dirty="0">
                    <a:latin typeface="+mj-lt"/>
                  </a:rPr>
                  <a:t>* To compute the physical layer parameters, we need to fix the resource allocation scheme </a:t>
                </a:r>
              </a:p>
              <a:p>
                <a:r>
                  <a:rPr lang="en-US" altLang="ko-KR" sz="1600" dirty="0">
                    <a:latin typeface="+mj-lt"/>
                  </a:rPr>
                  <a:t>and its parameters if any, i.e</a:t>
                </a:r>
                <a:r>
                  <a:rPr lang="en-US" altLang="ko-KR" sz="1600" b="0" dirty="0">
                    <a:latin typeface="+mj-lt"/>
                    <a:sym typeface="Wingdings" panose="05000000000000000000" pitchFamily="2" charset="2"/>
                  </a:rPr>
                  <a:t>., </a:t>
                </a:r>
                <a14:m>
                  <m:oMath xmlns:m="http://schemas.openxmlformats.org/officeDocument/2006/math">
                    <m:r>
                      <a:rPr lang="en-US" altLang="ko-KR" sz="1600" b="0" i="1" dirty="0" smtClean="0">
                        <a:latin typeface="Cambria Math" panose="02040503050406030204" pitchFamily="18" charset="0"/>
                        <a:sym typeface="Wingdings" panose="05000000000000000000" pitchFamily="2" charset="2"/>
                      </a:rPr>
                      <m:t>𝐾</m:t>
                    </m:r>
                  </m:oMath>
                </a14:m>
                <a:r>
                  <a:rPr lang="en-US" altLang="ko-KR" sz="1600" dirty="0">
                    <a:latin typeface="+mj-lt"/>
                  </a:rPr>
                  <a:t>, </a:t>
                </a:r>
                <a14:m>
                  <m:oMath xmlns:m="http://schemas.openxmlformats.org/officeDocument/2006/math">
                    <m:r>
                      <a:rPr lang="en-US" altLang="ko-KR" sz="1600" i="1" dirty="0">
                        <a:latin typeface="Cambria Math" panose="02040503050406030204" pitchFamily="18" charset="0"/>
                        <a:sym typeface="Wingdings" panose="05000000000000000000" pitchFamily="2" charset="2"/>
                      </a:rPr>
                      <m:t>𝑢</m:t>
                    </m:r>
                    <m:r>
                      <a:rPr lang="en-US" altLang="ko-KR" sz="1600" i="1" dirty="0">
                        <a:latin typeface="Cambria Math" panose="02040503050406030204" pitchFamily="18" charset="0"/>
                        <a:sym typeface="Wingdings" panose="05000000000000000000" pitchFamily="2" charset="2"/>
                      </a:rPr>
                      <m:t>, </m:t>
                    </m:r>
                    <m:r>
                      <a:rPr lang="en-US" altLang="ko-KR" sz="1600" i="1" dirty="0">
                        <a:latin typeface="Cambria Math" panose="02040503050406030204" pitchFamily="18" charset="0"/>
                        <a:sym typeface="Wingdings" panose="05000000000000000000" pitchFamily="2" charset="2"/>
                      </a:rPr>
                      <m:t>𝑝</m:t>
                    </m:r>
                    <m:d>
                      <m:dPr>
                        <m:ctrlPr>
                          <a:rPr lang="en-US" altLang="ko-KR" sz="1600" i="1" dirty="0">
                            <a:latin typeface="Cambria Math" panose="02040503050406030204" pitchFamily="18" charset="0"/>
                            <a:sym typeface="Wingdings" panose="05000000000000000000" pitchFamily="2" charset="2"/>
                          </a:rPr>
                        </m:ctrlPr>
                      </m:dPr>
                      <m:e>
                        <m:r>
                          <a:rPr lang="en-US" altLang="ko-KR" sz="1600" i="1" dirty="0">
                            <a:latin typeface="Cambria Math" panose="02040503050406030204" pitchFamily="18" charset="0"/>
                            <a:sym typeface="Wingdings" panose="05000000000000000000" pitchFamily="2" charset="2"/>
                          </a:rPr>
                          <m:t>𝑢</m:t>
                        </m:r>
                      </m:e>
                    </m:d>
                    <m:r>
                      <a:rPr lang="en-US" altLang="ko-KR" sz="1600" i="1" dirty="0">
                        <a:latin typeface="Cambria Math" panose="02040503050406030204" pitchFamily="18" charset="0"/>
                        <a:sym typeface="Wingdings" panose="05000000000000000000" pitchFamily="2" charset="2"/>
                      </a:rPr>
                      <m:t> </m:t>
                    </m:r>
                  </m:oMath>
                </a14:m>
                <a:r>
                  <a:rPr lang="en-US" altLang="ko-KR" sz="1600" dirty="0">
                    <a:latin typeface="+mj-lt"/>
                  </a:rPr>
                  <a:t>for OD and PSD. </a:t>
                </a:r>
              </a:p>
              <a:p>
                <a:r>
                  <a:rPr lang="en-US" altLang="ko-KR" sz="1600" dirty="0">
                    <a:latin typeface="+mj-lt"/>
                    <a:sym typeface="Wingdings" panose="05000000000000000000" pitchFamily="2" charset="2"/>
                  </a:rPr>
                  <a:t> </a:t>
                </a:r>
                <a:r>
                  <a:rPr lang="ko-KR" altLang="en-US" sz="1600" dirty="0">
                    <a:latin typeface="+mj-lt"/>
                    <a:sym typeface="Wingdings" panose="05000000000000000000" pitchFamily="2" charset="2"/>
                  </a:rPr>
                  <a:t>물리계층 변수를 계산하기위해 자원분배 기법</a:t>
                </a:r>
                <a:r>
                  <a:rPr lang="en-US" altLang="ko-KR" sz="1600" dirty="0">
                    <a:latin typeface="+mj-lt"/>
                    <a:sym typeface="Wingdings" panose="05000000000000000000" pitchFamily="2" charset="2"/>
                  </a:rPr>
                  <a:t>(OD, PSD)</a:t>
                </a:r>
                <a:r>
                  <a:rPr lang="ko-KR" altLang="en-US" sz="1600" dirty="0">
                    <a:latin typeface="+mj-lt"/>
                    <a:sym typeface="Wingdings" panose="05000000000000000000" pitchFamily="2" charset="2"/>
                  </a:rPr>
                  <a:t>과 그 파라미터를 고정한다</a:t>
                </a:r>
                <a:r>
                  <a:rPr lang="en-US" altLang="ko-KR" sz="1600" dirty="0">
                    <a:latin typeface="+mj-lt"/>
                    <a:sym typeface="Wingdings" panose="05000000000000000000" pitchFamily="2" charset="2"/>
                  </a:rPr>
                  <a:t>.</a:t>
                </a:r>
                <a:r>
                  <a:rPr lang="ko-KR" altLang="en-US" sz="1600" dirty="0">
                    <a:latin typeface="+mj-lt"/>
                    <a:sym typeface="Wingdings" panose="05000000000000000000" pitchFamily="2" charset="2"/>
                  </a:rPr>
                  <a:t> </a:t>
                </a:r>
                <a:endParaRPr lang="ko-KR" altLang="en-US" sz="1600" dirty="0">
                  <a:latin typeface="+mj-lt"/>
                </a:endParaRPr>
              </a:p>
            </p:txBody>
          </p:sp>
        </mc:Choice>
        <mc:Fallback xmlns="">
          <p:sp>
            <p:nvSpPr>
              <p:cNvPr id="11" name="TextBox 10">
                <a:extLst>
                  <a:ext uri="{FF2B5EF4-FFF2-40B4-BE49-F238E27FC236}">
                    <a16:creationId xmlns:a16="http://schemas.microsoft.com/office/drawing/2014/main" id="{A1F97A1C-4DFB-47E2-BD25-912F638BAB7E}"/>
                  </a:ext>
                </a:extLst>
              </p:cNvPr>
              <p:cNvSpPr txBox="1">
                <a:spLocks noRot="1" noChangeAspect="1" noMove="1" noResize="1" noEditPoints="1" noAdjustHandles="1" noChangeArrowheads="1" noChangeShapeType="1" noTextEdit="1"/>
              </p:cNvSpPr>
              <p:nvPr/>
            </p:nvSpPr>
            <p:spPr>
              <a:xfrm>
                <a:off x="747476" y="2511338"/>
                <a:ext cx="8850034" cy="861774"/>
              </a:xfrm>
              <a:prstGeom prst="rect">
                <a:avLst/>
              </a:prstGeom>
              <a:blipFill>
                <a:blip r:embed="rId5"/>
                <a:stretch>
                  <a:fillRect l="-414" t="-2128" b="-496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E7F0A65-0372-4220-A7F7-B6A6AC46DD48}"/>
                  </a:ext>
                </a:extLst>
              </p:cNvPr>
              <p:cNvSpPr txBox="1"/>
              <p:nvPr/>
            </p:nvSpPr>
            <p:spPr>
              <a:xfrm>
                <a:off x="747476" y="3752294"/>
                <a:ext cx="10450287" cy="1107996"/>
              </a:xfrm>
              <a:prstGeom prst="rect">
                <a:avLst/>
              </a:prstGeom>
              <a:noFill/>
            </p:spPr>
            <p:txBody>
              <a:bodyPr wrap="square">
                <a:spAutoFit/>
              </a:bodyPr>
              <a:lstStyle/>
              <a:p>
                <a:r>
                  <a:rPr lang="en-US" altLang="ko-KR" sz="1600" dirty="0">
                    <a:latin typeface="+mj-lt"/>
                    <a:sym typeface="Wingdings" panose="05000000000000000000" pitchFamily="2" charset="2"/>
                  </a:rPr>
                  <a:t>* Therefore, for OD and PSD, to compute the system’s performance when the user association is given by a simple association rule, we need to fix K, u, p(u) and to compute the system’s performance corresponding to these parameters, and then iterate on these parameters.</a:t>
                </a:r>
              </a:p>
              <a:p>
                <a:r>
                  <a:rPr lang="en-US" altLang="ko-KR" sz="1600" dirty="0">
                    <a:latin typeface="+mj-lt"/>
                    <a:sym typeface="Wingdings" panose="05000000000000000000" pitchFamily="2" charset="2"/>
                  </a:rPr>
                  <a:t> </a:t>
                </a:r>
                <a14:m>
                  <m:oMath xmlns:m="http://schemas.openxmlformats.org/officeDocument/2006/math">
                    <m:r>
                      <a:rPr lang="en-US" altLang="ko-KR" sz="1600" b="0" i="1" dirty="0" smtClean="0">
                        <a:latin typeface="Cambria Math" panose="02040503050406030204" pitchFamily="18" charset="0"/>
                        <a:sym typeface="Wingdings" panose="05000000000000000000" pitchFamily="2" charset="2"/>
                      </a:rPr>
                      <m:t>𝐾</m:t>
                    </m:r>
                  </m:oMath>
                </a14:m>
                <a:r>
                  <a:rPr lang="en-US" altLang="ko-KR" sz="1600" dirty="0">
                    <a:latin typeface="+mj-lt"/>
                  </a:rPr>
                  <a:t>, </a:t>
                </a:r>
                <a14:m>
                  <m:oMath xmlns:m="http://schemas.openxmlformats.org/officeDocument/2006/math">
                    <m:r>
                      <a:rPr lang="en-US" altLang="ko-KR" sz="1600" i="1" dirty="0">
                        <a:latin typeface="Cambria Math" panose="02040503050406030204" pitchFamily="18" charset="0"/>
                        <a:sym typeface="Wingdings" panose="05000000000000000000" pitchFamily="2" charset="2"/>
                      </a:rPr>
                      <m:t>𝑢</m:t>
                    </m:r>
                    <m:r>
                      <a:rPr lang="en-US" altLang="ko-KR" sz="1600" i="1" dirty="0">
                        <a:latin typeface="Cambria Math" panose="02040503050406030204" pitchFamily="18" charset="0"/>
                        <a:sym typeface="Wingdings" panose="05000000000000000000" pitchFamily="2" charset="2"/>
                      </a:rPr>
                      <m:t>, </m:t>
                    </m:r>
                    <m:r>
                      <a:rPr lang="en-US" altLang="ko-KR" sz="1600" i="1" dirty="0">
                        <a:latin typeface="Cambria Math" panose="02040503050406030204" pitchFamily="18" charset="0"/>
                        <a:sym typeface="Wingdings" panose="05000000000000000000" pitchFamily="2" charset="2"/>
                      </a:rPr>
                      <m:t>𝑝</m:t>
                    </m:r>
                    <m:d>
                      <m:dPr>
                        <m:ctrlPr>
                          <a:rPr lang="en-US" altLang="ko-KR" sz="1600" i="1" dirty="0">
                            <a:latin typeface="Cambria Math" panose="02040503050406030204" pitchFamily="18" charset="0"/>
                            <a:sym typeface="Wingdings" panose="05000000000000000000" pitchFamily="2" charset="2"/>
                          </a:rPr>
                        </m:ctrlPr>
                      </m:dPr>
                      <m:e>
                        <m:r>
                          <a:rPr lang="en-US" altLang="ko-KR" sz="1600" i="1" dirty="0">
                            <a:latin typeface="Cambria Math" panose="02040503050406030204" pitchFamily="18" charset="0"/>
                            <a:sym typeface="Wingdings" panose="05000000000000000000" pitchFamily="2" charset="2"/>
                          </a:rPr>
                          <m:t>𝑢</m:t>
                        </m:r>
                      </m:e>
                    </m:d>
                  </m:oMath>
                </a14:m>
                <a:r>
                  <a:rPr lang="ko-KR" altLang="en-US" sz="1600" dirty="0">
                    <a:latin typeface="+mj-lt"/>
                  </a:rPr>
                  <a:t>를</a:t>
                </a:r>
                <a:r>
                  <a:rPr lang="en-US" altLang="ko-KR" sz="1600" dirty="0">
                    <a:latin typeface="+mj-lt"/>
                  </a:rPr>
                  <a:t> </a:t>
                </a:r>
                <a:r>
                  <a:rPr lang="ko-KR" altLang="en-US" sz="1600" dirty="0">
                    <a:latin typeface="+mj-lt"/>
                  </a:rPr>
                  <a:t>고정하고 시스템 성능을 확인한다</a:t>
                </a:r>
                <a:r>
                  <a:rPr lang="en-US" altLang="ko-KR" sz="1600" dirty="0">
                    <a:latin typeface="+mj-lt"/>
                  </a:rPr>
                  <a:t>. </a:t>
                </a:r>
                <a:r>
                  <a:rPr lang="ko-KR" altLang="en-US" sz="1600" dirty="0">
                    <a:latin typeface="+mj-lt"/>
                  </a:rPr>
                  <a:t>이 파라미터를 반복적으로 시도하여 비교한다</a:t>
                </a:r>
                <a:r>
                  <a:rPr lang="en-US" altLang="ko-KR" sz="1600" dirty="0">
                    <a:latin typeface="+mj-lt"/>
                  </a:rPr>
                  <a:t>.</a:t>
                </a:r>
                <a:endParaRPr lang="ko-KR" altLang="en-US" sz="1600" dirty="0">
                  <a:latin typeface="+mj-lt"/>
                </a:endParaRPr>
              </a:p>
            </p:txBody>
          </p:sp>
        </mc:Choice>
        <mc:Fallback xmlns="">
          <p:sp>
            <p:nvSpPr>
              <p:cNvPr id="12" name="TextBox 11">
                <a:extLst>
                  <a:ext uri="{FF2B5EF4-FFF2-40B4-BE49-F238E27FC236}">
                    <a16:creationId xmlns:a16="http://schemas.microsoft.com/office/drawing/2014/main" id="{6E7F0A65-0372-4220-A7F7-B6A6AC46DD48}"/>
                  </a:ext>
                </a:extLst>
              </p:cNvPr>
              <p:cNvSpPr txBox="1">
                <a:spLocks noRot="1" noChangeAspect="1" noMove="1" noResize="1" noEditPoints="1" noAdjustHandles="1" noChangeArrowheads="1" noChangeShapeType="1" noTextEdit="1"/>
              </p:cNvSpPr>
              <p:nvPr/>
            </p:nvSpPr>
            <p:spPr>
              <a:xfrm>
                <a:off x="747476" y="3752294"/>
                <a:ext cx="10450287" cy="1107996"/>
              </a:xfrm>
              <a:prstGeom prst="rect">
                <a:avLst/>
              </a:prstGeom>
              <a:blipFill>
                <a:blip r:embed="rId6"/>
                <a:stretch>
                  <a:fillRect l="-350" t="-1657" b="-386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2761E2D-AAC6-4C3C-9188-1E9382FA5E68}"/>
                  </a:ext>
                </a:extLst>
              </p:cNvPr>
              <p:cNvSpPr txBox="1"/>
              <p:nvPr/>
            </p:nvSpPr>
            <p:spPr>
              <a:xfrm>
                <a:off x="747476" y="5239472"/>
                <a:ext cx="10450287" cy="606769"/>
              </a:xfrm>
              <a:prstGeom prst="rect">
                <a:avLst/>
              </a:prstGeom>
              <a:noFill/>
            </p:spPr>
            <p:txBody>
              <a:bodyPr wrap="square">
                <a:spAutoFit/>
              </a:bodyPr>
              <a:lstStyle/>
              <a:p>
                <a:r>
                  <a:rPr lang="en-US" altLang="ko-KR" sz="1600" dirty="0">
                    <a:latin typeface="+mj-lt"/>
                  </a:rPr>
                  <a:t>* Note that for CCD the resource allocation parameters are fixed.  </a:t>
                </a:r>
              </a:p>
              <a:p>
                <a:r>
                  <a:rPr lang="en-US" altLang="ko-KR" sz="1600" dirty="0">
                    <a:latin typeface="+mj-lt"/>
                  </a:rPr>
                  <a:t>Thus, given a user association {</a:t>
                </a:r>
                <a14:m>
                  <m:oMath xmlns:m="http://schemas.openxmlformats.org/officeDocument/2006/math">
                    <m:sSub>
                      <m:sSubPr>
                        <m:ctrlPr>
                          <a:rPr lang="en-US" altLang="ko-KR" sz="1600" i="1" smtClean="0">
                            <a:latin typeface="Cambria Math" panose="02040503050406030204" pitchFamily="18" charset="0"/>
                            <a:sym typeface="Wingdings" panose="05000000000000000000" pitchFamily="2" charset="2"/>
                          </a:rPr>
                        </m:ctrlPr>
                      </m:sSubPr>
                      <m:e>
                        <m:r>
                          <a:rPr lang="en-US" altLang="ko-KR" sz="1600" i="1">
                            <a:latin typeface="Cambria Math" panose="02040503050406030204" pitchFamily="18" charset="0"/>
                            <a:sym typeface="Wingdings" panose="05000000000000000000" pitchFamily="2" charset="2"/>
                          </a:rPr>
                          <m:t>𝑥</m:t>
                        </m:r>
                      </m:e>
                      <m:sub>
                        <m:r>
                          <a:rPr lang="en-US" altLang="ko-KR" sz="1600" i="1">
                            <a:latin typeface="Cambria Math" panose="02040503050406030204" pitchFamily="18" charset="0"/>
                            <a:sym typeface="Wingdings" panose="05000000000000000000" pitchFamily="2" charset="2"/>
                          </a:rPr>
                          <m:t>𝑖</m:t>
                        </m:r>
                        <m:r>
                          <a:rPr lang="en-US" altLang="ko-KR" sz="1600" i="1">
                            <a:latin typeface="Cambria Math" panose="02040503050406030204" pitchFamily="18" charset="0"/>
                            <a:sym typeface="Wingdings" panose="05000000000000000000" pitchFamily="2" charset="2"/>
                          </a:rPr>
                          <m:t>, </m:t>
                        </m:r>
                        <m:r>
                          <a:rPr lang="en-US" altLang="ko-KR" sz="1600" i="1">
                            <a:latin typeface="Cambria Math" panose="02040503050406030204" pitchFamily="18" charset="0"/>
                            <a:sym typeface="Wingdings" panose="05000000000000000000" pitchFamily="2" charset="2"/>
                          </a:rPr>
                          <m:t>𝑗</m:t>
                        </m:r>
                      </m:sub>
                    </m:sSub>
                  </m:oMath>
                </a14:m>
                <a:r>
                  <a:rPr lang="en-US" altLang="ko-KR" sz="1600" dirty="0">
                    <a:latin typeface="+mj-lt"/>
                  </a:rPr>
                  <a:t>}, we can compute the solution to </a:t>
                </a:r>
                <a14:m>
                  <m:oMath xmlns:m="http://schemas.openxmlformats.org/officeDocument/2006/math">
                    <m:sSubSup>
                      <m:sSubSupPr>
                        <m:ctrlPr>
                          <a:rPr lang="en-US" altLang="ko-KR" sz="1600" b="1" i="1">
                            <a:latin typeface="Cambria Math" panose="02040503050406030204" pitchFamily="18" charset="0"/>
                          </a:rPr>
                        </m:ctrlPr>
                      </m:sSubSupPr>
                      <m:e>
                        <m:r>
                          <a:rPr lang="en-US" altLang="ko-KR" sz="1600" b="1">
                            <a:latin typeface="Cambria Math" panose="02040503050406030204" pitchFamily="18" charset="0"/>
                          </a:rPr>
                          <m:t>𝐏</m:t>
                        </m:r>
                      </m:e>
                      <m:sub>
                        <m:r>
                          <a:rPr lang="en-US" altLang="ko-KR" sz="1600" b="1" i="0" smtClean="0">
                            <a:latin typeface="Cambria Math" panose="02040503050406030204" pitchFamily="18" charset="0"/>
                          </a:rPr>
                          <m:t>𝐂𝐂</m:t>
                        </m:r>
                        <m:r>
                          <a:rPr lang="en-US" altLang="ko-KR" sz="1600" b="1">
                            <a:latin typeface="Cambria Math" panose="02040503050406030204" pitchFamily="18" charset="0"/>
                          </a:rPr>
                          <m:t>𝐃</m:t>
                        </m:r>
                      </m:sub>
                      <m:sup>
                        <m:r>
                          <a:rPr lang="en-US" altLang="ko-KR" sz="1600" b="1" i="1">
                            <a:latin typeface="Cambria Math" panose="02040503050406030204" pitchFamily="18" charset="0"/>
                          </a:rPr>
                          <m:t>𝒍</m:t>
                        </m:r>
                      </m:sup>
                    </m:sSubSup>
                  </m:oMath>
                </a14:m>
                <a:r>
                  <a:rPr lang="en-US" altLang="ko-KR" sz="1600" dirty="0">
                    <a:latin typeface="+mj-lt"/>
                  </a:rPr>
                  <a:t> by calculating </a:t>
                </a:r>
                <a14:m>
                  <m:oMath xmlns:m="http://schemas.openxmlformats.org/officeDocument/2006/math">
                    <m:nary>
                      <m:naryPr>
                        <m:chr m:val="∑"/>
                        <m:supHide m:val="on"/>
                        <m:ctrlPr>
                          <a:rPr lang="en-US" altLang="ko-KR" sz="1600" i="1" dirty="0">
                            <a:latin typeface="Cambria Math" panose="02040503050406030204" pitchFamily="18" charset="0"/>
                            <a:sym typeface="Wingdings" panose="05000000000000000000" pitchFamily="2" charset="2"/>
                          </a:rPr>
                        </m:ctrlPr>
                      </m:naryPr>
                      <m:sub>
                        <m:r>
                          <a:rPr lang="en-US" altLang="ko-KR" sz="1600" i="1" dirty="0">
                            <a:latin typeface="Cambria Math" panose="02040503050406030204" pitchFamily="18" charset="0"/>
                            <a:sym typeface="Wingdings" panose="05000000000000000000" pitchFamily="2" charset="2"/>
                          </a:rPr>
                          <m:t>𝑖</m:t>
                        </m:r>
                      </m:sub>
                      <m:sup/>
                      <m:e>
                        <m:r>
                          <m:rPr>
                            <m:sty m:val="p"/>
                          </m:rPr>
                          <a:rPr lang="en-US" altLang="ko-KR" sz="1600" dirty="0">
                            <a:latin typeface="Cambria Math" panose="02040503050406030204" pitchFamily="18" charset="0"/>
                            <a:sym typeface="Wingdings" panose="05000000000000000000" pitchFamily="2" charset="2"/>
                          </a:rPr>
                          <m:t>log</m:t>
                        </m:r>
                        <m:r>
                          <a:rPr lang="en-US" altLang="ko-KR" sz="1600" i="1" dirty="0">
                            <a:latin typeface="Cambria Math" panose="02040503050406030204" pitchFamily="18" charset="0"/>
                            <a:sym typeface="Wingdings" panose="05000000000000000000" pitchFamily="2" charset="2"/>
                          </a:rPr>
                          <m:t>(</m:t>
                        </m:r>
                        <m:sSub>
                          <m:sSubPr>
                            <m:ctrlPr>
                              <a:rPr lang="en-US" altLang="ko-KR" sz="1600" i="1" dirty="0">
                                <a:latin typeface="Cambria Math" panose="02040503050406030204" pitchFamily="18" charset="0"/>
                                <a:sym typeface="Wingdings" panose="05000000000000000000" pitchFamily="2" charset="2"/>
                              </a:rPr>
                            </m:ctrlPr>
                          </m:sSubPr>
                          <m:e>
                            <m:r>
                              <a:rPr lang="ko-KR" altLang="en-US" sz="1600" i="1" dirty="0">
                                <a:latin typeface="Cambria Math" panose="02040503050406030204" pitchFamily="18" charset="0"/>
                                <a:sym typeface="Wingdings" panose="05000000000000000000" pitchFamily="2" charset="2"/>
                              </a:rPr>
                              <m:t>𝜆</m:t>
                            </m:r>
                          </m:e>
                          <m:sub>
                            <m:r>
                              <a:rPr lang="en-US" altLang="ko-KR" sz="1600" i="1" dirty="0">
                                <a:latin typeface="Cambria Math" panose="02040503050406030204" pitchFamily="18" charset="0"/>
                                <a:sym typeface="Wingdings" panose="05000000000000000000" pitchFamily="2" charset="2"/>
                              </a:rPr>
                              <m:t>𝑖</m:t>
                            </m:r>
                          </m:sub>
                        </m:sSub>
                        <m:r>
                          <a:rPr lang="en-US" altLang="ko-KR" sz="1600" i="1" dirty="0">
                            <a:latin typeface="Cambria Math" panose="02040503050406030204" pitchFamily="18" charset="0"/>
                            <a:sym typeface="Wingdings" panose="05000000000000000000" pitchFamily="2" charset="2"/>
                          </a:rPr>
                          <m:t>)</m:t>
                        </m:r>
                      </m:e>
                    </m:nary>
                  </m:oMath>
                </a14:m>
                <a:r>
                  <a:rPr lang="en-US" altLang="ko-KR" sz="1600" dirty="0">
                    <a:latin typeface="+mj-lt"/>
                  </a:rPr>
                  <a:t>.</a:t>
                </a:r>
                <a:endParaRPr lang="ko-KR" altLang="en-US" sz="1600" dirty="0">
                  <a:latin typeface="+mj-lt"/>
                </a:endParaRPr>
              </a:p>
            </p:txBody>
          </p:sp>
        </mc:Choice>
        <mc:Fallback xmlns="">
          <p:sp>
            <p:nvSpPr>
              <p:cNvPr id="14" name="TextBox 13">
                <a:extLst>
                  <a:ext uri="{FF2B5EF4-FFF2-40B4-BE49-F238E27FC236}">
                    <a16:creationId xmlns:a16="http://schemas.microsoft.com/office/drawing/2014/main" id="{42761E2D-AAC6-4C3C-9188-1E9382FA5E68}"/>
                  </a:ext>
                </a:extLst>
              </p:cNvPr>
              <p:cNvSpPr txBox="1">
                <a:spLocks noRot="1" noChangeAspect="1" noMove="1" noResize="1" noEditPoints="1" noAdjustHandles="1" noChangeArrowheads="1" noChangeShapeType="1" noTextEdit="1"/>
              </p:cNvSpPr>
              <p:nvPr/>
            </p:nvSpPr>
            <p:spPr>
              <a:xfrm>
                <a:off x="747476" y="5239472"/>
                <a:ext cx="10450287" cy="606769"/>
              </a:xfrm>
              <a:prstGeom prst="rect">
                <a:avLst/>
              </a:prstGeom>
              <a:blipFill>
                <a:blip r:embed="rId7"/>
                <a:stretch>
                  <a:fillRect l="-350" t="-19000" b="-92000"/>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732160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76410AB9-AC74-48D5-A731-E306A8E2CD8A}"/>
              </a:ext>
            </a:extLst>
          </p:cNvPr>
          <p:cNvGrpSpPr/>
          <p:nvPr/>
        </p:nvGrpSpPr>
        <p:grpSpPr>
          <a:xfrm>
            <a:off x="0" y="10"/>
            <a:ext cx="12191981" cy="6857990"/>
            <a:chOff x="0" y="10"/>
            <a:chExt cx="12191981" cy="6857990"/>
          </a:xfrm>
        </p:grpSpPr>
        <p:pic>
          <p:nvPicPr>
            <p:cNvPr id="4" name="Picture 1">
              <a:extLst>
                <a:ext uri="{FF2B5EF4-FFF2-40B4-BE49-F238E27FC236}">
                  <a16:creationId xmlns:a16="http://schemas.microsoft.com/office/drawing/2014/main" id="{D8D7317A-AA7A-4A4D-AC11-59A4EED251E0}"/>
                </a:ext>
              </a:extLst>
            </p:cNvPr>
            <p:cNvPicPr>
              <a:picLocks noChangeAspect="1"/>
            </p:cNvPicPr>
            <p:nvPr/>
          </p:nvPicPr>
          <p:blipFill rotWithShape="1">
            <a:blip r:embed="rId3" cstate="screen">
              <a:duotone>
                <a:prstClr val="black"/>
                <a:prstClr val="white"/>
              </a:duotone>
              <a:extLst>
                <a:ext uri="{28A0092B-C50C-407E-A947-70E740481C1C}">
                  <a14:useLocalDpi xmlns:a14="http://schemas.microsoft.com/office/drawing/2010/main"/>
                </a:ext>
              </a:extLst>
            </a:blip>
            <a:srcRect t="8974" b="6757"/>
            <a:stretch/>
          </p:blipFill>
          <p:spPr>
            <a:xfrm>
              <a:off x="0" y="10"/>
              <a:ext cx="12191981" cy="6857990"/>
            </a:xfrm>
            <a:prstGeom prst="rect">
              <a:avLst/>
            </a:prstGeom>
          </p:spPr>
        </p:pic>
        <p:sp>
          <p:nvSpPr>
            <p:cNvPr id="2" name="사각형: 둥근 모서리 1">
              <a:extLst>
                <a:ext uri="{FF2B5EF4-FFF2-40B4-BE49-F238E27FC236}">
                  <a16:creationId xmlns:a16="http://schemas.microsoft.com/office/drawing/2014/main" id="{18ACE393-6465-4563-9CC1-F7DBC8C89F37}"/>
                </a:ext>
              </a:extLst>
            </p:cNvPr>
            <p:cNvSpPr/>
            <p:nvPr/>
          </p:nvSpPr>
          <p:spPr>
            <a:xfrm>
              <a:off x="212944" y="238836"/>
              <a:ext cx="11766114" cy="6421271"/>
            </a:xfrm>
            <a:prstGeom prst="roundRect">
              <a:avLst>
                <a:gd name="adj" fmla="val 7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TextBox 5">
            <a:extLst>
              <a:ext uri="{FF2B5EF4-FFF2-40B4-BE49-F238E27FC236}">
                <a16:creationId xmlns:a16="http://schemas.microsoft.com/office/drawing/2014/main" id="{F45D72DA-4878-42A6-98A1-32C72631FCB2}"/>
              </a:ext>
            </a:extLst>
          </p:cNvPr>
          <p:cNvSpPr txBox="1"/>
          <p:nvPr/>
        </p:nvSpPr>
        <p:spPr>
          <a:xfrm>
            <a:off x="397469" y="496069"/>
            <a:ext cx="10370615" cy="523220"/>
          </a:xfrm>
          <a:prstGeom prst="rect">
            <a:avLst/>
          </a:prstGeom>
          <a:noFill/>
        </p:spPr>
        <p:txBody>
          <a:bodyPr wrap="square" rtlCol="0">
            <a:spAutoFit/>
          </a:bodyPr>
          <a:lstStyle/>
          <a:p>
            <a:r>
              <a:rPr lang="en-US" altLang="ko-KR" sz="2800" dirty="0"/>
              <a:t>SIMPLE USER ASSOCIATION RULES</a:t>
            </a:r>
            <a:endParaRPr lang="ko-KR" altLang="en-US" sz="2800"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070C3505-0201-420D-A1E6-912A86BFE5C2}"/>
                  </a:ext>
                </a:extLst>
              </p:cNvPr>
              <p:cNvSpPr txBox="1"/>
              <p:nvPr/>
            </p:nvSpPr>
            <p:spPr>
              <a:xfrm>
                <a:off x="747476" y="1694575"/>
                <a:ext cx="10184382" cy="905312"/>
              </a:xfrm>
              <a:prstGeom prst="rect">
                <a:avLst/>
              </a:prstGeom>
              <a:noFill/>
            </p:spPr>
            <p:txBody>
              <a:bodyPr wrap="square">
                <a:spAutoFit/>
              </a:bodyPr>
              <a:lstStyle/>
              <a:p>
                <a:r>
                  <a:rPr lang="en-US" altLang="ko-KR" sz="1600" dirty="0"/>
                  <a:t>Using this framework, we can compute the optimal resource allocation parameters and the performance metrics (i.e., </a:t>
                </a:r>
                <a14:m>
                  <m:oMath xmlns:m="http://schemas.openxmlformats.org/officeDocument/2006/math">
                    <m:nary>
                      <m:naryPr>
                        <m:chr m:val="∑"/>
                        <m:supHide m:val="on"/>
                        <m:ctrlPr>
                          <a:rPr lang="en-US" altLang="ko-KR" sz="1600" i="1" dirty="0">
                            <a:latin typeface="Cambria Math" panose="02040503050406030204" pitchFamily="18" charset="0"/>
                            <a:sym typeface="Wingdings" panose="05000000000000000000" pitchFamily="2" charset="2"/>
                          </a:rPr>
                        </m:ctrlPr>
                      </m:naryPr>
                      <m:sub>
                        <m:r>
                          <a:rPr lang="en-US" altLang="ko-KR" sz="1600" i="1" dirty="0">
                            <a:latin typeface="Cambria Math" panose="02040503050406030204" pitchFamily="18" charset="0"/>
                            <a:sym typeface="Wingdings" panose="05000000000000000000" pitchFamily="2" charset="2"/>
                          </a:rPr>
                          <m:t>𝑖</m:t>
                        </m:r>
                      </m:sub>
                      <m:sup/>
                      <m:e>
                        <m:r>
                          <m:rPr>
                            <m:sty m:val="p"/>
                          </m:rPr>
                          <a:rPr lang="en-US" altLang="ko-KR" sz="1600" dirty="0">
                            <a:latin typeface="Cambria Math" panose="02040503050406030204" pitchFamily="18" charset="0"/>
                            <a:sym typeface="Wingdings" panose="05000000000000000000" pitchFamily="2" charset="2"/>
                          </a:rPr>
                          <m:t>log</m:t>
                        </m:r>
                        <m:r>
                          <a:rPr lang="en-US" altLang="ko-KR" sz="1600" i="1" dirty="0">
                            <a:latin typeface="Cambria Math" panose="02040503050406030204" pitchFamily="18" charset="0"/>
                            <a:sym typeface="Wingdings" panose="05000000000000000000" pitchFamily="2" charset="2"/>
                          </a:rPr>
                          <m:t>(</m:t>
                        </m:r>
                        <m:sSub>
                          <m:sSubPr>
                            <m:ctrlPr>
                              <a:rPr lang="en-US" altLang="ko-KR" sz="1600" i="1" dirty="0">
                                <a:latin typeface="Cambria Math" panose="02040503050406030204" pitchFamily="18" charset="0"/>
                                <a:sym typeface="Wingdings" panose="05000000000000000000" pitchFamily="2" charset="2"/>
                              </a:rPr>
                            </m:ctrlPr>
                          </m:sSubPr>
                          <m:e>
                            <m:r>
                              <a:rPr lang="ko-KR" altLang="en-US" sz="1600" i="1" dirty="0">
                                <a:latin typeface="Cambria Math" panose="02040503050406030204" pitchFamily="18" charset="0"/>
                                <a:sym typeface="Wingdings" panose="05000000000000000000" pitchFamily="2" charset="2"/>
                              </a:rPr>
                              <m:t>𝜆</m:t>
                            </m:r>
                          </m:e>
                          <m:sub>
                            <m:r>
                              <a:rPr lang="en-US" altLang="ko-KR" sz="1600" i="1" dirty="0">
                                <a:latin typeface="Cambria Math" panose="02040503050406030204" pitchFamily="18" charset="0"/>
                                <a:sym typeface="Wingdings" panose="05000000000000000000" pitchFamily="2" charset="2"/>
                              </a:rPr>
                              <m:t>𝑖</m:t>
                            </m:r>
                          </m:sub>
                        </m:sSub>
                        <m:r>
                          <a:rPr lang="en-US" altLang="ko-KR" sz="1600" i="1" dirty="0">
                            <a:latin typeface="Cambria Math" panose="02040503050406030204" pitchFamily="18" charset="0"/>
                            <a:sym typeface="Wingdings" panose="05000000000000000000" pitchFamily="2" charset="2"/>
                          </a:rPr>
                          <m:t>)</m:t>
                        </m:r>
                      </m:e>
                    </m:nary>
                  </m:oMath>
                </a14:m>
                <a:r>
                  <a:rPr lang="en-US" altLang="ko-KR" sz="1600" dirty="0"/>
                  <a:t>, </a:t>
                </a:r>
                <a14:m>
                  <m:oMath xmlns:m="http://schemas.openxmlformats.org/officeDocument/2006/math">
                    <m:nary>
                      <m:naryPr>
                        <m:chr m:val="∑"/>
                        <m:supHide m:val="on"/>
                        <m:ctrlPr>
                          <a:rPr lang="en-US" altLang="ko-KR" sz="1600" i="1" dirty="0">
                            <a:latin typeface="Cambria Math" panose="02040503050406030204" pitchFamily="18" charset="0"/>
                            <a:sym typeface="Wingdings" panose="05000000000000000000" pitchFamily="2" charset="2"/>
                          </a:rPr>
                        </m:ctrlPr>
                      </m:naryPr>
                      <m:sub>
                        <m:r>
                          <a:rPr lang="en-US" altLang="ko-KR" sz="1600" i="1" dirty="0">
                            <a:latin typeface="Cambria Math" panose="02040503050406030204" pitchFamily="18" charset="0"/>
                            <a:sym typeface="Wingdings" panose="05000000000000000000" pitchFamily="2" charset="2"/>
                          </a:rPr>
                          <m:t>𝑖</m:t>
                        </m:r>
                      </m:sub>
                      <m:sup/>
                      <m:e>
                        <m:sSub>
                          <m:sSubPr>
                            <m:ctrlPr>
                              <a:rPr lang="en-US" altLang="ko-KR" sz="1600" i="1" dirty="0">
                                <a:latin typeface="Cambria Math" panose="02040503050406030204" pitchFamily="18" charset="0"/>
                                <a:sym typeface="Wingdings" panose="05000000000000000000" pitchFamily="2" charset="2"/>
                              </a:rPr>
                            </m:ctrlPr>
                          </m:sSubPr>
                          <m:e>
                            <m:r>
                              <a:rPr lang="ko-KR" altLang="en-US" sz="1600" i="1" dirty="0">
                                <a:latin typeface="Cambria Math" panose="02040503050406030204" pitchFamily="18" charset="0"/>
                                <a:sym typeface="Wingdings" panose="05000000000000000000" pitchFamily="2" charset="2"/>
                              </a:rPr>
                              <m:t>𝜆</m:t>
                            </m:r>
                          </m:e>
                          <m:sub>
                            <m:r>
                              <a:rPr lang="en-US" altLang="ko-KR" sz="1600" i="1" dirty="0">
                                <a:latin typeface="Cambria Math" panose="02040503050406030204" pitchFamily="18" charset="0"/>
                                <a:sym typeface="Wingdings" panose="05000000000000000000" pitchFamily="2" charset="2"/>
                              </a:rPr>
                              <m:t>𝑖</m:t>
                            </m:r>
                          </m:sub>
                        </m:sSub>
                      </m:e>
                    </m:nary>
                    <m:r>
                      <a:rPr lang="en-US" altLang="ko-KR" sz="1600" i="1" dirty="0">
                        <a:latin typeface="Cambria Math" panose="02040503050406030204" pitchFamily="18" charset="0"/>
                        <a:sym typeface="Wingdings" panose="05000000000000000000" pitchFamily="2" charset="2"/>
                      </a:rPr>
                      <m:t>, </m:t>
                    </m:r>
                    <m:func>
                      <m:funcPr>
                        <m:ctrlPr>
                          <a:rPr lang="en-US" altLang="ko-KR" sz="1600" i="1" dirty="0">
                            <a:latin typeface="Cambria Math" panose="02040503050406030204" pitchFamily="18" charset="0"/>
                            <a:sym typeface="Wingdings" panose="05000000000000000000" pitchFamily="2" charset="2"/>
                          </a:rPr>
                        </m:ctrlPr>
                      </m:funcPr>
                      <m:fName>
                        <m:limLow>
                          <m:limLowPr>
                            <m:ctrlPr>
                              <a:rPr lang="en-US" altLang="ko-KR" sz="1600" i="1" dirty="0">
                                <a:latin typeface="Cambria Math" panose="02040503050406030204" pitchFamily="18" charset="0"/>
                                <a:sym typeface="Wingdings" panose="05000000000000000000" pitchFamily="2" charset="2"/>
                              </a:rPr>
                            </m:ctrlPr>
                          </m:limLowPr>
                          <m:e>
                            <m:r>
                              <m:rPr>
                                <m:sty m:val="p"/>
                              </m:rPr>
                              <a:rPr lang="en-US" altLang="ko-KR" sz="1600" dirty="0">
                                <a:latin typeface="Cambria Math" panose="02040503050406030204" pitchFamily="18" charset="0"/>
                                <a:sym typeface="Wingdings" panose="05000000000000000000" pitchFamily="2" charset="2"/>
                              </a:rPr>
                              <m:t>min</m:t>
                            </m:r>
                          </m:e>
                          <m:lim>
                            <m:r>
                              <a:rPr lang="en-US" altLang="ko-KR" sz="1600" i="1" dirty="0">
                                <a:latin typeface="Cambria Math" panose="02040503050406030204" pitchFamily="18" charset="0"/>
                                <a:sym typeface="Wingdings" panose="05000000000000000000" pitchFamily="2" charset="2"/>
                              </a:rPr>
                              <m:t>𝑖</m:t>
                            </m:r>
                          </m:lim>
                        </m:limLow>
                      </m:fName>
                      <m:e>
                        <m:sSub>
                          <m:sSubPr>
                            <m:ctrlPr>
                              <a:rPr lang="en-US" altLang="ko-KR" sz="1600" i="1" dirty="0">
                                <a:latin typeface="Cambria Math" panose="02040503050406030204" pitchFamily="18" charset="0"/>
                                <a:sym typeface="Wingdings" panose="05000000000000000000" pitchFamily="2" charset="2"/>
                              </a:rPr>
                            </m:ctrlPr>
                          </m:sSubPr>
                          <m:e>
                            <m:r>
                              <a:rPr lang="ko-KR" altLang="en-US" sz="1600" i="1" dirty="0">
                                <a:latin typeface="Cambria Math" panose="02040503050406030204" pitchFamily="18" charset="0"/>
                                <a:sym typeface="Wingdings" panose="05000000000000000000" pitchFamily="2" charset="2"/>
                              </a:rPr>
                              <m:t>𝜆</m:t>
                            </m:r>
                          </m:e>
                          <m:sub>
                            <m:r>
                              <a:rPr lang="en-US" altLang="ko-KR" sz="1600" i="1" dirty="0">
                                <a:latin typeface="Cambria Math" panose="02040503050406030204" pitchFamily="18" charset="0"/>
                                <a:sym typeface="Wingdings" panose="05000000000000000000" pitchFamily="2" charset="2"/>
                              </a:rPr>
                              <m:t>𝑖</m:t>
                            </m:r>
                          </m:sub>
                        </m:sSub>
                      </m:e>
                    </m:func>
                  </m:oMath>
                </a14:m>
                <a:r>
                  <a:rPr lang="en-US" altLang="ko-KR" sz="1600" dirty="0"/>
                  <a:t>) when an association rule is given. </a:t>
                </a:r>
              </a:p>
              <a:p>
                <a:r>
                  <a:rPr lang="en-US" altLang="ko-KR" sz="1600" dirty="0">
                    <a:sym typeface="Wingdings" panose="05000000000000000000" pitchFamily="2" charset="2"/>
                  </a:rPr>
                  <a:t> </a:t>
                </a:r>
                <a:r>
                  <a:rPr lang="ko-KR" altLang="en-US" sz="1600" dirty="0">
                    <a:sym typeface="Wingdings" panose="05000000000000000000" pitchFamily="2" charset="2"/>
                  </a:rPr>
                  <a:t>문제들을 풀었을 때의 상한선과 간단한 사용자 연결규칙의 성능과 최적의 파라미터를 찾겠다</a:t>
                </a:r>
                <a:r>
                  <a:rPr lang="en-US" altLang="ko-KR" sz="1600" dirty="0">
                    <a:sym typeface="Wingdings" panose="05000000000000000000" pitchFamily="2" charset="2"/>
                  </a:rPr>
                  <a:t>.</a:t>
                </a:r>
                <a:endParaRPr lang="ko-KR" altLang="en-US" sz="1600" dirty="0"/>
              </a:p>
            </p:txBody>
          </p:sp>
        </mc:Choice>
        <mc:Fallback>
          <p:sp>
            <p:nvSpPr>
              <p:cNvPr id="10" name="TextBox 9">
                <a:extLst>
                  <a:ext uri="{FF2B5EF4-FFF2-40B4-BE49-F238E27FC236}">
                    <a16:creationId xmlns:a16="http://schemas.microsoft.com/office/drawing/2014/main" id="{070C3505-0201-420D-A1E6-912A86BFE5C2}"/>
                  </a:ext>
                </a:extLst>
              </p:cNvPr>
              <p:cNvSpPr txBox="1">
                <a:spLocks noRot="1" noChangeAspect="1" noMove="1" noResize="1" noEditPoints="1" noAdjustHandles="1" noChangeArrowheads="1" noChangeShapeType="1" noTextEdit="1"/>
              </p:cNvSpPr>
              <p:nvPr/>
            </p:nvSpPr>
            <p:spPr>
              <a:xfrm>
                <a:off x="747476" y="1694575"/>
                <a:ext cx="10184382" cy="905312"/>
              </a:xfrm>
              <a:prstGeom prst="rect">
                <a:avLst/>
              </a:prstGeom>
              <a:blipFill>
                <a:blip r:embed="rId4"/>
                <a:stretch>
                  <a:fillRect l="-359" t="-13514" b="-29054"/>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A1F97A1C-4DFB-47E2-BD25-912F638BAB7E}"/>
                  </a:ext>
                </a:extLst>
              </p:cNvPr>
              <p:cNvSpPr txBox="1"/>
              <p:nvPr/>
            </p:nvSpPr>
            <p:spPr>
              <a:xfrm>
                <a:off x="747476" y="2925377"/>
                <a:ext cx="8850034" cy="830997"/>
              </a:xfrm>
              <a:prstGeom prst="rect">
                <a:avLst/>
              </a:prstGeom>
              <a:noFill/>
            </p:spPr>
            <p:txBody>
              <a:bodyPr wrap="square">
                <a:spAutoFit/>
              </a:bodyPr>
              <a:lstStyle/>
              <a:p>
                <a:r>
                  <a:rPr lang="en-US" altLang="ko-KR" sz="1600" dirty="0">
                    <a:latin typeface="+mj-lt"/>
                  </a:rPr>
                  <a:t>* Note that when we fix the association rule, we can generate a feasible integral solution to each problem </a:t>
                </a:r>
                <a14:m>
                  <m:oMath xmlns:m="http://schemas.openxmlformats.org/officeDocument/2006/math">
                    <m:sSub>
                      <m:sSubPr>
                        <m:ctrlPr>
                          <a:rPr lang="en-US" altLang="ko-KR" sz="1600" b="1" i="1" smtClean="0">
                            <a:latin typeface="Cambria Math" panose="02040503050406030204" pitchFamily="18" charset="0"/>
                          </a:rPr>
                        </m:ctrlPr>
                      </m:sSubPr>
                      <m:e>
                        <m:r>
                          <a:rPr lang="en-US" altLang="ko-KR" sz="1600" b="1" i="0">
                            <a:latin typeface="Cambria Math" panose="02040503050406030204" pitchFamily="18" charset="0"/>
                          </a:rPr>
                          <m:t>𝐏</m:t>
                        </m:r>
                      </m:e>
                      <m:sub>
                        <m:r>
                          <a:rPr lang="en-US" altLang="ko-KR" sz="1600" b="1" i="0" smtClean="0">
                            <a:latin typeface="Cambria Math" panose="02040503050406030204" pitchFamily="18" charset="0"/>
                          </a:rPr>
                          <m:t>𝐂𝐂𝐃</m:t>
                        </m:r>
                      </m:sub>
                    </m:sSub>
                  </m:oMath>
                </a14:m>
                <a:r>
                  <a:rPr lang="en-US" altLang="ko-KR" sz="1600" dirty="0">
                    <a:latin typeface="+mj-lt"/>
                  </a:rPr>
                  <a:t>, </a:t>
                </a:r>
                <a14:m>
                  <m:oMath xmlns:m="http://schemas.openxmlformats.org/officeDocument/2006/math">
                    <m:sSub>
                      <m:sSubPr>
                        <m:ctrlPr>
                          <a:rPr lang="en-US" altLang="ko-KR" sz="1600" b="1" i="1">
                            <a:latin typeface="Cambria Math" panose="02040503050406030204" pitchFamily="18" charset="0"/>
                          </a:rPr>
                        </m:ctrlPr>
                      </m:sSubPr>
                      <m:e>
                        <m:r>
                          <a:rPr lang="en-US" altLang="ko-KR" sz="1600" b="1">
                            <a:latin typeface="Cambria Math" panose="02040503050406030204" pitchFamily="18" charset="0"/>
                          </a:rPr>
                          <m:t>𝐏</m:t>
                        </m:r>
                      </m:e>
                      <m:sub>
                        <m:r>
                          <a:rPr lang="en-US" altLang="ko-KR" sz="1600" b="1">
                            <a:latin typeface="Cambria Math" panose="02040503050406030204" pitchFamily="18" charset="0"/>
                          </a:rPr>
                          <m:t>𝐏𝐒𝐃</m:t>
                        </m:r>
                      </m:sub>
                    </m:sSub>
                  </m:oMath>
                </a14:m>
                <a:r>
                  <a:rPr lang="en-US" altLang="ko-KR" sz="1600" dirty="0">
                    <a:latin typeface="+mj-lt"/>
                  </a:rPr>
                  <a:t>, and </a:t>
                </a:r>
                <a14:m>
                  <m:oMath xmlns:m="http://schemas.openxmlformats.org/officeDocument/2006/math">
                    <m:sSub>
                      <m:sSubPr>
                        <m:ctrlPr>
                          <a:rPr lang="en-US" altLang="ko-KR" sz="1600" b="1" i="1">
                            <a:latin typeface="Cambria Math" panose="02040503050406030204" pitchFamily="18" charset="0"/>
                          </a:rPr>
                        </m:ctrlPr>
                      </m:sSubPr>
                      <m:e>
                        <m:r>
                          <a:rPr lang="en-US" altLang="ko-KR" sz="1600" b="1">
                            <a:latin typeface="Cambria Math" panose="02040503050406030204" pitchFamily="18" charset="0"/>
                          </a:rPr>
                          <m:t>𝐏</m:t>
                        </m:r>
                      </m:e>
                      <m:sub>
                        <m:r>
                          <a:rPr lang="en-US" altLang="ko-KR" sz="1600" b="1">
                            <a:latin typeface="Cambria Math" panose="02040503050406030204" pitchFamily="18" charset="0"/>
                          </a:rPr>
                          <m:t>𝐎𝐃</m:t>
                        </m:r>
                      </m:sub>
                    </m:sSub>
                  </m:oMath>
                </a14:m>
                <a:r>
                  <a:rPr lang="en-US" altLang="ko-KR" sz="1600" dirty="0">
                    <a:latin typeface="+mj-lt"/>
                  </a:rPr>
                  <a:t>.</a:t>
                </a:r>
              </a:p>
              <a:p>
                <a:r>
                  <a:rPr lang="en-US" altLang="ko-KR" sz="1600" dirty="0">
                    <a:latin typeface="+mj-lt"/>
                    <a:sym typeface="Wingdings" panose="05000000000000000000" pitchFamily="2" charset="2"/>
                  </a:rPr>
                  <a:t> </a:t>
                </a:r>
                <a:r>
                  <a:rPr lang="ko-KR" altLang="en-US" sz="1600" dirty="0">
                    <a:latin typeface="+mj-lt"/>
                    <a:sym typeface="Wingdings" panose="05000000000000000000" pitchFamily="2" charset="2"/>
                  </a:rPr>
                  <a:t>변수는 고정해서 결과를 보여준다</a:t>
                </a:r>
                <a:r>
                  <a:rPr lang="en-US" altLang="ko-KR" sz="1600" dirty="0">
                    <a:latin typeface="+mj-lt"/>
                    <a:sym typeface="Wingdings" panose="05000000000000000000" pitchFamily="2" charset="2"/>
                  </a:rPr>
                  <a:t>. (</a:t>
                </a:r>
                <a14:m>
                  <m:oMath xmlns:m="http://schemas.openxmlformats.org/officeDocument/2006/math">
                    <m:r>
                      <a:rPr lang="en-US" altLang="ko-KR" sz="1600" i="1" smtClean="0">
                        <a:latin typeface="Cambria Math" panose="02040503050406030204" pitchFamily="18" charset="0"/>
                      </a:rPr>
                      <m:t>𝐾</m:t>
                    </m:r>
                    <m:r>
                      <a:rPr lang="en-US" altLang="ko-KR" sz="1600" i="1" smtClean="0">
                        <a:latin typeface="Cambria Math" panose="02040503050406030204" pitchFamily="18" charset="0"/>
                      </a:rPr>
                      <m:t>, </m:t>
                    </m:r>
                    <m:r>
                      <a:rPr lang="en-US" altLang="ko-KR" sz="1600" i="1" smtClean="0">
                        <a:latin typeface="Cambria Math" panose="02040503050406030204" pitchFamily="18" charset="0"/>
                      </a:rPr>
                      <m:t>𝑢</m:t>
                    </m:r>
                    <m:r>
                      <a:rPr lang="en-US" altLang="ko-KR" sz="1600" i="1" smtClean="0">
                        <a:latin typeface="Cambria Math" panose="02040503050406030204" pitchFamily="18" charset="0"/>
                      </a:rPr>
                      <m:t>, </m:t>
                    </m:r>
                    <m:r>
                      <a:rPr lang="en-US" altLang="ko-KR" sz="1600" i="1" smtClean="0">
                        <a:latin typeface="Cambria Math" panose="02040503050406030204" pitchFamily="18" charset="0"/>
                      </a:rPr>
                      <m:t>𝑝</m:t>
                    </m:r>
                    <m:d>
                      <m:dPr>
                        <m:ctrlPr>
                          <a:rPr lang="en-US" altLang="ko-KR" sz="1600" i="1">
                            <a:latin typeface="Cambria Math" panose="02040503050406030204" pitchFamily="18" charset="0"/>
                          </a:rPr>
                        </m:ctrlPr>
                      </m:dPr>
                      <m:e>
                        <m:r>
                          <a:rPr lang="en-US" altLang="ko-KR" sz="1600" i="1">
                            <a:latin typeface="Cambria Math" panose="02040503050406030204" pitchFamily="18" charset="0"/>
                          </a:rPr>
                          <m:t>𝑢</m:t>
                        </m:r>
                      </m:e>
                    </m:d>
                  </m:oMath>
                </a14:m>
                <a:r>
                  <a:rPr lang="en-US" altLang="ko-KR" sz="1600" dirty="0">
                    <a:latin typeface="+mj-lt"/>
                  </a:rPr>
                  <a:t>)</a:t>
                </a:r>
                <a:endParaRPr lang="ko-KR" altLang="en-US" sz="1600" dirty="0">
                  <a:latin typeface="+mj-lt"/>
                </a:endParaRPr>
              </a:p>
            </p:txBody>
          </p:sp>
        </mc:Choice>
        <mc:Fallback>
          <p:sp>
            <p:nvSpPr>
              <p:cNvPr id="11" name="TextBox 10">
                <a:extLst>
                  <a:ext uri="{FF2B5EF4-FFF2-40B4-BE49-F238E27FC236}">
                    <a16:creationId xmlns:a16="http://schemas.microsoft.com/office/drawing/2014/main" id="{A1F97A1C-4DFB-47E2-BD25-912F638BAB7E}"/>
                  </a:ext>
                </a:extLst>
              </p:cNvPr>
              <p:cNvSpPr txBox="1">
                <a:spLocks noRot="1" noChangeAspect="1" noMove="1" noResize="1" noEditPoints="1" noAdjustHandles="1" noChangeArrowheads="1" noChangeShapeType="1" noTextEdit="1"/>
              </p:cNvSpPr>
              <p:nvPr/>
            </p:nvSpPr>
            <p:spPr>
              <a:xfrm>
                <a:off x="747476" y="2925377"/>
                <a:ext cx="8850034" cy="830997"/>
              </a:xfrm>
              <a:prstGeom prst="rect">
                <a:avLst/>
              </a:prstGeom>
              <a:blipFill>
                <a:blip r:embed="rId5"/>
                <a:stretch>
                  <a:fillRect l="-414" t="-2206" b="-8824"/>
                </a:stretch>
              </a:blipFill>
            </p:spPr>
            <p:txBody>
              <a:bodyPr/>
              <a:lstStyle/>
              <a:p>
                <a:r>
                  <a:rPr lang="ko-KR" altLang="en-US">
                    <a:noFill/>
                  </a:rPr>
                  <a:t> </a:t>
                </a:r>
              </a:p>
            </p:txBody>
          </p:sp>
        </mc:Fallback>
      </mc:AlternateContent>
      <p:sp>
        <p:nvSpPr>
          <p:cNvPr id="12" name="TextBox 11">
            <a:extLst>
              <a:ext uri="{FF2B5EF4-FFF2-40B4-BE49-F238E27FC236}">
                <a16:creationId xmlns:a16="http://schemas.microsoft.com/office/drawing/2014/main" id="{6E7F0A65-0372-4220-A7F7-B6A6AC46DD48}"/>
              </a:ext>
            </a:extLst>
          </p:cNvPr>
          <p:cNvSpPr txBox="1"/>
          <p:nvPr/>
        </p:nvSpPr>
        <p:spPr>
          <a:xfrm>
            <a:off x="747476" y="4217733"/>
            <a:ext cx="10450287" cy="1107996"/>
          </a:xfrm>
          <a:prstGeom prst="rect">
            <a:avLst/>
          </a:prstGeom>
          <a:noFill/>
        </p:spPr>
        <p:txBody>
          <a:bodyPr wrap="square">
            <a:spAutoFit/>
          </a:bodyPr>
          <a:lstStyle/>
          <a:p>
            <a:r>
              <a:rPr lang="en-US" altLang="ko-KR" sz="1600" dirty="0">
                <a:latin typeface="+mj-lt"/>
                <a:sym typeface="Wingdings" panose="05000000000000000000" pitchFamily="2" charset="2"/>
              </a:rPr>
              <a:t>* </a:t>
            </a:r>
            <a:r>
              <a:rPr lang="en-US" altLang="ko-KR" sz="1600" dirty="0">
                <a:latin typeface="+mj-lt"/>
              </a:rPr>
              <a:t>If we can find a simple association that yield an objective function close to the corresponding upper bound, then we would have validated the tightness of our bound and the goodness of that simple association rule.</a:t>
            </a:r>
          </a:p>
          <a:p>
            <a:pPr marL="285750" indent="-285750">
              <a:buFont typeface="Wingdings" panose="05000000000000000000" pitchFamily="2" charset="2"/>
              <a:buChar char="à"/>
            </a:pPr>
            <a:r>
              <a:rPr lang="ko-KR" altLang="en-US" sz="1600" dirty="0">
                <a:latin typeface="+mj-lt"/>
                <a:sym typeface="Wingdings" panose="05000000000000000000" pitchFamily="2" charset="2"/>
              </a:rPr>
              <a:t>상한선에 가까운 목적함수를 만들어내는 간단한 연결 규칙을 찾을 수 있다면</a:t>
            </a:r>
            <a:r>
              <a:rPr lang="en-US" altLang="ko-KR" sz="1600" dirty="0">
                <a:latin typeface="+mj-lt"/>
                <a:sym typeface="Wingdings" panose="05000000000000000000" pitchFamily="2" charset="2"/>
              </a:rPr>
              <a:t>, (ex, </a:t>
            </a:r>
            <a:r>
              <a:rPr lang="en-US" altLang="ko-KR" sz="1600" dirty="0" err="1">
                <a:latin typeface="+mj-lt"/>
                <a:sym typeface="Wingdings" panose="05000000000000000000" pitchFamily="2" charset="2"/>
              </a:rPr>
              <a:t>picoF</a:t>
            </a:r>
            <a:r>
              <a:rPr lang="en-US" altLang="ko-KR" sz="1600" dirty="0">
                <a:latin typeface="+mj-lt"/>
                <a:sym typeface="Wingdings" panose="05000000000000000000" pitchFamily="2" charset="2"/>
              </a:rPr>
              <a:t>)</a:t>
            </a:r>
          </a:p>
          <a:p>
            <a:r>
              <a:rPr lang="ko-KR" altLang="en-US" sz="1600" dirty="0">
                <a:latin typeface="+mj-lt"/>
                <a:sym typeface="Wingdings" panose="05000000000000000000" pitchFamily="2" charset="2"/>
              </a:rPr>
              <a:t>본 결과에 대한 견고함과 단순 연결 규칙의 장점을 검증할 수 있다</a:t>
            </a:r>
            <a:r>
              <a:rPr lang="en-US" altLang="ko-KR" sz="1600" dirty="0">
                <a:latin typeface="+mj-lt"/>
                <a:sym typeface="Wingdings" panose="05000000000000000000" pitchFamily="2" charset="2"/>
              </a:rPr>
              <a:t>.</a:t>
            </a:r>
            <a:r>
              <a:rPr lang="ko-KR" altLang="en-US" sz="1600" dirty="0">
                <a:latin typeface="+mj-lt"/>
                <a:sym typeface="Wingdings" panose="05000000000000000000" pitchFamily="2" charset="2"/>
              </a:rPr>
              <a:t> </a:t>
            </a:r>
            <a:endParaRPr lang="ko-KR" altLang="en-US" sz="1600" dirty="0">
              <a:latin typeface="+mj-lt"/>
            </a:endParaRPr>
          </a:p>
        </p:txBody>
      </p:sp>
    </p:spTree>
    <p:extLst>
      <p:ext uri="{BB962C8B-B14F-4D97-AF65-F5344CB8AC3E}">
        <p14:creationId xmlns:p14="http://schemas.microsoft.com/office/powerpoint/2010/main" val="2192520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76410AB9-AC74-48D5-A731-E306A8E2CD8A}"/>
              </a:ext>
            </a:extLst>
          </p:cNvPr>
          <p:cNvGrpSpPr/>
          <p:nvPr/>
        </p:nvGrpSpPr>
        <p:grpSpPr>
          <a:xfrm>
            <a:off x="0" y="10"/>
            <a:ext cx="12191981" cy="6857990"/>
            <a:chOff x="0" y="10"/>
            <a:chExt cx="12191981" cy="6857990"/>
          </a:xfrm>
        </p:grpSpPr>
        <p:pic>
          <p:nvPicPr>
            <p:cNvPr id="4" name="Picture 1">
              <a:extLst>
                <a:ext uri="{FF2B5EF4-FFF2-40B4-BE49-F238E27FC236}">
                  <a16:creationId xmlns:a16="http://schemas.microsoft.com/office/drawing/2014/main" id="{D8D7317A-AA7A-4A4D-AC11-59A4EED251E0}"/>
                </a:ext>
              </a:extLst>
            </p:cNvPr>
            <p:cNvPicPr>
              <a:picLocks noChangeAspect="1"/>
            </p:cNvPicPr>
            <p:nvPr/>
          </p:nvPicPr>
          <p:blipFill rotWithShape="1">
            <a:blip r:embed="rId3" cstate="screen">
              <a:duotone>
                <a:prstClr val="black"/>
                <a:prstClr val="white"/>
              </a:duotone>
              <a:extLst>
                <a:ext uri="{28A0092B-C50C-407E-A947-70E740481C1C}">
                  <a14:useLocalDpi xmlns:a14="http://schemas.microsoft.com/office/drawing/2010/main"/>
                </a:ext>
              </a:extLst>
            </a:blip>
            <a:srcRect t="8974" b="6757"/>
            <a:stretch/>
          </p:blipFill>
          <p:spPr>
            <a:xfrm>
              <a:off x="0" y="10"/>
              <a:ext cx="12191981" cy="6857990"/>
            </a:xfrm>
            <a:prstGeom prst="rect">
              <a:avLst/>
            </a:prstGeom>
          </p:spPr>
        </p:pic>
        <p:sp>
          <p:nvSpPr>
            <p:cNvPr id="2" name="사각형: 둥근 모서리 1">
              <a:extLst>
                <a:ext uri="{FF2B5EF4-FFF2-40B4-BE49-F238E27FC236}">
                  <a16:creationId xmlns:a16="http://schemas.microsoft.com/office/drawing/2014/main" id="{18ACE393-6465-4563-9CC1-F7DBC8C89F37}"/>
                </a:ext>
              </a:extLst>
            </p:cNvPr>
            <p:cNvSpPr/>
            <p:nvPr/>
          </p:nvSpPr>
          <p:spPr>
            <a:xfrm>
              <a:off x="212944" y="238836"/>
              <a:ext cx="11766114" cy="6421271"/>
            </a:xfrm>
            <a:prstGeom prst="roundRect">
              <a:avLst>
                <a:gd name="adj" fmla="val 7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TextBox 5">
            <a:extLst>
              <a:ext uri="{FF2B5EF4-FFF2-40B4-BE49-F238E27FC236}">
                <a16:creationId xmlns:a16="http://schemas.microsoft.com/office/drawing/2014/main" id="{F45D72DA-4878-42A6-98A1-32C72631FCB2}"/>
              </a:ext>
            </a:extLst>
          </p:cNvPr>
          <p:cNvSpPr txBox="1"/>
          <p:nvPr/>
        </p:nvSpPr>
        <p:spPr>
          <a:xfrm>
            <a:off x="397469" y="496069"/>
            <a:ext cx="10370615" cy="523220"/>
          </a:xfrm>
          <a:prstGeom prst="rect">
            <a:avLst/>
          </a:prstGeom>
          <a:noFill/>
        </p:spPr>
        <p:txBody>
          <a:bodyPr wrap="square" rtlCol="0">
            <a:spAutoFit/>
          </a:bodyPr>
          <a:lstStyle/>
          <a:p>
            <a:r>
              <a:rPr lang="en-US" altLang="ko-KR" sz="2800" dirty="0"/>
              <a:t>Numerical Results</a:t>
            </a:r>
            <a:endParaRPr lang="ko-KR" altLang="en-US" sz="2800" dirty="0"/>
          </a:p>
        </p:txBody>
      </p:sp>
      <p:pic>
        <p:nvPicPr>
          <p:cNvPr id="7" name="그림 6">
            <a:extLst>
              <a:ext uri="{FF2B5EF4-FFF2-40B4-BE49-F238E27FC236}">
                <a16:creationId xmlns:a16="http://schemas.microsoft.com/office/drawing/2014/main" id="{D01984FB-4FDD-48D3-8FD3-66E7E0A6EF3B}"/>
              </a:ext>
            </a:extLst>
          </p:cNvPr>
          <p:cNvPicPr>
            <a:picLocks noChangeAspect="1"/>
          </p:cNvPicPr>
          <p:nvPr/>
        </p:nvPicPr>
        <p:blipFill rotWithShape="1">
          <a:blip r:embed="rId4"/>
          <a:srcRect r="48835" b="20926"/>
          <a:stretch/>
        </p:blipFill>
        <p:spPr>
          <a:xfrm>
            <a:off x="1066232" y="1216375"/>
            <a:ext cx="4179628" cy="4933218"/>
          </a:xfrm>
          <a:prstGeom prst="rect">
            <a:avLst/>
          </a:prstGeom>
        </p:spPr>
      </p:pic>
      <p:pic>
        <p:nvPicPr>
          <p:cNvPr id="9" name="그림 8">
            <a:extLst>
              <a:ext uri="{FF2B5EF4-FFF2-40B4-BE49-F238E27FC236}">
                <a16:creationId xmlns:a16="http://schemas.microsoft.com/office/drawing/2014/main" id="{8D9287AB-051B-411C-B152-5DEDDD2B1380}"/>
              </a:ext>
            </a:extLst>
          </p:cNvPr>
          <p:cNvPicPr>
            <a:picLocks noChangeAspect="1"/>
          </p:cNvPicPr>
          <p:nvPr/>
        </p:nvPicPr>
        <p:blipFill>
          <a:blip r:embed="rId5"/>
          <a:stretch>
            <a:fillRect/>
          </a:stretch>
        </p:blipFill>
        <p:spPr>
          <a:xfrm>
            <a:off x="6326023" y="1682507"/>
            <a:ext cx="4643345" cy="1593660"/>
          </a:xfrm>
          <a:prstGeom prst="rect">
            <a:avLst/>
          </a:prstGeom>
        </p:spPr>
      </p:pic>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D6CB19DA-AF0D-48CE-AF03-D189C8158B9E}"/>
                  </a:ext>
                </a:extLst>
              </p:cNvPr>
              <p:cNvSpPr txBox="1"/>
              <p:nvPr/>
            </p:nvSpPr>
            <p:spPr>
              <a:xfrm>
                <a:off x="6382566" y="3682984"/>
                <a:ext cx="4743202" cy="1007648"/>
              </a:xfrm>
              <a:prstGeom prst="rect">
                <a:avLst/>
              </a:prstGeom>
              <a:noFill/>
            </p:spPr>
            <p:txBody>
              <a:bodyPr wrap="square">
                <a:spAutoFit/>
              </a:bodyPr>
              <a:lstStyle/>
              <a:p>
                <a14:m>
                  <m:oMath xmlns:m="http://schemas.openxmlformats.org/officeDocument/2006/math">
                    <m:nary>
                      <m:naryPr>
                        <m:chr m:val="∑"/>
                        <m:supHide m:val="on"/>
                        <m:ctrlPr>
                          <a:rPr lang="en-US" altLang="ko-KR" sz="1800" b="0" i="1" dirty="0" smtClean="0">
                            <a:latin typeface="Cambria Math" panose="02040503050406030204" pitchFamily="18" charset="0"/>
                            <a:sym typeface="Wingdings" panose="05000000000000000000" pitchFamily="2" charset="2"/>
                          </a:rPr>
                        </m:ctrlPr>
                      </m:naryPr>
                      <m:sub>
                        <m:r>
                          <a:rPr lang="en-US" altLang="ko-KR" sz="1800" b="0" i="1" dirty="0" smtClean="0">
                            <a:latin typeface="Cambria Math" panose="02040503050406030204" pitchFamily="18" charset="0"/>
                            <a:sym typeface="Wingdings" panose="05000000000000000000" pitchFamily="2" charset="2"/>
                          </a:rPr>
                          <m:t>𝑖</m:t>
                        </m:r>
                      </m:sub>
                      <m:sup/>
                      <m:e>
                        <m:r>
                          <m:rPr>
                            <m:sty m:val="p"/>
                          </m:rPr>
                          <a:rPr lang="en-US" altLang="ko-KR" sz="1800" b="0" i="0" dirty="0" smtClean="0">
                            <a:latin typeface="Cambria Math" panose="02040503050406030204" pitchFamily="18" charset="0"/>
                            <a:sym typeface="Wingdings" panose="05000000000000000000" pitchFamily="2" charset="2"/>
                          </a:rPr>
                          <m:t>log</m:t>
                        </m:r>
                        <m:r>
                          <a:rPr lang="en-US" altLang="ko-KR" sz="1800" b="0" i="1" dirty="0" smtClean="0">
                            <a:latin typeface="Cambria Math" panose="02040503050406030204" pitchFamily="18" charset="0"/>
                            <a:sym typeface="Wingdings" panose="05000000000000000000" pitchFamily="2" charset="2"/>
                          </a:rPr>
                          <m:t>(</m:t>
                        </m:r>
                        <m:sSub>
                          <m:sSubPr>
                            <m:ctrlPr>
                              <a:rPr lang="en-US" altLang="ko-KR" sz="1800" b="0" i="1" dirty="0" smtClean="0">
                                <a:latin typeface="Cambria Math" panose="02040503050406030204" pitchFamily="18" charset="0"/>
                                <a:sym typeface="Wingdings" panose="05000000000000000000" pitchFamily="2" charset="2"/>
                              </a:rPr>
                            </m:ctrlPr>
                          </m:sSubPr>
                          <m:e>
                            <m:r>
                              <a:rPr lang="ko-KR" altLang="en-US" sz="1800" b="0" i="1" dirty="0" smtClean="0">
                                <a:latin typeface="Cambria Math" panose="02040503050406030204" pitchFamily="18" charset="0"/>
                                <a:sym typeface="Wingdings" panose="05000000000000000000" pitchFamily="2" charset="2"/>
                              </a:rPr>
                              <m:t>𝜆</m:t>
                            </m:r>
                          </m:e>
                          <m:sub>
                            <m:r>
                              <a:rPr lang="en-US" altLang="ko-KR" sz="1800" b="0" i="1" dirty="0" smtClean="0">
                                <a:latin typeface="Cambria Math" panose="02040503050406030204" pitchFamily="18" charset="0"/>
                                <a:sym typeface="Wingdings" panose="05000000000000000000" pitchFamily="2" charset="2"/>
                              </a:rPr>
                              <m:t>𝑖</m:t>
                            </m:r>
                          </m:sub>
                        </m:sSub>
                        <m:r>
                          <a:rPr lang="en-US" altLang="ko-KR" sz="1800" b="0" i="1" dirty="0" smtClean="0">
                            <a:latin typeface="Cambria Math" panose="02040503050406030204" pitchFamily="18" charset="0"/>
                            <a:sym typeface="Wingdings" panose="05000000000000000000" pitchFamily="2" charset="2"/>
                          </a:rPr>
                          <m:t>)</m:t>
                        </m:r>
                      </m:e>
                    </m:nary>
                    <m:r>
                      <a:rPr lang="en-US" altLang="ko-KR" sz="1800" b="0" i="0" dirty="0" smtClean="0">
                        <a:latin typeface="Cambria Math" panose="02040503050406030204" pitchFamily="18" charset="0"/>
                        <a:sym typeface="Wingdings" panose="05000000000000000000" pitchFamily="2" charset="2"/>
                      </a:rPr>
                      <m:t> </m:t>
                    </m:r>
                  </m:oMath>
                </a14:m>
                <a:r>
                  <a:rPr lang="en-US" altLang="ko-KR" sz="1800" dirty="0">
                    <a:latin typeface="+mj-lt"/>
                  </a:rPr>
                  <a:t>: </a:t>
                </a:r>
                <a:r>
                  <a:rPr lang="ko-KR" altLang="en-US" sz="1600" dirty="0">
                    <a:latin typeface="+mj-lt"/>
                  </a:rPr>
                  <a:t>목적함수 </a:t>
                </a:r>
                <a:r>
                  <a:rPr lang="en-US" altLang="ko-KR" sz="1600" b="1" dirty="0">
                    <a:latin typeface="+mj-lt"/>
                  </a:rPr>
                  <a:t>(GM)</a:t>
                </a:r>
              </a:p>
              <a:p>
                <a:pPr/>
                <a14:m>
                  <m:oMath xmlns:m="http://schemas.openxmlformats.org/officeDocument/2006/math">
                    <m:func>
                      <m:funcPr>
                        <m:ctrlPr>
                          <a:rPr lang="en-US" altLang="ko-KR" sz="1800" b="0" i="1" dirty="0" smtClean="0">
                            <a:latin typeface="Cambria Math" panose="02040503050406030204" pitchFamily="18" charset="0"/>
                            <a:sym typeface="Wingdings" panose="05000000000000000000" pitchFamily="2" charset="2"/>
                          </a:rPr>
                        </m:ctrlPr>
                      </m:funcPr>
                      <m:fName>
                        <m:limLow>
                          <m:limLowPr>
                            <m:ctrlPr>
                              <a:rPr lang="en-US" altLang="ko-KR" sz="1800" b="0" i="1" dirty="0" smtClean="0">
                                <a:latin typeface="Cambria Math" panose="02040503050406030204" pitchFamily="18" charset="0"/>
                                <a:sym typeface="Wingdings" panose="05000000000000000000" pitchFamily="2" charset="2"/>
                              </a:rPr>
                            </m:ctrlPr>
                          </m:limLowPr>
                          <m:e>
                            <m:r>
                              <m:rPr>
                                <m:sty m:val="p"/>
                              </m:rPr>
                              <a:rPr lang="en-US" altLang="ko-KR" sz="1800" b="0" i="0" dirty="0" smtClean="0">
                                <a:latin typeface="Cambria Math" panose="02040503050406030204" pitchFamily="18" charset="0"/>
                                <a:sym typeface="Wingdings" panose="05000000000000000000" pitchFamily="2" charset="2"/>
                              </a:rPr>
                              <m:t>min</m:t>
                            </m:r>
                          </m:e>
                          <m:lim>
                            <m:r>
                              <a:rPr lang="en-US" altLang="ko-KR" sz="1800" b="0" i="1" dirty="0" smtClean="0">
                                <a:latin typeface="Cambria Math" panose="02040503050406030204" pitchFamily="18" charset="0"/>
                                <a:sym typeface="Wingdings" panose="05000000000000000000" pitchFamily="2" charset="2"/>
                              </a:rPr>
                              <m:t>𝑖</m:t>
                            </m:r>
                          </m:lim>
                        </m:limLow>
                      </m:fName>
                      <m:e>
                        <m:sSub>
                          <m:sSubPr>
                            <m:ctrlPr>
                              <a:rPr lang="en-US" altLang="ko-KR" sz="1800" i="1" dirty="0">
                                <a:latin typeface="Cambria Math" panose="02040503050406030204" pitchFamily="18" charset="0"/>
                                <a:sym typeface="Wingdings" panose="05000000000000000000" pitchFamily="2" charset="2"/>
                              </a:rPr>
                            </m:ctrlPr>
                          </m:sSubPr>
                          <m:e>
                            <m:r>
                              <a:rPr lang="ko-KR" altLang="en-US" sz="1800" i="1" dirty="0">
                                <a:latin typeface="Cambria Math" panose="02040503050406030204" pitchFamily="18" charset="0"/>
                                <a:sym typeface="Wingdings" panose="05000000000000000000" pitchFamily="2" charset="2"/>
                              </a:rPr>
                              <m:t>𝜆</m:t>
                            </m:r>
                          </m:e>
                          <m:sub>
                            <m:r>
                              <a:rPr lang="en-US" altLang="ko-KR" sz="1800" i="1" dirty="0">
                                <a:latin typeface="Cambria Math" panose="02040503050406030204" pitchFamily="18" charset="0"/>
                                <a:sym typeface="Wingdings" panose="05000000000000000000" pitchFamily="2" charset="2"/>
                              </a:rPr>
                              <m:t>𝑖</m:t>
                            </m:r>
                          </m:sub>
                        </m:sSub>
                      </m:e>
                    </m:func>
                  </m:oMath>
                </a14:m>
                <a:r>
                  <a:rPr lang="en-US" altLang="ko-KR" dirty="0"/>
                  <a:t> : </a:t>
                </a:r>
                <a:r>
                  <a:rPr lang="ko-KR" altLang="en-US" sz="1600" dirty="0"/>
                  <a:t>사용자들 중 가장 낮은 처리량</a:t>
                </a:r>
                <a:r>
                  <a:rPr lang="en-US" altLang="ko-KR" sz="1600" b="1" dirty="0"/>
                  <a:t>(Min Rate)</a:t>
                </a:r>
              </a:p>
              <a:p>
                <a:pPr/>
                <a14:m>
                  <m:oMath xmlns:m="http://schemas.openxmlformats.org/officeDocument/2006/math">
                    <m:nary>
                      <m:naryPr>
                        <m:chr m:val="∑"/>
                        <m:supHide m:val="on"/>
                        <m:ctrlPr>
                          <a:rPr lang="en-US" altLang="ko-KR" sz="1800" i="1" dirty="0" smtClean="0">
                            <a:latin typeface="Cambria Math" panose="02040503050406030204" pitchFamily="18" charset="0"/>
                            <a:sym typeface="Wingdings" panose="05000000000000000000" pitchFamily="2" charset="2"/>
                          </a:rPr>
                        </m:ctrlPr>
                      </m:naryPr>
                      <m:sub>
                        <m:r>
                          <a:rPr lang="en-US" altLang="ko-KR" sz="1800" i="1" dirty="0">
                            <a:latin typeface="Cambria Math" panose="02040503050406030204" pitchFamily="18" charset="0"/>
                            <a:sym typeface="Wingdings" panose="05000000000000000000" pitchFamily="2" charset="2"/>
                          </a:rPr>
                          <m:t>𝑖</m:t>
                        </m:r>
                      </m:sub>
                      <m:sup/>
                      <m:e>
                        <m:sSub>
                          <m:sSubPr>
                            <m:ctrlPr>
                              <a:rPr lang="en-US" altLang="ko-KR" sz="1800" i="1" dirty="0">
                                <a:latin typeface="Cambria Math" panose="02040503050406030204" pitchFamily="18" charset="0"/>
                                <a:sym typeface="Wingdings" panose="05000000000000000000" pitchFamily="2" charset="2"/>
                              </a:rPr>
                            </m:ctrlPr>
                          </m:sSubPr>
                          <m:e>
                            <m:r>
                              <a:rPr lang="ko-KR" altLang="en-US" sz="1800" i="1" dirty="0">
                                <a:latin typeface="Cambria Math" panose="02040503050406030204" pitchFamily="18" charset="0"/>
                                <a:sym typeface="Wingdings" panose="05000000000000000000" pitchFamily="2" charset="2"/>
                              </a:rPr>
                              <m:t>𝜆</m:t>
                            </m:r>
                          </m:e>
                          <m:sub>
                            <m:r>
                              <a:rPr lang="en-US" altLang="ko-KR" sz="1800" i="1" dirty="0">
                                <a:latin typeface="Cambria Math" panose="02040503050406030204" pitchFamily="18" charset="0"/>
                                <a:sym typeface="Wingdings" panose="05000000000000000000" pitchFamily="2" charset="2"/>
                              </a:rPr>
                              <m:t>𝑖</m:t>
                            </m:r>
                          </m:sub>
                        </m:sSub>
                      </m:e>
                    </m:nary>
                  </m:oMath>
                </a14:m>
                <a:r>
                  <a:rPr lang="ko-KR" altLang="en-US" dirty="0"/>
                  <a:t> </a:t>
                </a:r>
                <a:r>
                  <a:rPr lang="en-US" altLang="ko-KR" dirty="0"/>
                  <a:t>: </a:t>
                </a:r>
                <a:r>
                  <a:rPr lang="ko-KR" altLang="en-US" sz="1600" dirty="0"/>
                  <a:t>총 처리량 </a:t>
                </a:r>
                <a:r>
                  <a:rPr lang="en-US" altLang="ko-KR" sz="1600" b="1" dirty="0"/>
                  <a:t>(TT)</a:t>
                </a:r>
                <a:endParaRPr lang="ko-KR" altLang="en-US" b="1" dirty="0"/>
              </a:p>
            </p:txBody>
          </p:sp>
        </mc:Choice>
        <mc:Fallback>
          <p:sp>
            <p:nvSpPr>
              <p:cNvPr id="14" name="TextBox 13">
                <a:extLst>
                  <a:ext uri="{FF2B5EF4-FFF2-40B4-BE49-F238E27FC236}">
                    <a16:creationId xmlns:a16="http://schemas.microsoft.com/office/drawing/2014/main" id="{D6CB19DA-AF0D-48CE-AF03-D189C8158B9E}"/>
                  </a:ext>
                </a:extLst>
              </p:cNvPr>
              <p:cNvSpPr txBox="1">
                <a:spLocks noRot="1" noChangeAspect="1" noMove="1" noResize="1" noEditPoints="1" noAdjustHandles="1" noChangeArrowheads="1" noChangeShapeType="1" noTextEdit="1"/>
              </p:cNvSpPr>
              <p:nvPr/>
            </p:nvSpPr>
            <p:spPr>
              <a:xfrm>
                <a:off x="6382566" y="3682984"/>
                <a:ext cx="4743202" cy="1007648"/>
              </a:xfrm>
              <a:prstGeom prst="rect">
                <a:avLst/>
              </a:prstGeom>
              <a:blipFill>
                <a:blip r:embed="rId6"/>
                <a:stretch>
                  <a:fillRect l="-7069" t="-43636" r="-2442" b="-68485"/>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5A2DFD19-E55B-433B-A042-E8DC1F123E3E}"/>
                  </a:ext>
                </a:extLst>
              </p:cNvPr>
              <p:cNvSpPr txBox="1"/>
              <p:nvPr/>
            </p:nvSpPr>
            <p:spPr>
              <a:xfrm>
                <a:off x="6169622" y="4744606"/>
                <a:ext cx="4686659" cy="861774"/>
              </a:xfrm>
              <a:prstGeom prst="rect">
                <a:avLst/>
              </a:prstGeom>
              <a:noFill/>
            </p:spPr>
            <p:txBody>
              <a:bodyPr wrap="square" rtlCol="0">
                <a:spAutoFit/>
              </a:bodyPr>
              <a:lstStyle/>
              <a:p>
                <a:r>
                  <a:rPr lang="en-US" altLang="ko-KR" dirty="0"/>
                  <a:t>* </a:t>
                </a:r>
                <a:r>
                  <a:rPr lang="ko-KR" altLang="en-US" dirty="0"/>
                  <a:t>사용자 생성 규칙 </a:t>
                </a:r>
                <a14:m>
                  <m:oMath xmlns:m="http://schemas.openxmlformats.org/officeDocument/2006/math">
                    <m:r>
                      <a:rPr lang="en-US" altLang="ko-KR" sz="1800" b="0" i="1" dirty="0" smtClean="0">
                        <a:latin typeface="Cambria Math" panose="02040503050406030204" pitchFamily="18" charset="0"/>
                        <a:sym typeface="Wingdings" panose="05000000000000000000" pitchFamily="2" charset="2"/>
                      </a:rPr>
                      <m:t>𝑁</m:t>
                    </m:r>
                    <m:r>
                      <a:rPr lang="en-US" altLang="ko-KR" sz="1800" b="0" i="0" dirty="0" smtClean="0">
                        <a:latin typeface="Cambria Math" panose="02040503050406030204" pitchFamily="18" charset="0"/>
                        <a:sym typeface="Wingdings" panose="05000000000000000000" pitchFamily="2" charset="2"/>
                      </a:rPr>
                      <m:t>=60</m:t>
                    </m:r>
                  </m:oMath>
                </a14:m>
                <a:endParaRPr lang="en-US" altLang="ko-KR" dirty="0"/>
              </a:p>
              <a:p>
                <a:r>
                  <a:rPr lang="en-US" altLang="ko-KR" sz="1600" dirty="0"/>
                  <a:t>  Uniform distribution </a:t>
                </a:r>
                <a:r>
                  <a:rPr lang="en-US" altLang="ko-KR" sz="1600" b="1" dirty="0"/>
                  <a:t>(UD)</a:t>
                </a:r>
              </a:p>
              <a:p>
                <a:r>
                  <a:rPr lang="en-US" altLang="ko-KR" sz="1600" dirty="0"/>
                  <a:t>  Non-uniform distribution </a:t>
                </a:r>
                <a:r>
                  <a:rPr lang="en-US" altLang="ko-KR" sz="1600" b="1" dirty="0"/>
                  <a:t>(NUD)</a:t>
                </a:r>
                <a:endParaRPr lang="ko-KR" altLang="en-US" sz="1600" b="1" dirty="0"/>
              </a:p>
            </p:txBody>
          </p:sp>
        </mc:Choice>
        <mc:Fallback>
          <p:sp>
            <p:nvSpPr>
              <p:cNvPr id="15" name="TextBox 14">
                <a:extLst>
                  <a:ext uri="{FF2B5EF4-FFF2-40B4-BE49-F238E27FC236}">
                    <a16:creationId xmlns:a16="http://schemas.microsoft.com/office/drawing/2014/main" id="{5A2DFD19-E55B-433B-A042-E8DC1F123E3E}"/>
                  </a:ext>
                </a:extLst>
              </p:cNvPr>
              <p:cNvSpPr txBox="1">
                <a:spLocks noRot="1" noChangeAspect="1" noMove="1" noResize="1" noEditPoints="1" noAdjustHandles="1" noChangeArrowheads="1" noChangeShapeType="1" noTextEdit="1"/>
              </p:cNvSpPr>
              <p:nvPr/>
            </p:nvSpPr>
            <p:spPr>
              <a:xfrm>
                <a:off x="6169622" y="4744606"/>
                <a:ext cx="4686659" cy="861774"/>
              </a:xfrm>
              <a:prstGeom prst="rect">
                <a:avLst/>
              </a:prstGeom>
              <a:blipFill>
                <a:blip r:embed="rId7"/>
                <a:stretch>
                  <a:fillRect l="-1040" t="-3521" b="-7746"/>
                </a:stretch>
              </a:blipFill>
            </p:spPr>
            <p:txBody>
              <a:bodyPr/>
              <a:lstStyle/>
              <a:p>
                <a:r>
                  <a:rPr lang="ko-KR" altLang="en-US">
                    <a:noFill/>
                  </a:rPr>
                  <a:t> </a:t>
                </a:r>
              </a:p>
            </p:txBody>
          </p:sp>
        </mc:Fallback>
      </mc:AlternateContent>
      <p:sp>
        <p:nvSpPr>
          <p:cNvPr id="17" name="TextBox 16">
            <a:extLst>
              <a:ext uri="{FF2B5EF4-FFF2-40B4-BE49-F238E27FC236}">
                <a16:creationId xmlns:a16="http://schemas.microsoft.com/office/drawing/2014/main" id="{960994C8-47B7-4FCF-B091-5C09A3B77834}"/>
              </a:ext>
            </a:extLst>
          </p:cNvPr>
          <p:cNvSpPr txBox="1"/>
          <p:nvPr/>
        </p:nvSpPr>
        <p:spPr>
          <a:xfrm>
            <a:off x="6169622" y="3368244"/>
            <a:ext cx="2289411" cy="369332"/>
          </a:xfrm>
          <a:prstGeom prst="rect">
            <a:avLst/>
          </a:prstGeom>
          <a:noFill/>
        </p:spPr>
        <p:txBody>
          <a:bodyPr wrap="square">
            <a:spAutoFit/>
          </a:bodyPr>
          <a:lstStyle/>
          <a:p>
            <a:r>
              <a:rPr lang="en-US" altLang="ko-KR" dirty="0"/>
              <a:t>* </a:t>
            </a:r>
            <a:r>
              <a:rPr lang="ko-KR" altLang="en-US" dirty="0"/>
              <a:t>성능 표</a:t>
            </a:r>
            <a:endParaRPr lang="en-US" altLang="ko-KR" dirty="0"/>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9C396095-3E03-4819-85A5-212504D1B26E}"/>
                  </a:ext>
                </a:extLst>
              </p:cNvPr>
              <p:cNvSpPr txBox="1"/>
              <p:nvPr/>
            </p:nvSpPr>
            <p:spPr>
              <a:xfrm>
                <a:off x="6169621" y="5763911"/>
                <a:ext cx="5489699" cy="369332"/>
              </a:xfrm>
              <a:prstGeom prst="rect">
                <a:avLst/>
              </a:prstGeom>
              <a:noFill/>
            </p:spPr>
            <p:txBody>
              <a:bodyPr wrap="square">
                <a:spAutoFit/>
              </a:bodyPr>
              <a:lstStyle/>
              <a:p>
                <a:r>
                  <a:rPr lang="en-US" altLang="ko-KR" dirty="0"/>
                  <a:t>* </a:t>
                </a:r>
                <a:r>
                  <a:rPr lang="ko-KR" altLang="en-US" dirty="0"/>
                  <a:t>총 채널 수</a:t>
                </a:r>
                <a:r>
                  <a:rPr lang="en-US" altLang="ko-KR" dirty="0"/>
                  <a:t> </a:t>
                </a:r>
                <a14:m>
                  <m:oMath xmlns:m="http://schemas.openxmlformats.org/officeDocument/2006/math">
                    <m:r>
                      <a:rPr lang="en-US" altLang="ko-KR" sz="1800" b="0" i="1" dirty="0" smtClean="0">
                        <a:latin typeface="Cambria Math" panose="02040503050406030204" pitchFamily="18" charset="0"/>
                        <a:sym typeface="Wingdings" panose="05000000000000000000" pitchFamily="2" charset="2"/>
                      </a:rPr>
                      <m:t>𝑀</m:t>
                    </m:r>
                    <m:r>
                      <a:rPr lang="en-US" altLang="ko-KR" sz="1800" b="0" i="0" dirty="0" smtClean="0">
                        <a:latin typeface="Cambria Math" panose="02040503050406030204" pitchFamily="18" charset="0"/>
                        <a:sym typeface="Wingdings" panose="05000000000000000000" pitchFamily="2" charset="2"/>
                      </a:rPr>
                      <m:t>=</m:t>
                    </m:r>
                    <m:r>
                      <a:rPr lang="en-US" altLang="ko-KR" sz="1800" b="0" i="0" dirty="0" smtClean="0">
                        <a:latin typeface="Cambria Math" panose="02040503050406030204" pitchFamily="18" charset="0"/>
                        <a:sym typeface="Wingdings" panose="05000000000000000000" pitchFamily="2" charset="2"/>
                      </a:rPr>
                      <m:t>100</m:t>
                    </m:r>
                  </m:oMath>
                </a14:m>
                <a:endParaRPr lang="en-US" altLang="ko-KR" dirty="0"/>
              </a:p>
            </p:txBody>
          </p:sp>
        </mc:Choice>
        <mc:Fallback>
          <p:sp>
            <p:nvSpPr>
              <p:cNvPr id="21" name="TextBox 20">
                <a:extLst>
                  <a:ext uri="{FF2B5EF4-FFF2-40B4-BE49-F238E27FC236}">
                    <a16:creationId xmlns:a16="http://schemas.microsoft.com/office/drawing/2014/main" id="{9C396095-3E03-4819-85A5-212504D1B26E}"/>
                  </a:ext>
                </a:extLst>
              </p:cNvPr>
              <p:cNvSpPr txBox="1">
                <a:spLocks noRot="1" noChangeAspect="1" noMove="1" noResize="1" noEditPoints="1" noAdjustHandles="1" noChangeArrowheads="1" noChangeShapeType="1" noTextEdit="1"/>
              </p:cNvSpPr>
              <p:nvPr/>
            </p:nvSpPr>
            <p:spPr>
              <a:xfrm>
                <a:off x="6169621" y="5763911"/>
                <a:ext cx="5489699" cy="369332"/>
              </a:xfrm>
              <a:prstGeom prst="rect">
                <a:avLst/>
              </a:prstGeom>
              <a:blipFill>
                <a:blip r:embed="rId8"/>
                <a:stretch>
                  <a:fillRect l="-888" t="-10000" b="-26667"/>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4438294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76410AB9-AC74-48D5-A731-E306A8E2CD8A}"/>
              </a:ext>
            </a:extLst>
          </p:cNvPr>
          <p:cNvGrpSpPr/>
          <p:nvPr/>
        </p:nvGrpSpPr>
        <p:grpSpPr>
          <a:xfrm>
            <a:off x="0" y="10"/>
            <a:ext cx="12191981" cy="6857990"/>
            <a:chOff x="0" y="10"/>
            <a:chExt cx="12191981" cy="6857990"/>
          </a:xfrm>
        </p:grpSpPr>
        <p:pic>
          <p:nvPicPr>
            <p:cNvPr id="4" name="Picture 1">
              <a:extLst>
                <a:ext uri="{FF2B5EF4-FFF2-40B4-BE49-F238E27FC236}">
                  <a16:creationId xmlns:a16="http://schemas.microsoft.com/office/drawing/2014/main" id="{D8D7317A-AA7A-4A4D-AC11-59A4EED251E0}"/>
                </a:ext>
              </a:extLst>
            </p:cNvPr>
            <p:cNvPicPr>
              <a:picLocks noChangeAspect="1"/>
            </p:cNvPicPr>
            <p:nvPr/>
          </p:nvPicPr>
          <p:blipFill rotWithShape="1">
            <a:blip r:embed="rId3" cstate="screen">
              <a:duotone>
                <a:prstClr val="black"/>
                <a:prstClr val="white"/>
              </a:duotone>
              <a:extLst>
                <a:ext uri="{28A0092B-C50C-407E-A947-70E740481C1C}">
                  <a14:useLocalDpi xmlns:a14="http://schemas.microsoft.com/office/drawing/2010/main"/>
                </a:ext>
              </a:extLst>
            </a:blip>
            <a:srcRect t="8974" b="6757"/>
            <a:stretch/>
          </p:blipFill>
          <p:spPr>
            <a:xfrm>
              <a:off x="0" y="10"/>
              <a:ext cx="12191981" cy="6857990"/>
            </a:xfrm>
            <a:prstGeom prst="rect">
              <a:avLst/>
            </a:prstGeom>
          </p:spPr>
        </p:pic>
        <p:sp>
          <p:nvSpPr>
            <p:cNvPr id="2" name="사각형: 둥근 모서리 1">
              <a:extLst>
                <a:ext uri="{FF2B5EF4-FFF2-40B4-BE49-F238E27FC236}">
                  <a16:creationId xmlns:a16="http://schemas.microsoft.com/office/drawing/2014/main" id="{18ACE393-6465-4563-9CC1-F7DBC8C89F37}"/>
                </a:ext>
              </a:extLst>
            </p:cNvPr>
            <p:cNvSpPr/>
            <p:nvPr/>
          </p:nvSpPr>
          <p:spPr>
            <a:xfrm>
              <a:off x="212944" y="238836"/>
              <a:ext cx="11766114" cy="6421271"/>
            </a:xfrm>
            <a:prstGeom prst="roundRect">
              <a:avLst>
                <a:gd name="adj" fmla="val 7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TextBox 5">
            <a:extLst>
              <a:ext uri="{FF2B5EF4-FFF2-40B4-BE49-F238E27FC236}">
                <a16:creationId xmlns:a16="http://schemas.microsoft.com/office/drawing/2014/main" id="{F45D72DA-4878-42A6-98A1-32C72631FCB2}"/>
              </a:ext>
            </a:extLst>
          </p:cNvPr>
          <p:cNvSpPr txBox="1"/>
          <p:nvPr/>
        </p:nvSpPr>
        <p:spPr>
          <a:xfrm>
            <a:off x="397469" y="496069"/>
            <a:ext cx="10370615" cy="523220"/>
          </a:xfrm>
          <a:prstGeom prst="rect">
            <a:avLst/>
          </a:prstGeom>
          <a:noFill/>
        </p:spPr>
        <p:txBody>
          <a:bodyPr wrap="square" rtlCol="0">
            <a:spAutoFit/>
          </a:bodyPr>
          <a:lstStyle/>
          <a:p>
            <a:r>
              <a:rPr lang="en-US" altLang="ko-KR" sz="2800" dirty="0"/>
              <a:t>Numerical Results</a:t>
            </a:r>
            <a:endParaRPr lang="ko-KR" altLang="en-US" sz="2800" dirty="0"/>
          </a:p>
        </p:txBody>
      </p:sp>
      <p:sp>
        <p:nvSpPr>
          <p:cNvPr id="10" name="TextBox 9">
            <a:extLst>
              <a:ext uri="{FF2B5EF4-FFF2-40B4-BE49-F238E27FC236}">
                <a16:creationId xmlns:a16="http://schemas.microsoft.com/office/drawing/2014/main" id="{3121A7F1-20CF-4AF2-BA62-691DE4261B6B}"/>
              </a:ext>
            </a:extLst>
          </p:cNvPr>
          <p:cNvSpPr txBox="1"/>
          <p:nvPr/>
        </p:nvSpPr>
        <p:spPr>
          <a:xfrm>
            <a:off x="917808" y="1019289"/>
            <a:ext cx="3708779" cy="369332"/>
          </a:xfrm>
          <a:prstGeom prst="rect">
            <a:avLst/>
          </a:prstGeom>
          <a:noFill/>
        </p:spPr>
        <p:txBody>
          <a:bodyPr wrap="square">
            <a:spAutoFit/>
          </a:bodyPr>
          <a:lstStyle/>
          <a:p>
            <a:r>
              <a:rPr lang="en-US" altLang="ko-KR" sz="1800" dirty="0"/>
              <a:t>* Uniform distribution </a:t>
            </a:r>
            <a:r>
              <a:rPr lang="en-US" altLang="ko-KR" sz="1800" b="1" dirty="0"/>
              <a:t>(UD)</a:t>
            </a:r>
          </a:p>
        </p:txBody>
      </p:sp>
      <p:graphicFrame>
        <p:nvGraphicFramePr>
          <p:cNvPr id="11" name="차트 10">
            <a:extLst>
              <a:ext uri="{FF2B5EF4-FFF2-40B4-BE49-F238E27FC236}">
                <a16:creationId xmlns:a16="http://schemas.microsoft.com/office/drawing/2014/main" id="{EB2BDB6C-5941-4E86-86D0-915E4BD77D77}"/>
              </a:ext>
            </a:extLst>
          </p:cNvPr>
          <p:cNvGraphicFramePr>
            <a:graphicFrameLocks/>
          </p:cNvGraphicFramePr>
          <p:nvPr>
            <p:extLst>
              <p:ext uri="{D42A27DB-BD31-4B8C-83A1-F6EECF244321}">
                <p14:modId xmlns:p14="http://schemas.microsoft.com/office/powerpoint/2010/main" val="2562805685"/>
              </p:ext>
            </p:extLst>
          </p:nvPr>
        </p:nvGraphicFramePr>
        <p:xfrm>
          <a:off x="1163464" y="1727176"/>
          <a:ext cx="4309285" cy="1565006"/>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Box 12">
            <a:extLst>
              <a:ext uri="{FF2B5EF4-FFF2-40B4-BE49-F238E27FC236}">
                <a16:creationId xmlns:a16="http://schemas.microsoft.com/office/drawing/2014/main" id="{0FB47AE0-0EB9-47C8-AADF-E4DDE80D8FE5}"/>
              </a:ext>
            </a:extLst>
          </p:cNvPr>
          <p:cNvSpPr txBox="1"/>
          <p:nvPr/>
        </p:nvSpPr>
        <p:spPr>
          <a:xfrm>
            <a:off x="1163465" y="1388621"/>
            <a:ext cx="1320424" cy="338554"/>
          </a:xfrm>
          <a:prstGeom prst="rect">
            <a:avLst/>
          </a:prstGeom>
          <a:noFill/>
        </p:spPr>
        <p:txBody>
          <a:bodyPr wrap="square">
            <a:spAutoFit/>
          </a:bodyPr>
          <a:lstStyle/>
          <a:p>
            <a:r>
              <a:rPr lang="en-US" altLang="ko-KR" sz="1600" b="1" dirty="0">
                <a:latin typeface="+mj-lt"/>
              </a:rPr>
              <a:t>(GM)</a:t>
            </a:r>
          </a:p>
        </p:txBody>
      </p:sp>
      <p:sp>
        <p:nvSpPr>
          <p:cNvPr id="15" name="TextBox 14">
            <a:extLst>
              <a:ext uri="{FF2B5EF4-FFF2-40B4-BE49-F238E27FC236}">
                <a16:creationId xmlns:a16="http://schemas.microsoft.com/office/drawing/2014/main" id="{430B3165-3EBF-4F15-BF59-F7A2B36BE508}"/>
              </a:ext>
            </a:extLst>
          </p:cNvPr>
          <p:cNvSpPr txBox="1"/>
          <p:nvPr/>
        </p:nvSpPr>
        <p:spPr>
          <a:xfrm>
            <a:off x="1163465" y="3138293"/>
            <a:ext cx="1320424" cy="338554"/>
          </a:xfrm>
          <a:prstGeom prst="rect">
            <a:avLst/>
          </a:prstGeom>
          <a:noFill/>
        </p:spPr>
        <p:txBody>
          <a:bodyPr wrap="square">
            <a:spAutoFit/>
          </a:bodyPr>
          <a:lstStyle/>
          <a:p>
            <a:r>
              <a:rPr lang="en-US" altLang="ko-KR" sz="1600" b="1" dirty="0">
                <a:latin typeface="+mj-lt"/>
              </a:rPr>
              <a:t>(Min Rate)</a:t>
            </a:r>
          </a:p>
        </p:txBody>
      </p:sp>
      <p:sp>
        <p:nvSpPr>
          <p:cNvPr id="16" name="TextBox 15">
            <a:extLst>
              <a:ext uri="{FF2B5EF4-FFF2-40B4-BE49-F238E27FC236}">
                <a16:creationId xmlns:a16="http://schemas.microsoft.com/office/drawing/2014/main" id="{B0FCFB7B-E48D-402E-86EC-C7BA28ACA8AF}"/>
              </a:ext>
            </a:extLst>
          </p:cNvPr>
          <p:cNvSpPr txBox="1"/>
          <p:nvPr/>
        </p:nvSpPr>
        <p:spPr>
          <a:xfrm>
            <a:off x="1163465" y="4776884"/>
            <a:ext cx="1320424" cy="338554"/>
          </a:xfrm>
          <a:prstGeom prst="rect">
            <a:avLst/>
          </a:prstGeom>
          <a:noFill/>
        </p:spPr>
        <p:txBody>
          <a:bodyPr wrap="square">
            <a:spAutoFit/>
          </a:bodyPr>
          <a:lstStyle/>
          <a:p>
            <a:r>
              <a:rPr lang="en-US" altLang="ko-KR" sz="1600" b="1" dirty="0"/>
              <a:t>(TT)</a:t>
            </a:r>
            <a:endParaRPr lang="en-US" altLang="ko-KR" sz="1600" b="1" dirty="0">
              <a:latin typeface="+mj-lt"/>
            </a:endParaRPr>
          </a:p>
        </p:txBody>
      </p:sp>
      <p:graphicFrame>
        <p:nvGraphicFramePr>
          <p:cNvPr id="17" name="차트 16">
            <a:extLst>
              <a:ext uri="{FF2B5EF4-FFF2-40B4-BE49-F238E27FC236}">
                <a16:creationId xmlns:a16="http://schemas.microsoft.com/office/drawing/2014/main" id="{99172E04-E566-4E46-9CF9-05EC6E95C0E2}"/>
              </a:ext>
            </a:extLst>
          </p:cNvPr>
          <p:cNvGraphicFramePr>
            <a:graphicFrameLocks/>
          </p:cNvGraphicFramePr>
          <p:nvPr>
            <p:extLst>
              <p:ext uri="{D42A27DB-BD31-4B8C-83A1-F6EECF244321}">
                <p14:modId xmlns:p14="http://schemas.microsoft.com/office/powerpoint/2010/main" val="2821080873"/>
              </p:ext>
            </p:extLst>
          </p:nvPr>
        </p:nvGraphicFramePr>
        <p:xfrm>
          <a:off x="1163463" y="3476847"/>
          <a:ext cx="4309285" cy="146931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8" name="차트 17">
            <a:extLst>
              <a:ext uri="{FF2B5EF4-FFF2-40B4-BE49-F238E27FC236}">
                <a16:creationId xmlns:a16="http://schemas.microsoft.com/office/drawing/2014/main" id="{175EC9EB-55EC-4AAC-B661-6333B8DB08D0}"/>
              </a:ext>
            </a:extLst>
          </p:cNvPr>
          <p:cNvGraphicFramePr>
            <a:graphicFrameLocks/>
          </p:cNvGraphicFramePr>
          <p:nvPr>
            <p:extLst>
              <p:ext uri="{D42A27DB-BD31-4B8C-83A1-F6EECF244321}">
                <p14:modId xmlns:p14="http://schemas.microsoft.com/office/powerpoint/2010/main" val="1846933177"/>
              </p:ext>
            </p:extLst>
          </p:nvPr>
        </p:nvGraphicFramePr>
        <p:xfrm>
          <a:off x="1163462" y="5062855"/>
          <a:ext cx="4309285" cy="1620215"/>
        </p:xfrm>
        <a:graphic>
          <a:graphicData uri="http://schemas.openxmlformats.org/drawingml/2006/chart">
            <c:chart xmlns:c="http://schemas.openxmlformats.org/drawingml/2006/chart" xmlns:r="http://schemas.openxmlformats.org/officeDocument/2006/relationships" r:id="rId6"/>
          </a:graphicData>
        </a:graphic>
      </p:graphicFrame>
      <p:sp>
        <p:nvSpPr>
          <p:cNvPr id="19" name="TextBox 18">
            <a:extLst>
              <a:ext uri="{FF2B5EF4-FFF2-40B4-BE49-F238E27FC236}">
                <a16:creationId xmlns:a16="http://schemas.microsoft.com/office/drawing/2014/main" id="{832DA993-6490-4C57-978E-C1F772C54880}"/>
              </a:ext>
            </a:extLst>
          </p:cNvPr>
          <p:cNvSpPr txBox="1"/>
          <p:nvPr/>
        </p:nvSpPr>
        <p:spPr>
          <a:xfrm>
            <a:off x="5956681" y="1019289"/>
            <a:ext cx="3708779" cy="369332"/>
          </a:xfrm>
          <a:prstGeom prst="rect">
            <a:avLst/>
          </a:prstGeom>
          <a:noFill/>
        </p:spPr>
        <p:txBody>
          <a:bodyPr wrap="square">
            <a:spAutoFit/>
          </a:bodyPr>
          <a:lstStyle/>
          <a:p>
            <a:r>
              <a:rPr lang="en-US" altLang="ko-KR" sz="1800" dirty="0"/>
              <a:t>* Non-uniform distribution </a:t>
            </a:r>
            <a:r>
              <a:rPr lang="en-US" altLang="ko-KR" sz="1800" b="1" dirty="0"/>
              <a:t>(NUD)</a:t>
            </a:r>
          </a:p>
        </p:txBody>
      </p:sp>
      <p:sp>
        <p:nvSpPr>
          <p:cNvPr id="21" name="TextBox 20">
            <a:extLst>
              <a:ext uri="{FF2B5EF4-FFF2-40B4-BE49-F238E27FC236}">
                <a16:creationId xmlns:a16="http://schemas.microsoft.com/office/drawing/2014/main" id="{6DA5B93F-78D9-4A27-85F1-3AAA392E0AFF}"/>
              </a:ext>
            </a:extLst>
          </p:cNvPr>
          <p:cNvSpPr txBox="1"/>
          <p:nvPr/>
        </p:nvSpPr>
        <p:spPr>
          <a:xfrm>
            <a:off x="6202338" y="1388621"/>
            <a:ext cx="1320424" cy="338554"/>
          </a:xfrm>
          <a:prstGeom prst="rect">
            <a:avLst/>
          </a:prstGeom>
          <a:noFill/>
        </p:spPr>
        <p:txBody>
          <a:bodyPr wrap="square">
            <a:spAutoFit/>
          </a:bodyPr>
          <a:lstStyle/>
          <a:p>
            <a:r>
              <a:rPr lang="en-US" altLang="ko-KR" sz="1600" b="1" dirty="0">
                <a:latin typeface="+mj-lt"/>
              </a:rPr>
              <a:t>(GM)</a:t>
            </a:r>
          </a:p>
        </p:txBody>
      </p:sp>
      <p:sp>
        <p:nvSpPr>
          <p:cNvPr id="22" name="TextBox 21">
            <a:extLst>
              <a:ext uri="{FF2B5EF4-FFF2-40B4-BE49-F238E27FC236}">
                <a16:creationId xmlns:a16="http://schemas.microsoft.com/office/drawing/2014/main" id="{5CABBF97-5C02-4614-A42A-CEEC335F9AFC}"/>
              </a:ext>
            </a:extLst>
          </p:cNvPr>
          <p:cNvSpPr txBox="1"/>
          <p:nvPr/>
        </p:nvSpPr>
        <p:spPr>
          <a:xfrm>
            <a:off x="6202338" y="3138293"/>
            <a:ext cx="1320424" cy="338554"/>
          </a:xfrm>
          <a:prstGeom prst="rect">
            <a:avLst/>
          </a:prstGeom>
          <a:noFill/>
        </p:spPr>
        <p:txBody>
          <a:bodyPr wrap="square">
            <a:spAutoFit/>
          </a:bodyPr>
          <a:lstStyle/>
          <a:p>
            <a:r>
              <a:rPr lang="en-US" altLang="ko-KR" sz="1600" b="1" dirty="0">
                <a:latin typeface="+mj-lt"/>
              </a:rPr>
              <a:t>(Min Rate)</a:t>
            </a:r>
          </a:p>
        </p:txBody>
      </p:sp>
      <p:sp>
        <p:nvSpPr>
          <p:cNvPr id="23" name="TextBox 22">
            <a:extLst>
              <a:ext uri="{FF2B5EF4-FFF2-40B4-BE49-F238E27FC236}">
                <a16:creationId xmlns:a16="http://schemas.microsoft.com/office/drawing/2014/main" id="{5353E5AD-57E8-4F05-8A6C-684D5A330749}"/>
              </a:ext>
            </a:extLst>
          </p:cNvPr>
          <p:cNvSpPr txBox="1"/>
          <p:nvPr/>
        </p:nvSpPr>
        <p:spPr>
          <a:xfrm>
            <a:off x="6202338" y="4776884"/>
            <a:ext cx="1320424" cy="338554"/>
          </a:xfrm>
          <a:prstGeom prst="rect">
            <a:avLst/>
          </a:prstGeom>
          <a:noFill/>
        </p:spPr>
        <p:txBody>
          <a:bodyPr wrap="square">
            <a:spAutoFit/>
          </a:bodyPr>
          <a:lstStyle/>
          <a:p>
            <a:r>
              <a:rPr lang="en-US" altLang="ko-KR" sz="1600" b="1" dirty="0"/>
              <a:t>(TT)</a:t>
            </a:r>
            <a:endParaRPr lang="en-US" altLang="ko-KR" sz="1600" b="1" dirty="0">
              <a:latin typeface="+mj-lt"/>
            </a:endParaRPr>
          </a:p>
        </p:txBody>
      </p:sp>
      <p:graphicFrame>
        <p:nvGraphicFramePr>
          <p:cNvPr id="27" name="차트 26">
            <a:extLst>
              <a:ext uri="{FF2B5EF4-FFF2-40B4-BE49-F238E27FC236}">
                <a16:creationId xmlns:a16="http://schemas.microsoft.com/office/drawing/2014/main" id="{08E28263-EAD3-4126-878F-6A8D230C23C8}"/>
              </a:ext>
            </a:extLst>
          </p:cNvPr>
          <p:cNvGraphicFramePr>
            <a:graphicFrameLocks/>
          </p:cNvGraphicFramePr>
          <p:nvPr>
            <p:extLst>
              <p:ext uri="{D42A27DB-BD31-4B8C-83A1-F6EECF244321}">
                <p14:modId xmlns:p14="http://schemas.microsoft.com/office/powerpoint/2010/main" val="838108766"/>
              </p:ext>
            </p:extLst>
          </p:nvPr>
        </p:nvGraphicFramePr>
        <p:xfrm>
          <a:off x="6202334" y="1727175"/>
          <a:ext cx="4309285" cy="15050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8" name="차트 27">
            <a:extLst>
              <a:ext uri="{FF2B5EF4-FFF2-40B4-BE49-F238E27FC236}">
                <a16:creationId xmlns:a16="http://schemas.microsoft.com/office/drawing/2014/main" id="{7B60E334-59C1-48DF-9DC0-CD625A87E409}"/>
              </a:ext>
            </a:extLst>
          </p:cNvPr>
          <p:cNvGraphicFramePr>
            <a:graphicFrameLocks/>
          </p:cNvGraphicFramePr>
          <p:nvPr>
            <p:extLst>
              <p:ext uri="{D42A27DB-BD31-4B8C-83A1-F6EECF244321}">
                <p14:modId xmlns:p14="http://schemas.microsoft.com/office/powerpoint/2010/main" val="3198476767"/>
              </p:ext>
            </p:extLst>
          </p:nvPr>
        </p:nvGraphicFramePr>
        <p:xfrm>
          <a:off x="6199070" y="3387498"/>
          <a:ext cx="4569014" cy="1500427"/>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9" name="차트 28">
            <a:extLst>
              <a:ext uri="{FF2B5EF4-FFF2-40B4-BE49-F238E27FC236}">
                <a16:creationId xmlns:a16="http://schemas.microsoft.com/office/drawing/2014/main" id="{04C603D9-B77C-4592-88B4-4FE78B18F338}"/>
              </a:ext>
            </a:extLst>
          </p:cNvPr>
          <p:cNvGraphicFramePr>
            <a:graphicFrameLocks/>
          </p:cNvGraphicFramePr>
          <p:nvPr>
            <p:extLst>
              <p:ext uri="{D42A27DB-BD31-4B8C-83A1-F6EECF244321}">
                <p14:modId xmlns:p14="http://schemas.microsoft.com/office/powerpoint/2010/main" val="4014415665"/>
              </p:ext>
            </p:extLst>
          </p:nvPr>
        </p:nvGraphicFramePr>
        <p:xfrm>
          <a:off x="6199069" y="5084208"/>
          <a:ext cx="4309285" cy="157590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405863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76410AB9-AC74-48D5-A731-E306A8E2CD8A}"/>
              </a:ext>
            </a:extLst>
          </p:cNvPr>
          <p:cNvGrpSpPr/>
          <p:nvPr/>
        </p:nvGrpSpPr>
        <p:grpSpPr>
          <a:xfrm>
            <a:off x="0" y="10"/>
            <a:ext cx="12191981" cy="6857990"/>
            <a:chOff x="0" y="10"/>
            <a:chExt cx="12191981" cy="6857990"/>
          </a:xfrm>
        </p:grpSpPr>
        <p:pic>
          <p:nvPicPr>
            <p:cNvPr id="4" name="Picture 1">
              <a:extLst>
                <a:ext uri="{FF2B5EF4-FFF2-40B4-BE49-F238E27FC236}">
                  <a16:creationId xmlns:a16="http://schemas.microsoft.com/office/drawing/2014/main" id="{D8D7317A-AA7A-4A4D-AC11-59A4EED251E0}"/>
                </a:ext>
              </a:extLst>
            </p:cNvPr>
            <p:cNvPicPr>
              <a:picLocks noChangeAspect="1"/>
            </p:cNvPicPr>
            <p:nvPr/>
          </p:nvPicPr>
          <p:blipFill rotWithShape="1">
            <a:blip r:embed="rId3" cstate="screen">
              <a:duotone>
                <a:prstClr val="black"/>
                <a:prstClr val="white"/>
              </a:duotone>
              <a:extLst>
                <a:ext uri="{28A0092B-C50C-407E-A947-70E740481C1C}">
                  <a14:useLocalDpi xmlns:a14="http://schemas.microsoft.com/office/drawing/2010/main"/>
                </a:ext>
              </a:extLst>
            </a:blip>
            <a:srcRect t="8974" b="6757"/>
            <a:stretch/>
          </p:blipFill>
          <p:spPr>
            <a:xfrm>
              <a:off x="0" y="10"/>
              <a:ext cx="12191981" cy="6857990"/>
            </a:xfrm>
            <a:prstGeom prst="rect">
              <a:avLst/>
            </a:prstGeom>
          </p:spPr>
        </p:pic>
        <p:sp>
          <p:nvSpPr>
            <p:cNvPr id="2" name="사각형: 둥근 모서리 1">
              <a:extLst>
                <a:ext uri="{FF2B5EF4-FFF2-40B4-BE49-F238E27FC236}">
                  <a16:creationId xmlns:a16="http://schemas.microsoft.com/office/drawing/2014/main" id="{18ACE393-6465-4563-9CC1-F7DBC8C89F37}"/>
                </a:ext>
              </a:extLst>
            </p:cNvPr>
            <p:cNvSpPr/>
            <p:nvPr/>
          </p:nvSpPr>
          <p:spPr>
            <a:xfrm>
              <a:off x="212944" y="238836"/>
              <a:ext cx="11766114" cy="6421271"/>
            </a:xfrm>
            <a:prstGeom prst="roundRect">
              <a:avLst>
                <a:gd name="adj" fmla="val 7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TextBox 5">
            <a:extLst>
              <a:ext uri="{FF2B5EF4-FFF2-40B4-BE49-F238E27FC236}">
                <a16:creationId xmlns:a16="http://schemas.microsoft.com/office/drawing/2014/main" id="{F45D72DA-4878-42A6-98A1-32C72631FCB2}"/>
              </a:ext>
            </a:extLst>
          </p:cNvPr>
          <p:cNvSpPr txBox="1"/>
          <p:nvPr/>
        </p:nvSpPr>
        <p:spPr>
          <a:xfrm>
            <a:off x="397469" y="496069"/>
            <a:ext cx="10370615" cy="523220"/>
          </a:xfrm>
          <a:prstGeom prst="rect">
            <a:avLst/>
          </a:prstGeom>
          <a:noFill/>
        </p:spPr>
        <p:txBody>
          <a:bodyPr wrap="square" rtlCol="0">
            <a:spAutoFit/>
          </a:bodyPr>
          <a:lstStyle/>
          <a:p>
            <a:r>
              <a:rPr lang="en-US" altLang="ko-KR" sz="2800" dirty="0"/>
              <a:t>Numerical Results</a:t>
            </a:r>
            <a:endParaRPr lang="ko-KR" altLang="en-US" sz="2800" dirty="0"/>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D0881FBF-B876-4C55-A617-4DF4A57F8D94}"/>
                  </a:ext>
                </a:extLst>
              </p:cNvPr>
              <p:cNvSpPr txBox="1"/>
              <p:nvPr/>
            </p:nvSpPr>
            <p:spPr>
              <a:xfrm>
                <a:off x="672153" y="1091856"/>
                <a:ext cx="6093724" cy="338554"/>
              </a:xfrm>
              <a:prstGeom prst="rect">
                <a:avLst/>
              </a:prstGeom>
              <a:noFill/>
            </p:spPr>
            <p:txBody>
              <a:bodyPr wrap="square">
                <a:spAutoFit/>
              </a:bodyPr>
              <a:lstStyle/>
              <a:p>
                <a:r>
                  <a:rPr lang="en-US" altLang="ko-KR" sz="1600" dirty="0">
                    <a:latin typeface="+mj-lt"/>
                    <a:sym typeface="Wingdings" panose="05000000000000000000" pitchFamily="2" charset="2"/>
                  </a:rPr>
                  <a:t>* </a:t>
                </a:r>
                <a:r>
                  <a:rPr lang="ko-KR" altLang="en-US" sz="1600" dirty="0">
                    <a:latin typeface="+mj-lt"/>
                    <a:sym typeface="Wingdings" panose="05000000000000000000" pitchFamily="2" charset="2"/>
                  </a:rPr>
                  <a:t>고정 변수에 대한 결과 </a:t>
                </a:r>
                <a:r>
                  <a:rPr lang="en-US" altLang="ko-KR" sz="1600" dirty="0">
                    <a:latin typeface="+mj-lt"/>
                    <a:sym typeface="Wingdings" panose="05000000000000000000" pitchFamily="2" charset="2"/>
                  </a:rPr>
                  <a:t>(</a:t>
                </a:r>
                <a14:m>
                  <m:oMath xmlns:m="http://schemas.openxmlformats.org/officeDocument/2006/math">
                    <m:r>
                      <a:rPr lang="en-US" altLang="ko-KR" sz="1600" i="1" smtClean="0">
                        <a:latin typeface="Cambria Math" panose="02040503050406030204" pitchFamily="18" charset="0"/>
                      </a:rPr>
                      <m:t>𝐾</m:t>
                    </m:r>
                    <m:r>
                      <a:rPr lang="en-US" altLang="ko-KR" sz="1600" i="1" smtClean="0">
                        <a:latin typeface="Cambria Math" panose="02040503050406030204" pitchFamily="18" charset="0"/>
                      </a:rPr>
                      <m:t>, </m:t>
                    </m:r>
                    <m:r>
                      <a:rPr lang="en-US" altLang="ko-KR" sz="1600" i="1" smtClean="0">
                        <a:latin typeface="Cambria Math" panose="02040503050406030204" pitchFamily="18" charset="0"/>
                      </a:rPr>
                      <m:t>𝑢</m:t>
                    </m:r>
                    <m:r>
                      <a:rPr lang="en-US" altLang="ko-KR" sz="1600" i="1" smtClean="0">
                        <a:latin typeface="Cambria Math" panose="02040503050406030204" pitchFamily="18" charset="0"/>
                      </a:rPr>
                      <m:t>, </m:t>
                    </m:r>
                    <m:r>
                      <a:rPr lang="en-US" altLang="ko-KR" sz="1600" i="1" smtClean="0">
                        <a:latin typeface="Cambria Math" panose="02040503050406030204" pitchFamily="18" charset="0"/>
                      </a:rPr>
                      <m:t>𝑝</m:t>
                    </m:r>
                    <m:d>
                      <m:dPr>
                        <m:ctrlPr>
                          <a:rPr lang="en-US" altLang="ko-KR" sz="1600" i="1">
                            <a:latin typeface="Cambria Math" panose="02040503050406030204" pitchFamily="18" charset="0"/>
                          </a:rPr>
                        </m:ctrlPr>
                      </m:dPr>
                      <m:e>
                        <m:r>
                          <a:rPr lang="en-US" altLang="ko-KR" sz="1600" i="1">
                            <a:latin typeface="Cambria Math" panose="02040503050406030204" pitchFamily="18" charset="0"/>
                          </a:rPr>
                          <m:t>𝑢</m:t>
                        </m:r>
                      </m:e>
                    </m:d>
                  </m:oMath>
                </a14:m>
                <a:r>
                  <a:rPr lang="en-US" altLang="ko-KR" sz="1600" dirty="0">
                    <a:latin typeface="+mj-lt"/>
                  </a:rPr>
                  <a:t>)</a:t>
                </a:r>
                <a:endParaRPr lang="ko-KR" altLang="en-US" sz="1600" dirty="0"/>
              </a:p>
            </p:txBody>
          </p:sp>
        </mc:Choice>
        <mc:Fallback>
          <p:sp>
            <p:nvSpPr>
              <p:cNvPr id="24" name="TextBox 23">
                <a:extLst>
                  <a:ext uri="{FF2B5EF4-FFF2-40B4-BE49-F238E27FC236}">
                    <a16:creationId xmlns:a16="http://schemas.microsoft.com/office/drawing/2014/main" id="{D0881FBF-B876-4C55-A617-4DF4A57F8D94}"/>
                  </a:ext>
                </a:extLst>
              </p:cNvPr>
              <p:cNvSpPr txBox="1">
                <a:spLocks noRot="1" noChangeAspect="1" noMove="1" noResize="1" noEditPoints="1" noAdjustHandles="1" noChangeArrowheads="1" noChangeShapeType="1" noTextEdit="1"/>
              </p:cNvSpPr>
              <p:nvPr/>
            </p:nvSpPr>
            <p:spPr>
              <a:xfrm>
                <a:off x="672153" y="1091856"/>
                <a:ext cx="6093724" cy="338554"/>
              </a:xfrm>
              <a:prstGeom prst="rect">
                <a:avLst/>
              </a:prstGeom>
              <a:blipFill>
                <a:blip r:embed="rId4"/>
                <a:stretch>
                  <a:fillRect l="-500" t="-5357" b="-21429"/>
                </a:stretch>
              </a:blipFill>
            </p:spPr>
            <p:txBody>
              <a:bodyPr/>
              <a:lstStyle/>
              <a:p>
                <a:r>
                  <a:rPr lang="ko-KR" altLang="en-US">
                    <a:noFill/>
                  </a:rPr>
                  <a:t> </a:t>
                </a:r>
              </a:p>
            </p:txBody>
          </p:sp>
        </mc:Fallback>
      </mc:AlternateContent>
      <p:pic>
        <p:nvPicPr>
          <p:cNvPr id="8" name="그림 7">
            <a:extLst>
              <a:ext uri="{FF2B5EF4-FFF2-40B4-BE49-F238E27FC236}">
                <a16:creationId xmlns:a16="http://schemas.microsoft.com/office/drawing/2014/main" id="{3A5EF9DB-C593-4994-8B57-0A0FC11161B7}"/>
              </a:ext>
            </a:extLst>
          </p:cNvPr>
          <p:cNvPicPr>
            <a:picLocks noChangeAspect="1"/>
          </p:cNvPicPr>
          <p:nvPr/>
        </p:nvPicPr>
        <p:blipFill>
          <a:blip r:embed="rId5"/>
          <a:stretch>
            <a:fillRect/>
          </a:stretch>
        </p:blipFill>
        <p:spPr>
          <a:xfrm>
            <a:off x="1026995" y="2470002"/>
            <a:ext cx="4948559" cy="3018323"/>
          </a:xfrm>
          <a:prstGeom prst="rect">
            <a:avLst/>
          </a:prstGeom>
        </p:spPr>
      </p:pic>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27772DC5-70A3-4A5E-9A7D-C7076770FEF2}"/>
                  </a:ext>
                </a:extLst>
              </p:cNvPr>
              <p:cNvSpPr txBox="1"/>
              <p:nvPr/>
            </p:nvSpPr>
            <p:spPr>
              <a:xfrm>
                <a:off x="1026995" y="2111136"/>
                <a:ext cx="3927143" cy="338554"/>
              </a:xfrm>
              <a:prstGeom prst="rect">
                <a:avLst/>
              </a:prstGeom>
              <a:noFill/>
            </p:spPr>
            <p:txBody>
              <a:bodyPr wrap="square">
                <a:spAutoFit/>
              </a:bodyPr>
              <a:lstStyle/>
              <a:p>
                <a:pPr/>
                <a14:m>
                  <m:oMath xmlns:m="http://schemas.openxmlformats.org/officeDocument/2006/math">
                    <m:r>
                      <a:rPr lang="en-US" altLang="ko-KR" sz="1600" b="0" i="1" smtClean="0">
                        <a:latin typeface="Cambria Math" panose="02040503050406030204" pitchFamily="18" charset="0"/>
                      </a:rPr>
                      <m:t>∗ </m:t>
                    </m:r>
                    <m:r>
                      <a:rPr lang="en-US" altLang="ko-KR" sz="1600" i="1" smtClean="0">
                        <a:latin typeface="Cambria Math" panose="02040503050406030204" pitchFamily="18" charset="0"/>
                      </a:rPr>
                      <m:t>𝑢</m:t>
                    </m:r>
                  </m:oMath>
                </a14:m>
                <a:r>
                  <a:rPr lang="ko-KR" altLang="en-US" sz="1600" dirty="0"/>
                  <a:t> </a:t>
                </a:r>
                <a:r>
                  <a:rPr lang="en-US" altLang="ko-KR" sz="1600" dirty="0"/>
                  <a:t>: </a:t>
                </a:r>
                <a:r>
                  <a:rPr lang="ko-KR" altLang="en-US" sz="1600" dirty="0"/>
                  <a:t>얼만큼 분배할지에 대해서</a:t>
                </a:r>
              </a:p>
            </p:txBody>
          </p:sp>
        </mc:Choice>
        <mc:Fallback>
          <p:sp>
            <p:nvSpPr>
              <p:cNvPr id="25" name="TextBox 24">
                <a:extLst>
                  <a:ext uri="{FF2B5EF4-FFF2-40B4-BE49-F238E27FC236}">
                    <a16:creationId xmlns:a16="http://schemas.microsoft.com/office/drawing/2014/main" id="{27772DC5-70A3-4A5E-9A7D-C7076770FEF2}"/>
                  </a:ext>
                </a:extLst>
              </p:cNvPr>
              <p:cNvSpPr txBox="1">
                <a:spLocks noRot="1" noChangeAspect="1" noMove="1" noResize="1" noEditPoints="1" noAdjustHandles="1" noChangeArrowheads="1" noChangeShapeType="1" noTextEdit="1"/>
              </p:cNvSpPr>
              <p:nvPr/>
            </p:nvSpPr>
            <p:spPr>
              <a:xfrm>
                <a:off x="1026995" y="2111136"/>
                <a:ext cx="3927143" cy="338554"/>
              </a:xfrm>
              <a:prstGeom prst="rect">
                <a:avLst/>
              </a:prstGeom>
              <a:blipFill>
                <a:blip r:embed="rId6"/>
                <a:stretch>
                  <a:fillRect t="-5357" b="-21429"/>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738E4821-E751-41A5-AE73-2B4FE2ECA3B3}"/>
                  </a:ext>
                </a:extLst>
              </p:cNvPr>
              <p:cNvSpPr txBox="1"/>
              <p:nvPr/>
            </p:nvSpPr>
            <p:spPr>
              <a:xfrm>
                <a:off x="6407728" y="1261133"/>
                <a:ext cx="5234181" cy="338554"/>
              </a:xfrm>
              <a:prstGeom prst="rect">
                <a:avLst/>
              </a:prstGeom>
              <a:noFill/>
            </p:spPr>
            <p:txBody>
              <a:bodyPr wrap="square">
                <a:spAutoFit/>
              </a:bodyPr>
              <a:lstStyle/>
              <a:p>
                <a:pPr/>
                <a:r>
                  <a:rPr lang="en-US" altLang="ko-KR" sz="1600" dirty="0"/>
                  <a:t>* </a:t>
                </a:r>
                <a14:m>
                  <m:oMath xmlns:m="http://schemas.openxmlformats.org/officeDocument/2006/math">
                    <m:r>
                      <a:rPr lang="en-US" altLang="ko-KR" sz="1600" i="1" smtClean="0">
                        <a:latin typeface="Cambria Math" panose="02040503050406030204" pitchFamily="18" charset="0"/>
                      </a:rPr>
                      <m:t>𝐾</m:t>
                    </m:r>
                  </m:oMath>
                </a14:m>
                <a:r>
                  <a:rPr lang="ko-KR" altLang="en-US" sz="1600" dirty="0"/>
                  <a:t> </a:t>
                </a:r>
                <a:r>
                  <a:rPr lang="en-US" altLang="ko-KR" sz="1600" dirty="0"/>
                  <a:t>: </a:t>
                </a:r>
                <a:r>
                  <a:rPr lang="en-US" altLang="ko-KR" sz="1600" dirty="0" err="1"/>
                  <a:t>pico</a:t>
                </a:r>
                <a:r>
                  <a:rPr lang="en-US" altLang="ko-KR" sz="1600" dirty="0"/>
                  <a:t> </a:t>
                </a:r>
                <a:r>
                  <a:rPr lang="ko-KR" altLang="en-US" sz="1600" dirty="0"/>
                  <a:t>셀이 사용할 </a:t>
                </a:r>
                <a:r>
                  <a:rPr lang="en-US" altLang="ko-KR" sz="1600" dirty="0"/>
                  <a:t>sub-channel </a:t>
                </a:r>
                <a:r>
                  <a:rPr lang="ko-KR" altLang="en-US" sz="1600" dirty="0"/>
                  <a:t>개수 </a:t>
                </a:r>
                <a:r>
                  <a:rPr lang="en-US" altLang="ko-KR" sz="1600" b="1" dirty="0"/>
                  <a:t>(UD)</a:t>
                </a:r>
                <a:endParaRPr lang="ko-KR" altLang="en-US" sz="1600" b="1" dirty="0"/>
              </a:p>
            </p:txBody>
          </p:sp>
        </mc:Choice>
        <mc:Fallback>
          <p:sp>
            <p:nvSpPr>
              <p:cNvPr id="30" name="TextBox 29">
                <a:extLst>
                  <a:ext uri="{FF2B5EF4-FFF2-40B4-BE49-F238E27FC236}">
                    <a16:creationId xmlns:a16="http://schemas.microsoft.com/office/drawing/2014/main" id="{738E4821-E751-41A5-AE73-2B4FE2ECA3B3}"/>
                  </a:ext>
                </a:extLst>
              </p:cNvPr>
              <p:cNvSpPr txBox="1">
                <a:spLocks noRot="1" noChangeAspect="1" noMove="1" noResize="1" noEditPoints="1" noAdjustHandles="1" noChangeArrowheads="1" noChangeShapeType="1" noTextEdit="1"/>
              </p:cNvSpPr>
              <p:nvPr/>
            </p:nvSpPr>
            <p:spPr>
              <a:xfrm>
                <a:off x="6407728" y="1261133"/>
                <a:ext cx="5234181" cy="338554"/>
              </a:xfrm>
              <a:prstGeom prst="rect">
                <a:avLst/>
              </a:prstGeom>
              <a:blipFill>
                <a:blip r:embed="rId7"/>
                <a:stretch>
                  <a:fillRect l="-582" t="-5455" b="-23636"/>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312636B5-F6CB-469D-84A1-9E7ABD271399}"/>
                  </a:ext>
                </a:extLst>
              </p:cNvPr>
              <p:cNvSpPr txBox="1"/>
              <p:nvPr/>
            </p:nvSpPr>
            <p:spPr>
              <a:xfrm>
                <a:off x="6407728" y="4047017"/>
                <a:ext cx="5234181" cy="338554"/>
              </a:xfrm>
              <a:prstGeom prst="rect">
                <a:avLst/>
              </a:prstGeom>
              <a:noFill/>
            </p:spPr>
            <p:txBody>
              <a:bodyPr wrap="square">
                <a:spAutoFit/>
              </a:bodyPr>
              <a:lstStyle/>
              <a:p>
                <a:pPr/>
                <a:r>
                  <a:rPr lang="en-US" altLang="ko-KR" sz="1600" dirty="0"/>
                  <a:t>* </a:t>
                </a:r>
                <a14:m>
                  <m:oMath xmlns:m="http://schemas.openxmlformats.org/officeDocument/2006/math">
                    <m:r>
                      <a:rPr lang="en-US" altLang="ko-KR" sz="1600" i="1" smtClean="0">
                        <a:latin typeface="Cambria Math" panose="02040503050406030204" pitchFamily="18" charset="0"/>
                      </a:rPr>
                      <m:t>𝐾</m:t>
                    </m:r>
                  </m:oMath>
                </a14:m>
                <a:r>
                  <a:rPr lang="ko-KR" altLang="en-US" sz="1600" dirty="0"/>
                  <a:t> </a:t>
                </a:r>
                <a:r>
                  <a:rPr lang="en-US" altLang="ko-KR" sz="1600" dirty="0"/>
                  <a:t>: </a:t>
                </a:r>
                <a:r>
                  <a:rPr lang="en-US" altLang="ko-KR" sz="1600" dirty="0" err="1"/>
                  <a:t>pico</a:t>
                </a:r>
                <a:r>
                  <a:rPr lang="en-US" altLang="ko-KR" sz="1600" dirty="0"/>
                  <a:t> </a:t>
                </a:r>
                <a:r>
                  <a:rPr lang="ko-KR" altLang="en-US" sz="1600" dirty="0"/>
                  <a:t>셀이 사용할 </a:t>
                </a:r>
                <a:r>
                  <a:rPr lang="en-US" altLang="ko-KR" sz="1600" dirty="0"/>
                  <a:t>sub-channel </a:t>
                </a:r>
                <a:r>
                  <a:rPr lang="ko-KR" altLang="en-US" sz="1600" dirty="0"/>
                  <a:t>개수 </a:t>
                </a:r>
                <a:r>
                  <a:rPr lang="en-US" altLang="ko-KR" sz="1600" b="1" dirty="0"/>
                  <a:t>(NUD)</a:t>
                </a:r>
                <a:endParaRPr lang="ko-KR" altLang="en-US" sz="1600" b="1" dirty="0"/>
              </a:p>
            </p:txBody>
          </p:sp>
        </mc:Choice>
        <mc:Fallback>
          <p:sp>
            <p:nvSpPr>
              <p:cNvPr id="11" name="TextBox 10">
                <a:extLst>
                  <a:ext uri="{FF2B5EF4-FFF2-40B4-BE49-F238E27FC236}">
                    <a16:creationId xmlns:a16="http://schemas.microsoft.com/office/drawing/2014/main" id="{312636B5-F6CB-469D-84A1-9E7ABD271399}"/>
                  </a:ext>
                </a:extLst>
              </p:cNvPr>
              <p:cNvSpPr txBox="1">
                <a:spLocks noRot="1" noChangeAspect="1" noMove="1" noResize="1" noEditPoints="1" noAdjustHandles="1" noChangeArrowheads="1" noChangeShapeType="1" noTextEdit="1"/>
              </p:cNvSpPr>
              <p:nvPr/>
            </p:nvSpPr>
            <p:spPr>
              <a:xfrm>
                <a:off x="6407728" y="4047017"/>
                <a:ext cx="5234181" cy="338554"/>
              </a:xfrm>
              <a:prstGeom prst="rect">
                <a:avLst/>
              </a:prstGeom>
              <a:blipFill>
                <a:blip r:embed="rId8"/>
                <a:stretch>
                  <a:fillRect l="-582" t="-5455" b="-23636"/>
                </a:stretch>
              </a:blipFill>
            </p:spPr>
            <p:txBody>
              <a:bodyPr/>
              <a:lstStyle/>
              <a:p>
                <a:r>
                  <a:rPr lang="ko-KR" altLang="en-US">
                    <a:noFill/>
                  </a:rPr>
                  <a:t> </a:t>
                </a:r>
              </a:p>
            </p:txBody>
          </p:sp>
        </mc:Fallback>
      </mc:AlternateContent>
      <p:pic>
        <p:nvPicPr>
          <p:cNvPr id="7" name="그림 6">
            <a:extLst>
              <a:ext uri="{FF2B5EF4-FFF2-40B4-BE49-F238E27FC236}">
                <a16:creationId xmlns:a16="http://schemas.microsoft.com/office/drawing/2014/main" id="{0ABE5EE5-33DA-4DC3-BAF0-FF7519404452}"/>
              </a:ext>
            </a:extLst>
          </p:cNvPr>
          <p:cNvPicPr>
            <a:picLocks noChangeAspect="1"/>
          </p:cNvPicPr>
          <p:nvPr/>
        </p:nvPicPr>
        <p:blipFill>
          <a:blip r:embed="rId9"/>
          <a:stretch>
            <a:fillRect/>
          </a:stretch>
        </p:blipFill>
        <p:spPr>
          <a:xfrm>
            <a:off x="6381598" y="1669236"/>
            <a:ext cx="5234181" cy="2377781"/>
          </a:xfrm>
          <a:prstGeom prst="rect">
            <a:avLst/>
          </a:prstGeom>
        </p:spPr>
      </p:pic>
      <p:pic>
        <p:nvPicPr>
          <p:cNvPr id="10" name="그림 9">
            <a:extLst>
              <a:ext uri="{FF2B5EF4-FFF2-40B4-BE49-F238E27FC236}">
                <a16:creationId xmlns:a16="http://schemas.microsoft.com/office/drawing/2014/main" id="{4919EE0C-9D1F-4219-82F5-8BB81CD899FB}"/>
              </a:ext>
            </a:extLst>
          </p:cNvPr>
          <p:cNvPicPr>
            <a:picLocks noChangeAspect="1"/>
          </p:cNvPicPr>
          <p:nvPr/>
        </p:nvPicPr>
        <p:blipFill>
          <a:blip r:embed="rId10"/>
          <a:stretch>
            <a:fillRect/>
          </a:stretch>
        </p:blipFill>
        <p:spPr>
          <a:xfrm>
            <a:off x="6446113" y="4408227"/>
            <a:ext cx="5234181" cy="2224585"/>
          </a:xfrm>
          <a:prstGeom prst="rect">
            <a:avLst/>
          </a:prstGeom>
        </p:spPr>
      </p:pic>
    </p:spTree>
    <p:extLst>
      <p:ext uri="{BB962C8B-B14F-4D97-AF65-F5344CB8AC3E}">
        <p14:creationId xmlns:p14="http://schemas.microsoft.com/office/powerpoint/2010/main" val="2345675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76410AB9-AC74-48D5-A731-E306A8E2CD8A}"/>
              </a:ext>
            </a:extLst>
          </p:cNvPr>
          <p:cNvGrpSpPr/>
          <p:nvPr/>
        </p:nvGrpSpPr>
        <p:grpSpPr>
          <a:xfrm>
            <a:off x="0" y="10"/>
            <a:ext cx="12191981" cy="6857990"/>
            <a:chOff x="0" y="10"/>
            <a:chExt cx="12191981" cy="6857990"/>
          </a:xfrm>
        </p:grpSpPr>
        <p:pic>
          <p:nvPicPr>
            <p:cNvPr id="4" name="Picture 1">
              <a:extLst>
                <a:ext uri="{FF2B5EF4-FFF2-40B4-BE49-F238E27FC236}">
                  <a16:creationId xmlns:a16="http://schemas.microsoft.com/office/drawing/2014/main" id="{D8D7317A-AA7A-4A4D-AC11-59A4EED251E0}"/>
                </a:ext>
              </a:extLst>
            </p:cNvPr>
            <p:cNvPicPr>
              <a:picLocks noChangeAspect="1"/>
            </p:cNvPicPr>
            <p:nvPr/>
          </p:nvPicPr>
          <p:blipFill rotWithShape="1">
            <a:blip r:embed="rId3" cstate="screen">
              <a:duotone>
                <a:prstClr val="black"/>
                <a:prstClr val="white"/>
              </a:duotone>
              <a:extLst>
                <a:ext uri="{28A0092B-C50C-407E-A947-70E740481C1C}">
                  <a14:useLocalDpi xmlns:a14="http://schemas.microsoft.com/office/drawing/2010/main"/>
                </a:ext>
              </a:extLst>
            </a:blip>
            <a:srcRect t="8974" b="6757"/>
            <a:stretch/>
          </p:blipFill>
          <p:spPr>
            <a:xfrm>
              <a:off x="0" y="10"/>
              <a:ext cx="12191981" cy="6857990"/>
            </a:xfrm>
            <a:prstGeom prst="rect">
              <a:avLst/>
            </a:prstGeom>
          </p:spPr>
        </p:pic>
        <p:sp>
          <p:nvSpPr>
            <p:cNvPr id="2" name="사각형: 둥근 모서리 1">
              <a:extLst>
                <a:ext uri="{FF2B5EF4-FFF2-40B4-BE49-F238E27FC236}">
                  <a16:creationId xmlns:a16="http://schemas.microsoft.com/office/drawing/2014/main" id="{18ACE393-6465-4563-9CC1-F7DBC8C89F37}"/>
                </a:ext>
              </a:extLst>
            </p:cNvPr>
            <p:cNvSpPr/>
            <p:nvPr/>
          </p:nvSpPr>
          <p:spPr>
            <a:xfrm>
              <a:off x="212944" y="238836"/>
              <a:ext cx="11766114" cy="6421271"/>
            </a:xfrm>
            <a:prstGeom prst="roundRect">
              <a:avLst>
                <a:gd name="adj" fmla="val 7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 name="TextBox 4">
            <a:extLst>
              <a:ext uri="{FF2B5EF4-FFF2-40B4-BE49-F238E27FC236}">
                <a16:creationId xmlns:a16="http://schemas.microsoft.com/office/drawing/2014/main" id="{7E85204A-875F-48B9-9597-299796612D28}"/>
              </a:ext>
            </a:extLst>
          </p:cNvPr>
          <p:cNvSpPr txBox="1"/>
          <p:nvPr/>
        </p:nvSpPr>
        <p:spPr>
          <a:xfrm>
            <a:off x="397469" y="496069"/>
            <a:ext cx="5991367" cy="523220"/>
          </a:xfrm>
          <a:prstGeom prst="rect">
            <a:avLst/>
          </a:prstGeom>
          <a:noFill/>
        </p:spPr>
        <p:txBody>
          <a:bodyPr wrap="square" rtlCol="0">
            <a:spAutoFit/>
          </a:bodyPr>
          <a:lstStyle/>
          <a:p>
            <a:r>
              <a:rPr lang="en-US" altLang="ko-KR" sz="2800" dirty="0"/>
              <a:t>Introduction</a:t>
            </a:r>
            <a:endParaRPr lang="ko-KR" altLang="en-US" sz="2800" dirty="0"/>
          </a:p>
        </p:txBody>
      </p:sp>
      <p:sp>
        <p:nvSpPr>
          <p:cNvPr id="6" name="TextBox 5">
            <a:extLst>
              <a:ext uri="{FF2B5EF4-FFF2-40B4-BE49-F238E27FC236}">
                <a16:creationId xmlns:a16="http://schemas.microsoft.com/office/drawing/2014/main" id="{3074730C-7617-4B0E-9291-EC76B6292D9B}"/>
              </a:ext>
            </a:extLst>
          </p:cNvPr>
          <p:cNvSpPr txBox="1"/>
          <p:nvPr/>
        </p:nvSpPr>
        <p:spPr>
          <a:xfrm>
            <a:off x="765959" y="1258115"/>
            <a:ext cx="5991367" cy="400110"/>
          </a:xfrm>
          <a:prstGeom prst="rect">
            <a:avLst/>
          </a:prstGeom>
          <a:noFill/>
        </p:spPr>
        <p:txBody>
          <a:bodyPr wrap="square" rtlCol="0">
            <a:spAutoFit/>
          </a:bodyPr>
          <a:lstStyle/>
          <a:p>
            <a:r>
              <a:rPr lang="ko-KR" altLang="en-US" sz="2000" dirty="0"/>
              <a:t>이종 네트워크 </a:t>
            </a:r>
            <a:r>
              <a:rPr lang="en-US" altLang="ko-KR" sz="2000" dirty="0"/>
              <a:t>(</a:t>
            </a:r>
            <a:r>
              <a:rPr lang="en-US" altLang="ko-KR" sz="2000" dirty="0" err="1"/>
              <a:t>HetNet</a:t>
            </a:r>
            <a:r>
              <a:rPr lang="en-US" altLang="ko-KR" sz="2000" dirty="0"/>
              <a:t>)</a:t>
            </a:r>
            <a:r>
              <a:rPr lang="ko-KR" altLang="en-US" sz="2000" dirty="0"/>
              <a:t>란</a:t>
            </a:r>
            <a:r>
              <a:rPr lang="en-US" altLang="ko-KR" sz="2000" dirty="0"/>
              <a:t>?</a:t>
            </a:r>
            <a:endParaRPr lang="ko-KR" altLang="en-US" sz="2000" dirty="0"/>
          </a:p>
        </p:txBody>
      </p:sp>
      <p:sp>
        <p:nvSpPr>
          <p:cNvPr id="10" name="TextBox 9">
            <a:extLst>
              <a:ext uri="{FF2B5EF4-FFF2-40B4-BE49-F238E27FC236}">
                <a16:creationId xmlns:a16="http://schemas.microsoft.com/office/drawing/2014/main" id="{8ACE4882-C1A8-44E2-B2D8-D6EE149B5346}"/>
              </a:ext>
            </a:extLst>
          </p:cNvPr>
          <p:cNvSpPr txBox="1"/>
          <p:nvPr/>
        </p:nvSpPr>
        <p:spPr>
          <a:xfrm>
            <a:off x="1095232" y="1667624"/>
            <a:ext cx="10327943" cy="861774"/>
          </a:xfrm>
          <a:prstGeom prst="rect">
            <a:avLst/>
          </a:prstGeom>
          <a:noFill/>
        </p:spPr>
        <p:txBody>
          <a:bodyPr wrap="square">
            <a:spAutoFit/>
          </a:bodyPr>
          <a:lstStyle/>
          <a:p>
            <a:r>
              <a:rPr lang="en-US" altLang="ko-KR" sz="1600" dirty="0" err="1"/>
              <a:t>Hetnets</a:t>
            </a:r>
            <a:r>
              <a:rPr lang="en-US" altLang="ko-KR" sz="1600" dirty="0"/>
              <a:t> are composed of macro base stations (BS) overlaid with a set of low-power BSs of different types, including </a:t>
            </a:r>
            <a:r>
              <a:rPr lang="en-US" altLang="ko-KR" sz="1600" dirty="0" err="1"/>
              <a:t>pico</a:t>
            </a:r>
            <a:r>
              <a:rPr lang="en-US" altLang="ko-KR" sz="1600" dirty="0"/>
              <a:t> (also called small cells in the literature), </a:t>
            </a:r>
            <a:r>
              <a:rPr lang="en-US" altLang="ko-KR" sz="1600" dirty="0" err="1"/>
              <a:t>femto</a:t>
            </a:r>
            <a:r>
              <a:rPr lang="en-US" altLang="ko-KR" sz="1600" dirty="0"/>
              <a:t>, and relay BSs.</a:t>
            </a:r>
          </a:p>
          <a:p>
            <a:r>
              <a:rPr lang="en-US" altLang="ko-KR" sz="1600" dirty="0">
                <a:sym typeface="Wingdings" panose="05000000000000000000" pitchFamily="2" charset="2"/>
              </a:rPr>
              <a:t> </a:t>
            </a:r>
            <a:r>
              <a:rPr lang="ko-KR" altLang="en-US" sz="1600" dirty="0">
                <a:sym typeface="Wingdings" panose="05000000000000000000" pitchFamily="2" charset="2"/>
              </a:rPr>
              <a:t>큰 기지국인</a:t>
            </a:r>
            <a:r>
              <a:rPr lang="en-US" altLang="ko-KR" sz="1600" dirty="0">
                <a:sym typeface="Wingdings" panose="05000000000000000000" pitchFamily="2" charset="2"/>
              </a:rPr>
              <a:t> </a:t>
            </a:r>
            <a:r>
              <a:rPr lang="ko-KR" altLang="en-US" sz="1600" dirty="0" err="1">
                <a:sym typeface="Wingdings" panose="05000000000000000000" pitchFamily="2" charset="2"/>
              </a:rPr>
              <a:t>매크</a:t>
            </a:r>
            <a:r>
              <a:rPr lang="ko-KR" altLang="en-US" sz="1600" dirty="0">
                <a:sym typeface="Wingdings" panose="05000000000000000000" pitchFamily="2" charset="2"/>
              </a:rPr>
              <a:t> 셀내 여러 개의 작은 </a:t>
            </a:r>
            <a:r>
              <a:rPr lang="en-US" altLang="ko-KR" sz="1600" dirty="0">
                <a:sym typeface="Wingdings" panose="05000000000000000000" pitchFamily="2" charset="2"/>
              </a:rPr>
              <a:t>(</a:t>
            </a:r>
            <a:r>
              <a:rPr lang="en-US" altLang="ko-KR" sz="1600" dirty="0" err="1">
                <a:sym typeface="Wingdings" panose="05000000000000000000" pitchFamily="2" charset="2"/>
              </a:rPr>
              <a:t>pico</a:t>
            </a:r>
            <a:r>
              <a:rPr lang="en-US" altLang="ko-KR" sz="1600" dirty="0">
                <a:sym typeface="Wingdings" panose="05000000000000000000" pitchFamily="2" charset="2"/>
              </a:rPr>
              <a:t>, </a:t>
            </a:r>
            <a:r>
              <a:rPr lang="en-US" altLang="ko-KR" sz="1600" dirty="0" err="1">
                <a:sym typeface="Wingdings" panose="05000000000000000000" pitchFamily="2" charset="2"/>
              </a:rPr>
              <a:t>femto</a:t>
            </a:r>
            <a:r>
              <a:rPr lang="en-US" altLang="ko-KR" sz="1600" dirty="0">
                <a:sym typeface="Wingdings" panose="05000000000000000000" pitchFamily="2" charset="2"/>
              </a:rPr>
              <a:t>)</a:t>
            </a:r>
            <a:r>
              <a:rPr lang="ko-KR" altLang="en-US" sz="1600" dirty="0">
                <a:sym typeface="Wingdings" panose="05000000000000000000" pitchFamily="2" charset="2"/>
              </a:rPr>
              <a:t>셀이 설치 되어있는 네트워크</a:t>
            </a:r>
            <a:endParaRPr lang="en-US" altLang="ko-KR" sz="1600" dirty="0"/>
          </a:p>
        </p:txBody>
      </p:sp>
      <p:sp>
        <p:nvSpPr>
          <p:cNvPr id="20" name="TextBox 19">
            <a:extLst>
              <a:ext uri="{FF2B5EF4-FFF2-40B4-BE49-F238E27FC236}">
                <a16:creationId xmlns:a16="http://schemas.microsoft.com/office/drawing/2014/main" id="{EA805E47-0A2E-4B58-942C-0B90336463C6}"/>
              </a:ext>
            </a:extLst>
          </p:cNvPr>
          <p:cNvSpPr txBox="1"/>
          <p:nvPr/>
        </p:nvSpPr>
        <p:spPr>
          <a:xfrm>
            <a:off x="4217159" y="2762480"/>
            <a:ext cx="7410733" cy="1077218"/>
          </a:xfrm>
          <a:prstGeom prst="rect">
            <a:avLst/>
          </a:prstGeom>
          <a:noFill/>
        </p:spPr>
        <p:txBody>
          <a:bodyPr wrap="square">
            <a:spAutoFit/>
          </a:bodyPr>
          <a:lstStyle/>
          <a:p>
            <a:r>
              <a:rPr lang="en-US" altLang="ko-KR" sz="1600" dirty="0"/>
              <a:t>The mixture of different BSs with different power levels and different cell sizes can lead to significant gains in performance by offering higher spatial reuse, by eliminating coverage holes, and by creating hot-spots.</a:t>
            </a:r>
          </a:p>
          <a:p>
            <a:r>
              <a:rPr lang="en-US" altLang="ko-KR" sz="1600" dirty="0">
                <a:sym typeface="Wingdings" panose="05000000000000000000" pitchFamily="2" charset="2"/>
              </a:rPr>
              <a:t> </a:t>
            </a:r>
            <a:r>
              <a:rPr lang="ko-KR" altLang="en-US" sz="1600" dirty="0">
                <a:sym typeface="Wingdings" panose="05000000000000000000" pitchFamily="2" charset="2"/>
              </a:rPr>
              <a:t>전력과 크기를 다르게 하는 여러 </a:t>
            </a:r>
            <a:r>
              <a:rPr lang="en-US" altLang="ko-KR" sz="1600" dirty="0">
                <a:sym typeface="Wingdings" panose="05000000000000000000" pitchFamily="2" charset="2"/>
              </a:rPr>
              <a:t>BS</a:t>
            </a:r>
            <a:r>
              <a:rPr lang="ko-KR" altLang="en-US" sz="1600" dirty="0">
                <a:sym typeface="Wingdings" panose="05000000000000000000" pitchFamily="2" charset="2"/>
              </a:rPr>
              <a:t>를 혼합하면 성능을 향상시킬 수 있다</a:t>
            </a:r>
            <a:r>
              <a:rPr lang="en-US" altLang="ko-KR" sz="1600" dirty="0">
                <a:sym typeface="Wingdings" panose="05000000000000000000" pitchFamily="2" charset="2"/>
              </a:rPr>
              <a:t>.</a:t>
            </a:r>
            <a:endParaRPr lang="en-US" altLang="ko-KR" sz="1600" dirty="0"/>
          </a:p>
        </p:txBody>
      </p:sp>
      <p:sp>
        <p:nvSpPr>
          <p:cNvPr id="24" name="TextBox 23">
            <a:extLst>
              <a:ext uri="{FF2B5EF4-FFF2-40B4-BE49-F238E27FC236}">
                <a16:creationId xmlns:a16="http://schemas.microsoft.com/office/drawing/2014/main" id="{42EA8B33-578D-4661-A861-847D65137A01}"/>
              </a:ext>
            </a:extLst>
          </p:cNvPr>
          <p:cNvSpPr txBox="1"/>
          <p:nvPr/>
        </p:nvSpPr>
        <p:spPr>
          <a:xfrm>
            <a:off x="4215043" y="4040902"/>
            <a:ext cx="7208132" cy="1077218"/>
          </a:xfrm>
          <a:prstGeom prst="rect">
            <a:avLst/>
          </a:prstGeom>
          <a:noFill/>
        </p:spPr>
        <p:txBody>
          <a:bodyPr wrap="square">
            <a:spAutoFit/>
          </a:bodyPr>
          <a:lstStyle/>
          <a:p>
            <a:r>
              <a:rPr lang="en-US" altLang="ko-KR" sz="1600" dirty="0"/>
              <a:t>Typically, an operator will place low-power BSs at strategic points to improve performance while keeping the infrastructure cost low. </a:t>
            </a:r>
          </a:p>
          <a:p>
            <a:r>
              <a:rPr lang="en-US" altLang="ko-KR" sz="1600" dirty="0">
                <a:sym typeface="Wingdings" panose="05000000000000000000" pitchFamily="2" charset="2"/>
              </a:rPr>
              <a:t></a:t>
            </a:r>
            <a:r>
              <a:rPr lang="en-US" altLang="ko-KR" sz="1600" dirty="0"/>
              <a:t> </a:t>
            </a:r>
            <a:r>
              <a:rPr lang="ko-KR" altLang="en-US" sz="1600" dirty="0"/>
              <a:t>운영자는 인프라비용을 낮게 유지하면서 성능을 향상시키기 위해 전략적 지점에 </a:t>
            </a:r>
            <a:r>
              <a:rPr lang="en-US" altLang="ko-KR" sz="1600" dirty="0"/>
              <a:t>BS</a:t>
            </a:r>
            <a:r>
              <a:rPr lang="ko-KR" altLang="en-US" sz="1600" dirty="0"/>
              <a:t>를 배치한다</a:t>
            </a:r>
            <a:r>
              <a:rPr lang="en-US" altLang="ko-KR" sz="1600" dirty="0"/>
              <a:t>.</a:t>
            </a:r>
            <a:endParaRPr lang="ko-KR" altLang="en-US" sz="1600" dirty="0"/>
          </a:p>
        </p:txBody>
      </p:sp>
      <p:sp>
        <p:nvSpPr>
          <p:cNvPr id="28" name="TextBox 27">
            <a:extLst>
              <a:ext uri="{FF2B5EF4-FFF2-40B4-BE49-F238E27FC236}">
                <a16:creationId xmlns:a16="http://schemas.microsoft.com/office/drawing/2014/main" id="{75732840-DA85-49AF-802D-8BBAD58F882E}"/>
              </a:ext>
            </a:extLst>
          </p:cNvPr>
          <p:cNvSpPr txBox="1"/>
          <p:nvPr/>
        </p:nvSpPr>
        <p:spPr>
          <a:xfrm>
            <a:off x="4215043" y="5287169"/>
            <a:ext cx="6966455" cy="1077218"/>
          </a:xfrm>
          <a:prstGeom prst="rect">
            <a:avLst/>
          </a:prstGeom>
          <a:noFill/>
        </p:spPr>
        <p:txBody>
          <a:bodyPr wrap="square">
            <a:spAutoFit/>
          </a:bodyPr>
          <a:lstStyle/>
          <a:p>
            <a:r>
              <a:rPr lang="en-US" altLang="ko-KR" sz="1600" dirty="0"/>
              <a:t>Hence, a user might not always be in the coverage area of a low-power BS. This being said, users should try to associate with low-power BSs if they can, to improve spectral efficiency. </a:t>
            </a:r>
          </a:p>
          <a:p>
            <a:r>
              <a:rPr lang="en-US" altLang="ko-KR" sz="1600" dirty="0">
                <a:sym typeface="Wingdings" panose="05000000000000000000" pitchFamily="2" charset="2"/>
              </a:rPr>
              <a:t> </a:t>
            </a:r>
            <a:r>
              <a:rPr lang="ko-KR" altLang="en-US" sz="1600" dirty="0">
                <a:sym typeface="Wingdings" panose="05000000000000000000" pitchFamily="2" charset="2"/>
              </a:rPr>
              <a:t>사용자는 저전력 </a:t>
            </a:r>
            <a:r>
              <a:rPr lang="en-US" altLang="ko-KR" sz="1600" dirty="0">
                <a:sym typeface="Wingdings" panose="05000000000000000000" pitchFamily="2" charset="2"/>
              </a:rPr>
              <a:t>BS</a:t>
            </a:r>
            <a:r>
              <a:rPr lang="ko-KR" altLang="en-US" sz="1600" dirty="0">
                <a:sym typeface="Wingdings" panose="05000000000000000000" pitchFamily="2" charset="2"/>
              </a:rPr>
              <a:t>에 연결하여 스펙트럼 효율성을 </a:t>
            </a:r>
            <a:r>
              <a:rPr lang="ko-KR" altLang="en-US" sz="1600" dirty="0" err="1">
                <a:sym typeface="Wingdings" panose="05000000000000000000" pitchFamily="2" charset="2"/>
              </a:rPr>
              <a:t>향상시켜야한다</a:t>
            </a:r>
            <a:r>
              <a:rPr lang="en-US" altLang="ko-KR" sz="1600" dirty="0">
                <a:sym typeface="Wingdings" panose="05000000000000000000" pitchFamily="2" charset="2"/>
              </a:rPr>
              <a:t>.</a:t>
            </a:r>
            <a:endParaRPr lang="ko-KR" altLang="en-US" sz="1600" dirty="0"/>
          </a:p>
        </p:txBody>
      </p:sp>
      <p:pic>
        <p:nvPicPr>
          <p:cNvPr id="30" name="그림 29">
            <a:extLst>
              <a:ext uri="{FF2B5EF4-FFF2-40B4-BE49-F238E27FC236}">
                <a16:creationId xmlns:a16="http://schemas.microsoft.com/office/drawing/2014/main" id="{477E5517-F359-44CF-A8CD-36757741B5C3}"/>
              </a:ext>
            </a:extLst>
          </p:cNvPr>
          <p:cNvPicPr>
            <a:picLocks noChangeAspect="1"/>
          </p:cNvPicPr>
          <p:nvPr/>
        </p:nvPicPr>
        <p:blipFill>
          <a:blip r:embed="rId4"/>
          <a:stretch>
            <a:fillRect/>
          </a:stretch>
        </p:blipFill>
        <p:spPr>
          <a:xfrm>
            <a:off x="765959" y="2688131"/>
            <a:ext cx="3449084" cy="3652263"/>
          </a:xfrm>
          <a:prstGeom prst="rect">
            <a:avLst/>
          </a:prstGeom>
        </p:spPr>
      </p:pic>
    </p:spTree>
    <p:extLst>
      <p:ext uri="{BB962C8B-B14F-4D97-AF65-F5344CB8AC3E}">
        <p14:creationId xmlns:p14="http://schemas.microsoft.com/office/powerpoint/2010/main" val="1771919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76410AB9-AC74-48D5-A731-E306A8E2CD8A}"/>
              </a:ext>
            </a:extLst>
          </p:cNvPr>
          <p:cNvGrpSpPr/>
          <p:nvPr/>
        </p:nvGrpSpPr>
        <p:grpSpPr>
          <a:xfrm>
            <a:off x="0" y="10"/>
            <a:ext cx="12191981" cy="6857990"/>
            <a:chOff x="0" y="10"/>
            <a:chExt cx="12191981" cy="6857990"/>
          </a:xfrm>
        </p:grpSpPr>
        <p:pic>
          <p:nvPicPr>
            <p:cNvPr id="4" name="Picture 1">
              <a:extLst>
                <a:ext uri="{FF2B5EF4-FFF2-40B4-BE49-F238E27FC236}">
                  <a16:creationId xmlns:a16="http://schemas.microsoft.com/office/drawing/2014/main" id="{D8D7317A-AA7A-4A4D-AC11-59A4EED251E0}"/>
                </a:ext>
              </a:extLst>
            </p:cNvPr>
            <p:cNvPicPr>
              <a:picLocks noChangeAspect="1"/>
            </p:cNvPicPr>
            <p:nvPr/>
          </p:nvPicPr>
          <p:blipFill rotWithShape="1">
            <a:blip r:embed="rId3" cstate="screen">
              <a:duotone>
                <a:prstClr val="black"/>
                <a:prstClr val="white"/>
              </a:duotone>
              <a:extLst>
                <a:ext uri="{28A0092B-C50C-407E-A947-70E740481C1C}">
                  <a14:useLocalDpi xmlns:a14="http://schemas.microsoft.com/office/drawing/2010/main"/>
                </a:ext>
              </a:extLst>
            </a:blip>
            <a:srcRect t="8974" b="6757"/>
            <a:stretch/>
          </p:blipFill>
          <p:spPr>
            <a:xfrm>
              <a:off x="0" y="10"/>
              <a:ext cx="12191981" cy="6857990"/>
            </a:xfrm>
            <a:prstGeom prst="rect">
              <a:avLst/>
            </a:prstGeom>
          </p:spPr>
        </p:pic>
        <p:sp>
          <p:nvSpPr>
            <p:cNvPr id="2" name="사각형: 둥근 모서리 1">
              <a:extLst>
                <a:ext uri="{FF2B5EF4-FFF2-40B4-BE49-F238E27FC236}">
                  <a16:creationId xmlns:a16="http://schemas.microsoft.com/office/drawing/2014/main" id="{18ACE393-6465-4563-9CC1-F7DBC8C89F37}"/>
                </a:ext>
              </a:extLst>
            </p:cNvPr>
            <p:cNvSpPr/>
            <p:nvPr/>
          </p:nvSpPr>
          <p:spPr>
            <a:xfrm>
              <a:off x="212944" y="238836"/>
              <a:ext cx="11766114" cy="6421271"/>
            </a:xfrm>
            <a:prstGeom prst="roundRect">
              <a:avLst>
                <a:gd name="adj" fmla="val 7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 name="TextBox 4">
            <a:extLst>
              <a:ext uri="{FF2B5EF4-FFF2-40B4-BE49-F238E27FC236}">
                <a16:creationId xmlns:a16="http://schemas.microsoft.com/office/drawing/2014/main" id="{BCFC309D-47CD-417C-AD74-843D595FA2D7}"/>
              </a:ext>
            </a:extLst>
          </p:cNvPr>
          <p:cNvSpPr txBox="1"/>
          <p:nvPr/>
        </p:nvSpPr>
        <p:spPr>
          <a:xfrm>
            <a:off x="397469" y="496069"/>
            <a:ext cx="5991367" cy="523220"/>
          </a:xfrm>
          <a:prstGeom prst="rect">
            <a:avLst/>
          </a:prstGeom>
          <a:noFill/>
        </p:spPr>
        <p:txBody>
          <a:bodyPr wrap="square" rtlCol="0">
            <a:spAutoFit/>
          </a:bodyPr>
          <a:lstStyle/>
          <a:p>
            <a:r>
              <a:rPr lang="en-US" altLang="ko-KR" sz="2800" dirty="0"/>
              <a:t>Introduction</a:t>
            </a:r>
            <a:endParaRPr lang="ko-KR" altLang="en-US" sz="2800" dirty="0"/>
          </a:p>
        </p:txBody>
      </p:sp>
      <p:sp>
        <p:nvSpPr>
          <p:cNvPr id="9" name="TextBox 8">
            <a:extLst>
              <a:ext uri="{FF2B5EF4-FFF2-40B4-BE49-F238E27FC236}">
                <a16:creationId xmlns:a16="http://schemas.microsoft.com/office/drawing/2014/main" id="{D2705DFE-835E-4BD4-9319-4ACF76E793EE}"/>
              </a:ext>
            </a:extLst>
          </p:cNvPr>
          <p:cNvSpPr txBox="1"/>
          <p:nvPr/>
        </p:nvSpPr>
        <p:spPr>
          <a:xfrm>
            <a:off x="685800" y="1467590"/>
            <a:ext cx="9822976" cy="1569660"/>
          </a:xfrm>
          <a:prstGeom prst="rect">
            <a:avLst/>
          </a:prstGeom>
          <a:noFill/>
        </p:spPr>
        <p:txBody>
          <a:bodyPr wrap="square">
            <a:spAutoFit/>
          </a:bodyPr>
          <a:lstStyle/>
          <a:p>
            <a:r>
              <a:rPr lang="en-US" altLang="ko-KR" sz="1600" dirty="0">
                <a:latin typeface="+mj-lt"/>
              </a:rPr>
              <a:t>This association should improve the throughput and result in a higher spatial reuse, </a:t>
            </a:r>
          </a:p>
          <a:p>
            <a:r>
              <a:rPr lang="en-US" altLang="ko-KR" sz="1600" dirty="0"/>
              <a:t>if resource allocation and interference management mitigate interference among low-power BSs </a:t>
            </a:r>
          </a:p>
          <a:p>
            <a:r>
              <a:rPr lang="en-US" altLang="ko-KR" sz="1600" dirty="0"/>
              <a:t>and there are enough resources at the low-power BSs to serve all the users in their vicinity.</a:t>
            </a:r>
          </a:p>
          <a:p>
            <a:pPr marL="285750" indent="-285750">
              <a:buFont typeface="Wingdings" panose="05000000000000000000" pitchFamily="2" charset="2"/>
              <a:buChar char="à"/>
            </a:pPr>
            <a:r>
              <a:rPr lang="ko-KR" altLang="en-US" sz="1600" dirty="0">
                <a:sym typeface="Wingdings" panose="05000000000000000000" pitchFamily="2" charset="2"/>
              </a:rPr>
              <a:t>그렇다면</a:t>
            </a:r>
            <a:r>
              <a:rPr lang="en-US" altLang="ko-KR" sz="1600" dirty="0">
                <a:sym typeface="Wingdings" panose="05000000000000000000" pitchFamily="2" charset="2"/>
              </a:rPr>
              <a:t>! </a:t>
            </a:r>
            <a:r>
              <a:rPr lang="ko-KR" altLang="en-US" sz="1600" dirty="0">
                <a:sym typeface="Wingdings" panose="05000000000000000000" pitchFamily="2" charset="2"/>
              </a:rPr>
              <a:t>사용자가 </a:t>
            </a:r>
            <a:r>
              <a:rPr lang="en-US" altLang="ko-KR" sz="1600" dirty="0">
                <a:sym typeface="Wingdings" panose="05000000000000000000" pitchFamily="2" charset="2"/>
              </a:rPr>
              <a:t>BS</a:t>
            </a:r>
            <a:r>
              <a:rPr lang="ko-KR" altLang="en-US" sz="1600" dirty="0">
                <a:sym typeface="Wingdings" panose="05000000000000000000" pitchFamily="2" charset="2"/>
              </a:rPr>
              <a:t>에 연결될 때 </a:t>
            </a:r>
            <a:r>
              <a:rPr lang="en-US" altLang="ko-KR" sz="1600" dirty="0">
                <a:sym typeface="Wingdings" panose="05000000000000000000" pitchFamily="2" charset="2"/>
              </a:rPr>
              <a:t>BS</a:t>
            </a:r>
            <a:r>
              <a:rPr lang="ko-KR" altLang="en-US" sz="1600" dirty="0">
                <a:sym typeface="Wingdings" panose="05000000000000000000" pitchFamily="2" charset="2"/>
              </a:rPr>
              <a:t>간의 간섭을 줄이고</a:t>
            </a:r>
            <a:r>
              <a:rPr lang="en-US" altLang="ko-KR" sz="1600" dirty="0">
                <a:sym typeface="Wingdings" panose="05000000000000000000" pitchFamily="2" charset="2"/>
              </a:rPr>
              <a:t>, BS </a:t>
            </a:r>
            <a:r>
              <a:rPr lang="ko-KR" altLang="en-US" sz="1600" dirty="0">
                <a:sym typeface="Wingdings" panose="05000000000000000000" pitchFamily="2" charset="2"/>
              </a:rPr>
              <a:t>주변의 사용자에게 서비스를 제공하기 충분한 자원을 주는 자원 분배와 간섭관리가 이루어진다면</a:t>
            </a:r>
            <a:r>
              <a:rPr lang="en-US" altLang="ko-KR" sz="1600" dirty="0">
                <a:sym typeface="Wingdings" panose="05000000000000000000" pitchFamily="2" charset="2"/>
              </a:rPr>
              <a:t> </a:t>
            </a:r>
            <a:r>
              <a:rPr lang="ko-KR" altLang="en-US" sz="1600" dirty="0">
                <a:sym typeface="Wingdings" panose="05000000000000000000" pitchFamily="2" charset="2"/>
              </a:rPr>
              <a:t>처리량을 향상되고 높은 공간 재사용율이 이루어진다</a:t>
            </a:r>
            <a:r>
              <a:rPr lang="en-US" altLang="ko-KR" sz="1600" dirty="0">
                <a:sym typeface="Wingdings" panose="05000000000000000000" pitchFamily="2" charset="2"/>
              </a:rPr>
              <a:t>.</a:t>
            </a:r>
            <a:endParaRPr lang="en-US" altLang="ko-KR" sz="1600" dirty="0"/>
          </a:p>
        </p:txBody>
      </p:sp>
      <p:sp>
        <p:nvSpPr>
          <p:cNvPr id="11" name="TextBox 10">
            <a:extLst>
              <a:ext uri="{FF2B5EF4-FFF2-40B4-BE49-F238E27FC236}">
                <a16:creationId xmlns:a16="http://schemas.microsoft.com/office/drawing/2014/main" id="{E073BD3D-F2E1-4BFB-996B-ABE56645F4AA}"/>
              </a:ext>
            </a:extLst>
          </p:cNvPr>
          <p:cNvSpPr txBox="1"/>
          <p:nvPr/>
        </p:nvSpPr>
        <p:spPr>
          <a:xfrm>
            <a:off x="685799" y="3435007"/>
            <a:ext cx="10682785" cy="830997"/>
          </a:xfrm>
          <a:prstGeom prst="rect">
            <a:avLst/>
          </a:prstGeom>
          <a:noFill/>
        </p:spPr>
        <p:txBody>
          <a:bodyPr wrap="square">
            <a:spAutoFit/>
          </a:bodyPr>
          <a:lstStyle/>
          <a:p>
            <a:r>
              <a:rPr lang="en-US" altLang="ko-KR" sz="1600" dirty="0">
                <a:latin typeface="+mj-lt"/>
              </a:rPr>
              <a:t>Therefore, intelligent </a:t>
            </a:r>
            <a:r>
              <a:rPr lang="en-US" altLang="ko-KR" sz="1600" b="1" dirty="0">
                <a:latin typeface="+mj-lt"/>
              </a:rPr>
              <a:t>user association</a:t>
            </a:r>
            <a:r>
              <a:rPr lang="en-US" altLang="ko-KR" sz="1600" dirty="0">
                <a:latin typeface="+mj-lt"/>
              </a:rPr>
              <a:t>, </a:t>
            </a:r>
            <a:r>
              <a:rPr lang="en-US" altLang="ko-KR" sz="1600" b="1" dirty="0">
                <a:latin typeface="+mj-lt"/>
              </a:rPr>
              <a:t>resource allocation, and interference management schemes </a:t>
            </a:r>
            <a:r>
              <a:rPr lang="en-US" altLang="ko-KR" sz="1600" dirty="0">
                <a:latin typeface="+mj-lt"/>
              </a:rPr>
              <a:t>are needed to achieve gains in performance, and the interplay between these schemes have to be studied carefully.</a:t>
            </a:r>
          </a:p>
          <a:p>
            <a:r>
              <a:rPr lang="en-US" altLang="ko-KR" sz="1600" dirty="0">
                <a:latin typeface="+mj-lt"/>
                <a:sym typeface="Wingdings" panose="05000000000000000000" pitchFamily="2" charset="2"/>
              </a:rPr>
              <a:t> </a:t>
            </a:r>
            <a:r>
              <a:rPr lang="ko-KR" altLang="en-US" sz="1600" dirty="0">
                <a:latin typeface="+mj-lt"/>
                <a:sym typeface="Wingdings" panose="05000000000000000000" pitchFamily="2" charset="2"/>
              </a:rPr>
              <a:t>그래서 현명한 사용자 접속 방법과 자원 분배방법을 연구해야 한다</a:t>
            </a:r>
            <a:r>
              <a:rPr lang="en-US" altLang="ko-KR" sz="1600" dirty="0">
                <a:latin typeface="+mj-lt"/>
                <a:sym typeface="Wingdings" panose="05000000000000000000" pitchFamily="2" charset="2"/>
              </a:rPr>
              <a:t>.</a:t>
            </a:r>
            <a:endParaRPr lang="ko-KR" altLang="en-US" sz="1600" dirty="0">
              <a:latin typeface="+mj-lt"/>
            </a:endParaRPr>
          </a:p>
        </p:txBody>
      </p:sp>
      <p:sp>
        <p:nvSpPr>
          <p:cNvPr id="12" name="TextBox 11">
            <a:extLst>
              <a:ext uri="{FF2B5EF4-FFF2-40B4-BE49-F238E27FC236}">
                <a16:creationId xmlns:a16="http://schemas.microsoft.com/office/drawing/2014/main" id="{C9ABF242-CA91-45F7-BA7C-2FA782A5C0B0}"/>
              </a:ext>
            </a:extLst>
          </p:cNvPr>
          <p:cNvSpPr txBox="1"/>
          <p:nvPr/>
        </p:nvSpPr>
        <p:spPr>
          <a:xfrm>
            <a:off x="685799" y="4941549"/>
            <a:ext cx="10682785" cy="338554"/>
          </a:xfrm>
          <a:prstGeom prst="rect">
            <a:avLst/>
          </a:prstGeom>
          <a:noFill/>
        </p:spPr>
        <p:txBody>
          <a:bodyPr wrap="square">
            <a:spAutoFit/>
          </a:bodyPr>
          <a:lstStyle/>
          <a:p>
            <a:r>
              <a:rPr lang="ko-KR" altLang="en-US" sz="1600" dirty="0">
                <a:latin typeface="+mj-lt"/>
              </a:rPr>
              <a:t>그럼 </a:t>
            </a:r>
            <a:r>
              <a:rPr lang="en-US" altLang="ko-KR" sz="1600" b="1" dirty="0">
                <a:latin typeface="+mj-lt"/>
              </a:rPr>
              <a:t>user association? resource allocation, and interference management schemes? </a:t>
            </a:r>
            <a:r>
              <a:rPr lang="ko-KR" altLang="en-US" sz="1600" dirty="0">
                <a:latin typeface="+mj-lt"/>
              </a:rPr>
              <a:t>은 </a:t>
            </a:r>
            <a:r>
              <a:rPr lang="ko-KR" altLang="en-US" sz="1600" dirty="0" err="1">
                <a:latin typeface="+mj-lt"/>
              </a:rPr>
              <a:t>뭘까</a:t>
            </a:r>
            <a:r>
              <a:rPr lang="en-US" altLang="ko-KR" sz="1600" dirty="0">
                <a:latin typeface="+mj-lt"/>
              </a:rPr>
              <a:t>? </a:t>
            </a:r>
            <a:r>
              <a:rPr lang="ko-KR" altLang="en-US" sz="1600" dirty="0">
                <a:latin typeface="+mj-lt"/>
              </a:rPr>
              <a:t> </a:t>
            </a:r>
          </a:p>
        </p:txBody>
      </p:sp>
    </p:spTree>
    <p:extLst>
      <p:ext uri="{BB962C8B-B14F-4D97-AF65-F5344CB8AC3E}">
        <p14:creationId xmlns:p14="http://schemas.microsoft.com/office/powerpoint/2010/main" val="1803358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76410AB9-AC74-48D5-A731-E306A8E2CD8A}"/>
              </a:ext>
            </a:extLst>
          </p:cNvPr>
          <p:cNvGrpSpPr/>
          <p:nvPr/>
        </p:nvGrpSpPr>
        <p:grpSpPr>
          <a:xfrm>
            <a:off x="0" y="10"/>
            <a:ext cx="12191981" cy="6857990"/>
            <a:chOff x="0" y="10"/>
            <a:chExt cx="12191981" cy="6857990"/>
          </a:xfrm>
        </p:grpSpPr>
        <p:pic>
          <p:nvPicPr>
            <p:cNvPr id="4" name="Picture 1">
              <a:extLst>
                <a:ext uri="{FF2B5EF4-FFF2-40B4-BE49-F238E27FC236}">
                  <a16:creationId xmlns:a16="http://schemas.microsoft.com/office/drawing/2014/main" id="{D8D7317A-AA7A-4A4D-AC11-59A4EED251E0}"/>
                </a:ext>
              </a:extLst>
            </p:cNvPr>
            <p:cNvPicPr>
              <a:picLocks noChangeAspect="1"/>
            </p:cNvPicPr>
            <p:nvPr/>
          </p:nvPicPr>
          <p:blipFill rotWithShape="1">
            <a:blip r:embed="rId2" cstate="screen">
              <a:duotone>
                <a:prstClr val="black"/>
                <a:prstClr val="white"/>
              </a:duotone>
              <a:extLst>
                <a:ext uri="{28A0092B-C50C-407E-A947-70E740481C1C}">
                  <a14:useLocalDpi xmlns:a14="http://schemas.microsoft.com/office/drawing/2010/main"/>
                </a:ext>
              </a:extLst>
            </a:blip>
            <a:srcRect t="8974" b="6757"/>
            <a:stretch/>
          </p:blipFill>
          <p:spPr>
            <a:xfrm>
              <a:off x="0" y="10"/>
              <a:ext cx="12191981" cy="6857990"/>
            </a:xfrm>
            <a:prstGeom prst="rect">
              <a:avLst/>
            </a:prstGeom>
          </p:spPr>
        </p:pic>
        <p:sp>
          <p:nvSpPr>
            <p:cNvPr id="2" name="사각형: 둥근 모서리 1">
              <a:extLst>
                <a:ext uri="{FF2B5EF4-FFF2-40B4-BE49-F238E27FC236}">
                  <a16:creationId xmlns:a16="http://schemas.microsoft.com/office/drawing/2014/main" id="{18ACE393-6465-4563-9CC1-F7DBC8C89F37}"/>
                </a:ext>
              </a:extLst>
            </p:cNvPr>
            <p:cNvSpPr/>
            <p:nvPr/>
          </p:nvSpPr>
          <p:spPr>
            <a:xfrm>
              <a:off x="212944" y="238836"/>
              <a:ext cx="11766114" cy="6421271"/>
            </a:xfrm>
            <a:prstGeom prst="roundRect">
              <a:avLst>
                <a:gd name="adj" fmla="val 7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TextBox 5">
            <a:extLst>
              <a:ext uri="{FF2B5EF4-FFF2-40B4-BE49-F238E27FC236}">
                <a16:creationId xmlns:a16="http://schemas.microsoft.com/office/drawing/2014/main" id="{EB116A62-5249-49DA-9B13-DD89AB19920B}"/>
              </a:ext>
            </a:extLst>
          </p:cNvPr>
          <p:cNvSpPr txBox="1"/>
          <p:nvPr/>
        </p:nvSpPr>
        <p:spPr>
          <a:xfrm>
            <a:off x="658505" y="1258115"/>
            <a:ext cx="6093724" cy="369332"/>
          </a:xfrm>
          <a:prstGeom prst="rect">
            <a:avLst/>
          </a:prstGeom>
          <a:noFill/>
        </p:spPr>
        <p:txBody>
          <a:bodyPr wrap="square">
            <a:spAutoFit/>
          </a:bodyPr>
          <a:lstStyle/>
          <a:p>
            <a:r>
              <a:rPr lang="en-US" altLang="ko-KR" b="1" dirty="0">
                <a:latin typeface="+mj-lt"/>
              </a:rPr>
              <a:t>User Association (</a:t>
            </a:r>
            <a:r>
              <a:rPr lang="ko-KR" altLang="en-US" b="1" dirty="0">
                <a:latin typeface="+mj-lt"/>
              </a:rPr>
              <a:t>사용자 연결</a:t>
            </a:r>
            <a:r>
              <a:rPr lang="en-US" altLang="ko-KR" b="1" dirty="0">
                <a:latin typeface="+mj-lt"/>
              </a:rPr>
              <a:t>)</a:t>
            </a:r>
            <a:endParaRPr lang="ko-KR" altLang="en-US" b="1" dirty="0">
              <a:latin typeface="+mj-lt"/>
            </a:endParaRPr>
          </a:p>
        </p:txBody>
      </p:sp>
      <p:sp>
        <p:nvSpPr>
          <p:cNvPr id="7" name="TextBox 6">
            <a:extLst>
              <a:ext uri="{FF2B5EF4-FFF2-40B4-BE49-F238E27FC236}">
                <a16:creationId xmlns:a16="http://schemas.microsoft.com/office/drawing/2014/main" id="{1CC2DDA3-548F-4BF6-8607-9766C0327517}"/>
              </a:ext>
            </a:extLst>
          </p:cNvPr>
          <p:cNvSpPr txBox="1"/>
          <p:nvPr/>
        </p:nvSpPr>
        <p:spPr>
          <a:xfrm>
            <a:off x="397469" y="496069"/>
            <a:ext cx="5991367" cy="523220"/>
          </a:xfrm>
          <a:prstGeom prst="rect">
            <a:avLst/>
          </a:prstGeom>
          <a:noFill/>
        </p:spPr>
        <p:txBody>
          <a:bodyPr wrap="square" rtlCol="0">
            <a:spAutoFit/>
          </a:bodyPr>
          <a:lstStyle/>
          <a:p>
            <a:r>
              <a:rPr lang="en-US" altLang="ko-KR" sz="2800" dirty="0"/>
              <a:t>Introduction</a:t>
            </a:r>
            <a:endParaRPr lang="ko-KR" altLang="en-US" sz="2800" dirty="0"/>
          </a:p>
        </p:txBody>
      </p:sp>
      <p:sp>
        <p:nvSpPr>
          <p:cNvPr id="11" name="TextBox 10">
            <a:extLst>
              <a:ext uri="{FF2B5EF4-FFF2-40B4-BE49-F238E27FC236}">
                <a16:creationId xmlns:a16="http://schemas.microsoft.com/office/drawing/2014/main" id="{BFEFA11D-969C-46BE-A210-D1F27F08D299}"/>
              </a:ext>
            </a:extLst>
          </p:cNvPr>
          <p:cNvSpPr txBox="1"/>
          <p:nvPr/>
        </p:nvSpPr>
        <p:spPr>
          <a:xfrm>
            <a:off x="890517" y="1848409"/>
            <a:ext cx="9918510" cy="369332"/>
          </a:xfrm>
          <a:prstGeom prst="rect">
            <a:avLst/>
          </a:prstGeom>
          <a:noFill/>
        </p:spPr>
        <p:txBody>
          <a:bodyPr wrap="square">
            <a:spAutoFit/>
          </a:bodyPr>
          <a:lstStyle/>
          <a:p>
            <a:r>
              <a:rPr lang="en-US" altLang="ko-KR" dirty="0"/>
              <a:t>This defines a set of rules for assigning users to the different BSs available in the system. </a:t>
            </a:r>
          </a:p>
        </p:txBody>
      </p:sp>
      <p:sp>
        <p:nvSpPr>
          <p:cNvPr id="15" name="TextBox 14">
            <a:extLst>
              <a:ext uri="{FF2B5EF4-FFF2-40B4-BE49-F238E27FC236}">
                <a16:creationId xmlns:a16="http://schemas.microsoft.com/office/drawing/2014/main" id="{C3D823A6-52F6-4FA2-8016-798F044701F6}"/>
              </a:ext>
            </a:extLst>
          </p:cNvPr>
          <p:cNvSpPr txBox="1"/>
          <p:nvPr/>
        </p:nvSpPr>
        <p:spPr>
          <a:xfrm>
            <a:off x="890517" y="2566122"/>
            <a:ext cx="10232408" cy="646331"/>
          </a:xfrm>
          <a:prstGeom prst="rect">
            <a:avLst/>
          </a:prstGeom>
          <a:noFill/>
        </p:spPr>
        <p:txBody>
          <a:bodyPr wrap="square">
            <a:spAutoFit/>
          </a:bodyPr>
          <a:lstStyle/>
          <a:p>
            <a:r>
              <a:rPr lang="en-US" altLang="ko-KR" dirty="0"/>
              <a:t>In conventional homogeneous cellular networks, and also in LTE Release-8</a:t>
            </a:r>
          </a:p>
          <a:p>
            <a:r>
              <a:rPr lang="en-US" altLang="ko-KR" dirty="0">
                <a:sym typeface="Wingdings" panose="05000000000000000000" pitchFamily="2" charset="2"/>
              </a:rPr>
              <a:t> </a:t>
            </a:r>
            <a:r>
              <a:rPr lang="en-US" altLang="ko-KR" dirty="0"/>
              <a:t>user association is based on downlink received signal strength. (</a:t>
            </a:r>
            <a:r>
              <a:rPr lang="ko-KR" altLang="en-US" dirty="0"/>
              <a:t>다운링크 신호세기로 결정</a:t>
            </a:r>
            <a:r>
              <a:rPr lang="en-US" altLang="ko-KR" dirty="0"/>
              <a:t>)</a:t>
            </a:r>
          </a:p>
        </p:txBody>
      </p:sp>
      <p:sp>
        <p:nvSpPr>
          <p:cNvPr id="17" name="TextBox 16">
            <a:extLst>
              <a:ext uri="{FF2B5EF4-FFF2-40B4-BE49-F238E27FC236}">
                <a16:creationId xmlns:a16="http://schemas.microsoft.com/office/drawing/2014/main" id="{3E0C9029-7E54-4EF7-A926-071C28D2137D}"/>
              </a:ext>
            </a:extLst>
          </p:cNvPr>
          <p:cNvSpPr txBox="1"/>
          <p:nvPr/>
        </p:nvSpPr>
        <p:spPr>
          <a:xfrm>
            <a:off x="890517" y="3470366"/>
            <a:ext cx="6093724" cy="369332"/>
          </a:xfrm>
          <a:prstGeom prst="rect">
            <a:avLst/>
          </a:prstGeom>
          <a:noFill/>
        </p:spPr>
        <p:txBody>
          <a:bodyPr wrap="square">
            <a:spAutoFit/>
          </a:bodyPr>
          <a:lstStyle/>
          <a:p>
            <a:r>
              <a:rPr lang="en-US" altLang="ko-KR" dirty="0">
                <a:latin typeface="+mj-lt"/>
                <a:sym typeface="Wingdings" panose="05000000000000000000" pitchFamily="2" charset="2"/>
              </a:rPr>
              <a:t> </a:t>
            </a:r>
            <a:r>
              <a:rPr lang="ko-KR" altLang="en-US" dirty="0">
                <a:latin typeface="+mj-lt"/>
              </a:rPr>
              <a:t>기존방법 보다 개선된 다른 연구가 많다</a:t>
            </a:r>
          </a:p>
        </p:txBody>
      </p:sp>
      <p:sp>
        <p:nvSpPr>
          <p:cNvPr id="19" name="TextBox 18">
            <a:extLst>
              <a:ext uri="{FF2B5EF4-FFF2-40B4-BE49-F238E27FC236}">
                <a16:creationId xmlns:a16="http://schemas.microsoft.com/office/drawing/2014/main" id="{59BFF151-3CAA-4527-9C53-7996BC2C7990}"/>
              </a:ext>
            </a:extLst>
          </p:cNvPr>
          <p:cNvSpPr txBox="1"/>
          <p:nvPr/>
        </p:nvSpPr>
        <p:spPr>
          <a:xfrm>
            <a:off x="890516" y="4331124"/>
            <a:ext cx="9222475" cy="923330"/>
          </a:xfrm>
          <a:prstGeom prst="rect">
            <a:avLst/>
          </a:prstGeom>
          <a:noFill/>
        </p:spPr>
        <p:txBody>
          <a:bodyPr wrap="square">
            <a:spAutoFit/>
          </a:bodyPr>
          <a:lstStyle/>
          <a:p>
            <a:r>
              <a:rPr lang="en-US" altLang="ko-KR" dirty="0">
                <a:latin typeface="+mj-lt"/>
              </a:rPr>
              <a:t>however, it is not clear which one is the best option since each study is based on a different resource allocation scheme and a different set of assumptions.</a:t>
            </a:r>
          </a:p>
          <a:p>
            <a:r>
              <a:rPr lang="en-US" altLang="ko-KR" dirty="0">
                <a:latin typeface="+mj-lt"/>
                <a:sym typeface="Wingdings" panose="05000000000000000000" pitchFamily="2" charset="2"/>
              </a:rPr>
              <a:t> </a:t>
            </a:r>
            <a:r>
              <a:rPr lang="ko-KR" altLang="en-US" dirty="0">
                <a:latin typeface="+mj-lt"/>
                <a:sym typeface="Wingdings" panose="05000000000000000000" pitchFamily="2" charset="2"/>
              </a:rPr>
              <a:t>대부분의 연결방법은 무엇이 최선의 방법인지 명확하지 못하다</a:t>
            </a:r>
            <a:r>
              <a:rPr lang="en-US" altLang="ko-KR" dirty="0">
                <a:latin typeface="+mj-lt"/>
                <a:sym typeface="Wingdings" panose="05000000000000000000" pitchFamily="2" charset="2"/>
              </a:rPr>
              <a:t>. (</a:t>
            </a:r>
            <a:r>
              <a:rPr lang="ko-KR" altLang="en-US" dirty="0">
                <a:latin typeface="+mj-lt"/>
                <a:sym typeface="Wingdings" panose="05000000000000000000" pitchFamily="2" charset="2"/>
              </a:rPr>
              <a:t>가정이 모두 달라서</a:t>
            </a:r>
            <a:r>
              <a:rPr lang="en-US" altLang="ko-KR" dirty="0">
                <a:latin typeface="+mj-lt"/>
                <a:sym typeface="Wingdings" panose="05000000000000000000" pitchFamily="2" charset="2"/>
              </a:rPr>
              <a:t>)</a:t>
            </a:r>
            <a:endParaRPr lang="ko-KR" altLang="en-US" dirty="0"/>
          </a:p>
        </p:txBody>
      </p:sp>
    </p:spTree>
    <p:extLst>
      <p:ext uri="{BB962C8B-B14F-4D97-AF65-F5344CB8AC3E}">
        <p14:creationId xmlns:p14="http://schemas.microsoft.com/office/powerpoint/2010/main" val="1994734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76410AB9-AC74-48D5-A731-E306A8E2CD8A}"/>
              </a:ext>
            </a:extLst>
          </p:cNvPr>
          <p:cNvGrpSpPr/>
          <p:nvPr/>
        </p:nvGrpSpPr>
        <p:grpSpPr>
          <a:xfrm>
            <a:off x="0" y="10"/>
            <a:ext cx="12191981" cy="6857990"/>
            <a:chOff x="0" y="10"/>
            <a:chExt cx="12191981" cy="6857990"/>
          </a:xfrm>
        </p:grpSpPr>
        <p:pic>
          <p:nvPicPr>
            <p:cNvPr id="4" name="Picture 1">
              <a:extLst>
                <a:ext uri="{FF2B5EF4-FFF2-40B4-BE49-F238E27FC236}">
                  <a16:creationId xmlns:a16="http://schemas.microsoft.com/office/drawing/2014/main" id="{D8D7317A-AA7A-4A4D-AC11-59A4EED251E0}"/>
                </a:ext>
              </a:extLst>
            </p:cNvPr>
            <p:cNvPicPr>
              <a:picLocks noChangeAspect="1"/>
            </p:cNvPicPr>
            <p:nvPr/>
          </p:nvPicPr>
          <p:blipFill rotWithShape="1">
            <a:blip r:embed="rId2" cstate="screen">
              <a:duotone>
                <a:prstClr val="black"/>
                <a:prstClr val="white"/>
              </a:duotone>
              <a:extLst>
                <a:ext uri="{28A0092B-C50C-407E-A947-70E740481C1C}">
                  <a14:useLocalDpi xmlns:a14="http://schemas.microsoft.com/office/drawing/2010/main"/>
                </a:ext>
              </a:extLst>
            </a:blip>
            <a:srcRect t="8974" b="6757"/>
            <a:stretch/>
          </p:blipFill>
          <p:spPr>
            <a:xfrm>
              <a:off x="0" y="10"/>
              <a:ext cx="12191981" cy="6857990"/>
            </a:xfrm>
            <a:prstGeom prst="rect">
              <a:avLst/>
            </a:prstGeom>
          </p:spPr>
        </p:pic>
        <p:sp>
          <p:nvSpPr>
            <p:cNvPr id="2" name="사각형: 둥근 모서리 1">
              <a:extLst>
                <a:ext uri="{FF2B5EF4-FFF2-40B4-BE49-F238E27FC236}">
                  <a16:creationId xmlns:a16="http://schemas.microsoft.com/office/drawing/2014/main" id="{18ACE393-6465-4563-9CC1-F7DBC8C89F37}"/>
                </a:ext>
              </a:extLst>
            </p:cNvPr>
            <p:cNvSpPr/>
            <p:nvPr/>
          </p:nvSpPr>
          <p:spPr>
            <a:xfrm>
              <a:off x="212944" y="238836"/>
              <a:ext cx="11766114" cy="6421271"/>
            </a:xfrm>
            <a:prstGeom prst="roundRect">
              <a:avLst>
                <a:gd name="adj" fmla="val 7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 name="TextBox 4">
            <a:extLst>
              <a:ext uri="{FF2B5EF4-FFF2-40B4-BE49-F238E27FC236}">
                <a16:creationId xmlns:a16="http://schemas.microsoft.com/office/drawing/2014/main" id="{8F2472C2-130E-4B95-85CD-4C12E0FA1048}"/>
              </a:ext>
            </a:extLst>
          </p:cNvPr>
          <p:cNvSpPr txBox="1"/>
          <p:nvPr/>
        </p:nvSpPr>
        <p:spPr>
          <a:xfrm>
            <a:off x="658504" y="1258115"/>
            <a:ext cx="9645555" cy="369332"/>
          </a:xfrm>
          <a:prstGeom prst="rect">
            <a:avLst/>
          </a:prstGeom>
          <a:noFill/>
        </p:spPr>
        <p:txBody>
          <a:bodyPr wrap="square">
            <a:spAutoFit/>
          </a:bodyPr>
          <a:lstStyle/>
          <a:p>
            <a:r>
              <a:rPr lang="en-US" altLang="ko-KR" b="1" dirty="0">
                <a:latin typeface="+mj-lt"/>
              </a:rPr>
              <a:t>Resource Allocation and Interference Management (RAIM)</a:t>
            </a:r>
            <a:r>
              <a:rPr lang="ko-KR" altLang="en-US" b="1" dirty="0">
                <a:latin typeface="+mj-lt"/>
              </a:rPr>
              <a:t> </a:t>
            </a:r>
            <a:r>
              <a:rPr lang="en-US" altLang="ko-KR" b="1" dirty="0">
                <a:latin typeface="+mj-lt"/>
              </a:rPr>
              <a:t>(</a:t>
            </a:r>
            <a:r>
              <a:rPr lang="ko-KR" altLang="en-US" b="1" dirty="0">
                <a:latin typeface="+mj-lt"/>
              </a:rPr>
              <a:t>자원분배 및 간섭관리</a:t>
            </a:r>
            <a:r>
              <a:rPr lang="en-US" altLang="ko-KR" b="1" dirty="0">
                <a:latin typeface="+mj-lt"/>
              </a:rPr>
              <a:t>)</a:t>
            </a:r>
            <a:endParaRPr lang="ko-KR" altLang="en-US" b="1" dirty="0">
              <a:latin typeface="+mj-lt"/>
            </a:endParaRPr>
          </a:p>
        </p:txBody>
      </p:sp>
      <p:sp>
        <p:nvSpPr>
          <p:cNvPr id="6" name="TextBox 5">
            <a:extLst>
              <a:ext uri="{FF2B5EF4-FFF2-40B4-BE49-F238E27FC236}">
                <a16:creationId xmlns:a16="http://schemas.microsoft.com/office/drawing/2014/main" id="{C362D9B7-39B8-4B15-B4EB-F25F143AAB9E}"/>
              </a:ext>
            </a:extLst>
          </p:cNvPr>
          <p:cNvSpPr txBox="1"/>
          <p:nvPr/>
        </p:nvSpPr>
        <p:spPr>
          <a:xfrm>
            <a:off x="397469" y="496069"/>
            <a:ext cx="5991367" cy="523220"/>
          </a:xfrm>
          <a:prstGeom prst="rect">
            <a:avLst/>
          </a:prstGeom>
          <a:noFill/>
        </p:spPr>
        <p:txBody>
          <a:bodyPr wrap="square" rtlCol="0">
            <a:spAutoFit/>
          </a:bodyPr>
          <a:lstStyle/>
          <a:p>
            <a:r>
              <a:rPr lang="en-US" altLang="ko-KR" sz="2800" dirty="0"/>
              <a:t>Introduction</a:t>
            </a:r>
            <a:endParaRPr lang="ko-KR" altLang="en-US" sz="2800" dirty="0"/>
          </a:p>
        </p:txBody>
      </p:sp>
      <p:sp>
        <p:nvSpPr>
          <p:cNvPr id="8" name="TextBox 7">
            <a:extLst>
              <a:ext uri="{FF2B5EF4-FFF2-40B4-BE49-F238E27FC236}">
                <a16:creationId xmlns:a16="http://schemas.microsoft.com/office/drawing/2014/main" id="{1EC361BC-D6E1-4E60-A8B6-852F0220972F}"/>
              </a:ext>
            </a:extLst>
          </p:cNvPr>
          <p:cNvSpPr txBox="1"/>
          <p:nvPr/>
        </p:nvSpPr>
        <p:spPr>
          <a:xfrm>
            <a:off x="658503" y="1850294"/>
            <a:ext cx="10983037" cy="584775"/>
          </a:xfrm>
          <a:prstGeom prst="rect">
            <a:avLst/>
          </a:prstGeom>
          <a:noFill/>
        </p:spPr>
        <p:txBody>
          <a:bodyPr wrap="square">
            <a:spAutoFit/>
          </a:bodyPr>
          <a:lstStyle/>
          <a:p>
            <a:r>
              <a:rPr lang="en-US" altLang="ko-KR" sz="1600" dirty="0">
                <a:latin typeface="+mj-lt"/>
              </a:rPr>
              <a:t>Typically, </a:t>
            </a:r>
            <a:r>
              <a:rPr lang="en-US" altLang="ko-KR" sz="1600" dirty="0" err="1">
                <a:latin typeface="+mj-lt"/>
              </a:rPr>
              <a:t>Hetnets</a:t>
            </a:r>
            <a:r>
              <a:rPr lang="en-US" altLang="ko-KR" sz="1600" dirty="0">
                <a:latin typeface="+mj-lt"/>
              </a:rPr>
              <a:t> are based on OFDM : </a:t>
            </a:r>
          </a:p>
          <a:p>
            <a:r>
              <a:rPr lang="ko-KR" altLang="en-US" sz="1600" dirty="0">
                <a:latin typeface="+mj-lt"/>
              </a:rPr>
              <a:t>주파수 대역을 </a:t>
            </a:r>
            <a:r>
              <a:rPr lang="en-US" altLang="ko-KR" sz="1600" dirty="0">
                <a:latin typeface="+mj-lt"/>
              </a:rPr>
              <a:t>M</a:t>
            </a:r>
            <a:r>
              <a:rPr lang="ko-KR" altLang="en-US" sz="1600" dirty="0">
                <a:latin typeface="+mj-lt"/>
              </a:rPr>
              <a:t>개의 직교 </a:t>
            </a:r>
            <a:r>
              <a:rPr lang="en-US" altLang="ko-KR" sz="1600" dirty="0">
                <a:latin typeface="+mj-lt"/>
              </a:rPr>
              <a:t>sub-channel</a:t>
            </a:r>
            <a:r>
              <a:rPr lang="ko-KR" altLang="en-US" sz="1600" dirty="0">
                <a:latin typeface="+mj-lt"/>
              </a:rPr>
              <a:t>로 분배하고 각 </a:t>
            </a:r>
            <a:r>
              <a:rPr lang="en-US" altLang="ko-KR" sz="1600" dirty="0">
                <a:latin typeface="+mj-lt"/>
              </a:rPr>
              <a:t>sub-channel</a:t>
            </a:r>
            <a:r>
              <a:rPr lang="ko-KR" altLang="en-US" sz="1600" dirty="0">
                <a:latin typeface="+mj-lt"/>
              </a:rPr>
              <a:t>의 대역폭을 </a:t>
            </a:r>
            <a:r>
              <a:rPr lang="en-US" altLang="ko-KR" sz="1600" dirty="0">
                <a:latin typeface="+mj-lt"/>
              </a:rPr>
              <a:t>b</a:t>
            </a:r>
            <a:r>
              <a:rPr lang="ko-KR" altLang="en-US" sz="1600" dirty="0">
                <a:latin typeface="+mj-lt"/>
              </a:rPr>
              <a:t>로 할당하는 방법</a:t>
            </a:r>
          </a:p>
        </p:txBody>
      </p:sp>
      <p:sp>
        <p:nvSpPr>
          <p:cNvPr id="9" name="TextBox 8">
            <a:extLst>
              <a:ext uri="{FF2B5EF4-FFF2-40B4-BE49-F238E27FC236}">
                <a16:creationId xmlns:a16="http://schemas.microsoft.com/office/drawing/2014/main" id="{88898BCC-2A35-4CD9-9BAC-FC3B8B8EF63A}"/>
              </a:ext>
            </a:extLst>
          </p:cNvPr>
          <p:cNvSpPr txBox="1"/>
          <p:nvPr/>
        </p:nvSpPr>
        <p:spPr>
          <a:xfrm>
            <a:off x="658503" y="2504618"/>
            <a:ext cx="5730333" cy="338554"/>
          </a:xfrm>
          <a:prstGeom prst="rect">
            <a:avLst/>
          </a:prstGeom>
          <a:noFill/>
        </p:spPr>
        <p:txBody>
          <a:bodyPr wrap="square">
            <a:spAutoFit/>
          </a:bodyPr>
          <a:lstStyle/>
          <a:p>
            <a:r>
              <a:rPr lang="ko-KR" altLang="en-US" sz="1600" dirty="0">
                <a:latin typeface="+mj-lt"/>
              </a:rPr>
              <a:t>중요한 자원 </a:t>
            </a:r>
            <a:r>
              <a:rPr lang="en-US" altLang="ko-KR" sz="1600" dirty="0">
                <a:latin typeface="+mj-lt"/>
                <a:sym typeface="Wingdings" panose="05000000000000000000" pitchFamily="2" charset="2"/>
              </a:rPr>
              <a:t> </a:t>
            </a:r>
            <a:r>
              <a:rPr lang="en-US" altLang="ko-KR" sz="1600" b="1" dirty="0">
                <a:latin typeface="+mj-lt"/>
              </a:rPr>
              <a:t>sub-channels</a:t>
            </a:r>
            <a:r>
              <a:rPr lang="en-US" altLang="ko-KR" sz="1600" dirty="0">
                <a:latin typeface="+mj-lt"/>
              </a:rPr>
              <a:t> and</a:t>
            </a:r>
            <a:r>
              <a:rPr lang="ko-KR" altLang="en-US" sz="1600" dirty="0">
                <a:latin typeface="+mj-lt"/>
              </a:rPr>
              <a:t> </a:t>
            </a:r>
            <a:r>
              <a:rPr lang="en-US" altLang="ko-KR" sz="1600" b="1" dirty="0">
                <a:latin typeface="+mj-lt"/>
              </a:rPr>
              <a:t>transmit power</a:t>
            </a:r>
            <a:r>
              <a:rPr lang="en-US" altLang="ko-KR" sz="1600" dirty="0">
                <a:latin typeface="+mj-lt"/>
                <a:sym typeface="Wingdings" panose="05000000000000000000" pitchFamily="2" charset="2"/>
              </a:rPr>
              <a:t> </a:t>
            </a:r>
            <a:endParaRPr lang="ko-KR" altLang="en-US" sz="1600" dirty="0">
              <a:latin typeface="+mj-lt"/>
            </a:endParaRPr>
          </a:p>
        </p:txBody>
      </p:sp>
      <p:sp>
        <p:nvSpPr>
          <p:cNvPr id="13" name="TextBox 12">
            <a:extLst>
              <a:ext uri="{FF2B5EF4-FFF2-40B4-BE49-F238E27FC236}">
                <a16:creationId xmlns:a16="http://schemas.microsoft.com/office/drawing/2014/main" id="{C95D241A-A74B-407C-A5B8-04DCCA72808E}"/>
              </a:ext>
            </a:extLst>
          </p:cNvPr>
          <p:cNvSpPr txBox="1"/>
          <p:nvPr/>
        </p:nvSpPr>
        <p:spPr>
          <a:xfrm>
            <a:off x="658504" y="3105690"/>
            <a:ext cx="9358954" cy="1323439"/>
          </a:xfrm>
          <a:prstGeom prst="rect">
            <a:avLst/>
          </a:prstGeom>
          <a:noFill/>
        </p:spPr>
        <p:txBody>
          <a:bodyPr wrap="square">
            <a:spAutoFit/>
          </a:bodyPr>
          <a:lstStyle/>
          <a:p>
            <a:r>
              <a:rPr lang="en-US" altLang="ko-KR" sz="1600" dirty="0"/>
              <a:t>Given a fixed number of channels and a fixed total transmit power (possibly different) at each BS, a RAIM scheme determines how to allocate the channels among the BSs, and how to use the power budget on the allocated channels at each BS. </a:t>
            </a:r>
          </a:p>
          <a:p>
            <a:r>
              <a:rPr lang="en-US" altLang="ko-KR" sz="1600" dirty="0">
                <a:sym typeface="Wingdings" panose="05000000000000000000" pitchFamily="2" charset="2"/>
              </a:rPr>
              <a:t> </a:t>
            </a:r>
            <a:r>
              <a:rPr lang="en-US" altLang="ko-KR" sz="1600" dirty="0">
                <a:latin typeface="+mj-lt"/>
                <a:sym typeface="Wingdings" panose="05000000000000000000" pitchFamily="2" charset="2"/>
              </a:rPr>
              <a:t>RAIM</a:t>
            </a:r>
            <a:r>
              <a:rPr lang="ko-KR" altLang="en-US" sz="1600" dirty="0">
                <a:latin typeface="+mj-lt"/>
                <a:sym typeface="Wingdings" panose="05000000000000000000" pitchFamily="2" charset="2"/>
              </a:rPr>
              <a:t>은 </a:t>
            </a:r>
            <a:r>
              <a:rPr lang="en-US" altLang="ko-KR" sz="1600" dirty="0">
                <a:latin typeface="+mj-lt"/>
                <a:sym typeface="Wingdings" panose="05000000000000000000" pitchFamily="2" charset="2"/>
              </a:rPr>
              <a:t>BS</a:t>
            </a:r>
            <a:r>
              <a:rPr lang="ko-KR" altLang="en-US" sz="1600" dirty="0">
                <a:latin typeface="+mj-lt"/>
                <a:sym typeface="Wingdings" panose="05000000000000000000" pitchFamily="2" charset="2"/>
              </a:rPr>
              <a:t>에 고정 채널 수</a:t>
            </a:r>
            <a:r>
              <a:rPr lang="en-US" altLang="ko-KR" sz="1600" dirty="0">
                <a:latin typeface="+mj-lt"/>
                <a:sym typeface="Wingdings" panose="05000000000000000000" pitchFamily="2" charset="2"/>
              </a:rPr>
              <a:t>, </a:t>
            </a:r>
            <a:r>
              <a:rPr lang="ko-KR" altLang="en-US" sz="1600" dirty="0">
                <a:latin typeface="+mj-lt"/>
                <a:sym typeface="Wingdings" panose="05000000000000000000" pitchFamily="2" charset="2"/>
              </a:rPr>
              <a:t>고정 총 전송전력이 주어질 때</a:t>
            </a:r>
            <a:r>
              <a:rPr lang="en-US" altLang="ko-KR" sz="1600" dirty="0">
                <a:latin typeface="+mj-lt"/>
                <a:sym typeface="Wingdings" panose="05000000000000000000" pitchFamily="2" charset="2"/>
              </a:rPr>
              <a:t> BS</a:t>
            </a:r>
            <a:r>
              <a:rPr lang="ko-KR" altLang="en-US" sz="1600" dirty="0">
                <a:latin typeface="+mj-lt"/>
                <a:sym typeface="Wingdings" panose="05000000000000000000" pitchFamily="2" charset="2"/>
              </a:rPr>
              <a:t>간 채널할당 과 각 </a:t>
            </a:r>
            <a:r>
              <a:rPr lang="en-US" altLang="ko-KR" sz="1600" dirty="0">
                <a:latin typeface="+mj-lt"/>
                <a:sym typeface="Wingdings" panose="05000000000000000000" pitchFamily="2" charset="2"/>
              </a:rPr>
              <a:t>BS</a:t>
            </a:r>
            <a:r>
              <a:rPr lang="ko-KR" altLang="en-US" sz="1600" dirty="0">
                <a:latin typeface="+mj-lt"/>
                <a:sym typeface="Wingdings" panose="05000000000000000000" pitchFamily="2" charset="2"/>
              </a:rPr>
              <a:t>에서 전력사용량을 결정하는 것이다</a:t>
            </a:r>
            <a:r>
              <a:rPr lang="en-US" altLang="ko-KR" sz="1600" dirty="0">
                <a:latin typeface="+mj-lt"/>
                <a:sym typeface="Wingdings" panose="05000000000000000000" pitchFamily="2" charset="2"/>
              </a:rPr>
              <a:t>.</a:t>
            </a:r>
            <a:endParaRPr lang="ko-KR" altLang="en-US" sz="1600" dirty="0"/>
          </a:p>
        </p:txBody>
      </p:sp>
      <p:sp>
        <p:nvSpPr>
          <p:cNvPr id="15" name="TextBox 14">
            <a:extLst>
              <a:ext uri="{FF2B5EF4-FFF2-40B4-BE49-F238E27FC236}">
                <a16:creationId xmlns:a16="http://schemas.microsoft.com/office/drawing/2014/main" id="{152FF8DA-C986-4D7A-BE5F-B756455F2A20}"/>
              </a:ext>
            </a:extLst>
          </p:cNvPr>
          <p:cNvSpPr txBox="1"/>
          <p:nvPr/>
        </p:nvSpPr>
        <p:spPr>
          <a:xfrm>
            <a:off x="1001790" y="5004992"/>
            <a:ext cx="10296462" cy="646331"/>
          </a:xfrm>
          <a:prstGeom prst="rect">
            <a:avLst/>
          </a:prstGeom>
          <a:noFill/>
        </p:spPr>
        <p:txBody>
          <a:bodyPr wrap="square">
            <a:spAutoFit/>
          </a:bodyPr>
          <a:lstStyle/>
          <a:p>
            <a:pPr algn="ctr"/>
            <a:r>
              <a:rPr lang="ko-KR" altLang="en-US" dirty="0">
                <a:latin typeface="+mj-lt"/>
                <a:sym typeface="Wingdings" panose="05000000000000000000" pitchFamily="2" charset="2"/>
              </a:rPr>
              <a:t>복잡한 </a:t>
            </a:r>
            <a:r>
              <a:rPr lang="en-US" altLang="ko-KR" dirty="0">
                <a:latin typeface="+mj-lt"/>
                <a:sym typeface="Wingdings" panose="05000000000000000000" pitchFamily="2" charset="2"/>
              </a:rPr>
              <a:t>RAIM </a:t>
            </a:r>
            <a:r>
              <a:rPr lang="ko-KR" altLang="en-US" dirty="0">
                <a:latin typeface="+mj-lt"/>
                <a:sym typeface="Wingdings" panose="05000000000000000000" pitchFamily="2" charset="2"/>
              </a:rPr>
              <a:t>설계는 </a:t>
            </a:r>
            <a:endParaRPr lang="en-US" altLang="ko-KR" dirty="0">
              <a:latin typeface="+mj-lt"/>
              <a:sym typeface="Wingdings" panose="05000000000000000000" pitchFamily="2" charset="2"/>
            </a:endParaRPr>
          </a:p>
          <a:p>
            <a:pPr algn="ctr"/>
            <a:r>
              <a:rPr lang="ko-KR" altLang="en-US" dirty="0">
                <a:latin typeface="+mj-lt"/>
                <a:sym typeface="Wingdings" panose="05000000000000000000" pitchFamily="2" charset="2"/>
              </a:rPr>
              <a:t>어느 </a:t>
            </a:r>
            <a:r>
              <a:rPr lang="en-US" altLang="ko-KR" dirty="0">
                <a:latin typeface="+mj-lt"/>
                <a:sym typeface="Wingdings" panose="05000000000000000000" pitchFamily="2" charset="2"/>
              </a:rPr>
              <a:t>BS</a:t>
            </a:r>
            <a:r>
              <a:rPr lang="ko-KR" altLang="en-US" dirty="0">
                <a:latin typeface="+mj-lt"/>
                <a:sym typeface="Wingdings" panose="05000000000000000000" pitchFamily="2" charset="2"/>
              </a:rPr>
              <a:t>가 언제</a:t>
            </a:r>
            <a:r>
              <a:rPr lang="en-US" altLang="ko-KR" dirty="0">
                <a:latin typeface="+mj-lt"/>
                <a:sym typeface="Wingdings" panose="05000000000000000000" pitchFamily="2" charset="2"/>
              </a:rPr>
              <a:t>?</a:t>
            </a:r>
            <a:r>
              <a:rPr lang="ko-KR" altLang="en-US" dirty="0">
                <a:latin typeface="+mj-lt"/>
                <a:sym typeface="Wingdings" panose="05000000000000000000" pitchFamily="2" charset="2"/>
              </a:rPr>
              <a:t> 누구에게</a:t>
            </a:r>
            <a:r>
              <a:rPr lang="en-US" altLang="ko-KR" dirty="0">
                <a:latin typeface="+mj-lt"/>
                <a:sym typeface="Wingdings" panose="05000000000000000000" pitchFamily="2" charset="2"/>
              </a:rPr>
              <a:t>? </a:t>
            </a:r>
            <a:r>
              <a:rPr lang="ko-KR" altLang="en-US" dirty="0">
                <a:latin typeface="+mj-lt"/>
                <a:sym typeface="Wingdings" panose="05000000000000000000" pitchFamily="2" charset="2"/>
              </a:rPr>
              <a:t>어떤 채널</a:t>
            </a:r>
            <a:r>
              <a:rPr lang="en-US" altLang="ko-KR" dirty="0">
                <a:latin typeface="+mj-lt"/>
                <a:sym typeface="Wingdings" panose="05000000000000000000" pitchFamily="2" charset="2"/>
              </a:rPr>
              <a:t>? </a:t>
            </a:r>
            <a:r>
              <a:rPr lang="ko-KR" altLang="en-US" dirty="0">
                <a:latin typeface="+mj-lt"/>
                <a:sym typeface="Wingdings" panose="05000000000000000000" pitchFamily="2" charset="2"/>
              </a:rPr>
              <a:t>에서 어떤 전송전력</a:t>
            </a:r>
            <a:r>
              <a:rPr lang="en-US" altLang="ko-KR" dirty="0">
                <a:latin typeface="+mj-lt"/>
                <a:sym typeface="Wingdings" panose="05000000000000000000" pitchFamily="2" charset="2"/>
              </a:rPr>
              <a:t>?</a:t>
            </a:r>
            <a:r>
              <a:rPr lang="ko-KR" altLang="en-US" dirty="0">
                <a:latin typeface="+mj-lt"/>
                <a:sym typeface="Wingdings" panose="05000000000000000000" pitchFamily="2" charset="2"/>
              </a:rPr>
              <a:t>으로 전송 할지 결정해야한다</a:t>
            </a:r>
            <a:r>
              <a:rPr lang="en-US" altLang="ko-KR" dirty="0">
                <a:latin typeface="+mj-lt"/>
                <a:sym typeface="Wingdings" panose="05000000000000000000" pitchFamily="2" charset="2"/>
              </a:rPr>
              <a:t>.</a:t>
            </a:r>
          </a:p>
        </p:txBody>
      </p:sp>
    </p:spTree>
    <p:extLst>
      <p:ext uri="{BB962C8B-B14F-4D97-AF65-F5344CB8AC3E}">
        <p14:creationId xmlns:p14="http://schemas.microsoft.com/office/powerpoint/2010/main" val="1916033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76410AB9-AC74-48D5-A731-E306A8E2CD8A}"/>
              </a:ext>
            </a:extLst>
          </p:cNvPr>
          <p:cNvGrpSpPr/>
          <p:nvPr/>
        </p:nvGrpSpPr>
        <p:grpSpPr>
          <a:xfrm>
            <a:off x="0" y="10"/>
            <a:ext cx="12191981" cy="6857990"/>
            <a:chOff x="0" y="10"/>
            <a:chExt cx="12191981" cy="6857990"/>
          </a:xfrm>
        </p:grpSpPr>
        <p:pic>
          <p:nvPicPr>
            <p:cNvPr id="4" name="Picture 1">
              <a:extLst>
                <a:ext uri="{FF2B5EF4-FFF2-40B4-BE49-F238E27FC236}">
                  <a16:creationId xmlns:a16="http://schemas.microsoft.com/office/drawing/2014/main" id="{D8D7317A-AA7A-4A4D-AC11-59A4EED251E0}"/>
                </a:ext>
              </a:extLst>
            </p:cNvPr>
            <p:cNvPicPr>
              <a:picLocks noChangeAspect="1"/>
            </p:cNvPicPr>
            <p:nvPr/>
          </p:nvPicPr>
          <p:blipFill rotWithShape="1">
            <a:blip r:embed="rId3" cstate="screen">
              <a:duotone>
                <a:prstClr val="black"/>
                <a:prstClr val="white"/>
              </a:duotone>
              <a:extLst>
                <a:ext uri="{28A0092B-C50C-407E-A947-70E740481C1C}">
                  <a14:useLocalDpi xmlns:a14="http://schemas.microsoft.com/office/drawing/2010/main"/>
                </a:ext>
              </a:extLst>
            </a:blip>
            <a:srcRect t="8974" b="6757"/>
            <a:stretch/>
          </p:blipFill>
          <p:spPr>
            <a:xfrm>
              <a:off x="0" y="10"/>
              <a:ext cx="12191981" cy="6857990"/>
            </a:xfrm>
            <a:prstGeom prst="rect">
              <a:avLst/>
            </a:prstGeom>
          </p:spPr>
        </p:pic>
        <p:sp>
          <p:nvSpPr>
            <p:cNvPr id="2" name="사각형: 둥근 모서리 1">
              <a:extLst>
                <a:ext uri="{FF2B5EF4-FFF2-40B4-BE49-F238E27FC236}">
                  <a16:creationId xmlns:a16="http://schemas.microsoft.com/office/drawing/2014/main" id="{18ACE393-6465-4563-9CC1-F7DBC8C89F37}"/>
                </a:ext>
              </a:extLst>
            </p:cNvPr>
            <p:cNvSpPr/>
            <p:nvPr/>
          </p:nvSpPr>
          <p:spPr>
            <a:xfrm>
              <a:off x="212944" y="238836"/>
              <a:ext cx="11766114" cy="6421271"/>
            </a:xfrm>
            <a:prstGeom prst="roundRect">
              <a:avLst>
                <a:gd name="adj" fmla="val 7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 name="TextBox 4">
            <a:extLst>
              <a:ext uri="{FF2B5EF4-FFF2-40B4-BE49-F238E27FC236}">
                <a16:creationId xmlns:a16="http://schemas.microsoft.com/office/drawing/2014/main" id="{CA486153-012F-4D14-AE9F-D18FBE5BAF2B}"/>
              </a:ext>
            </a:extLst>
          </p:cNvPr>
          <p:cNvSpPr txBox="1"/>
          <p:nvPr/>
        </p:nvSpPr>
        <p:spPr>
          <a:xfrm>
            <a:off x="397469" y="496069"/>
            <a:ext cx="5991367" cy="523220"/>
          </a:xfrm>
          <a:prstGeom prst="rect">
            <a:avLst/>
          </a:prstGeom>
          <a:noFill/>
        </p:spPr>
        <p:txBody>
          <a:bodyPr wrap="square" rtlCol="0">
            <a:spAutoFit/>
          </a:bodyPr>
          <a:lstStyle/>
          <a:p>
            <a:r>
              <a:rPr lang="en-US" altLang="ko-KR" sz="2800" dirty="0"/>
              <a:t>Introduction</a:t>
            </a:r>
            <a:endParaRPr lang="ko-KR" altLang="en-US" sz="2800" dirty="0"/>
          </a:p>
        </p:txBody>
      </p:sp>
      <p:sp>
        <p:nvSpPr>
          <p:cNvPr id="6" name="TextBox 5">
            <a:extLst>
              <a:ext uri="{FF2B5EF4-FFF2-40B4-BE49-F238E27FC236}">
                <a16:creationId xmlns:a16="http://schemas.microsoft.com/office/drawing/2014/main" id="{B942DCBA-573F-46D7-B6B7-D3FF982B1B34}"/>
              </a:ext>
            </a:extLst>
          </p:cNvPr>
          <p:cNvSpPr txBox="1"/>
          <p:nvPr/>
        </p:nvSpPr>
        <p:spPr>
          <a:xfrm>
            <a:off x="658504" y="1258115"/>
            <a:ext cx="9645555" cy="369332"/>
          </a:xfrm>
          <a:prstGeom prst="rect">
            <a:avLst/>
          </a:prstGeom>
          <a:noFill/>
        </p:spPr>
        <p:txBody>
          <a:bodyPr wrap="square">
            <a:spAutoFit/>
          </a:bodyPr>
          <a:lstStyle/>
          <a:p>
            <a:r>
              <a:rPr lang="en-US" altLang="ko-KR" b="1" dirty="0">
                <a:latin typeface="+mj-lt"/>
              </a:rPr>
              <a:t>Resource Allocation and Interference Management (RAIM)</a:t>
            </a:r>
            <a:r>
              <a:rPr lang="ko-KR" altLang="en-US" b="1" dirty="0">
                <a:latin typeface="+mj-lt"/>
              </a:rPr>
              <a:t> </a:t>
            </a:r>
            <a:r>
              <a:rPr lang="en-US" altLang="ko-KR" b="1" dirty="0">
                <a:latin typeface="+mj-lt"/>
              </a:rPr>
              <a:t>(</a:t>
            </a:r>
            <a:r>
              <a:rPr lang="ko-KR" altLang="en-US" b="1" dirty="0">
                <a:latin typeface="+mj-lt"/>
              </a:rPr>
              <a:t>자원분배 및 간섭관리</a:t>
            </a:r>
            <a:r>
              <a:rPr lang="en-US" altLang="ko-KR" b="1" dirty="0">
                <a:latin typeface="+mj-lt"/>
              </a:rPr>
              <a:t>)</a:t>
            </a:r>
            <a:endParaRPr lang="ko-KR" altLang="en-US" b="1" dirty="0">
              <a:latin typeface="+mj-lt"/>
            </a:endParaRPr>
          </a:p>
        </p:txBody>
      </p:sp>
      <p:sp>
        <p:nvSpPr>
          <p:cNvPr id="8" name="TextBox 7">
            <a:extLst>
              <a:ext uri="{FF2B5EF4-FFF2-40B4-BE49-F238E27FC236}">
                <a16:creationId xmlns:a16="http://schemas.microsoft.com/office/drawing/2014/main" id="{1E0D4918-0542-4010-93C2-A8F37F0D4AFE}"/>
              </a:ext>
            </a:extLst>
          </p:cNvPr>
          <p:cNvSpPr txBox="1"/>
          <p:nvPr/>
        </p:nvSpPr>
        <p:spPr>
          <a:xfrm>
            <a:off x="917812" y="1866273"/>
            <a:ext cx="9167884" cy="830997"/>
          </a:xfrm>
          <a:prstGeom prst="rect">
            <a:avLst/>
          </a:prstGeom>
          <a:noFill/>
        </p:spPr>
        <p:txBody>
          <a:bodyPr wrap="square">
            <a:spAutoFit/>
          </a:bodyPr>
          <a:lstStyle/>
          <a:p>
            <a:r>
              <a:rPr lang="en-US" altLang="ko-KR" sz="1600" dirty="0">
                <a:latin typeface="+mj-lt"/>
              </a:rPr>
              <a:t>Even in a static scenario where channel gains are known and fixed, and the association is given, this problem is not tractable due to the very large number of variables. </a:t>
            </a:r>
          </a:p>
          <a:p>
            <a:r>
              <a:rPr lang="en-US" altLang="ko-KR" sz="1600" dirty="0">
                <a:latin typeface="+mj-lt"/>
                <a:sym typeface="Wingdings" panose="05000000000000000000" pitchFamily="2" charset="2"/>
              </a:rPr>
              <a:t> </a:t>
            </a:r>
            <a:r>
              <a:rPr lang="ko-KR" altLang="en-US" sz="1600" dirty="0">
                <a:latin typeface="+mj-lt"/>
                <a:sym typeface="Wingdings" panose="05000000000000000000" pitchFamily="2" charset="2"/>
              </a:rPr>
              <a:t>변수가 많아 다루기 어렵다</a:t>
            </a:r>
            <a:r>
              <a:rPr lang="en-US" altLang="ko-KR" sz="1600" dirty="0">
                <a:latin typeface="+mj-lt"/>
                <a:sym typeface="Wingdings" panose="05000000000000000000" pitchFamily="2" charset="2"/>
              </a:rPr>
              <a:t>!</a:t>
            </a:r>
            <a:endParaRPr lang="ko-KR" altLang="en-US" sz="1600" dirty="0"/>
          </a:p>
        </p:txBody>
      </p:sp>
      <p:sp>
        <p:nvSpPr>
          <p:cNvPr id="12" name="TextBox 11">
            <a:extLst>
              <a:ext uri="{FF2B5EF4-FFF2-40B4-BE49-F238E27FC236}">
                <a16:creationId xmlns:a16="http://schemas.microsoft.com/office/drawing/2014/main" id="{01582C5F-A91F-4256-BD51-F29C45C9887B}"/>
              </a:ext>
            </a:extLst>
          </p:cNvPr>
          <p:cNvSpPr txBox="1"/>
          <p:nvPr/>
        </p:nvSpPr>
        <p:spPr>
          <a:xfrm>
            <a:off x="917811" y="2936096"/>
            <a:ext cx="10205114" cy="1569660"/>
          </a:xfrm>
          <a:prstGeom prst="rect">
            <a:avLst/>
          </a:prstGeom>
          <a:noFill/>
        </p:spPr>
        <p:txBody>
          <a:bodyPr wrap="square">
            <a:spAutoFit/>
          </a:bodyPr>
          <a:lstStyle/>
          <a:p>
            <a:r>
              <a:rPr lang="en-US" altLang="ko-KR" sz="1600" dirty="0"/>
              <a:t>In its simplest form, a RAIM scheme might allow each BS to transmit at all time on all sub-channels (and to cope with the resulting interference) using the same power on each channel. </a:t>
            </a:r>
          </a:p>
          <a:p>
            <a:r>
              <a:rPr lang="en-US" altLang="ko-KR" sz="1600" dirty="0"/>
              <a:t>In that case, for a given association rule, each BS can schedule locally its own users without the need for any coordination with the other BSs.</a:t>
            </a:r>
          </a:p>
          <a:p>
            <a:pPr marL="285750" indent="-285750">
              <a:buFont typeface="Wingdings" panose="05000000000000000000" pitchFamily="2" charset="2"/>
              <a:buChar char="à"/>
            </a:pPr>
            <a:r>
              <a:rPr lang="ko-KR" altLang="en-US" sz="1600" dirty="0">
                <a:sym typeface="Wingdings" panose="05000000000000000000" pitchFamily="2" charset="2"/>
              </a:rPr>
              <a:t>간단하게 각 </a:t>
            </a:r>
            <a:r>
              <a:rPr lang="en-US" altLang="ko-KR" sz="1600" dirty="0">
                <a:sym typeface="Wingdings" panose="05000000000000000000" pitchFamily="2" charset="2"/>
              </a:rPr>
              <a:t>BS</a:t>
            </a:r>
            <a:r>
              <a:rPr lang="ko-KR" altLang="en-US" sz="1600" dirty="0">
                <a:sym typeface="Wingdings" panose="05000000000000000000" pitchFamily="2" charset="2"/>
              </a:rPr>
              <a:t>가 각 채널에서 동일한 전력을 사용하여 모든 </a:t>
            </a:r>
            <a:r>
              <a:rPr lang="en-US" altLang="ko-KR" sz="1600" dirty="0">
                <a:sym typeface="Wingdings" panose="05000000000000000000" pitchFamily="2" charset="2"/>
              </a:rPr>
              <a:t>sub-channel</a:t>
            </a:r>
            <a:r>
              <a:rPr lang="ko-KR" altLang="en-US" sz="1600" dirty="0">
                <a:sym typeface="Wingdings" panose="05000000000000000000" pitchFamily="2" charset="2"/>
              </a:rPr>
              <a:t>에서 항상 전송 하는 방법이 있다</a:t>
            </a:r>
            <a:r>
              <a:rPr lang="en-US" altLang="ko-KR" sz="1600" dirty="0">
                <a:sym typeface="Wingdings" panose="05000000000000000000" pitchFamily="2" charset="2"/>
              </a:rPr>
              <a:t>.</a:t>
            </a:r>
          </a:p>
          <a:p>
            <a:pPr marL="285750" indent="-285750">
              <a:buFont typeface="Wingdings" panose="05000000000000000000" pitchFamily="2" charset="2"/>
              <a:buChar char="à"/>
            </a:pPr>
            <a:r>
              <a:rPr lang="ko-KR" altLang="en-US" sz="1600" dirty="0">
                <a:sym typeface="Wingdings" panose="05000000000000000000" pitchFamily="2" charset="2"/>
              </a:rPr>
              <a:t>이는 주어진 연결 방법에 대해 다른 </a:t>
            </a:r>
            <a:r>
              <a:rPr lang="en-US" altLang="ko-KR" sz="1600" dirty="0">
                <a:sym typeface="Wingdings" panose="05000000000000000000" pitchFamily="2" charset="2"/>
              </a:rPr>
              <a:t>BS</a:t>
            </a:r>
            <a:r>
              <a:rPr lang="ko-KR" altLang="en-US" sz="1600" dirty="0">
                <a:sym typeface="Wingdings" panose="05000000000000000000" pitchFamily="2" charset="2"/>
              </a:rPr>
              <a:t>들과의 조정없이 로컬로 스케줄링 할 수 있다</a:t>
            </a:r>
            <a:r>
              <a:rPr lang="en-US" altLang="ko-KR" sz="1600" dirty="0">
                <a:sym typeface="Wingdings" panose="05000000000000000000" pitchFamily="2" charset="2"/>
              </a:rPr>
              <a:t>.</a:t>
            </a:r>
            <a:endParaRPr lang="en-US" altLang="ko-KR" sz="1600" dirty="0"/>
          </a:p>
        </p:txBody>
      </p:sp>
      <p:sp>
        <p:nvSpPr>
          <p:cNvPr id="16" name="TextBox 15">
            <a:extLst>
              <a:ext uri="{FF2B5EF4-FFF2-40B4-BE49-F238E27FC236}">
                <a16:creationId xmlns:a16="http://schemas.microsoft.com/office/drawing/2014/main" id="{1563B15B-6CE2-486A-B81D-9D87F9A6A419}"/>
              </a:ext>
            </a:extLst>
          </p:cNvPr>
          <p:cNvSpPr txBox="1"/>
          <p:nvPr/>
        </p:nvSpPr>
        <p:spPr>
          <a:xfrm>
            <a:off x="917810" y="4744582"/>
            <a:ext cx="10478071" cy="1323439"/>
          </a:xfrm>
          <a:prstGeom prst="rect">
            <a:avLst/>
          </a:prstGeom>
          <a:noFill/>
        </p:spPr>
        <p:txBody>
          <a:bodyPr wrap="square">
            <a:spAutoFit/>
          </a:bodyPr>
          <a:lstStyle/>
          <a:p>
            <a:r>
              <a:rPr lang="en-US" altLang="ko-KR" sz="1600" dirty="0"/>
              <a:t>In our study, </a:t>
            </a:r>
            <a:r>
              <a:rPr lang="en-US" altLang="ko-KR" sz="1600" i="1" dirty="0"/>
              <a:t>we focus on RAIM schemes that do not require fine coordination among BSs, </a:t>
            </a:r>
            <a:r>
              <a:rPr lang="en-US" altLang="ko-KR" sz="1600" dirty="0"/>
              <a:t>i.e.,</a:t>
            </a:r>
            <a:r>
              <a:rPr lang="en-US" altLang="ko-KR" sz="1600" dirty="0">
                <a:latin typeface="+mj-lt"/>
                <a:sym typeface="Wingdings" panose="05000000000000000000" pitchFamily="2" charset="2"/>
              </a:rPr>
              <a:t> the schemes determine the number of channels that each BS can use and each BS then uses these channels at all time with the maximum allowed transmit power (distributed equally over these channels) to schedule its users. </a:t>
            </a:r>
          </a:p>
          <a:p>
            <a:pPr marL="285750" indent="-285750">
              <a:buFont typeface="Wingdings" panose="05000000000000000000" pitchFamily="2" charset="2"/>
              <a:buChar char="à"/>
            </a:pPr>
            <a:r>
              <a:rPr lang="ko-KR" altLang="en-US" sz="1600" dirty="0">
                <a:latin typeface="+mj-lt"/>
                <a:sym typeface="Wingdings" panose="05000000000000000000" pitchFamily="2" charset="2"/>
              </a:rPr>
              <a:t>이 논문에선 다른 </a:t>
            </a:r>
            <a:r>
              <a:rPr lang="en-US" altLang="ko-KR" sz="1600" dirty="0">
                <a:latin typeface="+mj-lt"/>
                <a:sym typeface="Wingdings" panose="05000000000000000000" pitchFamily="2" charset="2"/>
              </a:rPr>
              <a:t>BS</a:t>
            </a:r>
            <a:r>
              <a:rPr lang="ko-KR" altLang="en-US" sz="1600" dirty="0">
                <a:latin typeface="+mj-lt"/>
                <a:sym typeface="Wingdings" panose="05000000000000000000" pitchFamily="2" charset="2"/>
              </a:rPr>
              <a:t>과의 연동을 고려하지 않은 </a:t>
            </a:r>
            <a:r>
              <a:rPr lang="en-US" altLang="ko-KR" sz="1600" dirty="0">
                <a:latin typeface="+mj-lt"/>
                <a:sym typeface="Wingdings" panose="05000000000000000000" pitchFamily="2" charset="2"/>
              </a:rPr>
              <a:t>RAIM</a:t>
            </a:r>
            <a:r>
              <a:rPr lang="ko-KR" altLang="en-US" sz="1600" dirty="0">
                <a:latin typeface="+mj-lt"/>
                <a:sym typeface="Wingdings" panose="05000000000000000000" pitchFamily="2" charset="2"/>
              </a:rPr>
              <a:t>에 중점을 둔다</a:t>
            </a:r>
            <a:r>
              <a:rPr lang="en-US" altLang="ko-KR" sz="1600" dirty="0">
                <a:latin typeface="+mj-lt"/>
                <a:sym typeface="Wingdings" panose="05000000000000000000" pitchFamily="2" charset="2"/>
              </a:rPr>
              <a:t>.</a:t>
            </a:r>
          </a:p>
          <a:p>
            <a:pPr marL="285750" indent="-285750">
              <a:buFont typeface="Wingdings" panose="05000000000000000000" pitchFamily="2" charset="2"/>
              <a:buChar char="à"/>
            </a:pPr>
            <a:r>
              <a:rPr lang="ko-KR" altLang="en-US" sz="1600" dirty="0">
                <a:latin typeface="+mj-lt"/>
                <a:sym typeface="Wingdings" panose="05000000000000000000" pitchFamily="2" charset="2"/>
              </a:rPr>
              <a:t>각 </a:t>
            </a:r>
            <a:r>
              <a:rPr lang="en-US" altLang="ko-KR" sz="1600" dirty="0">
                <a:latin typeface="+mj-lt"/>
                <a:sym typeface="Wingdings" panose="05000000000000000000" pitchFamily="2" charset="2"/>
              </a:rPr>
              <a:t>BS</a:t>
            </a:r>
            <a:r>
              <a:rPr lang="ko-KR" altLang="en-US" sz="1600" dirty="0">
                <a:latin typeface="+mj-lt"/>
                <a:sym typeface="Wingdings" panose="05000000000000000000" pitchFamily="2" charset="2"/>
              </a:rPr>
              <a:t>는 사용자를 스케줄링하기 위해 최대 허용 전송전력으로 항상 이 채널을 사용한다</a:t>
            </a:r>
            <a:r>
              <a:rPr lang="en-US" altLang="ko-KR" sz="1600" dirty="0">
                <a:latin typeface="+mj-lt"/>
                <a:sym typeface="Wingdings" panose="05000000000000000000" pitchFamily="2" charset="2"/>
              </a:rPr>
              <a:t>. </a:t>
            </a:r>
            <a:endParaRPr lang="ko-KR" altLang="en-US" sz="1600" dirty="0">
              <a:latin typeface="+mj-lt"/>
            </a:endParaRPr>
          </a:p>
        </p:txBody>
      </p:sp>
    </p:spTree>
    <p:extLst>
      <p:ext uri="{BB962C8B-B14F-4D97-AF65-F5344CB8AC3E}">
        <p14:creationId xmlns:p14="http://schemas.microsoft.com/office/powerpoint/2010/main" val="1412317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76410AB9-AC74-48D5-A731-E306A8E2CD8A}"/>
              </a:ext>
            </a:extLst>
          </p:cNvPr>
          <p:cNvGrpSpPr/>
          <p:nvPr/>
        </p:nvGrpSpPr>
        <p:grpSpPr>
          <a:xfrm>
            <a:off x="0" y="10"/>
            <a:ext cx="12191981" cy="6857990"/>
            <a:chOff x="0" y="10"/>
            <a:chExt cx="12191981" cy="6857990"/>
          </a:xfrm>
        </p:grpSpPr>
        <p:pic>
          <p:nvPicPr>
            <p:cNvPr id="4" name="Picture 1">
              <a:extLst>
                <a:ext uri="{FF2B5EF4-FFF2-40B4-BE49-F238E27FC236}">
                  <a16:creationId xmlns:a16="http://schemas.microsoft.com/office/drawing/2014/main" id="{D8D7317A-AA7A-4A4D-AC11-59A4EED251E0}"/>
                </a:ext>
              </a:extLst>
            </p:cNvPr>
            <p:cNvPicPr>
              <a:picLocks noChangeAspect="1"/>
            </p:cNvPicPr>
            <p:nvPr/>
          </p:nvPicPr>
          <p:blipFill rotWithShape="1">
            <a:blip r:embed="rId2" cstate="screen">
              <a:duotone>
                <a:prstClr val="black"/>
                <a:prstClr val="white"/>
              </a:duotone>
              <a:extLst>
                <a:ext uri="{28A0092B-C50C-407E-A947-70E740481C1C}">
                  <a14:useLocalDpi xmlns:a14="http://schemas.microsoft.com/office/drawing/2010/main"/>
                </a:ext>
              </a:extLst>
            </a:blip>
            <a:srcRect t="8974" b="6757"/>
            <a:stretch/>
          </p:blipFill>
          <p:spPr>
            <a:xfrm>
              <a:off x="0" y="10"/>
              <a:ext cx="12191981" cy="6857990"/>
            </a:xfrm>
            <a:prstGeom prst="rect">
              <a:avLst/>
            </a:prstGeom>
          </p:spPr>
        </p:pic>
        <p:sp>
          <p:nvSpPr>
            <p:cNvPr id="2" name="사각형: 둥근 모서리 1">
              <a:extLst>
                <a:ext uri="{FF2B5EF4-FFF2-40B4-BE49-F238E27FC236}">
                  <a16:creationId xmlns:a16="http://schemas.microsoft.com/office/drawing/2014/main" id="{18ACE393-6465-4563-9CC1-F7DBC8C89F37}"/>
                </a:ext>
              </a:extLst>
            </p:cNvPr>
            <p:cNvSpPr/>
            <p:nvPr/>
          </p:nvSpPr>
          <p:spPr>
            <a:xfrm>
              <a:off x="212944" y="238836"/>
              <a:ext cx="11766114" cy="6421271"/>
            </a:xfrm>
            <a:prstGeom prst="roundRect">
              <a:avLst>
                <a:gd name="adj" fmla="val 7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 name="TextBox 4">
            <a:extLst>
              <a:ext uri="{FF2B5EF4-FFF2-40B4-BE49-F238E27FC236}">
                <a16:creationId xmlns:a16="http://schemas.microsoft.com/office/drawing/2014/main" id="{E35D7477-8BB6-4F02-B065-3709C9E032BB}"/>
              </a:ext>
            </a:extLst>
          </p:cNvPr>
          <p:cNvSpPr txBox="1"/>
          <p:nvPr/>
        </p:nvSpPr>
        <p:spPr>
          <a:xfrm>
            <a:off x="397469" y="496069"/>
            <a:ext cx="5991367" cy="523220"/>
          </a:xfrm>
          <a:prstGeom prst="rect">
            <a:avLst/>
          </a:prstGeom>
          <a:noFill/>
        </p:spPr>
        <p:txBody>
          <a:bodyPr wrap="square" rtlCol="0">
            <a:spAutoFit/>
          </a:bodyPr>
          <a:lstStyle/>
          <a:p>
            <a:r>
              <a:rPr lang="en-US" altLang="ko-KR" sz="2800" dirty="0"/>
              <a:t>Introduction</a:t>
            </a:r>
            <a:endParaRPr lang="ko-KR" altLang="en-US" sz="2800" dirty="0"/>
          </a:p>
        </p:txBody>
      </p:sp>
      <p:sp>
        <p:nvSpPr>
          <p:cNvPr id="9" name="TextBox 8">
            <a:extLst>
              <a:ext uri="{FF2B5EF4-FFF2-40B4-BE49-F238E27FC236}">
                <a16:creationId xmlns:a16="http://schemas.microsoft.com/office/drawing/2014/main" id="{7CBADF90-A08C-4165-851B-8DB0890091AE}"/>
              </a:ext>
            </a:extLst>
          </p:cNvPr>
          <p:cNvSpPr txBox="1"/>
          <p:nvPr/>
        </p:nvSpPr>
        <p:spPr>
          <a:xfrm>
            <a:off x="775069" y="1258115"/>
            <a:ext cx="10641842" cy="830997"/>
          </a:xfrm>
          <a:prstGeom prst="rect">
            <a:avLst/>
          </a:prstGeom>
          <a:noFill/>
        </p:spPr>
        <p:txBody>
          <a:bodyPr wrap="square">
            <a:spAutoFit/>
          </a:bodyPr>
          <a:lstStyle/>
          <a:p>
            <a:r>
              <a:rPr lang="ko-KR" altLang="en-US" sz="1600" dirty="0"/>
              <a:t>따라서</a:t>
            </a:r>
            <a:r>
              <a:rPr lang="en-US" altLang="ko-KR" sz="1600" dirty="0"/>
              <a:t>, </a:t>
            </a:r>
          </a:p>
          <a:p>
            <a:r>
              <a:rPr lang="ko-KR" altLang="en-US" sz="1600" dirty="0"/>
              <a:t>사용자 연결 결정</a:t>
            </a:r>
            <a:r>
              <a:rPr lang="en-US" altLang="ko-KR" sz="1600" b="1" dirty="0">
                <a:latin typeface="+mj-lt"/>
              </a:rPr>
              <a:t> User Association</a:t>
            </a:r>
            <a:r>
              <a:rPr lang="ko-KR" altLang="en-US" sz="1600" dirty="0"/>
              <a:t>이 최적으로 계산되거나 간단한 규칙을 사용할 때</a:t>
            </a:r>
            <a:r>
              <a:rPr lang="en-US" altLang="ko-KR" sz="1600" dirty="0"/>
              <a:t>,</a:t>
            </a:r>
            <a:r>
              <a:rPr lang="ko-KR" altLang="en-US" sz="1600" dirty="0"/>
              <a:t> </a:t>
            </a:r>
            <a:endParaRPr lang="en-US" altLang="ko-KR" sz="1600" dirty="0"/>
          </a:p>
          <a:p>
            <a:r>
              <a:rPr lang="ko-KR" altLang="en-US" sz="1600" dirty="0"/>
              <a:t>다양한 자원 할당 체계 </a:t>
            </a:r>
            <a:r>
              <a:rPr lang="en-US" altLang="ko-KR" sz="1600" b="1" dirty="0"/>
              <a:t>(RAIM)</a:t>
            </a:r>
            <a:r>
              <a:rPr lang="ko-KR" altLang="en-US" sz="1600" dirty="0"/>
              <a:t>의 성능을 분석</a:t>
            </a:r>
            <a:r>
              <a:rPr lang="en-US" altLang="ko-KR" sz="1600" dirty="0"/>
              <a:t>/ </a:t>
            </a:r>
            <a:r>
              <a:rPr lang="ko-KR" altLang="en-US" sz="1600" dirty="0"/>
              <a:t>비교 및 평가하기위한 통합 </a:t>
            </a:r>
            <a:r>
              <a:rPr lang="en-US" altLang="ko-KR" sz="1600" dirty="0"/>
              <a:t>framework</a:t>
            </a:r>
            <a:r>
              <a:rPr lang="ko-KR" altLang="en-US" sz="1600" dirty="0"/>
              <a:t>를 </a:t>
            </a:r>
            <a:r>
              <a:rPr lang="ko-KR" altLang="en-US" sz="1600" dirty="0" err="1"/>
              <a:t>개발해야한다</a:t>
            </a:r>
            <a:r>
              <a:rPr lang="en-US" altLang="ko-KR" sz="1600" dirty="0"/>
              <a:t>. </a:t>
            </a:r>
            <a:endParaRPr lang="ko-KR" altLang="en-US" sz="1600" dirty="0"/>
          </a:p>
        </p:txBody>
      </p:sp>
      <p:sp>
        <p:nvSpPr>
          <p:cNvPr id="13" name="TextBox 12">
            <a:extLst>
              <a:ext uri="{FF2B5EF4-FFF2-40B4-BE49-F238E27FC236}">
                <a16:creationId xmlns:a16="http://schemas.microsoft.com/office/drawing/2014/main" id="{C0E411D6-93F1-491F-8603-66AB5F76611A}"/>
              </a:ext>
            </a:extLst>
          </p:cNvPr>
          <p:cNvSpPr txBox="1"/>
          <p:nvPr/>
        </p:nvSpPr>
        <p:spPr>
          <a:xfrm>
            <a:off x="775069" y="2327938"/>
            <a:ext cx="8136919" cy="584775"/>
          </a:xfrm>
          <a:prstGeom prst="rect">
            <a:avLst/>
          </a:prstGeom>
          <a:noFill/>
        </p:spPr>
        <p:txBody>
          <a:bodyPr wrap="square">
            <a:spAutoFit/>
          </a:bodyPr>
          <a:lstStyle/>
          <a:p>
            <a:r>
              <a:rPr lang="en-US" altLang="ko-KR" sz="1600" dirty="0"/>
              <a:t>Framework</a:t>
            </a:r>
            <a:r>
              <a:rPr lang="ko-KR" altLang="en-US" sz="1600" dirty="0"/>
              <a:t>를 통해 </a:t>
            </a:r>
            <a:r>
              <a:rPr lang="en-US" altLang="ko-KR" sz="1600" b="1" dirty="0"/>
              <a:t>RAIM</a:t>
            </a:r>
            <a:r>
              <a:rPr lang="en-US" altLang="ko-KR" sz="1600" dirty="0"/>
              <a:t> </a:t>
            </a:r>
            <a:r>
              <a:rPr lang="ko-KR" altLang="en-US" sz="1600" dirty="0"/>
              <a:t>및 </a:t>
            </a:r>
            <a:r>
              <a:rPr lang="en-US" altLang="ko-KR" sz="1600" b="1" dirty="0">
                <a:latin typeface="+mj-lt"/>
              </a:rPr>
              <a:t>User Association</a:t>
            </a:r>
            <a:r>
              <a:rPr lang="ko-KR" altLang="en-US" sz="1600" dirty="0">
                <a:latin typeface="+mj-lt"/>
              </a:rPr>
              <a:t>의 </a:t>
            </a:r>
            <a:r>
              <a:rPr lang="ko-KR" altLang="en-US" sz="1600" dirty="0"/>
              <a:t>다양한 조합에 대한 오프라인 연구를 수행하여 최상의 성능을 보여줘야한다</a:t>
            </a:r>
            <a:r>
              <a:rPr lang="en-US" altLang="ko-KR" sz="1600" dirty="0"/>
              <a:t>.</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D624900-3913-4043-898A-11F8070B8CAA}"/>
                  </a:ext>
                </a:extLst>
              </p:cNvPr>
              <p:cNvSpPr txBox="1"/>
              <p:nvPr/>
            </p:nvSpPr>
            <p:spPr>
              <a:xfrm>
                <a:off x="775069" y="3108391"/>
                <a:ext cx="11337880" cy="3046988"/>
              </a:xfrm>
              <a:prstGeom prst="rect">
                <a:avLst/>
              </a:prstGeom>
              <a:noFill/>
            </p:spPr>
            <p:txBody>
              <a:bodyPr wrap="square">
                <a:spAutoFit/>
              </a:bodyPr>
              <a:lstStyle/>
              <a:p>
                <a:r>
                  <a:rPr lang="en-US" altLang="ko-KR" sz="1600" dirty="0">
                    <a:latin typeface="+mj-lt"/>
                  </a:rPr>
                  <a:t>We consider three </a:t>
                </a:r>
                <a:r>
                  <a:rPr lang="en-US" altLang="ko-KR" sz="1600" b="1" dirty="0">
                    <a:latin typeface="+mj-lt"/>
                  </a:rPr>
                  <a:t>RAIM</a:t>
                </a:r>
                <a:r>
                  <a:rPr lang="en-US" altLang="ko-KR" sz="1600" dirty="0">
                    <a:latin typeface="+mj-lt"/>
                  </a:rPr>
                  <a:t> schemes. </a:t>
                </a:r>
              </a:p>
              <a:p>
                <a:endParaRPr lang="en-US" altLang="ko-KR" sz="1600" dirty="0">
                  <a:latin typeface="+mj-lt"/>
                </a:endParaRPr>
              </a:p>
              <a:p>
                <a:r>
                  <a:rPr lang="en-US" altLang="ko-KR" sz="1600" dirty="0">
                    <a:latin typeface="+mj-lt"/>
                  </a:rPr>
                  <a:t>Co-channel deployment (</a:t>
                </a:r>
                <a:r>
                  <a:rPr lang="en-US" altLang="ko-KR" sz="1600" b="1" dirty="0">
                    <a:latin typeface="+mj-lt"/>
                  </a:rPr>
                  <a:t>CCD</a:t>
                </a:r>
                <a:r>
                  <a:rPr lang="en-US" altLang="ko-KR" sz="1600" dirty="0">
                    <a:latin typeface="+mj-lt"/>
                  </a:rPr>
                  <a:t>) : </a:t>
                </a:r>
              </a:p>
              <a:p>
                <a:r>
                  <a:rPr lang="en-US" altLang="ko-KR" sz="1600" dirty="0">
                    <a:latin typeface="+mj-lt"/>
                  </a:rPr>
                  <a:t>all BSs use all the available </a:t>
                </a:r>
                <a14:m>
                  <m:oMath xmlns:m="http://schemas.openxmlformats.org/officeDocument/2006/math">
                    <m:r>
                      <a:rPr lang="en-US" altLang="ko-KR" sz="1600" i="1" dirty="0" smtClean="0">
                        <a:latin typeface="Cambria Math" panose="02040503050406030204" pitchFamily="18" charset="0"/>
                      </a:rPr>
                      <m:t>𝑀</m:t>
                    </m:r>
                  </m:oMath>
                </a14:m>
                <a:r>
                  <a:rPr lang="en-US" altLang="ko-KR" sz="1600" dirty="0">
                    <a:latin typeface="+mj-lt"/>
                  </a:rPr>
                  <a:t> sub-channels </a:t>
                </a:r>
              </a:p>
              <a:p>
                <a:r>
                  <a:rPr lang="en-US" altLang="ko-KR" sz="1600" dirty="0">
                    <a:latin typeface="+mj-lt"/>
                  </a:rPr>
                  <a:t>(</a:t>
                </a:r>
                <a:r>
                  <a:rPr lang="ko-KR" altLang="en-US" sz="1600" dirty="0">
                    <a:latin typeface="+mj-lt"/>
                  </a:rPr>
                  <a:t>모든 채널을 모두사용</a:t>
                </a:r>
                <a:r>
                  <a:rPr lang="en-US" altLang="ko-KR" sz="1600" dirty="0">
                    <a:latin typeface="+mj-lt"/>
                  </a:rPr>
                  <a:t>)</a:t>
                </a:r>
              </a:p>
              <a:p>
                <a:endParaRPr lang="en-US" altLang="ko-KR" sz="1600" dirty="0">
                  <a:latin typeface="+mj-lt"/>
                </a:endParaRPr>
              </a:p>
              <a:p>
                <a:r>
                  <a:rPr lang="en-US" altLang="ko-KR" sz="1600" dirty="0">
                    <a:latin typeface="+mj-lt"/>
                  </a:rPr>
                  <a:t>Orthogonal deployment (</a:t>
                </a:r>
                <a:r>
                  <a:rPr lang="en-US" altLang="ko-KR" sz="1600" b="1" dirty="0">
                    <a:latin typeface="+mj-lt"/>
                  </a:rPr>
                  <a:t>OD</a:t>
                </a:r>
                <a:r>
                  <a:rPr lang="en-US" altLang="ko-KR" sz="1600" dirty="0">
                    <a:latin typeface="+mj-lt"/>
                  </a:rPr>
                  <a:t>) : </a:t>
                </a:r>
              </a:p>
              <a:p>
                <a:r>
                  <a:rPr lang="en-US" altLang="ko-KR" sz="1600" dirty="0">
                    <a:latin typeface="+mj-lt"/>
                  </a:rPr>
                  <a:t>all </a:t>
                </a:r>
                <a:r>
                  <a:rPr lang="en-US" altLang="ko-KR" sz="1600" dirty="0" err="1">
                    <a:latin typeface="+mj-lt"/>
                  </a:rPr>
                  <a:t>pico</a:t>
                </a:r>
                <a:r>
                  <a:rPr lang="en-US" altLang="ko-KR" sz="1600" dirty="0">
                    <a:latin typeface="+mj-lt"/>
                  </a:rPr>
                  <a:t> BSs share </a:t>
                </a:r>
                <a14:m>
                  <m:oMath xmlns:m="http://schemas.openxmlformats.org/officeDocument/2006/math">
                    <m:r>
                      <a:rPr lang="en-US" altLang="ko-KR" sz="1600" i="1" dirty="0" smtClean="0">
                        <a:latin typeface="Cambria Math" panose="02040503050406030204" pitchFamily="18" charset="0"/>
                      </a:rPr>
                      <m:t>𝐾</m:t>
                    </m:r>
                  </m:oMath>
                </a14:m>
                <a:r>
                  <a:rPr lang="en-US" altLang="ko-KR" sz="1600" dirty="0">
                    <a:latin typeface="+mj-lt"/>
                  </a:rPr>
                  <a:t> of these sub-channels while the macro BS uses the other </a:t>
                </a:r>
                <a14:m>
                  <m:oMath xmlns:m="http://schemas.openxmlformats.org/officeDocument/2006/math">
                    <m:r>
                      <a:rPr lang="en-US" altLang="ko-KR" sz="1600" i="1" dirty="0" smtClean="0">
                        <a:latin typeface="Cambria Math" panose="02040503050406030204" pitchFamily="18" charset="0"/>
                      </a:rPr>
                      <m:t>𝑀</m:t>
                    </m:r>
                    <m:r>
                      <a:rPr lang="en-US" altLang="ko-KR" sz="1600" i="1" dirty="0" smtClean="0">
                        <a:latin typeface="Cambria Math" panose="02040503050406030204" pitchFamily="18" charset="0"/>
                      </a:rPr>
                      <m:t> − </m:t>
                    </m:r>
                    <m:r>
                      <a:rPr lang="en-US" altLang="ko-KR" sz="1600" i="1" dirty="0" smtClean="0">
                        <a:latin typeface="Cambria Math" panose="02040503050406030204" pitchFamily="18" charset="0"/>
                      </a:rPr>
                      <m:t>𝐾</m:t>
                    </m:r>
                    <m:r>
                      <a:rPr lang="en-US" altLang="ko-KR" sz="1600" i="1" dirty="0" smtClean="0">
                        <a:latin typeface="Cambria Math" panose="02040503050406030204" pitchFamily="18" charset="0"/>
                      </a:rPr>
                      <m:t>  </m:t>
                    </m:r>
                  </m:oMath>
                </a14:m>
                <a:endParaRPr lang="en-US" altLang="ko-KR" sz="1600" dirty="0">
                  <a:latin typeface="+mj-lt"/>
                </a:endParaRPr>
              </a:p>
              <a:p>
                <a:r>
                  <a:rPr lang="en-US" altLang="ko-KR" sz="1600" dirty="0">
                    <a:latin typeface="+mj-lt"/>
                  </a:rPr>
                  <a:t>(</a:t>
                </a:r>
                <a:r>
                  <a:rPr lang="en-US" altLang="ko-KR" sz="1600" dirty="0" err="1">
                    <a:latin typeface="+mj-lt"/>
                  </a:rPr>
                  <a:t>pico</a:t>
                </a:r>
                <a:r>
                  <a:rPr lang="en-US" altLang="ko-KR" sz="1600" dirty="0">
                    <a:latin typeface="+mj-lt"/>
                  </a:rPr>
                  <a:t> cell</a:t>
                </a:r>
                <a:r>
                  <a:rPr lang="ko-KR" altLang="en-US" sz="1600" dirty="0">
                    <a:latin typeface="+mj-lt"/>
                  </a:rPr>
                  <a:t>과 </a:t>
                </a:r>
                <a:r>
                  <a:rPr lang="en-US" altLang="ko-KR" sz="1600" dirty="0">
                    <a:latin typeface="+mj-lt"/>
                  </a:rPr>
                  <a:t>macro cell</a:t>
                </a:r>
                <a:r>
                  <a:rPr lang="ko-KR" altLang="en-US" sz="1600" dirty="0">
                    <a:latin typeface="+mj-lt"/>
                  </a:rPr>
                  <a:t>의 </a:t>
                </a:r>
                <a:r>
                  <a:rPr lang="ko-KR" altLang="en-US" sz="1600" dirty="0" err="1">
                    <a:latin typeface="+mj-lt"/>
                  </a:rPr>
                  <a:t>구분적</a:t>
                </a:r>
                <a:r>
                  <a:rPr lang="ko-KR" altLang="en-US" sz="1600" dirty="0">
                    <a:latin typeface="+mj-lt"/>
                  </a:rPr>
                  <a:t> 사용</a:t>
                </a:r>
                <a:r>
                  <a:rPr lang="en-US" altLang="ko-KR" sz="1600" dirty="0">
                    <a:latin typeface="+mj-lt"/>
                  </a:rPr>
                  <a:t>)</a:t>
                </a:r>
              </a:p>
              <a:p>
                <a:endParaRPr lang="en-US" altLang="ko-KR" sz="1600" dirty="0">
                  <a:latin typeface="+mj-lt"/>
                </a:endParaRPr>
              </a:p>
              <a:p>
                <a:r>
                  <a:rPr lang="en-US" altLang="ko-KR" sz="1600" dirty="0">
                    <a:latin typeface="+mj-lt"/>
                  </a:rPr>
                  <a:t>Partially Shared deployment (</a:t>
                </a:r>
                <a:r>
                  <a:rPr lang="en-US" altLang="ko-KR" sz="1600" b="1" dirty="0">
                    <a:latin typeface="+mj-lt"/>
                  </a:rPr>
                  <a:t>PSD</a:t>
                </a:r>
                <a:r>
                  <a:rPr lang="en-US" altLang="ko-KR" sz="1600" dirty="0">
                    <a:latin typeface="+mj-lt"/>
                  </a:rPr>
                  <a:t>) : all </a:t>
                </a:r>
                <a:r>
                  <a:rPr lang="en-US" altLang="ko-KR" sz="1600" dirty="0" err="1">
                    <a:latin typeface="+mj-lt"/>
                  </a:rPr>
                  <a:t>pico</a:t>
                </a:r>
                <a:r>
                  <a:rPr lang="en-US" altLang="ko-KR" sz="1600" dirty="0">
                    <a:latin typeface="+mj-lt"/>
                  </a:rPr>
                  <a:t> and macro BSs share </a:t>
                </a:r>
                <a14:m>
                  <m:oMath xmlns:m="http://schemas.openxmlformats.org/officeDocument/2006/math">
                    <m:r>
                      <a:rPr lang="en-US" altLang="ko-KR" sz="1600" i="1" dirty="0" smtClean="0">
                        <a:latin typeface="Cambria Math" panose="02040503050406030204" pitchFamily="18" charset="0"/>
                      </a:rPr>
                      <m:t>𝐾</m:t>
                    </m:r>
                  </m:oMath>
                </a14:m>
                <a:r>
                  <a:rPr lang="en-US" altLang="ko-KR" sz="1600" dirty="0">
                    <a:latin typeface="+mj-lt"/>
                  </a:rPr>
                  <a:t> of these sub-channels while </a:t>
                </a:r>
              </a:p>
              <a:p>
                <a:r>
                  <a:rPr lang="en-US" altLang="ko-KR" sz="1600" dirty="0">
                    <a:latin typeface="+mj-lt"/>
                  </a:rPr>
                  <a:t>the macro BS uses the other </a:t>
                </a:r>
                <a14:m>
                  <m:oMath xmlns:m="http://schemas.openxmlformats.org/officeDocument/2006/math">
                    <m:r>
                      <a:rPr lang="en-US" altLang="ko-KR" sz="1600" i="1" dirty="0" smtClean="0">
                        <a:latin typeface="Cambria Math" panose="02040503050406030204" pitchFamily="18" charset="0"/>
                      </a:rPr>
                      <m:t>𝑀</m:t>
                    </m:r>
                    <m:r>
                      <a:rPr lang="en-US" altLang="ko-KR" sz="1600" i="1" dirty="0" smtClean="0">
                        <a:latin typeface="Cambria Math" panose="02040503050406030204" pitchFamily="18" charset="0"/>
                      </a:rPr>
                      <m:t> − </m:t>
                    </m:r>
                    <m:r>
                      <a:rPr lang="en-US" altLang="ko-KR" sz="1600" i="1" dirty="0" smtClean="0">
                        <a:latin typeface="Cambria Math" panose="02040503050406030204" pitchFamily="18" charset="0"/>
                      </a:rPr>
                      <m:t>𝐾</m:t>
                    </m:r>
                  </m:oMath>
                </a14:m>
                <a:r>
                  <a:rPr lang="en-US" altLang="ko-KR" sz="1600" dirty="0">
                    <a:latin typeface="+mj-lt"/>
                  </a:rPr>
                  <a:t> subchannels. (</a:t>
                </a:r>
                <a:r>
                  <a:rPr lang="en-US" altLang="ko-KR" sz="1600" dirty="0" err="1">
                    <a:latin typeface="+mj-lt"/>
                  </a:rPr>
                  <a:t>pico</a:t>
                </a:r>
                <a:r>
                  <a:rPr lang="en-US" altLang="ko-KR" sz="1600" dirty="0">
                    <a:latin typeface="+mj-lt"/>
                  </a:rPr>
                  <a:t> cell</a:t>
                </a:r>
                <a:r>
                  <a:rPr lang="ko-KR" altLang="en-US" sz="1600" dirty="0">
                    <a:latin typeface="+mj-lt"/>
                  </a:rPr>
                  <a:t>과 </a:t>
                </a:r>
                <a:r>
                  <a:rPr lang="en-US" altLang="ko-KR" sz="1600" dirty="0">
                    <a:latin typeface="+mj-lt"/>
                  </a:rPr>
                  <a:t>macro cell</a:t>
                </a:r>
                <a:r>
                  <a:rPr lang="ko-KR" altLang="en-US" sz="1600" dirty="0">
                    <a:latin typeface="+mj-lt"/>
                  </a:rPr>
                  <a:t>의 부분적 공유 사용</a:t>
                </a:r>
                <a:r>
                  <a:rPr lang="en-US" altLang="ko-KR" sz="1600" dirty="0">
                    <a:latin typeface="+mj-lt"/>
                  </a:rPr>
                  <a:t>)</a:t>
                </a:r>
              </a:p>
            </p:txBody>
          </p:sp>
        </mc:Choice>
        <mc:Fallback xmlns="">
          <p:sp>
            <p:nvSpPr>
              <p:cNvPr id="14" name="TextBox 13">
                <a:extLst>
                  <a:ext uri="{FF2B5EF4-FFF2-40B4-BE49-F238E27FC236}">
                    <a16:creationId xmlns:a16="http://schemas.microsoft.com/office/drawing/2014/main" id="{6D624900-3913-4043-898A-11F8070B8CAA}"/>
                  </a:ext>
                </a:extLst>
              </p:cNvPr>
              <p:cNvSpPr txBox="1">
                <a:spLocks noRot="1" noChangeAspect="1" noMove="1" noResize="1" noEditPoints="1" noAdjustHandles="1" noChangeArrowheads="1" noChangeShapeType="1" noTextEdit="1"/>
              </p:cNvSpPr>
              <p:nvPr/>
            </p:nvSpPr>
            <p:spPr>
              <a:xfrm>
                <a:off x="775069" y="3108391"/>
                <a:ext cx="11337880" cy="3046988"/>
              </a:xfrm>
              <a:prstGeom prst="rect">
                <a:avLst/>
              </a:prstGeom>
              <a:blipFill>
                <a:blip r:embed="rId3"/>
                <a:stretch>
                  <a:fillRect l="-269" t="-600" b="-1600"/>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898362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76410AB9-AC74-48D5-A731-E306A8E2CD8A}"/>
              </a:ext>
            </a:extLst>
          </p:cNvPr>
          <p:cNvGrpSpPr/>
          <p:nvPr/>
        </p:nvGrpSpPr>
        <p:grpSpPr>
          <a:xfrm>
            <a:off x="0" y="10"/>
            <a:ext cx="12191981" cy="6857990"/>
            <a:chOff x="0" y="10"/>
            <a:chExt cx="12191981" cy="6857990"/>
          </a:xfrm>
        </p:grpSpPr>
        <p:pic>
          <p:nvPicPr>
            <p:cNvPr id="4" name="Picture 1">
              <a:extLst>
                <a:ext uri="{FF2B5EF4-FFF2-40B4-BE49-F238E27FC236}">
                  <a16:creationId xmlns:a16="http://schemas.microsoft.com/office/drawing/2014/main" id="{D8D7317A-AA7A-4A4D-AC11-59A4EED251E0}"/>
                </a:ext>
              </a:extLst>
            </p:cNvPr>
            <p:cNvPicPr>
              <a:picLocks noChangeAspect="1"/>
            </p:cNvPicPr>
            <p:nvPr/>
          </p:nvPicPr>
          <p:blipFill rotWithShape="1">
            <a:blip r:embed="rId2" cstate="screen">
              <a:duotone>
                <a:prstClr val="black"/>
                <a:prstClr val="white"/>
              </a:duotone>
              <a:extLst>
                <a:ext uri="{28A0092B-C50C-407E-A947-70E740481C1C}">
                  <a14:useLocalDpi xmlns:a14="http://schemas.microsoft.com/office/drawing/2010/main"/>
                </a:ext>
              </a:extLst>
            </a:blip>
            <a:srcRect t="8974" b="6757"/>
            <a:stretch/>
          </p:blipFill>
          <p:spPr>
            <a:xfrm>
              <a:off x="0" y="10"/>
              <a:ext cx="12191981" cy="6857990"/>
            </a:xfrm>
            <a:prstGeom prst="rect">
              <a:avLst/>
            </a:prstGeom>
          </p:spPr>
        </p:pic>
        <p:sp>
          <p:nvSpPr>
            <p:cNvPr id="2" name="사각형: 둥근 모서리 1">
              <a:extLst>
                <a:ext uri="{FF2B5EF4-FFF2-40B4-BE49-F238E27FC236}">
                  <a16:creationId xmlns:a16="http://schemas.microsoft.com/office/drawing/2014/main" id="{18ACE393-6465-4563-9CC1-F7DBC8C89F37}"/>
                </a:ext>
              </a:extLst>
            </p:cNvPr>
            <p:cNvSpPr/>
            <p:nvPr/>
          </p:nvSpPr>
          <p:spPr>
            <a:xfrm>
              <a:off x="212944" y="238836"/>
              <a:ext cx="11766114" cy="6421271"/>
            </a:xfrm>
            <a:prstGeom prst="roundRect">
              <a:avLst>
                <a:gd name="adj" fmla="val 7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 name="TextBox 4">
            <a:extLst>
              <a:ext uri="{FF2B5EF4-FFF2-40B4-BE49-F238E27FC236}">
                <a16:creationId xmlns:a16="http://schemas.microsoft.com/office/drawing/2014/main" id="{001BD0C2-0B2A-4CCC-A6BB-3438DEC2D2EE}"/>
              </a:ext>
            </a:extLst>
          </p:cNvPr>
          <p:cNvSpPr txBox="1"/>
          <p:nvPr/>
        </p:nvSpPr>
        <p:spPr>
          <a:xfrm>
            <a:off x="397469" y="496069"/>
            <a:ext cx="5991367" cy="523220"/>
          </a:xfrm>
          <a:prstGeom prst="rect">
            <a:avLst/>
          </a:prstGeom>
          <a:noFill/>
        </p:spPr>
        <p:txBody>
          <a:bodyPr wrap="square" rtlCol="0">
            <a:spAutoFit/>
          </a:bodyPr>
          <a:lstStyle/>
          <a:p>
            <a:r>
              <a:rPr lang="en-US" altLang="ko-KR" sz="2800" dirty="0"/>
              <a:t>Introduction</a:t>
            </a:r>
            <a:endParaRPr lang="ko-KR" altLang="en-US" sz="2800" dirty="0"/>
          </a:p>
        </p:txBody>
      </p:sp>
      <p:sp>
        <p:nvSpPr>
          <p:cNvPr id="6" name="TextBox 5">
            <a:extLst>
              <a:ext uri="{FF2B5EF4-FFF2-40B4-BE49-F238E27FC236}">
                <a16:creationId xmlns:a16="http://schemas.microsoft.com/office/drawing/2014/main" id="{D5FD8D91-ACB2-47AD-9F4B-099E82FF243B}"/>
              </a:ext>
            </a:extLst>
          </p:cNvPr>
          <p:cNvSpPr txBox="1"/>
          <p:nvPr/>
        </p:nvSpPr>
        <p:spPr>
          <a:xfrm>
            <a:off x="775069" y="1258115"/>
            <a:ext cx="10641842" cy="338554"/>
          </a:xfrm>
          <a:prstGeom prst="rect">
            <a:avLst/>
          </a:prstGeom>
          <a:noFill/>
        </p:spPr>
        <p:txBody>
          <a:bodyPr wrap="square">
            <a:spAutoFit/>
          </a:bodyPr>
          <a:lstStyle/>
          <a:p>
            <a:r>
              <a:rPr lang="ko-KR" altLang="en-US" sz="1600" dirty="0"/>
              <a:t>본 논문의 </a:t>
            </a:r>
            <a:r>
              <a:rPr lang="en-US" altLang="ko-KR" sz="1600" dirty="0"/>
              <a:t>contribution</a:t>
            </a:r>
            <a:endParaRPr lang="ko-KR" altLang="en-US" sz="1600" dirty="0"/>
          </a:p>
        </p:txBody>
      </p:sp>
      <p:grpSp>
        <p:nvGrpSpPr>
          <p:cNvPr id="21" name="그룹 20">
            <a:extLst>
              <a:ext uri="{FF2B5EF4-FFF2-40B4-BE49-F238E27FC236}">
                <a16:creationId xmlns:a16="http://schemas.microsoft.com/office/drawing/2014/main" id="{A3D3A0A2-D611-40D9-9F0A-7990FCF41F77}"/>
              </a:ext>
            </a:extLst>
          </p:cNvPr>
          <p:cNvGrpSpPr/>
          <p:nvPr/>
        </p:nvGrpSpPr>
        <p:grpSpPr>
          <a:xfrm>
            <a:off x="1033817" y="1862791"/>
            <a:ext cx="10124365" cy="4278094"/>
            <a:chOff x="1033817" y="1969617"/>
            <a:chExt cx="10124365" cy="4278094"/>
          </a:xfrm>
        </p:grpSpPr>
        <p:sp>
          <p:nvSpPr>
            <p:cNvPr id="8" name="TextBox 7">
              <a:extLst>
                <a:ext uri="{FF2B5EF4-FFF2-40B4-BE49-F238E27FC236}">
                  <a16:creationId xmlns:a16="http://schemas.microsoft.com/office/drawing/2014/main" id="{EFFB2CB0-41D4-471C-AB58-67F678B46490}"/>
                </a:ext>
              </a:extLst>
            </p:cNvPr>
            <p:cNvSpPr txBox="1"/>
            <p:nvPr/>
          </p:nvSpPr>
          <p:spPr>
            <a:xfrm>
              <a:off x="1033817" y="1969617"/>
              <a:ext cx="9747913" cy="4278094"/>
            </a:xfrm>
            <a:prstGeom prst="rect">
              <a:avLst/>
            </a:prstGeom>
            <a:noFill/>
          </p:spPr>
          <p:txBody>
            <a:bodyPr wrap="square">
              <a:spAutoFit/>
            </a:bodyPr>
            <a:lstStyle/>
            <a:p>
              <a:pPr marL="342900" indent="-342900">
                <a:buAutoNum type="arabicPeriod"/>
              </a:pPr>
              <a:r>
                <a:rPr lang="en-US" altLang="ko-KR" sz="1600" dirty="0">
                  <a:latin typeface="+mj-lt"/>
                </a:rPr>
                <a:t>We formulate a centralized static unified framework to analyze and compare several combination of </a:t>
              </a:r>
              <a:r>
                <a:rPr lang="en-US" altLang="ko-KR" sz="1600" b="1" dirty="0">
                  <a:latin typeface="+mj-lt"/>
                </a:rPr>
                <a:t>association rules </a:t>
              </a:r>
              <a:r>
                <a:rPr lang="en-US" altLang="ko-KR" sz="1600" dirty="0">
                  <a:latin typeface="+mj-lt"/>
                </a:rPr>
                <a:t>and </a:t>
              </a:r>
              <a:r>
                <a:rPr lang="en-US" altLang="ko-KR" sz="1600" b="1" dirty="0">
                  <a:latin typeface="+mj-lt"/>
                </a:rPr>
                <a:t>RAIM</a:t>
              </a:r>
              <a:r>
                <a:rPr lang="en-US" altLang="ko-KR" sz="1600" dirty="0">
                  <a:latin typeface="+mj-lt"/>
                </a:rPr>
                <a:t> schemes. : </a:t>
              </a:r>
              <a:r>
                <a:rPr lang="ko-KR" altLang="en-US" sz="1600" dirty="0">
                  <a:latin typeface="+mj-lt"/>
                </a:rPr>
                <a:t>사용자 연결 문제와 </a:t>
              </a:r>
              <a:r>
                <a:rPr lang="en-US" altLang="ko-KR" sz="1600" dirty="0">
                  <a:latin typeface="+mj-lt"/>
                </a:rPr>
                <a:t>RAIM</a:t>
              </a:r>
              <a:r>
                <a:rPr lang="ko-KR" altLang="en-US" sz="1600" dirty="0">
                  <a:latin typeface="+mj-lt"/>
                </a:rPr>
                <a:t>의 조합을 분석한다</a:t>
              </a:r>
              <a:r>
                <a:rPr lang="en-US" altLang="ko-KR" sz="1600" dirty="0">
                  <a:latin typeface="+mj-lt"/>
                </a:rPr>
                <a:t>.</a:t>
              </a:r>
            </a:p>
            <a:p>
              <a:pPr marL="342900" indent="-342900">
                <a:buAutoNum type="arabicPeriod"/>
              </a:pPr>
              <a:endParaRPr lang="en-US" altLang="ko-KR" sz="1600" dirty="0">
                <a:latin typeface="+mj-lt"/>
              </a:endParaRPr>
            </a:p>
            <a:p>
              <a:pPr marL="342900" indent="-342900">
                <a:buAutoNum type="arabicPeriod"/>
              </a:pPr>
              <a:endParaRPr lang="en-US" altLang="ko-KR" sz="1600" dirty="0">
                <a:latin typeface="+mj-lt"/>
              </a:endParaRPr>
            </a:p>
            <a:p>
              <a:pPr marL="342900" indent="-342900">
                <a:buAutoNum type="arabicPeriod"/>
              </a:pPr>
              <a:endParaRPr lang="en-US" altLang="ko-KR" sz="1600" dirty="0">
                <a:latin typeface="+mj-lt"/>
              </a:endParaRPr>
            </a:p>
            <a:p>
              <a:pPr marL="342900" indent="-342900">
                <a:buAutoNum type="arabicPeriod"/>
              </a:pPr>
              <a:endParaRPr lang="en-US" altLang="ko-KR" sz="1600" dirty="0">
                <a:latin typeface="+mj-lt"/>
              </a:endParaRPr>
            </a:p>
            <a:p>
              <a:pPr marL="342900" indent="-342900">
                <a:buAutoNum type="arabicPeriod"/>
              </a:pPr>
              <a:endParaRPr lang="en-US" altLang="ko-KR" sz="1600" dirty="0">
                <a:latin typeface="+mj-lt"/>
              </a:endParaRPr>
            </a:p>
            <a:p>
              <a:pPr marL="342900" indent="-342900">
                <a:buAutoNum type="arabicPeriod"/>
              </a:pPr>
              <a:endParaRPr lang="en-US" altLang="ko-KR" sz="1600" dirty="0">
                <a:latin typeface="+mj-lt"/>
              </a:endParaRPr>
            </a:p>
            <a:p>
              <a:pPr marL="342900" indent="-342900">
                <a:buAutoNum type="arabicPeriod"/>
              </a:pPr>
              <a:endParaRPr lang="en-US" altLang="ko-KR" sz="1600" dirty="0">
                <a:latin typeface="+mj-lt"/>
              </a:endParaRPr>
            </a:p>
            <a:p>
              <a:pPr marL="342900" indent="-342900">
                <a:buAutoNum type="arabicPeriod"/>
              </a:pPr>
              <a:r>
                <a:rPr lang="en-US" altLang="ko-KR" sz="1600" dirty="0">
                  <a:latin typeface="+mj-lt"/>
                </a:rPr>
                <a:t>We show how the global proportional fairness criteria yields to a solution in which each BS schedules its users using local proportional fairness. : </a:t>
              </a:r>
              <a:r>
                <a:rPr lang="ko-KR" altLang="en-US" sz="1600" dirty="0">
                  <a:latin typeface="+mj-lt"/>
                </a:rPr>
                <a:t>어떻게 각 로컬 성능이 글로벌 성능이 되는지</a:t>
              </a:r>
              <a:endParaRPr lang="en-US" altLang="ko-KR" sz="1600" dirty="0">
                <a:latin typeface="+mj-lt"/>
              </a:endParaRPr>
            </a:p>
            <a:p>
              <a:pPr marL="342900" indent="-342900">
                <a:buAutoNum type="arabicPeriod"/>
              </a:pPr>
              <a:endParaRPr lang="en-US" altLang="ko-KR" sz="1600" dirty="0">
                <a:latin typeface="+mj-lt"/>
              </a:endParaRPr>
            </a:p>
            <a:p>
              <a:pPr marL="342900" indent="-342900">
                <a:buAutoNum type="arabicPeriod"/>
              </a:pPr>
              <a:r>
                <a:rPr lang="en-US" altLang="ko-KR" sz="1600" dirty="0">
                  <a:latin typeface="+mj-lt"/>
                </a:rPr>
                <a:t>Although the problems in their more general form are non-convex integer programs, we are able to develop numerical techniques to compute tight upper bounds on the performance for small to large systems. : </a:t>
              </a:r>
              <a:r>
                <a:rPr lang="ko-KR" altLang="en-US" sz="1600" dirty="0">
                  <a:latin typeface="+mj-lt"/>
                </a:rPr>
                <a:t>문제는 </a:t>
              </a:r>
              <a:r>
                <a:rPr lang="en-US" altLang="ko-KR" sz="1600" dirty="0">
                  <a:latin typeface="+mj-lt"/>
                </a:rPr>
                <a:t>non-convex IP</a:t>
              </a:r>
              <a:r>
                <a:rPr lang="ko-KR" altLang="en-US" sz="1600" dirty="0">
                  <a:latin typeface="+mj-lt"/>
                </a:rPr>
                <a:t> 이지만 다양한 기술로 성능의 상한선을 계산해 보겠다</a:t>
              </a:r>
              <a:r>
                <a:rPr lang="en-US" altLang="ko-KR" sz="1600" dirty="0">
                  <a:latin typeface="+mj-lt"/>
                </a:rPr>
                <a:t>.</a:t>
              </a:r>
            </a:p>
            <a:p>
              <a:pPr marL="342900" indent="-342900">
                <a:buAutoNum type="arabicPeriod"/>
              </a:pPr>
              <a:endParaRPr lang="en-US" altLang="ko-KR" sz="1600" dirty="0">
                <a:latin typeface="+mj-lt"/>
              </a:endParaRPr>
            </a:p>
            <a:p>
              <a:pPr marL="342900" indent="-342900">
                <a:buAutoNum type="arabicPeriod"/>
              </a:pPr>
              <a:r>
                <a:rPr lang="ko-KR" altLang="en-US" sz="1600" dirty="0">
                  <a:latin typeface="+mj-lt"/>
                </a:rPr>
                <a:t>간단한 사용자 연결 </a:t>
              </a:r>
              <a:r>
                <a:rPr lang="en-US" altLang="ko-KR" sz="1600" dirty="0">
                  <a:latin typeface="+mj-lt"/>
                </a:rPr>
                <a:t>(</a:t>
              </a:r>
              <a:r>
                <a:rPr lang="en-US" altLang="ko-KR" sz="1600" b="1" dirty="0">
                  <a:latin typeface="+mj-lt"/>
                </a:rPr>
                <a:t>User Association)</a:t>
              </a:r>
              <a:r>
                <a:rPr lang="ko-KR" altLang="en-US" sz="1600" dirty="0">
                  <a:latin typeface="+mj-lt"/>
                </a:rPr>
                <a:t>을</a:t>
              </a:r>
              <a:r>
                <a:rPr lang="ko-KR" altLang="en-US" sz="1600" b="1" dirty="0">
                  <a:latin typeface="+mj-lt"/>
                </a:rPr>
                <a:t> </a:t>
              </a:r>
              <a:r>
                <a:rPr lang="ko-KR" altLang="en-US" sz="1600" dirty="0">
                  <a:latin typeface="+mj-lt"/>
                </a:rPr>
                <a:t>제안하고 본 문제의 상한선과 비교해보겠다</a:t>
              </a:r>
              <a:r>
                <a:rPr lang="en-US" altLang="ko-KR" sz="1600" dirty="0">
                  <a:latin typeface="+mj-lt"/>
                </a:rPr>
                <a:t>.</a:t>
              </a:r>
            </a:p>
          </p:txBody>
        </p:sp>
        <p:grpSp>
          <p:nvGrpSpPr>
            <p:cNvPr id="15" name="그룹 14">
              <a:extLst>
                <a:ext uri="{FF2B5EF4-FFF2-40B4-BE49-F238E27FC236}">
                  <a16:creationId xmlns:a16="http://schemas.microsoft.com/office/drawing/2014/main" id="{67361E95-99E2-4F05-AC69-BC21B99C39E3}"/>
                </a:ext>
              </a:extLst>
            </p:cNvPr>
            <p:cNvGrpSpPr/>
            <p:nvPr/>
          </p:nvGrpSpPr>
          <p:grpSpPr>
            <a:xfrm>
              <a:off x="1410270" y="2550058"/>
              <a:ext cx="7920819" cy="1591274"/>
              <a:chOff x="1410270" y="2452895"/>
              <a:chExt cx="7920819" cy="1591274"/>
            </a:xfrm>
          </p:grpSpPr>
          <p:sp>
            <p:nvSpPr>
              <p:cNvPr id="10" name="TextBox 9">
                <a:extLst>
                  <a:ext uri="{FF2B5EF4-FFF2-40B4-BE49-F238E27FC236}">
                    <a16:creationId xmlns:a16="http://schemas.microsoft.com/office/drawing/2014/main" id="{BD6CEF00-2939-43DE-9168-5D927B8E027C}"/>
                  </a:ext>
                </a:extLst>
              </p:cNvPr>
              <p:cNvSpPr txBox="1"/>
              <p:nvPr/>
            </p:nvSpPr>
            <p:spPr>
              <a:xfrm>
                <a:off x="1676380" y="2689952"/>
                <a:ext cx="6895531" cy="523220"/>
              </a:xfrm>
              <a:prstGeom prst="rect">
                <a:avLst/>
              </a:prstGeom>
              <a:noFill/>
            </p:spPr>
            <p:txBody>
              <a:bodyPr wrap="square">
                <a:spAutoFit/>
              </a:bodyPr>
              <a:lstStyle/>
              <a:p>
                <a:pPr marL="285750" indent="-285750">
                  <a:buFont typeface="Arial" panose="020B0604020202020204" pitchFamily="34" charset="0"/>
                  <a:buChar char="•"/>
                </a:pPr>
                <a:r>
                  <a:rPr lang="en-US" altLang="ko-KR" sz="1400" dirty="0">
                    <a:latin typeface="+mj-lt"/>
                  </a:rPr>
                  <a:t>CCD : </a:t>
                </a:r>
                <a:r>
                  <a:rPr lang="ko-KR" altLang="en-US" sz="1400" dirty="0">
                    <a:latin typeface="+mj-lt"/>
                  </a:rPr>
                  <a:t>사용자 연결 문제의 최적화 </a:t>
                </a:r>
                <a:endParaRPr lang="en-US" altLang="ko-KR" sz="1400" dirty="0">
                  <a:latin typeface="+mj-lt"/>
                </a:endParaRPr>
              </a:p>
              <a:p>
                <a:pPr marL="285750" indent="-285750">
                  <a:buFont typeface="Arial" panose="020B0604020202020204" pitchFamily="34" charset="0"/>
                  <a:buChar char="•"/>
                </a:pPr>
                <a:r>
                  <a:rPr lang="en-US" altLang="ko-KR" sz="1400" dirty="0">
                    <a:latin typeface="+mj-lt"/>
                  </a:rPr>
                  <a:t>OD &amp; PSD : </a:t>
                </a:r>
                <a:r>
                  <a:rPr lang="ko-KR" altLang="en-US" sz="1400" dirty="0">
                    <a:latin typeface="+mj-lt"/>
                  </a:rPr>
                  <a:t>사용자 연결 문제와 자원 할당 문제의 최적화</a:t>
                </a:r>
                <a:endParaRPr lang="en-US" altLang="ko-KR" sz="1400" dirty="0">
                  <a:latin typeface="+mj-lt"/>
                </a:endParaRPr>
              </a:p>
            </p:txBody>
          </p:sp>
          <p:sp>
            <p:nvSpPr>
              <p:cNvPr id="14" name="TextBox 13">
                <a:extLst>
                  <a:ext uri="{FF2B5EF4-FFF2-40B4-BE49-F238E27FC236}">
                    <a16:creationId xmlns:a16="http://schemas.microsoft.com/office/drawing/2014/main" id="{23DF87AC-FCF3-414E-B3D3-EAB6474BC1BB}"/>
                  </a:ext>
                </a:extLst>
              </p:cNvPr>
              <p:cNvSpPr txBox="1"/>
              <p:nvPr/>
            </p:nvSpPr>
            <p:spPr>
              <a:xfrm>
                <a:off x="1410270" y="2452895"/>
                <a:ext cx="7920819" cy="307777"/>
              </a:xfrm>
              <a:prstGeom prst="rect">
                <a:avLst/>
              </a:prstGeom>
              <a:noFill/>
            </p:spPr>
            <p:txBody>
              <a:bodyPr wrap="square">
                <a:spAutoFit/>
              </a:bodyPr>
              <a:lstStyle/>
              <a:p>
                <a:r>
                  <a:rPr lang="en-US" altLang="ko-KR" sz="1400" dirty="0"/>
                  <a:t>* </a:t>
                </a:r>
                <a:r>
                  <a:rPr lang="en-US" altLang="ko-KR" sz="1400" b="1" dirty="0"/>
                  <a:t>RAIM</a:t>
                </a:r>
                <a:r>
                  <a:rPr lang="ko-KR" altLang="en-US" sz="1400" dirty="0"/>
                  <a:t>은 </a:t>
                </a:r>
                <a:r>
                  <a:rPr lang="en-US" altLang="ko-KR" sz="1400" dirty="0"/>
                  <a:t>CCD, OD PSD</a:t>
                </a:r>
                <a:r>
                  <a:rPr lang="ko-KR" altLang="en-US" sz="1400" dirty="0"/>
                  <a:t>를 고려하여 최적의 사용자 연결 문제를 </a:t>
                </a:r>
                <a:r>
                  <a:rPr lang="en-US" altLang="ko-KR" sz="1400" dirty="0"/>
                  <a:t>formulate</a:t>
                </a:r>
                <a:r>
                  <a:rPr lang="ko-KR" altLang="en-US" sz="1400" dirty="0"/>
                  <a:t>한다</a:t>
                </a:r>
                <a:r>
                  <a:rPr lang="en-US" altLang="ko-KR" sz="1400" dirty="0"/>
                  <a:t>.</a:t>
                </a:r>
              </a:p>
            </p:txBody>
          </p:sp>
          <p:sp>
            <p:nvSpPr>
              <p:cNvPr id="20" name="TextBox 19">
                <a:extLst>
                  <a:ext uri="{FF2B5EF4-FFF2-40B4-BE49-F238E27FC236}">
                    <a16:creationId xmlns:a16="http://schemas.microsoft.com/office/drawing/2014/main" id="{D9C96DF2-5709-405B-AA51-51636596B995}"/>
                  </a:ext>
                </a:extLst>
              </p:cNvPr>
              <p:cNvSpPr txBox="1"/>
              <p:nvPr/>
            </p:nvSpPr>
            <p:spPr>
              <a:xfrm>
                <a:off x="1676380" y="3520949"/>
                <a:ext cx="6895531" cy="523220"/>
              </a:xfrm>
              <a:prstGeom prst="rect">
                <a:avLst/>
              </a:prstGeom>
              <a:noFill/>
            </p:spPr>
            <p:txBody>
              <a:bodyPr wrap="square">
                <a:spAutoFit/>
              </a:bodyPr>
              <a:lstStyle/>
              <a:p>
                <a:pPr marL="285750" indent="-285750">
                  <a:buFont typeface="Arial" panose="020B0604020202020204" pitchFamily="34" charset="0"/>
                  <a:buChar char="•"/>
                </a:pPr>
                <a:r>
                  <a:rPr lang="en-US" altLang="ko-KR" sz="1400" dirty="0">
                    <a:latin typeface="+mj-lt"/>
                  </a:rPr>
                  <a:t>CCD : </a:t>
                </a:r>
                <a:r>
                  <a:rPr lang="ko-KR" altLang="en-US" sz="1400" dirty="0">
                    <a:latin typeface="+mj-lt"/>
                  </a:rPr>
                  <a:t>최적화한 연결 규칙으로 성능 계산</a:t>
                </a:r>
                <a:endParaRPr lang="en-US" altLang="ko-KR" sz="1400" dirty="0">
                  <a:latin typeface="+mj-lt"/>
                </a:endParaRPr>
              </a:p>
              <a:p>
                <a:pPr marL="285750" indent="-285750">
                  <a:buFont typeface="Arial" panose="020B0604020202020204" pitchFamily="34" charset="0"/>
                  <a:buChar char="•"/>
                </a:pPr>
                <a:r>
                  <a:rPr lang="en-US" altLang="ko-KR" sz="1400" dirty="0">
                    <a:latin typeface="+mj-lt"/>
                  </a:rPr>
                  <a:t>OD &amp; PSD : </a:t>
                </a:r>
                <a:r>
                  <a:rPr lang="ko-KR" altLang="en-US" sz="1400" dirty="0">
                    <a:latin typeface="+mj-lt"/>
                  </a:rPr>
                  <a:t>최적화된 연결 규칙 및 자원 분배로 성능 계산 </a:t>
                </a:r>
                <a:endParaRPr lang="en-US" altLang="ko-KR" sz="1400" dirty="0">
                  <a:latin typeface="+mj-lt"/>
                </a:endParaRPr>
              </a:p>
            </p:txBody>
          </p:sp>
        </p:grpSp>
        <p:sp>
          <p:nvSpPr>
            <p:cNvPr id="19" name="TextBox 18">
              <a:extLst>
                <a:ext uri="{FF2B5EF4-FFF2-40B4-BE49-F238E27FC236}">
                  <a16:creationId xmlns:a16="http://schemas.microsoft.com/office/drawing/2014/main" id="{233F49EF-8939-4442-BEB4-58B2BA82CFFB}"/>
                </a:ext>
              </a:extLst>
            </p:cNvPr>
            <p:cNvSpPr txBox="1"/>
            <p:nvPr/>
          </p:nvSpPr>
          <p:spPr>
            <a:xfrm>
              <a:off x="1410269" y="3310335"/>
              <a:ext cx="9747913" cy="307777"/>
            </a:xfrm>
            <a:prstGeom prst="rect">
              <a:avLst/>
            </a:prstGeom>
            <a:noFill/>
          </p:spPr>
          <p:txBody>
            <a:bodyPr wrap="square">
              <a:spAutoFit/>
            </a:bodyPr>
            <a:lstStyle/>
            <a:p>
              <a:r>
                <a:rPr lang="en-US" altLang="ko-KR" sz="1400" dirty="0"/>
                <a:t>* Object function : Proportional fairness (</a:t>
              </a:r>
              <a:r>
                <a:rPr lang="ko-KR" altLang="en-US" sz="1400" dirty="0"/>
                <a:t>비례공정</a:t>
              </a:r>
              <a:r>
                <a:rPr lang="en-US" altLang="ko-KR" sz="1400" dirty="0"/>
                <a:t>) : </a:t>
              </a:r>
              <a:r>
                <a:rPr lang="ko-KR" altLang="en-US" sz="1400" dirty="0"/>
                <a:t>네트워크 총 처리량과 모든 사용자에 대한 공정성을 나타내는 값</a:t>
              </a:r>
            </a:p>
          </p:txBody>
        </p:sp>
      </p:grpSp>
    </p:spTree>
    <p:extLst>
      <p:ext uri="{BB962C8B-B14F-4D97-AF65-F5344CB8AC3E}">
        <p14:creationId xmlns:p14="http://schemas.microsoft.com/office/powerpoint/2010/main" val="419692348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4492</Words>
  <Application>Microsoft Office PowerPoint</Application>
  <PresentationFormat>와이드스크린</PresentationFormat>
  <Paragraphs>365</Paragraphs>
  <Slides>29</Slides>
  <Notes>20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29</vt:i4>
      </vt:variant>
    </vt:vector>
  </HeadingPairs>
  <TitlesOfParts>
    <vt:vector size="35" baseType="lpstr">
      <vt:lpstr>Apple SD Gothic Neo</vt:lpstr>
      <vt:lpstr>맑은 고딕</vt:lpstr>
      <vt:lpstr>Arial</vt:lpstr>
      <vt:lpstr>Cambria Math</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전상은</dc:creator>
  <cp:lastModifiedBy>전상은</cp:lastModifiedBy>
  <cp:revision>35</cp:revision>
  <dcterms:created xsi:type="dcterms:W3CDTF">2021-01-24T05:02:00Z</dcterms:created>
  <dcterms:modified xsi:type="dcterms:W3CDTF">2021-01-25T02:21:15Z</dcterms:modified>
</cp:coreProperties>
</file>