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FEE8E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2CBE4-A303-454F-B91F-E62601A1D7A1}"/>
              </a:ext>
            </a:extLst>
          </p:cNvPr>
          <p:cNvSpPr txBox="1"/>
          <p:nvPr/>
        </p:nvSpPr>
        <p:spPr>
          <a:xfrm>
            <a:off x="2344845" y="2573542"/>
            <a:ext cx="75023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Deep Learning-Aided SCMA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Cache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Replacement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632FE-1D28-4190-96BF-E9C7921A54B1}"/>
              </a:ext>
            </a:extLst>
          </p:cNvPr>
          <p:cNvSpPr txBox="1"/>
          <p:nvPr/>
        </p:nvSpPr>
        <p:spPr>
          <a:xfrm>
            <a:off x="1791190" y="3552690"/>
            <a:ext cx="860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Minhoe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Kim , Member, IEEE, Nam-I Kim 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Woongsup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Lee , Member, IEEE,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 Dong-Ho Cho, Senior Member, IEEE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5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(Simulation)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5BF6-AA77-4B53-8196-AE7B35A56D3A}"/>
              </a:ext>
            </a:extLst>
          </p:cNvPr>
          <p:cNvSpPr txBox="1"/>
          <p:nvPr/>
        </p:nvSpPr>
        <p:spPr>
          <a:xfrm>
            <a:off x="2069431" y="310540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BER </a:t>
            </a:r>
            <a:r>
              <a:rPr lang="ko-KR" altLang="en-US" dirty="0"/>
              <a:t>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CFA6D-3738-457F-B3D5-B0014E74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9" y="1652339"/>
            <a:ext cx="5363323" cy="3553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195FC-D578-44BD-A209-749AB7CA72FA}"/>
              </a:ext>
            </a:extLst>
          </p:cNvPr>
          <p:cNvSpPr txBox="1"/>
          <p:nvPr/>
        </p:nvSpPr>
        <p:spPr>
          <a:xfrm>
            <a:off x="8070428" y="1913020"/>
            <a:ext cx="3804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Corruption level(</a:t>
            </a:r>
            <a:r>
              <a:rPr lang="ko-KR" altLang="en-US" sz="1600" dirty="0"/>
              <a:t>오차 레벨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학습에 차이가 있지만 </a:t>
            </a:r>
            <a:r>
              <a:rPr lang="en-US" altLang="ko-KR" sz="1600" dirty="0"/>
              <a:t>SNR</a:t>
            </a:r>
            <a:r>
              <a:rPr lang="ko-KR" altLang="en-US" sz="1600" dirty="0"/>
              <a:t>이 </a:t>
            </a:r>
            <a:r>
              <a:rPr lang="en-US" altLang="ko-KR" sz="1600" dirty="0"/>
              <a:t>6dB</a:t>
            </a:r>
            <a:r>
              <a:rPr lang="ko-KR" altLang="en-US" sz="1600" dirty="0"/>
              <a:t>에서 가장적은 학습 편차를 보였고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가장 높은 </a:t>
            </a:r>
            <a:r>
              <a:rPr lang="en-US" altLang="ko-KR" sz="1600" dirty="0"/>
              <a:t>SNR</a:t>
            </a:r>
            <a:r>
              <a:rPr lang="ko-KR" altLang="en-US" sz="1600" dirty="0"/>
              <a:t>에선 </a:t>
            </a:r>
            <a:r>
              <a:rPr lang="en-US" altLang="ko-KR" sz="1600" dirty="0"/>
              <a:t>Corruption level</a:t>
            </a:r>
            <a:r>
              <a:rPr lang="ko-KR" altLang="en-US" sz="1600" dirty="0"/>
              <a:t>이 </a:t>
            </a:r>
            <a:r>
              <a:rPr lang="en-US" altLang="ko-KR" sz="1600" dirty="0"/>
              <a:t>-6dB</a:t>
            </a:r>
            <a:r>
              <a:rPr lang="ko-KR" altLang="en-US" sz="1600" dirty="0"/>
              <a:t>일 때 가장 낮은 </a:t>
            </a:r>
            <a:r>
              <a:rPr lang="en-US" altLang="ko-KR" sz="1600" dirty="0"/>
              <a:t>BER</a:t>
            </a:r>
            <a:r>
              <a:rPr lang="ko-KR" altLang="en-US" sz="1600" dirty="0"/>
              <a:t>을 가졌다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633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2CBE4-A303-454F-B91F-E62601A1D7A1}"/>
              </a:ext>
            </a:extLst>
          </p:cNvPr>
          <p:cNvSpPr txBox="1"/>
          <p:nvPr/>
        </p:nvSpPr>
        <p:spPr>
          <a:xfrm>
            <a:off x="2050763" y="364281"/>
            <a:ext cx="1000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SCMA(Sparse Code Multiple Access) : </a:t>
            </a:r>
            <a:r>
              <a:rPr lang="ko-KR" altLang="en-US" dirty="0"/>
              <a:t>희소 코드 다중 </a:t>
            </a:r>
            <a:r>
              <a:rPr lang="ko-KR" altLang="en-US" dirty="0" err="1"/>
              <a:t>엑세스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Codebook mapping</a:t>
            </a:r>
            <a:r>
              <a:rPr lang="ko-KR" altLang="en-US" dirty="0">
                <a:sym typeface="Wingdings" panose="05000000000000000000" pitchFamily="2" charset="2"/>
              </a:rPr>
              <a:t>하여 신호를 다중화 하는 방식으로 무선 통신에서 높은 전송용량과 복잡한 연결성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낮은 오버헤드를 가지는 장점을 지니고 있는 </a:t>
            </a:r>
            <a:r>
              <a:rPr lang="ko-KR" altLang="en-US" dirty="0" err="1">
                <a:sym typeface="Wingdings" panose="05000000000000000000" pitchFamily="2" charset="2"/>
              </a:rPr>
              <a:t>엑세스</a:t>
            </a:r>
            <a:r>
              <a:rPr lang="ko-KR" altLang="en-US" dirty="0">
                <a:sym typeface="Wingdings" panose="05000000000000000000" pitchFamily="2" charset="2"/>
              </a:rPr>
              <a:t> 방법이다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8389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632FE-1D28-4190-96BF-E9C7921A54B1}"/>
              </a:ext>
            </a:extLst>
          </p:cNvPr>
          <p:cNvSpPr txBox="1"/>
          <p:nvPr/>
        </p:nvSpPr>
        <p:spPr>
          <a:xfrm>
            <a:off x="2159046" y="5481897"/>
            <a:ext cx="96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Codebook design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/>
              <a:t>ML(Maximum Likelihood), MPA(Message passing algorithm)</a:t>
            </a:r>
            <a:r>
              <a:rPr lang="ko-KR" altLang="en-US" dirty="0"/>
              <a:t>을 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7995E-C19B-466C-9337-85AC40400B45}"/>
              </a:ext>
            </a:extLst>
          </p:cNvPr>
          <p:cNvSpPr/>
          <p:nvPr/>
        </p:nvSpPr>
        <p:spPr>
          <a:xfrm>
            <a:off x="7856162" y="1564610"/>
            <a:ext cx="419724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Sparse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Code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Multiple</a:t>
            </a:r>
            <a:r>
              <a:rPr lang="ko-KR" altLang="en-US" sz="1050" dirty="0"/>
              <a:t> Access (SCMA) </a:t>
            </a:r>
            <a:r>
              <a:rPr lang="ko-KR" altLang="en-US" sz="1050" dirty="0" err="1"/>
              <a:t>for</a:t>
            </a:r>
            <a:r>
              <a:rPr lang="ko-KR" altLang="en-US" sz="1050" dirty="0"/>
              <a:t> 5G </a:t>
            </a:r>
            <a:r>
              <a:rPr lang="ko-KR" altLang="en-US" sz="1050" dirty="0" err="1"/>
              <a:t>Radio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Transmission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 err="1"/>
              <a:t>document</a:t>
            </a:r>
            <a:r>
              <a:rPr lang="ko-KR" altLang="en-US" sz="1050" dirty="0"/>
              <a:t> R1-162155, 3GPP TSG RAN WG1 Standard, </a:t>
            </a:r>
            <a:r>
              <a:rPr lang="ko-KR" altLang="en-US" sz="1050" dirty="0" err="1"/>
              <a:t>Huawei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 err="1"/>
              <a:t>HiSilicon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Busan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South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Korea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Apr</a:t>
            </a:r>
            <a:r>
              <a:rPr lang="ko-KR" altLang="en-US" sz="1050" dirty="0"/>
              <a:t>. 2016.</a:t>
            </a:r>
          </a:p>
        </p:txBody>
      </p:sp>
      <p:pic>
        <p:nvPicPr>
          <p:cNvPr id="1026" name="图片 10">
            <a:extLst>
              <a:ext uri="{FF2B5EF4-FFF2-40B4-BE49-F238E27FC236}">
                <a16:creationId xmlns:a16="http://schemas.microsoft.com/office/drawing/2014/main" id="{E795ED3A-B93F-4404-B0CF-4DCD251B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47" y="1492957"/>
            <a:ext cx="6131343" cy="105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운송이(가) 표시된 사진&#10;&#10;자동 생성된 설명">
            <a:extLst>
              <a:ext uri="{FF2B5EF4-FFF2-40B4-BE49-F238E27FC236}">
                <a16:creationId xmlns:a16="http://schemas.microsoft.com/office/drawing/2014/main" id="{0D752F04-B3E5-4754-8264-22D495D4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7" y="2834525"/>
            <a:ext cx="2575262" cy="236286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206EBB0-8946-408C-9BCE-01C894B36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77" y="2720098"/>
            <a:ext cx="5247381" cy="2346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483BA6-F88E-47F0-BA79-8EFA4D485976}"/>
              </a:ext>
            </a:extLst>
          </p:cNvPr>
          <p:cNvSpPr txBox="1"/>
          <p:nvPr/>
        </p:nvSpPr>
        <p:spPr>
          <a:xfrm>
            <a:off x="2159046" y="6138728"/>
            <a:ext cx="96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* SCMA</a:t>
            </a:r>
            <a:r>
              <a:rPr lang="ko-KR" altLang="en-US" dirty="0">
                <a:sym typeface="Wingdings" panose="05000000000000000000" pitchFamily="2" charset="2"/>
              </a:rPr>
              <a:t>의 성능은 </a:t>
            </a:r>
            <a:r>
              <a:rPr lang="en-US" altLang="ko-KR" dirty="0">
                <a:sym typeface="Wingdings" panose="05000000000000000000" pitchFamily="2" charset="2"/>
              </a:rPr>
              <a:t>Codebook design</a:t>
            </a:r>
            <a:r>
              <a:rPr lang="ko-KR" altLang="en-US" dirty="0">
                <a:sym typeface="Wingdings" panose="05000000000000000000" pitchFamily="2" charset="2"/>
              </a:rPr>
              <a:t>에 따라 좌우된다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2843F-CE49-44DB-AD05-CD667DD17934}"/>
              </a:ext>
            </a:extLst>
          </p:cNvPr>
          <p:cNvSpPr txBox="1"/>
          <p:nvPr/>
        </p:nvSpPr>
        <p:spPr>
          <a:xfrm>
            <a:off x="2135619" y="3675272"/>
            <a:ext cx="9467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문제점 </a:t>
            </a:r>
            <a:r>
              <a:rPr lang="en-US" altLang="ko-KR" sz="2000" dirty="0"/>
              <a:t>: 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방법이나 반복적인 </a:t>
            </a:r>
            <a:r>
              <a:rPr lang="en-US" altLang="ko-KR" dirty="0"/>
              <a:t>MPA</a:t>
            </a:r>
            <a:r>
              <a:rPr lang="ko-KR" altLang="en-US" dirty="0"/>
              <a:t>방식을 디코딩에 사용할 때 높은 전산 </a:t>
            </a:r>
            <a:r>
              <a:rPr lang="en-US" altLang="ko-KR" dirty="0"/>
              <a:t>Overheads</a:t>
            </a:r>
            <a:r>
              <a:rPr lang="ko-KR" altLang="en-US" dirty="0"/>
              <a:t>가 </a:t>
            </a:r>
            <a:r>
              <a:rPr lang="en-US" altLang="ko-KR" dirty="0"/>
              <a:t>SCMA </a:t>
            </a:r>
            <a:r>
              <a:rPr lang="ko-KR" altLang="en-US" dirty="0"/>
              <a:t>실행에 제한을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3EC1115-0B46-4169-9634-40A90A4A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19" y="564336"/>
            <a:ext cx="3109326" cy="2772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CF5406-A770-48C5-AB14-859AAAED8685}"/>
              </a:ext>
            </a:extLst>
          </p:cNvPr>
          <p:cNvSpPr txBox="1"/>
          <p:nvPr/>
        </p:nvSpPr>
        <p:spPr>
          <a:xfrm>
            <a:off x="5508220" y="764391"/>
            <a:ext cx="595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*Optimal codebook design</a:t>
            </a:r>
            <a:r>
              <a:rPr lang="ko-KR" altLang="en-US" sz="1400" dirty="0"/>
              <a:t>은 배치점들</a:t>
            </a:r>
            <a:r>
              <a:rPr lang="en-US" altLang="ko-KR" sz="1400" dirty="0"/>
              <a:t>(Constellations)</a:t>
            </a:r>
            <a:r>
              <a:rPr lang="ko-KR" altLang="en-US" sz="1400" dirty="0"/>
              <a:t>의 </a:t>
            </a:r>
            <a:endParaRPr lang="en-US" altLang="ko-KR" sz="1400" dirty="0"/>
          </a:p>
          <a:p>
            <a:r>
              <a:rPr lang="ko-KR" altLang="en-US" sz="1400" dirty="0"/>
              <a:t>위상과 거리를 정확히 파악 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2CFC6-3379-4D75-8F62-098F57A44BAE}"/>
              </a:ext>
            </a:extLst>
          </p:cNvPr>
          <p:cNvSpPr txBox="1"/>
          <p:nvPr/>
        </p:nvSpPr>
        <p:spPr>
          <a:xfrm>
            <a:off x="5508220" y="1595705"/>
            <a:ext cx="628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*Codebook</a:t>
            </a:r>
            <a:r>
              <a:rPr lang="ko-KR" altLang="en-US" sz="1400" dirty="0"/>
              <a:t>안의 </a:t>
            </a:r>
            <a:r>
              <a:rPr lang="en-US" altLang="ko-KR" sz="1400" dirty="0"/>
              <a:t>Codewords</a:t>
            </a:r>
            <a:r>
              <a:rPr lang="ko-KR" altLang="en-US" sz="1400" dirty="0"/>
              <a:t>은 비 </a:t>
            </a:r>
            <a:r>
              <a:rPr lang="ko-KR" altLang="en-US" sz="1400" dirty="0" err="1"/>
              <a:t>직교성</a:t>
            </a:r>
            <a:r>
              <a:rPr lang="en-US" altLang="ko-KR" sz="1400" dirty="0"/>
              <a:t>(non-orthogonal)</a:t>
            </a:r>
            <a:r>
              <a:rPr lang="ko-KR" altLang="en-US" sz="1400" dirty="0"/>
              <a:t>여야 하고  </a:t>
            </a:r>
            <a:endParaRPr lang="en-US" altLang="ko-KR" sz="1400" dirty="0"/>
          </a:p>
          <a:p>
            <a:r>
              <a:rPr lang="ko-KR" altLang="en-US" sz="1400" dirty="0"/>
              <a:t>다차원의 </a:t>
            </a:r>
            <a:r>
              <a:rPr lang="ko-KR" altLang="en-US" sz="1400" dirty="0" err="1"/>
              <a:t>복소</a:t>
            </a:r>
            <a:r>
              <a:rPr lang="ko-KR" altLang="en-US" sz="1400" dirty="0"/>
              <a:t> 값</a:t>
            </a:r>
            <a:r>
              <a:rPr lang="en-US" altLang="ko-KR" sz="1400" dirty="0"/>
              <a:t>(multidimensional complex values)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만들어 져야한다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6A8A7-7FF2-425E-8241-03102915B162}"/>
              </a:ext>
            </a:extLst>
          </p:cNvPr>
          <p:cNvSpPr txBox="1"/>
          <p:nvPr/>
        </p:nvSpPr>
        <p:spPr>
          <a:xfrm>
            <a:off x="5508220" y="2358464"/>
            <a:ext cx="628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*where the number of resources is different, the codebook for all possible environments must be constructed manually.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1D799-BF31-49C7-BEA9-0F420ADB5CF6}"/>
              </a:ext>
            </a:extLst>
          </p:cNvPr>
          <p:cNvSpPr txBox="1"/>
          <p:nvPr/>
        </p:nvSpPr>
        <p:spPr>
          <a:xfrm>
            <a:off x="2135619" y="4882968"/>
            <a:ext cx="1005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해결책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비선형적 특성</a:t>
            </a:r>
            <a:r>
              <a:rPr lang="en-US" altLang="ko-KR" dirty="0"/>
              <a:t>(Nonlinear characteristic)</a:t>
            </a:r>
            <a:r>
              <a:rPr lang="ko-KR" altLang="en-US" dirty="0"/>
              <a:t>과 다차원 값</a:t>
            </a:r>
            <a:r>
              <a:rPr lang="en-US" altLang="ko-KR" dirty="0"/>
              <a:t>(multidimensional values)</a:t>
            </a:r>
            <a:r>
              <a:rPr lang="ko-KR" altLang="en-US" dirty="0"/>
              <a:t>을 가지는 </a:t>
            </a:r>
            <a:r>
              <a:rPr lang="en-US" altLang="ko-KR" dirty="0"/>
              <a:t>SCMA codebook design</a:t>
            </a:r>
            <a:r>
              <a:rPr lang="ko-KR" altLang="en-US" dirty="0"/>
              <a:t>을</a:t>
            </a:r>
            <a:r>
              <a:rPr lang="en-US" altLang="ko-KR" dirty="0"/>
              <a:t> DNN(Deep Neural Network)</a:t>
            </a:r>
            <a:r>
              <a:rPr lang="ko-KR" altLang="en-US" dirty="0"/>
              <a:t>적용하여 문제를 해결해본다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1D799-BF31-49C7-BEA9-0F420ADB5CF6}"/>
              </a:ext>
            </a:extLst>
          </p:cNvPr>
          <p:cNvSpPr txBox="1"/>
          <p:nvPr/>
        </p:nvSpPr>
        <p:spPr>
          <a:xfrm>
            <a:off x="2135619" y="1623568"/>
            <a:ext cx="1005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논문의 목표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B509A3-10F8-410B-94D1-CCD824404D50}"/>
              </a:ext>
            </a:extLst>
          </p:cNvPr>
          <p:cNvSpPr/>
          <p:nvPr/>
        </p:nvSpPr>
        <p:spPr>
          <a:xfrm>
            <a:off x="2889504" y="2577191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을 이용한 </a:t>
            </a:r>
            <a:r>
              <a:rPr lang="en-US" altLang="ko-KR" dirty="0"/>
              <a:t>codebook and decoding SCMA(D-SCMA)</a:t>
            </a:r>
            <a:r>
              <a:rPr lang="ko-KR" altLang="en-US" dirty="0"/>
              <a:t>의 전송에서 </a:t>
            </a:r>
            <a:r>
              <a:rPr lang="en-US" altLang="ko-KR" dirty="0"/>
              <a:t>BER(bit</a:t>
            </a:r>
            <a:r>
              <a:rPr lang="ko-KR" altLang="en-US" dirty="0"/>
              <a:t> </a:t>
            </a:r>
            <a:r>
              <a:rPr lang="en-US" altLang="ko-KR" dirty="0"/>
              <a:t>error rate)</a:t>
            </a:r>
            <a:r>
              <a:rPr lang="ko-KR" altLang="en-US" dirty="0"/>
              <a:t> 최소로 하는 </a:t>
            </a:r>
            <a:r>
              <a:rPr lang="en-US" altLang="ko-KR" dirty="0"/>
              <a:t>DNN</a:t>
            </a:r>
            <a:r>
              <a:rPr lang="ko-KR" altLang="en-US" dirty="0"/>
              <a:t>구조로 구연해본다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89A131-8D32-4652-8541-98059F0BB8A1}"/>
              </a:ext>
            </a:extLst>
          </p:cNvPr>
          <p:cNvSpPr/>
          <p:nvPr/>
        </p:nvSpPr>
        <p:spPr>
          <a:xfrm>
            <a:off x="2889504" y="3906119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DNN</a:t>
            </a:r>
            <a:r>
              <a:rPr lang="ko-KR" altLang="en-US" dirty="0"/>
              <a:t>으로 구성한 </a:t>
            </a:r>
            <a:r>
              <a:rPr lang="en-US" altLang="ko-KR" dirty="0"/>
              <a:t>Decoder(D-SCMA)</a:t>
            </a:r>
            <a:r>
              <a:rPr lang="ko-KR" altLang="en-US" dirty="0"/>
              <a:t>가 기존의 </a:t>
            </a:r>
            <a:r>
              <a:rPr lang="en-US" altLang="ko-KR" dirty="0"/>
              <a:t>Decoder(SCMA)</a:t>
            </a:r>
            <a:r>
              <a:rPr lang="ko-KR" altLang="en-US" dirty="0"/>
              <a:t>보다 적은 </a:t>
            </a:r>
            <a:r>
              <a:rPr lang="ko-KR" altLang="en-US" dirty="0" err="1"/>
              <a:t>전산적</a:t>
            </a:r>
            <a:r>
              <a:rPr lang="ko-KR" altLang="en-US" dirty="0"/>
              <a:t> 복잡성</a:t>
            </a:r>
            <a:r>
              <a:rPr lang="en-US" altLang="ko-KR" dirty="0"/>
              <a:t>(less computational complexity)</a:t>
            </a:r>
            <a:r>
              <a:rPr lang="ko-KR" altLang="en-US" dirty="0"/>
              <a:t>을 가지게 구연해본다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9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System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372FFDC-F805-4996-BF0E-979D7C60143C}"/>
              </a:ext>
            </a:extLst>
          </p:cNvPr>
          <p:cNvSpPr/>
          <p:nvPr/>
        </p:nvSpPr>
        <p:spPr>
          <a:xfrm>
            <a:off x="2244199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5C3246-B73A-4CB2-A7A8-A7A95C00F2D7}"/>
              </a:ext>
            </a:extLst>
          </p:cNvPr>
          <p:cNvSpPr/>
          <p:nvPr/>
        </p:nvSpPr>
        <p:spPr>
          <a:xfrm>
            <a:off x="3588367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3999AA-D02A-4996-BF11-52805D71A20A}"/>
              </a:ext>
            </a:extLst>
          </p:cNvPr>
          <p:cNvSpPr/>
          <p:nvPr/>
        </p:nvSpPr>
        <p:spPr>
          <a:xfrm>
            <a:off x="4907720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40E99F-AABC-44D0-97A1-BF7238CBAAFB}"/>
              </a:ext>
            </a:extLst>
          </p:cNvPr>
          <p:cNvSpPr/>
          <p:nvPr/>
        </p:nvSpPr>
        <p:spPr>
          <a:xfrm>
            <a:off x="6282368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09F3E8-11D2-4FDB-823C-42AE746AB3D3}"/>
              </a:ext>
            </a:extLst>
          </p:cNvPr>
          <p:cNvSpPr/>
          <p:nvPr/>
        </p:nvSpPr>
        <p:spPr>
          <a:xfrm>
            <a:off x="7654188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02619F4-12EB-4F8B-9FDF-A6EF6C18559A}"/>
              </a:ext>
            </a:extLst>
          </p:cNvPr>
          <p:cNvSpPr/>
          <p:nvPr/>
        </p:nvSpPr>
        <p:spPr>
          <a:xfrm>
            <a:off x="9026008" y="640464"/>
            <a:ext cx="463296" cy="4632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20D7CF-6047-4217-AD93-01A6E9CE8D63}"/>
              </a:ext>
            </a:extLst>
          </p:cNvPr>
          <p:cNvSpPr/>
          <p:nvPr/>
        </p:nvSpPr>
        <p:spPr>
          <a:xfrm>
            <a:off x="3478639" y="2740536"/>
            <a:ext cx="463296" cy="463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05E390-5A9B-454D-892B-69B5B7E13C8A}"/>
              </a:ext>
            </a:extLst>
          </p:cNvPr>
          <p:cNvSpPr/>
          <p:nvPr/>
        </p:nvSpPr>
        <p:spPr>
          <a:xfrm>
            <a:off x="4936023" y="2740536"/>
            <a:ext cx="463296" cy="463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19B7FF-09B2-4197-9FB1-EDC7840A45FD}"/>
              </a:ext>
            </a:extLst>
          </p:cNvPr>
          <p:cNvSpPr/>
          <p:nvPr/>
        </p:nvSpPr>
        <p:spPr>
          <a:xfrm>
            <a:off x="6393407" y="2740536"/>
            <a:ext cx="463296" cy="463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BDFBAF-422B-4D7B-88C0-A429238F52F6}"/>
              </a:ext>
            </a:extLst>
          </p:cNvPr>
          <p:cNvSpPr/>
          <p:nvPr/>
        </p:nvSpPr>
        <p:spPr>
          <a:xfrm>
            <a:off x="7849260" y="2740536"/>
            <a:ext cx="463296" cy="463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F0B90A-B4E6-4727-A2B3-C983D3A289B8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>
            <a:off x="2475847" y="1103760"/>
            <a:ext cx="2691824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F525C9-0534-491A-8DD8-91D0D0B3C25B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>
            <a:off x="2475847" y="1103760"/>
            <a:ext cx="5605061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796033-3BD8-43FA-9D8E-FD4D56603B1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3710287" y="1103760"/>
            <a:ext cx="109728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3F5AAF-E273-4572-A054-8CD379654890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3710287" y="1103760"/>
            <a:ext cx="1429081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A2D008-BC6A-4E96-A7CF-366B0F7CC701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5139368" y="1103760"/>
            <a:ext cx="28303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5E6C625-E3D2-4218-8019-022158432F69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3820015" y="1103760"/>
            <a:ext cx="2805040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D77709F-DC78-4002-890E-11649A227FE4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6514016" y="1103760"/>
            <a:ext cx="1566892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F34C64-547F-4180-9B48-B7B2E77A350B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6514016" y="1103760"/>
            <a:ext cx="111039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719459-DDAC-4798-9A52-82EC744C2316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7885836" y="1103760"/>
            <a:ext cx="195072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27FBB70-48D4-4473-9D4D-E1C34DAB6188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 flipH="1">
            <a:off x="3710287" y="1103760"/>
            <a:ext cx="4175549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5FC4B55-646D-4E93-8D93-AD28CE3AE79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6625055" y="1103760"/>
            <a:ext cx="2632601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709E111-A38A-488C-920E-BCB753FE9F3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5167671" y="1103760"/>
            <a:ext cx="4089985" cy="16367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552DFB-5A52-43CE-87F8-199511322A3D}"/>
              </a:ext>
            </a:extLst>
          </p:cNvPr>
          <p:cNvSpPr txBox="1"/>
          <p:nvPr/>
        </p:nvSpPr>
        <p:spPr>
          <a:xfrm>
            <a:off x="9692639" y="640464"/>
            <a:ext cx="82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AD2B83-31CC-4731-A474-E514C992B893}"/>
              </a:ext>
            </a:extLst>
          </p:cNvPr>
          <p:cNvSpPr txBox="1"/>
          <p:nvPr/>
        </p:nvSpPr>
        <p:spPr>
          <a:xfrm>
            <a:off x="8547683" y="2740536"/>
            <a:ext cx="113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Resource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07F6DD-C290-4983-A19C-98F7332BDA03}"/>
              </a:ext>
            </a:extLst>
          </p:cNvPr>
          <p:cNvSpPr txBox="1"/>
          <p:nvPr/>
        </p:nvSpPr>
        <p:spPr>
          <a:xfrm>
            <a:off x="2109792" y="3507156"/>
            <a:ext cx="1008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개의 독립적인 신호들은 </a:t>
            </a:r>
            <a:r>
              <a:rPr lang="en-US" altLang="ko-KR" dirty="0"/>
              <a:t>K</a:t>
            </a:r>
            <a:r>
              <a:rPr lang="ko-KR" altLang="en-US" dirty="0"/>
              <a:t>개의 자원들과 직교적으로 다중화 되어있다</a:t>
            </a:r>
            <a:r>
              <a:rPr lang="en-US" altLang="ko-KR" dirty="0"/>
              <a:t>. (K &lt; J)</a:t>
            </a:r>
          </a:p>
          <a:p>
            <a:r>
              <a:rPr lang="en-US" altLang="ko-KR" dirty="0"/>
              <a:t>The number of data streams is larger than the number of orthogonal resources and non-orthogonal resource allocation is inevitable.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비 </a:t>
            </a:r>
            <a:r>
              <a:rPr lang="ko-KR" altLang="en-US" dirty="0" err="1"/>
              <a:t>직교적</a:t>
            </a:r>
            <a:r>
              <a:rPr lang="ko-KR" altLang="en-US" dirty="0"/>
              <a:t> 자원의 배당은 필수적이다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A1320E-C086-4C5F-803F-73EF964C6FFB}"/>
              </a:ext>
            </a:extLst>
          </p:cNvPr>
          <p:cNvSpPr txBox="1"/>
          <p:nvPr/>
        </p:nvSpPr>
        <p:spPr>
          <a:xfrm>
            <a:off x="2109792" y="4691153"/>
            <a:ext cx="5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수신신호는 다음과 같이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069A23-70D1-4902-860A-AB441DF6922D}"/>
                  </a:ext>
                </a:extLst>
              </p:cNvPr>
              <p:cNvSpPr txBox="1"/>
              <p:nvPr/>
            </p:nvSpPr>
            <p:spPr>
              <a:xfrm>
                <a:off x="1927298" y="5010053"/>
                <a:ext cx="3102682" cy="171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069A23-70D1-4902-860A-AB441DF6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98" y="5010053"/>
                <a:ext cx="3102682" cy="1712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A056110-B25C-495D-8DBA-9FA8797D47C6}"/>
                  </a:ext>
                </a:extLst>
              </p:cNvPr>
              <p:cNvSpPr/>
              <p:nvPr/>
            </p:nvSpPr>
            <p:spPr>
              <a:xfrm>
                <a:off x="5467874" y="5071866"/>
                <a:ext cx="5910040" cy="397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…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신호와 자원사이의 채널 벡터 </a:t>
                </a: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A056110-B25C-495D-8DBA-9FA8797D4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74" y="5071866"/>
                <a:ext cx="5910040" cy="397288"/>
              </a:xfrm>
              <a:prstGeom prst="rect">
                <a:avLst/>
              </a:prstGeom>
              <a:blipFill>
                <a:blip r:embed="rId3"/>
                <a:stretch>
                  <a:fillRect l="-929" t="-9231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C4253E-0456-42E6-87D2-17FAA9070ED1}"/>
              </a:ext>
            </a:extLst>
          </p:cNvPr>
          <p:cNvSpPr/>
          <p:nvPr/>
        </p:nvSpPr>
        <p:spPr>
          <a:xfrm>
            <a:off x="5467874" y="5469154"/>
            <a:ext cx="5910040" cy="37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diag</a:t>
            </a:r>
            <a:r>
              <a:rPr lang="en-US" altLang="ko-KR" dirty="0"/>
              <a:t>() : </a:t>
            </a:r>
            <a:r>
              <a:rPr lang="ko-KR" altLang="en-US" dirty="0"/>
              <a:t>대각행렬로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837FF3C-957E-4512-82FF-068399946E0C}"/>
                  </a:ext>
                </a:extLst>
              </p:cNvPr>
              <p:cNvSpPr/>
              <p:nvPr/>
            </p:nvSpPr>
            <p:spPr>
              <a:xfrm>
                <a:off x="5467874" y="5866442"/>
                <a:ext cx="5910040" cy="397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…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SCMA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Codeword of signal J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837FF3C-957E-4512-82FF-068399946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74" y="5866442"/>
                <a:ext cx="5910040" cy="397288"/>
              </a:xfrm>
              <a:prstGeom prst="rect">
                <a:avLst/>
              </a:prstGeom>
              <a:blipFill>
                <a:blip r:embed="rId4"/>
                <a:stretch>
                  <a:fillRect l="-929" t="-7576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A9C4346-3071-4A5E-8453-C2BDB634E8A4}"/>
                  </a:ext>
                </a:extLst>
              </p:cNvPr>
              <p:cNvSpPr/>
              <p:nvPr/>
            </p:nvSpPr>
            <p:spPr>
              <a:xfrm>
                <a:off x="5467874" y="6286492"/>
                <a:ext cx="284468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sz="1400" dirty="0"/>
                  <a:t>입력 데이터 </a:t>
                </a:r>
                <a:r>
                  <a:rPr lang="en-US" altLang="ko-KR" sz="1400" dirty="0"/>
                  <a:t>symbol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A9C4346-3071-4A5E-8453-C2BDB634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74" y="6286492"/>
                <a:ext cx="2844682" cy="391646"/>
              </a:xfrm>
              <a:prstGeom prst="rect">
                <a:avLst/>
              </a:prstGeom>
              <a:blipFill>
                <a:blip r:embed="rId5"/>
                <a:stretch>
                  <a:fillRect l="-1927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9E61181-247E-48FF-BAAE-17D31CD7FA99}"/>
                  </a:ext>
                </a:extLst>
              </p:cNvPr>
              <p:cNvSpPr/>
              <p:nvPr/>
            </p:nvSpPr>
            <p:spPr>
              <a:xfrm>
                <a:off x="8219133" y="6234944"/>
                <a:ext cx="37728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가우시안</a:t>
                </a:r>
                <a:r>
                  <a:rPr lang="ko-KR" altLang="en-US" sz="1400" dirty="0"/>
                  <a:t> 분포를 가지는 잡음</a:t>
                </a:r>
                <a:r>
                  <a:rPr lang="en-US" altLang="ko-KR" sz="1400" dirty="0"/>
                  <a:t>(AWGN)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9E61181-247E-48FF-BAAE-17D31CD7F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133" y="6234944"/>
                <a:ext cx="3772808" cy="584775"/>
              </a:xfrm>
              <a:prstGeom prst="rect">
                <a:avLst/>
              </a:prstGeom>
              <a:blipFill>
                <a:blip r:embed="rId6"/>
                <a:stretch>
                  <a:fillRect l="-1292" t="-6250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System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069A23-70D1-4902-860A-AB441DF6922D}"/>
                  </a:ext>
                </a:extLst>
              </p:cNvPr>
              <p:cNvSpPr txBox="1"/>
              <p:nvPr/>
            </p:nvSpPr>
            <p:spPr>
              <a:xfrm>
                <a:off x="2095018" y="833138"/>
                <a:ext cx="3102682" cy="171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069A23-70D1-4902-860A-AB441DF6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18" y="833138"/>
                <a:ext cx="3102682" cy="1712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B5333C4-4B10-431B-8211-7C7678483056}"/>
                  </a:ext>
                </a:extLst>
              </p:cNvPr>
              <p:cNvSpPr/>
              <p:nvPr/>
            </p:nvSpPr>
            <p:spPr>
              <a:xfrm>
                <a:off x="5478684" y="480466"/>
                <a:ext cx="5089003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 : SCMA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encoder(codebook)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B5333C4-4B10-431B-8211-7C7678483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4" y="480466"/>
                <a:ext cx="5089003" cy="391646"/>
              </a:xfrm>
              <a:prstGeom prst="rect">
                <a:avLst/>
              </a:prstGeom>
              <a:blipFill>
                <a:blip r:embed="rId3"/>
                <a:stretch>
                  <a:fillRect l="-359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295436D-BF6C-480D-A60D-F099B9D292F1}"/>
                  </a:ext>
                </a:extLst>
              </p:cNvPr>
              <p:cNvSpPr/>
              <p:nvPr/>
            </p:nvSpPr>
            <p:spPr>
              <a:xfrm>
                <a:off x="5478684" y="997567"/>
                <a:ext cx="6605286" cy="1798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 encoder (codebook) of the SCMA is denoted as </a:t>
                </a:r>
                <a:r>
                  <a:rPr lang="en-US" altLang="ko-KR" i="1" dirty="0"/>
                  <a:t>f (</a:t>
                </a:r>
                <a:r>
                  <a:rPr lang="en-US" altLang="ko-KR" b="1" i="1" dirty="0"/>
                  <a:t>r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refers to the complex constellation mapping</a:t>
                </a:r>
              </a:p>
              <a:p>
                <a:r>
                  <a:rPr lang="en-US" altLang="ko-KR" dirty="0"/>
                  <a:t>for resource </a:t>
                </a:r>
                <a:r>
                  <a:rPr lang="en-US" altLang="ko-KR" i="1" dirty="0"/>
                  <a:t>k </a:t>
                </a:r>
                <a:r>
                  <a:rPr lang="en-US" altLang="ko-KR" dirty="0"/>
                  <a:t>from the input data symbol </a:t>
                </a:r>
                <a:r>
                  <a:rPr lang="en-US" altLang="ko-KR" i="1" dirty="0"/>
                  <a:t>r j </a:t>
                </a:r>
                <a:r>
                  <a:rPr lang="en-US" altLang="ko-KR" dirty="0"/>
                  <a:t>of signal </a:t>
                </a:r>
                <a:r>
                  <a:rPr lang="en-US" altLang="ko-KR" i="1" dirty="0"/>
                  <a:t>j </a:t>
                </a:r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복소평면에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되어있는 입력신호</a:t>
                </a:r>
                <a:r>
                  <a:rPr lang="en-US" altLang="ko-KR" i="1" dirty="0"/>
                  <a:t>j  </a:t>
                </a:r>
                <a:r>
                  <a:rPr lang="ko-KR" altLang="en-US" dirty="0"/>
                  <a:t>로 부터 오는 자원</a:t>
                </a:r>
                <a:r>
                  <a:rPr lang="en-US" altLang="ko-KR" i="1" dirty="0"/>
                  <a:t>k</a:t>
                </a:r>
                <a:r>
                  <a:rPr lang="ko-KR" altLang="en-US" dirty="0"/>
                  <a:t>에 대한 함수이다</a:t>
                </a:r>
                <a:r>
                  <a:rPr lang="en-US" altLang="ko-KR" dirty="0"/>
                  <a:t>.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295436D-BF6C-480D-A60D-F099B9D29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4" y="997567"/>
                <a:ext cx="6605286" cy="1798954"/>
              </a:xfrm>
              <a:prstGeom prst="rect">
                <a:avLst/>
              </a:prstGeom>
              <a:blipFill>
                <a:blip r:embed="rId4"/>
                <a:stretch>
                  <a:fillRect l="-831" t="-2034" r="-554" b="-4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2939C4-E04A-457A-945F-79B7636D43C6}"/>
              </a:ext>
            </a:extLst>
          </p:cNvPr>
          <p:cNvSpPr txBox="1"/>
          <p:nvPr/>
        </p:nvSpPr>
        <p:spPr>
          <a:xfrm>
            <a:off x="2095018" y="3234333"/>
            <a:ext cx="74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DNN-Base</a:t>
            </a:r>
            <a:r>
              <a:rPr lang="ko-KR" altLang="en-US" dirty="0"/>
              <a:t>에선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r>
              <a:rPr lang="ko-KR" altLang="en-US" dirty="0"/>
              <a:t>가 </a:t>
            </a:r>
            <a:r>
              <a:rPr lang="en-US" altLang="ko-KR" dirty="0"/>
              <a:t>autoencoder 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대표적으로 </a:t>
            </a:r>
            <a:r>
              <a:rPr lang="en-US" altLang="ko-KR" dirty="0"/>
              <a:t>DAE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9B9177-BC01-48F2-9C51-CF21106E291E}"/>
              </a:ext>
            </a:extLst>
          </p:cNvPr>
          <p:cNvSpPr txBox="1"/>
          <p:nvPr/>
        </p:nvSpPr>
        <p:spPr>
          <a:xfrm>
            <a:off x="2095018" y="3924539"/>
            <a:ext cx="74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DAE(Denoising</a:t>
            </a:r>
            <a:r>
              <a:rPr lang="ko-KR" altLang="en-US" dirty="0"/>
              <a:t> </a:t>
            </a:r>
            <a:r>
              <a:rPr lang="en-US" altLang="ko-KR" dirty="0"/>
              <a:t>Auto-Encoder) : </a:t>
            </a:r>
            <a:r>
              <a:rPr lang="ko-KR" altLang="en-US" dirty="0"/>
              <a:t>잡음 최소화 자동 인코더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AD10A36-68B4-409B-AC64-72CFCA890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71" y="4337746"/>
            <a:ext cx="5790098" cy="1855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2F9F9D4-EC32-4F44-9E2E-1FE0A61F512F}"/>
                  </a:ext>
                </a:extLst>
              </p:cNvPr>
              <p:cNvSpPr/>
              <p:nvPr/>
            </p:nvSpPr>
            <p:spPr>
              <a:xfrm>
                <a:off x="5767064" y="5265358"/>
                <a:ext cx="657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2F9F9D4-EC32-4F44-9E2E-1FE0A61F5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064" y="5265358"/>
                <a:ext cx="65787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CD0BDF7-EC4C-4A6A-BB1B-F8A5D053CFD4}"/>
                  </a:ext>
                </a:extLst>
              </p:cNvPr>
              <p:cNvSpPr/>
              <p:nvPr/>
            </p:nvSpPr>
            <p:spPr>
              <a:xfrm>
                <a:off x="7919955" y="5265358"/>
                <a:ext cx="669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CD0BDF7-EC4C-4A6A-BB1B-F8A5D053C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955" y="5265358"/>
                <a:ext cx="66954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236598F-406B-4EA7-B713-D9D169C54336}"/>
                  </a:ext>
                </a:extLst>
              </p:cNvPr>
              <p:cNvSpPr/>
              <p:nvPr/>
            </p:nvSpPr>
            <p:spPr>
              <a:xfrm>
                <a:off x="4497823" y="5823639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236598F-406B-4EA7-B713-D9D169C54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23" y="5823639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70993C8-7090-4ACD-9192-9A0FC6807691}"/>
                  </a:ext>
                </a:extLst>
              </p:cNvPr>
              <p:cNvSpPr/>
              <p:nvPr/>
            </p:nvSpPr>
            <p:spPr>
              <a:xfrm>
                <a:off x="9231753" y="5867514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70993C8-7090-4ACD-9192-9A0FC6807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753" y="5867514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 r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25E7396-B272-4C94-BBE5-65574B7FD06F}"/>
                  </a:ext>
                </a:extLst>
              </p:cNvPr>
              <p:cNvSpPr/>
              <p:nvPr/>
            </p:nvSpPr>
            <p:spPr>
              <a:xfrm>
                <a:off x="5827853" y="6275754"/>
                <a:ext cx="28015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25E7396-B272-4C94-BBE5-65574B7FD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53" y="6275754"/>
                <a:ext cx="28015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3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Proposed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Scheme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ACCE2-F5C9-49BD-8EBB-FB5CC20100DD}"/>
                  </a:ext>
                </a:extLst>
              </p:cNvPr>
              <p:cNvSpPr txBox="1"/>
              <p:nvPr/>
            </p:nvSpPr>
            <p:spPr>
              <a:xfrm>
                <a:off x="1973942" y="1610360"/>
                <a:ext cx="10319657" cy="3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1400" dirty="0"/>
                  <a:t>를</a:t>
                </a:r>
                <a:r>
                  <a:rPr lang="en-US" altLang="ko-KR" sz="1400" dirty="0"/>
                  <a:t> DNN</a:t>
                </a:r>
                <a:r>
                  <a:rPr lang="ko-KR" altLang="en-US" sz="1400" dirty="0"/>
                  <a:t>에서 표현할 수 있는 </a:t>
                </a:r>
                <a:r>
                  <a:rPr lang="en-US" altLang="ko-KR" sz="1400" dirty="0"/>
                  <a:t>parametric </a:t>
                </a:r>
                <a:r>
                  <a:rPr lang="ko-KR" altLang="en-US" sz="1400" dirty="0"/>
                  <a:t>라 하여 </a:t>
                </a:r>
                <a:r>
                  <a:rPr lang="en-US" altLang="ko-KR" sz="1400" dirty="0"/>
                  <a:t>resource k</a:t>
                </a:r>
                <a:r>
                  <a:rPr lang="ko-KR" altLang="en-US" sz="1400" dirty="0"/>
                  <a:t>를 받는 수신신호를 다음과 같이 나타낼 수 있다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ACCE2-F5C9-49BD-8EBB-FB5CC201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42" y="1610360"/>
                <a:ext cx="10319657" cy="340478"/>
              </a:xfrm>
              <a:prstGeom prst="rect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FD38CBE-A86C-42FD-B7D6-BF3FC05EF5B8}"/>
                  </a:ext>
                </a:extLst>
              </p:cNvPr>
              <p:cNvSpPr/>
              <p:nvPr/>
            </p:nvSpPr>
            <p:spPr>
              <a:xfrm>
                <a:off x="5238372" y="1971158"/>
                <a:ext cx="3236848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FD38CBE-A86C-42FD-B7D6-BF3FC05EF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72" y="1971158"/>
                <a:ext cx="323684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8154C5-C5D0-4CD7-802B-407638A9E63E}"/>
              </a:ext>
            </a:extLst>
          </p:cNvPr>
          <p:cNvSpPr txBox="1"/>
          <p:nvPr/>
        </p:nvSpPr>
        <p:spPr>
          <a:xfrm>
            <a:off x="1973942" y="347930"/>
            <a:ext cx="10319657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 Generation of Codebook Base on DNN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34062-70F9-4757-AA31-DB331ADC2A73}"/>
                  </a:ext>
                </a:extLst>
              </p:cNvPr>
              <p:cNvSpPr txBox="1"/>
              <p:nvPr/>
            </p:nvSpPr>
            <p:spPr>
              <a:xfrm>
                <a:off x="1872343" y="864787"/>
                <a:ext cx="10319657" cy="55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The mapping from the M-</a:t>
                </a:r>
                <a:r>
                  <a:rPr lang="en-US" altLang="ko-KR" sz="1400" dirty="0" err="1"/>
                  <a:t>ary</a:t>
                </a:r>
                <a:r>
                  <a:rPr lang="en-US" altLang="ko-KR" sz="1400" dirty="0"/>
                  <a:t> symbol </a:t>
                </a:r>
                <a:r>
                  <a:rPr lang="en-US" altLang="ko-KR" sz="1400" i="1" dirty="0"/>
                  <a:t>r j </a:t>
                </a:r>
                <a:r>
                  <a:rPr lang="en-US" altLang="ko-KR" sz="1400" dirty="0"/>
                  <a:t>of stream </a:t>
                </a:r>
                <a:r>
                  <a:rPr lang="en-US" altLang="ko-KR" sz="1400" i="1" dirty="0"/>
                  <a:t>j </a:t>
                </a:r>
                <a:r>
                  <a:rPr lang="en-US" altLang="ko-KR" sz="1400" dirty="0"/>
                  <a:t>to a complex constellation plane of a single resource </a:t>
                </a:r>
                <a:r>
                  <a:rPr lang="en-US" altLang="ko-KR" sz="1400" i="1" dirty="0"/>
                  <a:t>k </a:t>
                </a:r>
                <a:r>
                  <a:rPr lang="en-US" altLang="ko-KR" sz="1400" dirty="0"/>
                  <a:t>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400" dirty="0"/>
                  <a:t>. M-</a:t>
                </a:r>
                <a:r>
                  <a:rPr lang="en-US" altLang="ko-KR" sz="1400" dirty="0" err="1"/>
                  <a:t>ary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위상크기가 일정 단계</a:t>
                </a:r>
                <a:r>
                  <a:rPr lang="en-US" altLang="ko-KR" sz="1400" dirty="0"/>
                  <a:t>(M)</a:t>
                </a:r>
                <a:r>
                  <a:rPr lang="ko-KR" altLang="en-US" sz="1400" dirty="0"/>
                  <a:t>로 구분된 디지털 심볼</a:t>
                </a:r>
                <a:r>
                  <a:rPr lang="en-US" altLang="ko-KR" sz="1400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:r>
                  <a:rPr lang="en-US" altLang="ko-KR" sz="1400" dirty="0"/>
                  <a:t>resource k</a:t>
                </a:r>
                <a:r>
                  <a:rPr lang="ko-KR" altLang="en-US" sz="1400" dirty="0"/>
                  <a:t>까지 가는 매핑을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라 한다</a:t>
                </a:r>
                <a:r>
                  <a:rPr lang="en-US" altLang="ko-KR" sz="1400" dirty="0"/>
                  <a:t>..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34062-70F9-4757-AA31-DB331ADC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864787"/>
                <a:ext cx="10319657" cy="555921"/>
              </a:xfrm>
              <a:prstGeom prst="rect">
                <a:avLst/>
              </a:prstGeom>
              <a:blipFill>
                <a:blip r:embed="rId4"/>
                <a:stretch>
                  <a:fillRect l="-177" t="-2198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866D5FB-DC6A-433C-BA29-FB52170553C2}"/>
              </a:ext>
            </a:extLst>
          </p:cNvPr>
          <p:cNvSpPr txBox="1"/>
          <p:nvPr/>
        </p:nvSpPr>
        <p:spPr>
          <a:xfrm>
            <a:off x="1973942" y="2894033"/>
            <a:ext cx="10319657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B.</a:t>
            </a:r>
            <a:r>
              <a:rPr lang="ko-KR" altLang="en-US" sz="1400" dirty="0"/>
              <a:t> </a:t>
            </a:r>
            <a:r>
              <a:rPr lang="en-US" altLang="ko-KR" sz="1400" dirty="0"/>
              <a:t>DNN-Based</a:t>
            </a:r>
            <a:r>
              <a:rPr lang="ko-KR" altLang="en-US" sz="1400" dirty="0"/>
              <a:t> </a:t>
            </a:r>
            <a:r>
              <a:rPr lang="en-US" altLang="ko-KR" sz="1400" dirty="0"/>
              <a:t>Decoder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DC31F-FEA1-412D-ACB9-2C818B358CDD}"/>
                  </a:ext>
                </a:extLst>
              </p:cNvPr>
              <p:cNvSpPr txBox="1"/>
              <p:nvPr/>
            </p:nvSpPr>
            <p:spPr>
              <a:xfrm>
                <a:off x="1973942" y="3420280"/>
                <a:ext cx="10319657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원래의 신호 </a:t>
                </a:r>
                <a:r>
                  <a:rPr lang="en-US" altLang="ko-KR" sz="1400" dirty="0"/>
                  <a:t>r </a:t>
                </a:r>
                <a:r>
                  <a:rPr lang="ko-KR" altLang="en-US" sz="1400" dirty="0"/>
                  <a:t>과 수신자가 받는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신호의 차이가 최소가 되는 </a:t>
                </a:r>
                <a:r>
                  <a:rPr lang="en-US" altLang="ko-KR" sz="1400" dirty="0"/>
                  <a:t>DNN-base 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400" dirty="0"/>
                  <a:t>설계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DC31F-FEA1-412D-ACB9-2C818B35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42" y="3420280"/>
                <a:ext cx="10319657" cy="325282"/>
              </a:xfrm>
              <a:prstGeom prst="rect">
                <a:avLst/>
              </a:prstGeom>
              <a:blipFill>
                <a:blip r:embed="rId5"/>
                <a:stretch>
                  <a:fillRect l="-177"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DC3CCCF-1323-4AF4-BCFE-C8D02F2165C2}"/>
                  </a:ext>
                </a:extLst>
              </p:cNvPr>
              <p:cNvSpPr/>
              <p:nvPr/>
            </p:nvSpPr>
            <p:spPr>
              <a:xfrm>
                <a:off x="5238372" y="3816908"/>
                <a:ext cx="2301527" cy="535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DC3CCCF-1323-4AF4-BCFE-C8D02F216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72" y="3816908"/>
                <a:ext cx="2301527" cy="535339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C38AD0-457F-4014-8682-1F285BCE7BFD}"/>
                  </a:ext>
                </a:extLst>
              </p:cNvPr>
              <p:cNvSpPr txBox="1"/>
              <p:nvPr/>
            </p:nvSpPr>
            <p:spPr>
              <a:xfrm>
                <a:off x="1973942" y="4473365"/>
                <a:ext cx="10319657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|| ||2 : L2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Norm : n</a:t>
                </a:r>
                <a:r>
                  <a:rPr lang="ko-KR" altLang="en-US" sz="1400" dirty="0"/>
                  <a:t>차원 좌표평면에서의 벡터의 크기를 계산 </a:t>
                </a:r>
                <a:r>
                  <a:rPr lang="en-US" altLang="ko-KR" sz="1400" dirty="0"/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+…)</m:t>
                        </m:r>
                      </m:e>
                    </m:rad>
                  </m:oMath>
                </a14:m>
                <a:r>
                  <a:rPr lang="en-US" altLang="ko-KR" sz="1400" dirty="0"/>
                  <a:t>  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C38AD0-457F-4014-8682-1F285BCE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42" y="4473365"/>
                <a:ext cx="10319657" cy="353238"/>
              </a:xfrm>
              <a:prstGeom prst="rect">
                <a:avLst/>
              </a:prstGeom>
              <a:blipFill>
                <a:blip r:embed="rId7"/>
                <a:stretch>
                  <a:fillRect l="-177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B3C24A9-0D5E-4CD2-A9E5-686DC9358B99}"/>
              </a:ext>
            </a:extLst>
          </p:cNvPr>
          <p:cNvSpPr txBox="1"/>
          <p:nvPr/>
        </p:nvSpPr>
        <p:spPr>
          <a:xfrm>
            <a:off x="1973942" y="4988971"/>
            <a:ext cx="10319657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C.</a:t>
            </a:r>
            <a:r>
              <a:rPr lang="ko-KR" altLang="en-US" sz="1400" dirty="0"/>
              <a:t> </a:t>
            </a:r>
            <a:r>
              <a:rPr lang="en-US" altLang="ko-KR" sz="1400" dirty="0"/>
              <a:t>Training Procedure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78869-F4CD-42B9-A423-0AE874AFCAFA}"/>
              </a:ext>
            </a:extLst>
          </p:cNvPr>
          <p:cNvSpPr txBox="1"/>
          <p:nvPr/>
        </p:nvSpPr>
        <p:spPr>
          <a:xfrm>
            <a:off x="1973942" y="5366108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Therefore, the end to-end loss function of the DNN, which considers both the encoders and the decoder can be written as follows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84A1CE-D948-4A90-84DD-5B06775FD197}"/>
                  </a:ext>
                </a:extLst>
              </p:cNvPr>
              <p:cNvSpPr/>
              <p:nvPr/>
            </p:nvSpPr>
            <p:spPr>
              <a:xfrm>
                <a:off x="2798410" y="5809167"/>
                <a:ext cx="5676810" cy="767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84A1CE-D948-4A90-84DD-5B06775FD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10" y="5809167"/>
                <a:ext cx="5676810" cy="767069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513635A-58FC-49D8-AA66-5837D29830BB}"/>
                  </a:ext>
                </a:extLst>
              </p:cNvPr>
              <p:cNvSpPr/>
              <p:nvPr/>
            </p:nvSpPr>
            <p:spPr>
              <a:xfrm>
                <a:off x="8475220" y="5781050"/>
                <a:ext cx="2832827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513635A-58FC-49D8-AA66-5837D2983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220" y="5781050"/>
                <a:ext cx="2832827" cy="411651"/>
              </a:xfrm>
              <a:prstGeom prst="rect">
                <a:avLst/>
              </a:prstGeom>
              <a:blipFill>
                <a:blip r:embed="rId9"/>
                <a:stretch>
                  <a:fillRect l="-1720" t="-4412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1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Proposed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Scheme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6761AD5-450A-4FEC-95BA-E34F7D03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30" y="1408112"/>
            <a:ext cx="9139843" cy="3169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3E2E2A-7A33-4554-9F46-E55DBB08147C}"/>
                  </a:ext>
                </a:extLst>
              </p:cNvPr>
              <p:cNvSpPr txBox="1"/>
              <p:nvPr/>
            </p:nvSpPr>
            <p:spPr>
              <a:xfrm>
                <a:off x="2040646" y="4740441"/>
                <a:ext cx="10062410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*loss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dirty="0"/>
                  <a:t>은 채널 샘플에 따라 </a:t>
                </a:r>
                <a:r>
                  <a:rPr lang="en-US" altLang="ko-KR" sz="1600" dirty="0"/>
                  <a:t>Stochastic Gradient Descent(SGD)</a:t>
                </a:r>
                <a:r>
                  <a:rPr lang="ko-KR" altLang="en-US" sz="1600" dirty="0"/>
                  <a:t>방법으로 업데이트 할 수 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3E2E2A-7A33-4554-9F46-E55DBB081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46" y="4740441"/>
                <a:ext cx="10062410" cy="358560"/>
              </a:xfrm>
              <a:prstGeom prst="rect">
                <a:avLst/>
              </a:prstGeom>
              <a:blipFill>
                <a:blip r:embed="rId3"/>
                <a:stretch>
                  <a:fillRect l="-364" t="-689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DAF3A27-4343-499E-8C5A-A4AEAA37AF00}"/>
                  </a:ext>
                </a:extLst>
              </p:cNvPr>
              <p:cNvSpPr/>
              <p:nvPr/>
            </p:nvSpPr>
            <p:spPr>
              <a:xfrm>
                <a:off x="4953373" y="5261919"/>
                <a:ext cx="4236955" cy="457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ko-KR" altLang="en-US" b="0" i="1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DAF3A27-4343-499E-8C5A-A4AEAA37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73" y="5261919"/>
                <a:ext cx="4236955" cy="457498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7A5BC6-CF58-4173-82BB-7E49708D4030}"/>
                  </a:ext>
                </a:extLst>
              </p:cNvPr>
              <p:cNvSpPr/>
              <p:nvPr/>
            </p:nvSpPr>
            <p:spPr>
              <a:xfrm>
                <a:off x="9415620" y="5306002"/>
                <a:ext cx="1872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learning rate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7A5BC6-CF58-4173-82BB-7E49708D4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20" y="5306002"/>
                <a:ext cx="1872436" cy="369332"/>
              </a:xfrm>
              <a:prstGeom prst="rect">
                <a:avLst/>
              </a:prstGeom>
              <a:blipFill>
                <a:blip r:embed="rId5"/>
                <a:stretch>
                  <a:fillRect t="-8197" r="-195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(Simulation)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5BF6-AA77-4B53-8196-AE7B35A56D3A}"/>
              </a:ext>
            </a:extLst>
          </p:cNvPr>
          <p:cNvSpPr txBox="1"/>
          <p:nvPr/>
        </p:nvSpPr>
        <p:spPr>
          <a:xfrm>
            <a:off x="2069431" y="164226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BER </a:t>
            </a:r>
            <a:r>
              <a:rPr lang="ko-KR" altLang="en-US" dirty="0"/>
              <a:t>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C112E-6ED8-4BB3-A193-24F9550D612B}"/>
              </a:ext>
            </a:extLst>
          </p:cNvPr>
          <p:cNvSpPr txBox="1"/>
          <p:nvPr/>
        </p:nvSpPr>
        <p:spPr>
          <a:xfrm>
            <a:off x="2746459" y="533558"/>
            <a:ext cx="433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4-QAM</a:t>
            </a:r>
            <a:r>
              <a:rPr lang="ko-KR" altLang="en-US" dirty="0"/>
              <a:t> 신호를 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15BF3B9A-024C-4CEC-9E37-75B0A061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047383"/>
                  </p:ext>
                </p:extLst>
              </p:nvPr>
            </p:nvGraphicFramePr>
            <p:xfrm>
              <a:off x="2748560" y="902890"/>
              <a:ext cx="3683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1500">
                      <a:extLst>
                        <a:ext uri="{9D8B030D-6E8A-4147-A177-3AD203B41FA5}">
                          <a16:colId xmlns:a16="http://schemas.microsoft.com/office/drawing/2014/main" val="3517396199"/>
                        </a:ext>
                      </a:extLst>
                    </a:gridCol>
                    <a:gridCol w="1841500">
                      <a:extLst>
                        <a:ext uri="{9D8B030D-6E8A-4147-A177-3AD203B41FA5}">
                          <a16:colId xmlns:a16="http://schemas.microsoft.com/office/drawing/2014/main" val="36303717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J(data stream)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38254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K(resource)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8875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AWGN</a:t>
                          </a:r>
                          <a:r>
                            <a:rPr lang="ko-KR" altLang="en-US" sz="1000" dirty="0"/>
                            <a:t>채널의 평균 채널이득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009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Input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data sequences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400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350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5646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Training dataset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300,000 </a:t>
                          </a:r>
                          <a:r>
                            <a:rPr lang="en-US" altLang="ko-KR" sz="1400" dirty="0"/>
                            <a:t>batches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68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15BF3B9A-024C-4CEC-9E37-75B0A061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047383"/>
                  </p:ext>
                </p:extLst>
              </p:nvPr>
            </p:nvGraphicFramePr>
            <p:xfrm>
              <a:off x="2748560" y="902890"/>
              <a:ext cx="3683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1500">
                      <a:extLst>
                        <a:ext uri="{9D8B030D-6E8A-4147-A177-3AD203B41FA5}">
                          <a16:colId xmlns:a16="http://schemas.microsoft.com/office/drawing/2014/main" val="3517396199"/>
                        </a:ext>
                      </a:extLst>
                    </a:gridCol>
                    <a:gridCol w="1841500">
                      <a:extLst>
                        <a:ext uri="{9D8B030D-6E8A-4147-A177-3AD203B41FA5}">
                          <a16:colId xmlns:a16="http://schemas.microsoft.com/office/drawing/2014/main" val="36303717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J(data stream)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38254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K(resource)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8875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AWGN</a:t>
                          </a:r>
                          <a:r>
                            <a:rPr lang="ko-KR" altLang="en-US" sz="1000" dirty="0"/>
                            <a:t>채널의 평균 채널이득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009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Input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data sequences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400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350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0" t="-408197" r="-1006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5646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Training dataset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300,000 </a:t>
                          </a:r>
                          <a:r>
                            <a:rPr lang="en-US" altLang="ko-KR" sz="1400" dirty="0"/>
                            <a:t>batches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68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ACE1174-2247-4393-A658-4B6ECDB9CACA}"/>
              </a:ext>
            </a:extLst>
          </p:cNvPr>
          <p:cNvSpPr txBox="1"/>
          <p:nvPr/>
        </p:nvSpPr>
        <p:spPr>
          <a:xfrm>
            <a:off x="6431560" y="1606968"/>
            <a:ext cx="4118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AWGN channel which has an average</a:t>
            </a:r>
          </a:p>
          <a:p>
            <a:r>
              <a:rPr lang="en-US" altLang="ko-KR" sz="1100" dirty="0"/>
              <a:t>channel gain of 1, is used3 throughout the simulations, and</a:t>
            </a:r>
          </a:p>
          <a:p>
            <a:r>
              <a:rPr lang="en-US" altLang="ko-KR" sz="1100" dirty="0"/>
              <a:t>D-SCMA is trained at η = −6 </a:t>
            </a:r>
            <a:r>
              <a:rPr lang="en-US" altLang="ko-KR" sz="1100" dirty="0" err="1"/>
              <a:t>dB.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ED573D-EFCE-44C8-98CD-A884C8B2E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59" y="3248525"/>
            <a:ext cx="4606376" cy="2887579"/>
          </a:xfrm>
          <a:prstGeom prst="rect">
            <a:avLst/>
          </a:prstGeom>
        </p:spPr>
      </p:pic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C841ECE-AABF-4B5E-B83E-C0EA807E6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01" y="3299682"/>
            <a:ext cx="4545976" cy="2785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3B5CA7-BB58-4D0B-96EC-D72FFF5E5221}"/>
              </a:ext>
            </a:extLst>
          </p:cNvPr>
          <p:cNvSpPr txBox="1"/>
          <p:nvPr/>
        </p:nvSpPr>
        <p:spPr>
          <a:xfrm>
            <a:off x="2746459" y="6084946"/>
            <a:ext cx="101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D-SCMA</a:t>
            </a:r>
            <a:r>
              <a:rPr lang="ko-KR" altLang="en-US" dirty="0"/>
              <a:t>를 사용한 전산속도가 </a:t>
            </a:r>
            <a:r>
              <a:rPr lang="en-US" altLang="ko-KR" dirty="0"/>
              <a:t>MPA scheme </a:t>
            </a:r>
            <a:r>
              <a:rPr lang="ko-KR" altLang="en-US" dirty="0"/>
              <a:t>보다 </a:t>
            </a:r>
            <a:r>
              <a:rPr lang="en-US" altLang="ko-KR" dirty="0"/>
              <a:t>4.86, 8.09, 11.34</a:t>
            </a:r>
            <a:r>
              <a:rPr lang="ko-KR" altLang="en-US" dirty="0"/>
              <a:t>배 빨랐다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3, 5, 7</a:t>
            </a:r>
            <a:r>
              <a:rPr lang="ko-KR" altLang="en-US" dirty="0"/>
              <a:t>메시지를 보낼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5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886</Words>
  <Application>Microsoft Office PowerPoint</Application>
  <PresentationFormat>와이드스크린</PresentationFormat>
  <Paragraphs>109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100</cp:revision>
  <dcterms:created xsi:type="dcterms:W3CDTF">2019-05-08T04:21:03Z</dcterms:created>
  <dcterms:modified xsi:type="dcterms:W3CDTF">2019-07-22T05:50:28Z</dcterms:modified>
</cp:coreProperties>
</file>