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58" r:id="rId5"/>
    <p:sldId id="260" r:id="rId6"/>
    <p:sldId id="261" r:id="rId7"/>
    <p:sldId id="263" r:id="rId8"/>
    <p:sldId id="262" r:id="rId9"/>
    <p:sldId id="264" r:id="rId10"/>
    <p:sldId id="265" r:id="rId11"/>
    <p:sldId id="266" r:id="rId12"/>
    <p:sldId id="267"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41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0" autoAdjust="0"/>
    <p:restoredTop sz="84120" autoAdjust="0"/>
  </p:normalViewPr>
  <p:slideViewPr>
    <p:cSldViewPr snapToGrid="0">
      <p:cViewPr varScale="1">
        <p:scale>
          <a:sx n="96" d="100"/>
          <a:sy n="96" d="100"/>
        </p:scale>
        <p:origin x="924" y="7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FD062-723B-4E5D-8E94-5F1E3AEF38EB}" type="datetimeFigureOut">
              <a:rPr lang="ko-KR" altLang="en-US" smtClean="0"/>
              <a:t>2020-05-11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CDBCE-D7B7-4391-B224-102C394A151E}" type="slidenum">
              <a:rPr lang="ko-KR" altLang="en-US" smtClean="0"/>
              <a:t>‹#›</a:t>
            </a:fld>
            <a:endParaRPr lang="ko-KR" altLang="en-US"/>
          </a:p>
        </p:txBody>
      </p:sp>
    </p:spTree>
    <p:extLst>
      <p:ext uri="{BB962C8B-B14F-4D97-AF65-F5344CB8AC3E}">
        <p14:creationId xmlns:p14="http://schemas.microsoft.com/office/powerpoint/2010/main" val="62082185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In the context of cognitive radio research, a standard assumption has been that secondary users may search and use idle channels that are not being used by their primary users (PU).</a:t>
            </a:r>
            <a:endParaRPr lang="ko-KR" altLang="en-US" dirty="0"/>
          </a:p>
        </p:txBody>
      </p:sp>
      <p:sp>
        <p:nvSpPr>
          <p:cNvPr id="4" name="슬라이드 번호 개체 틀 3"/>
          <p:cNvSpPr>
            <a:spLocks noGrp="1"/>
          </p:cNvSpPr>
          <p:nvPr>
            <p:ph type="sldNum" sz="quarter" idx="5"/>
          </p:nvPr>
        </p:nvSpPr>
        <p:spPr/>
        <p:txBody>
          <a:bodyPr/>
          <a:lstStyle/>
          <a:p>
            <a:fld id="{8FFCDBCE-D7B7-4391-B224-102C394A151E}" type="slidenum">
              <a:rPr lang="ko-KR" altLang="en-US" smtClean="0"/>
              <a:t>2</a:t>
            </a:fld>
            <a:endParaRPr lang="ko-KR" altLang="en-US"/>
          </a:p>
        </p:txBody>
      </p:sp>
    </p:spTree>
    <p:extLst>
      <p:ext uri="{BB962C8B-B14F-4D97-AF65-F5344CB8AC3E}">
        <p14:creationId xmlns:p14="http://schemas.microsoft.com/office/powerpoint/2010/main" val="1096004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8FFCDBCE-D7B7-4391-B224-102C394A151E}" type="slidenum">
              <a:rPr lang="ko-KR" altLang="en-US" smtClean="0"/>
              <a:t>6</a:t>
            </a:fld>
            <a:endParaRPr lang="ko-KR" altLang="en-US"/>
          </a:p>
        </p:txBody>
      </p:sp>
    </p:spTree>
    <p:extLst>
      <p:ext uri="{BB962C8B-B14F-4D97-AF65-F5344CB8AC3E}">
        <p14:creationId xmlns:p14="http://schemas.microsoft.com/office/powerpoint/2010/main" val="2582852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solving a POMDP in a large state space is always a bottleneck as the dynamic programming method has exponential time complexity (as explained in Section III) and the heuristic approaches do not have any performance guarantee.</a:t>
            </a:r>
            <a:endParaRPr lang="ko-KR" altLang="en-US" dirty="0"/>
          </a:p>
        </p:txBody>
      </p:sp>
      <p:sp>
        <p:nvSpPr>
          <p:cNvPr id="4" name="슬라이드 번호 개체 틀 3"/>
          <p:cNvSpPr>
            <a:spLocks noGrp="1"/>
          </p:cNvSpPr>
          <p:nvPr>
            <p:ph type="sldNum" sz="quarter" idx="5"/>
          </p:nvPr>
        </p:nvSpPr>
        <p:spPr/>
        <p:txBody>
          <a:bodyPr/>
          <a:lstStyle/>
          <a:p>
            <a:fld id="{8FFCDBCE-D7B7-4391-B224-102C394A151E}" type="slidenum">
              <a:rPr lang="ko-KR" altLang="en-US" smtClean="0"/>
              <a:t>7</a:t>
            </a:fld>
            <a:endParaRPr lang="ko-KR" altLang="en-US"/>
          </a:p>
        </p:txBody>
      </p:sp>
    </p:spTree>
    <p:extLst>
      <p:ext uri="{BB962C8B-B14F-4D97-AF65-F5344CB8AC3E}">
        <p14:creationId xmlns:p14="http://schemas.microsoft.com/office/powerpoint/2010/main" val="2456515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solving a POMDP in a large state space is always a bottleneck as the dynamic programming method has exponential time complexity (as explained in Section III) and the heuristic approaches do not have any performance guarantee.</a:t>
            </a:r>
            <a:endParaRPr lang="ko-KR" altLang="en-US" dirty="0"/>
          </a:p>
        </p:txBody>
      </p:sp>
      <p:sp>
        <p:nvSpPr>
          <p:cNvPr id="4" name="슬라이드 번호 개체 틀 3"/>
          <p:cNvSpPr>
            <a:spLocks noGrp="1"/>
          </p:cNvSpPr>
          <p:nvPr>
            <p:ph type="sldNum" sz="quarter" idx="5"/>
          </p:nvPr>
        </p:nvSpPr>
        <p:spPr/>
        <p:txBody>
          <a:bodyPr/>
          <a:lstStyle/>
          <a:p>
            <a:fld id="{8FFCDBCE-D7B7-4391-B224-102C394A151E}" type="slidenum">
              <a:rPr lang="ko-KR" altLang="en-US" smtClean="0"/>
              <a:t>8</a:t>
            </a:fld>
            <a:endParaRPr lang="ko-KR" altLang="en-US"/>
          </a:p>
        </p:txBody>
      </p:sp>
    </p:spTree>
    <p:extLst>
      <p:ext uri="{BB962C8B-B14F-4D97-AF65-F5344CB8AC3E}">
        <p14:creationId xmlns:p14="http://schemas.microsoft.com/office/powerpoint/2010/main" val="368027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solving a POMDP in a large state space is always a bottleneck as the dynamic programming method has exponential time complexity (as explained in Section III) and the heuristic approaches do not have any performance guarantee.</a:t>
            </a:r>
            <a:endParaRPr lang="ko-KR" altLang="en-US" dirty="0"/>
          </a:p>
        </p:txBody>
      </p:sp>
      <p:sp>
        <p:nvSpPr>
          <p:cNvPr id="4" name="슬라이드 번호 개체 틀 3"/>
          <p:cNvSpPr>
            <a:spLocks noGrp="1"/>
          </p:cNvSpPr>
          <p:nvPr>
            <p:ph type="sldNum" sz="quarter" idx="5"/>
          </p:nvPr>
        </p:nvSpPr>
        <p:spPr/>
        <p:txBody>
          <a:bodyPr/>
          <a:lstStyle/>
          <a:p>
            <a:fld id="{8FFCDBCE-D7B7-4391-B224-102C394A151E}" type="slidenum">
              <a:rPr lang="ko-KR" altLang="en-US" smtClean="0"/>
              <a:t>9</a:t>
            </a:fld>
            <a:endParaRPr lang="ko-KR" altLang="en-US"/>
          </a:p>
        </p:txBody>
      </p:sp>
    </p:spTree>
    <p:extLst>
      <p:ext uri="{BB962C8B-B14F-4D97-AF65-F5344CB8AC3E}">
        <p14:creationId xmlns:p14="http://schemas.microsoft.com/office/powerpoint/2010/main" val="1599281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solving a POMDP in a large state space is always a bottleneck as the dynamic programming method has exponential time complexity (as explained in Section III) and the heuristic approaches do not have any performance guarantee.</a:t>
            </a:r>
            <a:endParaRPr lang="ko-KR" altLang="en-US" dirty="0"/>
          </a:p>
        </p:txBody>
      </p:sp>
      <p:sp>
        <p:nvSpPr>
          <p:cNvPr id="4" name="슬라이드 번호 개체 틀 3"/>
          <p:cNvSpPr>
            <a:spLocks noGrp="1"/>
          </p:cNvSpPr>
          <p:nvPr>
            <p:ph type="sldNum" sz="quarter" idx="5"/>
          </p:nvPr>
        </p:nvSpPr>
        <p:spPr/>
        <p:txBody>
          <a:bodyPr/>
          <a:lstStyle/>
          <a:p>
            <a:fld id="{8FFCDBCE-D7B7-4391-B224-102C394A151E}" type="slidenum">
              <a:rPr lang="ko-KR" altLang="en-US" smtClean="0"/>
              <a:t>10</a:t>
            </a:fld>
            <a:endParaRPr lang="ko-KR" altLang="en-US"/>
          </a:p>
        </p:txBody>
      </p:sp>
    </p:spTree>
    <p:extLst>
      <p:ext uri="{BB962C8B-B14F-4D97-AF65-F5344CB8AC3E}">
        <p14:creationId xmlns:p14="http://schemas.microsoft.com/office/powerpoint/2010/main" val="1856350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solving a POMDP in a large state space is always a bottleneck as the dynamic programming method has exponential time complexity (as explained in Section III) and the heuristic approaches do not have any performance guarantee.</a:t>
            </a:r>
            <a:endParaRPr lang="ko-KR" altLang="en-US" dirty="0"/>
          </a:p>
        </p:txBody>
      </p:sp>
      <p:sp>
        <p:nvSpPr>
          <p:cNvPr id="4" name="슬라이드 번호 개체 틀 3"/>
          <p:cNvSpPr>
            <a:spLocks noGrp="1"/>
          </p:cNvSpPr>
          <p:nvPr>
            <p:ph type="sldNum" sz="quarter" idx="5"/>
          </p:nvPr>
        </p:nvSpPr>
        <p:spPr/>
        <p:txBody>
          <a:bodyPr/>
          <a:lstStyle/>
          <a:p>
            <a:fld id="{8FFCDBCE-D7B7-4391-B224-102C394A151E}" type="slidenum">
              <a:rPr lang="ko-KR" altLang="en-US" smtClean="0"/>
              <a:t>11</a:t>
            </a:fld>
            <a:endParaRPr lang="ko-KR" altLang="en-US"/>
          </a:p>
        </p:txBody>
      </p:sp>
    </p:spTree>
    <p:extLst>
      <p:ext uri="{BB962C8B-B14F-4D97-AF65-F5344CB8AC3E}">
        <p14:creationId xmlns:p14="http://schemas.microsoft.com/office/powerpoint/2010/main" val="411993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8FFCDBCE-D7B7-4391-B224-102C394A151E}" type="slidenum">
              <a:rPr lang="ko-KR" altLang="en-US" smtClean="0"/>
              <a:t>12</a:t>
            </a:fld>
            <a:endParaRPr lang="ko-KR" altLang="en-US"/>
          </a:p>
        </p:txBody>
      </p:sp>
    </p:spTree>
    <p:extLst>
      <p:ext uri="{BB962C8B-B14F-4D97-AF65-F5344CB8AC3E}">
        <p14:creationId xmlns:p14="http://schemas.microsoft.com/office/powerpoint/2010/main" val="181254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5DC5FB-8D9D-4203-A2B4-EE00EE7717C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6308EEF-6821-48C4-A2A2-807B38D4E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24EF64A-EEF0-471C-97F3-1C38FBFC24A7}"/>
              </a:ext>
            </a:extLst>
          </p:cNvPr>
          <p:cNvSpPr>
            <a:spLocks noGrp="1"/>
          </p:cNvSpPr>
          <p:nvPr>
            <p:ph type="dt" sz="half" idx="10"/>
          </p:nvPr>
        </p:nvSpPr>
        <p:spPr/>
        <p:txBody>
          <a:bodyPr/>
          <a:lstStyle/>
          <a:p>
            <a:fld id="{C86A0583-BAC1-4044-A1CD-5EE0D3A2FA02}" type="datetimeFigureOut">
              <a:rPr lang="ko-KR" altLang="en-US" smtClean="0"/>
              <a:t>2020-05-11</a:t>
            </a:fld>
            <a:endParaRPr lang="ko-KR" altLang="en-US"/>
          </a:p>
        </p:txBody>
      </p:sp>
      <p:sp>
        <p:nvSpPr>
          <p:cNvPr id="5" name="바닥글 개체 틀 4">
            <a:extLst>
              <a:ext uri="{FF2B5EF4-FFF2-40B4-BE49-F238E27FC236}">
                <a16:creationId xmlns:a16="http://schemas.microsoft.com/office/drawing/2014/main" id="{1E3B88FD-583C-4DFF-A870-57585C2ECBA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66D4F49-33D9-4C28-986A-55E17F3A7BF2}"/>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255446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58BFC1-BE5B-48F6-AF72-F8104123C36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198129D-3739-4C9A-AFDF-EF35C49B050E}"/>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CD97884-97BB-4044-AC33-02515722B469}"/>
              </a:ext>
            </a:extLst>
          </p:cNvPr>
          <p:cNvSpPr>
            <a:spLocks noGrp="1"/>
          </p:cNvSpPr>
          <p:nvPr>
            <p:ph type="dt" sz="half" idx="10"/>
          </p:nvPr>
        </p:nvSpPr>
        <p:spPr/>
        <p:txBody>
          <a:bodyPr/>
          <a:lstStyle/>
          <a:p>
            <a:fld id="{C86A0583-BAC1-4044-A1CD-5EE0D3A2FA02}" type="datetimeFigureOut">
              <a:rPr lang="ko-KR" altLang="en-US" smtClean="0"/>
              <a:t>2020-05-11</a:t>
            </a:fld>
            <a:endParaRPr lang="ko-KR" altLang="en-US"/>
          </a:p>
        </p:txBody>
      </p:sp>
      <p:sp>
        <p:nvSpPr>
          <p:cNvPr id="5" name="바닥글 개체 틀 4">
            <a:extLst>
              <a:ext uri="{FF2B5EF4-FFF2-40B4-BE49-F238E27FC236}">
                <a16:creationId xmlns:a16="http://schemas.microsoft.com/office/drawing/2014/main" id="{2822341A-CFC5-461C-AD5D-E1EA5B4C80E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77B8A4E-1B4C-413B-81B2-56275940CF33}"/>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136793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4B401C6-6EA8-4DB3-B001-9AF9ECC34EFB}"/>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2E7E6C9-A680-4943-A3FA-D67C22CAFEC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4B4B47E-CB10-4D1A-A784-7E5A0FC2401B}"/>
              </a:ext>
            </a:extLst>
          </p:cNvPr>
          <p:cNvSpPr>
            <a:spLocks noGrp="1"/>
          </p:cNvSpPr>
          <p:nvPr>
            <p:ph type="dt" sz="half" idx="10"/>
          </p:nvPr>
        </p:nvSpPr>
        <p:spPr/>
        <p:txBody>
          <a:bodyPr/>
          <a:lstStyle/>
          <a:p>
            <a:fld id="{C86A0583-BAC1-4044-A1CD-5EE0D3A2FA02}" type="datetimeFigureOut">
              <a:rPr lang="ko-KR" altLang="en-US" smtClean="0"/>
              <a:t>2020-05-11</a:t>
            </a:fld>
            <a:endParaRPr lang="ko-KR" altLang="en-US"/>
          </a:p>
        </p:txBody>
      </p:sp>
      <p:sp>
        <p:nvSpPr>
          <p:cNvPr id="5" name="바닥글 개체 틀 4">
            <a:extLst>
              <a:ext uri="{FF2B5EF4-FFF2-40B4-BE49-F238E27FC236}">
                <a16:creationId xmlns:a16="http://schemas.microsoft.com/office/drawing/2014/main" id="{17DC64A1-EC8B-4065-BC84-41FE96E323B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7920A09-370F-4D4E-B1D5-88C774A4EE37}"/>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404105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28D56B-9D7E-4342-87B9-4F5D1031C34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B96EE6B-D61A-43FF-A1E8-4BACD501545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5E8FE96-3ED4-4202-B608-4CFAFE57B13C}"/>
              </a:ext>
            </a:extLst>
          </p:cNvPr>
          <p:cNvSpPr>
            <a:spLocks noGrp="1"/>
          </p:cNvSpPr>
          <p:nvPr>
            <p:ph type="dt" sz="half" idx="10"/>
          </p:nvPr>
        </p:nvSpPr>
        <p:spPr/>
        <p:txBody>
          <a:bodyPr/>
          <a:lstStyle/>
          <a:p>
            <a:fld id="{C86A0583-BAC1-4044-A1CD-5EE0D3A2FA02}" type="datetimeFigureOut">
              <a:rPr lang="ko-KR" altLang="en-US" smtClean="0"/>
              <a:t>2020-05-11</a:t>
            </a:fld>
            <a:endParaRPr lang="ko-KR" altLang="en-US"/>
          </a:p>
        </p:txBody>
      </p:sp>
      <p:sp>
        <p:nvSpPr>
          <p:cNvPr id="5" name="바닥글 개체 틀 4">
            <a:extLst>
              <a:ext uri="{FF2B5EF4-FFF2-40B4-BE49-F238E27FC236}">
                <a16:creationId xmlns:a16="http://schemas.microsoft.com/office/drawing/2014/main" id="{61123C1B-5221-4176-831D-593CC9B15C4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0E4DA9-5E2A-4900-80CB-9D43DFEEA864}"/>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1998899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851AFF-F278-440D-849C-E9FF3C5F6B4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67B6E43F-E069-4760-BC62-B145D073B0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4FB003AF-FBDB-4F3E-9FAB-46C0F43C9972}"/>
              </a:ext>
            </a:extLst>
          </p:cNvPr>
          <p:cNvSpPr>
            <a:spLocks noGrp="1"/>
          </p:cNvSpPr>
          <p:nvPr>
            <p:ph type="dt" sz="half" idx="10"/>
          </p:nvPr>
        </p:nvSpPr>
        <p:spPr/>
        <p:txBody>
          <a:bodyPr/>
          <a:lstStyle/>
          <a:p>
            <a:fld id="{C86A0583-BAC1-4044-A1CD-5EE0D3A2FA02}" type="datetimeFigureOut">
              <a:rPr lang="ko-KR" altLang="en-US" smtClean="0"/>
              <a:t>2020-05-11</a:t>
            </a:fld>
            <a:endParaRPr lang="ko-KR" altLang="en-US"/>
          </a:p>
        </p:txBody>
      </p:sp>
      <p:sp>
        <p:nvSpPr>
          <p:cNvPr id="5" name="바닥글 개체 틀 4">
            <a:extLst>
              <a:ext uri="{FF2B5EF4-FFF2-40B4-BE49-F238E27FC236}">
                <a16:creationId xmlns:a16="http://schemas.microsoft.com/office/drawing/2014/main" id="{11A983CA-B1A6-4C2E-ADA5-18EC1504978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60D32B2-2268-4CFB-8212-FF9EF41C3D3A}"/>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397314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80017B-508F-4B18-ADEE-75A7D0D97EF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61D4CB6-7B7D-4A8B-BA85-09BFD209CF02}"/>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8C087DC-4F55-4162-9A97-0C42CEAB796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1471531-D9C5-4F4F-BD11-2EDCFD9602A6}"/>
              </a:ext>
            </a:extLst>
          </p:cNvPr>
          <p:cNvSpPr>
            <a:spLocks noGrp="1"/>
          </p:cNvSpPr>
          <p:nvPr>
            <p:ph type="dt" sz="half" idx="10"/>
          </p:nvPr>
        </p:nvSpPr>
        <p:spPr/>
        <p:txBody>
          <a:bodyPr/>
          <a:lstStyle/>
          <a:p>
            <a:fld id="{C86A0583-BAC1-4044-A1CD-5EE0D3A2FA02}" type="datetimeFigureOut">
              <a:rPr lang="ko-KR" altLang="en-US" smtClean="0"/>
              <a:t>2020-05-11</a:t>
            </a:fld>
            <a:endParaRPr lang="ko-KR" altLang="en-US"/>
          </a:p>
        </p:txBody>
      </p:sp>
      <p:sp>
        <p:nvSpPr>
          <p:cNvPr id="6" name="바닥글 개체 틀 5">
            <a:extLst>
              <a:ext uri="{FF2B5EF4-FFF2-40B4-BE49-F238E27FC236}">
                <a16:creationId xmlns:a16="http://schemas.microsoft.com/office/drawing/2014/main" id="{527E2CBE-F5F6-49CA-BE26-DE4E45BD99F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5769224-CB26-41DF-BA82-F42CB9F4D53C}"/>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309104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EF7DD1-11BD-47EE-BD55-434882C64BE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82BA489-DF2D-4561-BAD1-C561F9F63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E7F5376-2AF5-4112-9F9B-BE4AF108029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BB237E2B-955D-4078-8D8D-8AD0C4ABCC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6769A21-2F56-495C-BB3C-39CE0C3175A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4286BAD4-4ECE-4A1A-95C7-058196F198A6}"/>
              </a:ext>
            </a:extLst>
          </p:cNvPr>
          <p:cNvSpPr>
            <a:spLocks noGrp="1"/>
          </p:cNvSpPr>
          <p:nvPr>
            <p:ph type="dt" sz="half" idx="10"/>
          </p:nvPr>
        </p:nvSpPr>
        <p:spPr/>
        <p:txBody>
          <a:bodyPr/>
          <a:lstStyle/>
          <a:p>
            <a:fld id="{C86A0583-BAC1-4044-A1CD-5EE0D3A2FA02}" type="datetimeFigureOut">
              <a:rPr lang="ko-KR" altLang="en-US" smtClean="0"/>
              <a:t>2020-05-11</a:t>
            </a:fld>
            <a:endParaRPr lang="ko-KR" altLang="en-US"/>
          </a:p>
        </p:txBody>
      </p:sp>
      <p:sp>
        <p:nvSpPr>
          <p:cNvPr id="8" name="바닥글 개체 틀 7">
            <a:extLst>
              <a:ext uri="{FF2B5EF4-FFF2-40B4-BE49-F238E27FC236}">
                <a16:creationId xmlns:a16="http://schemas.microsoft.com/office/drawing/2014/main" id="{B6A16594-BE9B-4D36-828D-B62A68A0C5F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0767D52-7E16-40C4-B784-E4DAA144D648}"/>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1453463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9B47EE-080B-468B-A824-600FA57B816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3F796AD-18B9-47A8-AA6B-C2B58B83AAFD}"/>
              </a:ext>
            </a:extLst>
          </p:cNvPr>
          <p:cNvSpPr>
            <a:spLocks noGrp="1"/>
          </p:cNvSpPr>
          <p:nvPr>
            <p:ph type="dt" sz="half" idx="10"/>
          </p:nvPr>
        </p:nvSpPr>
        <p:spPr/>
        <p:txBody>
          <a:bodyPr/>
          <a:lstStyle/>
          <a:p>
            <a:fld id="{C86A0583-BAC1-4044-A1CD-5EE0D3A2FA02}" type="datetimeFigureOut">
              <a:rPr lang="ko-KR" altLang="en-US" smtClean="0"/>
              <a:t>2020-05-11</a:t>
            </a:fld>
            <a:endParaRPr lang="ko-KR" altLang="en-US"/>
          </a:p>
        </p:txBody>
      </p:sp>
      <p:sp>
        <p:nvSpPr>
          <p:cNvPr id="4" name="바닥글 개체 틀 3">
            <a:extLst>
              <a:ext uri="{FF2B5EF4-FFF2-40B4-BE49-F238E27FC236}">
                <a16:creationId xmlns:a16="http://schemas.microsoft.com/office/drawing/2014/main" id="{D672B09F-0DAB-48A5-9206-C80150C7EDC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895740C-51D7-4F75-A29E-09C2BDB493CF}"/>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191522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E0922F3-260F-4F4B-8A04-5098FB33E084}"/>
              </a:ext>
            </a:extLst>
          </p:cNvPr>
          <p:cNvSpPr>
            <a:spLocks noGrp="1"/>
          </p:cNvSpPr>
          <p:nvPr>
            <p:ph type="dt" sz="half" idx="10"/>
          </p:nvPr>
        </p:nvSpPr>
        <p:spPr/>
        <p:txBody>
          <a:bodyPr/>
          <a:lstStyle/>
          <a:p>
            <a:fld id="{C86A0583-BAC1-4044-A1CD-5EE0D3A2FA02}" type="datetimeFigureOut">
              <a:rPr lang="ko-KR" altLang="en-US" smtClean="0"/>
              <a:t>2020-05-11</a:t>
            </a:fld>
            <a:endParaRPr lang="ko-KR" altLang="en-US"/>
          </a:p>
        </p:txBody>
      </p:sp>
      <p:sp>
        <p:nvSpPr>
          <p:cNvPr id="3" name="바닥글 개체 틀 2">
            <a:extLst>
              <a:ext uri="{FF2B5EF4-FFF2-40B4-BE49-F238E27FC236}">
                <a16:creationId xmlns:a16="http://schemas.microsoft.com/office/drawing/2014/main" id="{22CBA4A5-F3F9-4945-90C0-3EC8C34920A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1FF819E-D0FB-4833-A982-9DB801CB2F94}"/>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222895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4FF43C-07D4-4C5D-A17D-D96AB03375C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A7D6370-799D-4872-A5D3-1CF44A367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ED213B7F-277E-4721-93E1-FC61EDBB3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A3FA86A-8DE7-4849-8273-A59FD2414A9F}"/>
              </a:ext>
            </a:extLst>
          </p:cNvPr>
          <p:cNvSpPr>
            <a:spLocks noGrp="1"/>
          </p:cNvSpPr>
          <p:nvPr>
            <p:ph type="dt" sz="half" idx="10"/>
          </p:nvPr>
        </p:nvSpPr>
        <p:spPr/>
        <p:txBody>
          <a:bodyPr/>
          <a:lstStyle/>
          <a:p>
            <a:fld id="{C86A0583-BAC1-4044-A1CD-5EE0D3A2FA02}" type="datetimeFigureOut">
              <a:rPr lang="ko-KR" altLang="en-US" smtClean="0"/>
              <a:t>2020-05-11</a:t>
            </a:fld>
            <a:endParaRPr lang="ko-KR" altLang="en-US"/>
          </a:p>
        </p:txBody>
      </p:sp>
      <p:sp>
        <p:nvSpPr>
          <p:cNvPr id="6" name="바닥글 개체 틀 5">
            <a:extLst>
              <a:ext uri="{FF2B5EF4-FFF2-40B4-BE49-F238E27FC236}">
                <a16:creationId xmlns:a16="http://schemas.microsoft.com/office/drawing/2014/main" id="{EAD47895-119A-44B2-BC28-DE0FABBE22A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A5CC71C-46B3-45A5-9B47-1AA6D6204C89}"/>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102032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79EFE8-57CC-4E88-BA99-843F059B787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DC8347A-6863-42CE-A021-79AFA87B6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D645E01F-C94A-46DF-B6E0-8CAD5FD58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5D70A58-FBE1-4FA7-81ED-96EA4BF687D7}"/>
              </a:ext>
            </a:extLst>
          </p:cNvPr>
          <p:cNvSpPr>
            <a:spLocks noGrp="1"/>
          </p:cNvSpPr>
          <p:nvPr>
            <p:ph type="dt" sz="half" idx="10"/>
          </p:nvPr>
        </p:nvSpPr>
        <p:spPr/>
        <p:txBody>
          <a:bodyPr/>
          <a:lstStyle/>
          <a:p>
            <a:fld id="{C86A0583-BAC1-4044-A1CD-5EE0D3A2FA02}" type="datetimeFigureOut">
              <a:rPr lang="ko-KR" altLang="en-US" smtClean="0"/>
              <a:t>2020-05-11</a:t>
            </a:fld>
            <a:endParaRPr lang="ko-KR" altLang="en-US"/>
          </a:p>
        </p:txBody>
      </p:sp>
      <p:sp>
        <p:nvSpPr>
          <p:cNvPr id="6" name="바닥글 개체 틀 5">
            <a:extLst>
              <a:ext uri="{FF2B5EF4-FFF2-40B4-BE49-F238E27FC236}">
                <a16:creationId xmlns:a16="http://schemas.microsoft.com/office/drawing/2014/main" id="{C226EFF4-DD15-438F-95FF-E9B7CADD2C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C46367F-D63A-4E2C-B9B3-779FB44348FF}"/>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265067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5202FEC-E7F6-4AC7-A86D-1414DD65F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19D868D-0201-4B9D-AD7B-18D3B187AD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70EB78A-E52B-4B11-8125-1337A4279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A0583-BAC1-4044-A1CD-5EE0D3A2FA02}" type="datetimeFigureOut">
              <a:rPr lang="ko-KR" altLang="en-US" smtClean="0"/>
              <a:t>2020-05-11</a:t>
            </a:fld>
            <a:endParaRPr lang="ko-KR" altLang="en-US"/>
          </a:p>
        </p:txBody>
      </p:sp>
      <p:sp>
        <p:nvSpPr>
          <p:cNvPr id="5" name="바닥글 개체 틀 4">
            <a:extLst>
              <a:ext uri="{FF2B5EF4-FFF2-40B4-BE49-F238E27FC236}">
                <a16:creationId xmlns:a16="http://schemas.microsoft.com/office/drawing/2014/main" id="{9CA5E120-F5A9-4346-B0E1-17872403D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9873D9FB-90D7-4395-98CF-9F883289B2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162717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 name="TextBox 5"/>
          <p:cNvSpPr txBox="1"/>
          <p:nvPr/>
        </p:nvSpPr>
        <p:spPr>
          <a:xfrm>
            <a:off x="0" y="19847"/>
            <a:ext cx="1774373" cy="2492990"/>
          </a:xfrm>
          <a:prstGeom prst="rect">
            <a:avLst/>
          </a:prstGeom>
          <a:noFill/>
        </p:spPr>
        <p:txBody>
          <a:bodyPr wrap="square">
            <a:spAutoFit/>
          </a:bodyPr>
          <a:lstStyle/>
          <a:p>
            <a:pPr lvl="0">
              <a:defRPr/>
            </a:pPr>
            <a:r>
              <a:rPr lang="en-US" altLang="ko-KR" sz="2000" b="1" dirty="0">
                <a:solidFill>
                  <a:schemeClr val="bg1"/>
                </a:solidFill>
              </a:rPr>
              <a:t>IEEE</a:t>
            </a:r>
          </a:p>
          <a:p>
            <a:pPr lvl="0">
              <a:defRPr/>
            </a:pPr>
            <a:r>
              <a:rPr lang="en-US" altLang="ko-KR" sz="1600" b="1" dirty="0">
                <a:solidFill>
                  <a:schemeClr val="bg1"/>
                </a:solidFill>
              </a:rPr>
              <a:t>Transactions</a:t>
            </a:r>
          </a:p>
          <a:p>
            <a:pPr lvl="0">
              <a:defRPr/>
            </a:pPr>
            <a:r>
              <a:rPr lang="en-US" altLang="ko-KR" sz="1600" b="1" dirty="0">
                <a:solidFill>
                  <a:schemeClr val="bg1"/>
                </a:solidFill>
              </a:rPr>
              <a:t>on</a:t>
            </a:r>
          </a:p>
          <a:p>
            <a:pPr lvl="0">
              <a:defRPr/>
            </a:pPr>
            <a:r>
              <a:rPr lang="en-US" altLang="ko-KR" sz="1600" b="1" dirty="0">
                <a:solidFill>
                  <a:schemeClr val="bg1"/>
                </a:solidFill>
              </a:rPr>
              <a:t>Cognitive</a:t>
            </a:r>
          </a:p>
          <a:p>
            <a:pPr lvl="0">
              <a:defRPr/>
            </a:pPr>
            <a:r>
              <a:rPr lang="en-US" altLang="ko-KR" sz="1600" b="1" dirty="0">
                <a:solidFill>
                  <a:schemeClr val="bg1"/>
                </a:solidFill>
              </a:rPr>
              <a:t>Communication</a:t>
            </a:r>
          </a:p>
          <a:p>
            <a:pPr lvl="0">
              <a:defRPr/>
            </a:pPr>
            <a:r>
              <a:rPr lang="en-US" altLang="ko-KR" sz="1600" b="1" dirty="0">
                <a:solidFill>
                  <a:schemeClr val="bg1"/>
                </a:solidFill>
              </a:rPr>
              <a:t>and</a:t>
            </a:r>
          </a:p>
          <a:p>
            <a:pPr lvl="0">
              <a:defRPr/>
            </a:pPr>
            <a:r>
              <a:rPr lang="en-US" altLang="ko-KR" sz="1600" b="1" dirty="0">
                <a:solidFill>
                  <a:schemeClr val="bg1"/>
                </a:solidFill>
              </a:rPr>
              <a:t>Networking</a:t>
            </a:r>
            <a:r>
              <a:rPr lang="en-US" altLang="ko-KR" sz="2000" b="1" dirty="0">
                <a:solidFill>
                  <a:schemeClr val="bg1"/>
                </a:solidFill>
              </a:rPr>
              <a:t>,</a:t>
            </a:r>
          </a:p>
          <a:p>
            <a:pPr lvl="0">
              <a:defRPr/>
            </a:pPr>
            <a:r>
              <a:rPr lang="en-US" altLang="ko-KR" b="1" dirty="0">
                <a:solidFill>
                  <a:schemeClr val="bg1"/>
                </a:solidFill>
              </a:rPr>
              <a:t>(TCCN)</a:t>
            </a:r>
          </a:p>
          <a:p>
            <a:pPr lvl="0">
              <a:defRPr/>
            </a:pPr>
            <a:r>
              <a:rPr lang="en-US" altLang="ko-KR" sz="1600" b="1" dirty="0">
                <a:solidFill>
                  <a:schemeClr val="bg1"/>
                </a:solidFill>
              </a:rPr>
              <a:t>JUNE 2018</a:t>
            </a:r>
          </a:p>
        </p:txBody>
      </p:sp>
      <p:sp>
        <p:nvSpPr>
          <p:cNvPr id="2" name="TextBox 1">
            <a:extLst>
              <a:ext uri="{FF2B5EF4-FFF2-40B4-BE49-F238E27FC236}">
                <a16:creationId xmlns:a16="http://schemas.microsoft.com/office/drawing/2014/main" id="{01675973-3A55-49E3-8739-57BEA0459637}"/>
              </a:ext>
            </a:extLst>
          </p:cNvPr>
          <p:cNvSpPr txBox="1"/>
          <p:nvPr/>
        </p:nvSpPr>
        <p:spPr>
          <a:xfrm>
            <a:off x="2416029" y="2393094"/>
            <a:ext cx="9152389" cy="954107"/>
          </a:xfrm>
          <a:prstGeom prst="rect">
            <a:avLst/>
          </a:prstGeom>
          <a:noFill/>
        </p:spPr>
        <p:txBody>
          <a:bodyPr wrap="square" rtlCol="0">
            <a:spAutoFit/>
          </a:bodyPr>
          <a:lstStyle/>
          <a:p>
            <a:pPr algn="ctr"/>
            <a:r>
              <a:rPr lang="en-US" altLang="ko-KR" sz="2800" dirty="0"/>
              <a:t>Deep Reinforcement Learning for Dynamic</a:t>
            </a:r>
          </a:p>
          <a:p>
            <a:pPr algn="ctr"/>
            <a:r>
              <a:rPr lang="en-US" altLang="ko-KR" sz="2800" dirty="0"/>
              <a:t>Multichannel Access in Wireless Networks</a:t>
            </a:r>
            <a:endParaRPr lang="ko-KR" altLang="en-US" sz="2800" dirty="0"/>
          </a:p>
        </p:txBody>
      </p:sp>
      <p:sp>
        <p:nvSpPr>
          <p:cNvPr id="7" name="TextBox 6">
            <a:extLst>
              <a:ext uri="{FF2B5EF4-FFF2-40B4-BE49-F238E27FC236}">
                <a16:creationId xmlns:a16="http://schemas.microsoft.com/office/drawing/2014/main" id="{554C1143-9043-4CE8-AD87-3AEECC298F5C}"/>
              </a:ext>
            </a:extLst>
          </p:cNvPr>
          <p:cNvSpPr txBox="1"/>
          <p:nvPr/>
        </p:nvSpPr>
        <p:spPr>
          <a:xfrm>
            <a:off x="2416028" y="3510800"/>
            <a:ext cx="9152389" cy="523220"/>
          </a:xfrm>
          <a:prstGeom prst="rect">
            <a:avLst/>
          </a:prstGeom>
          <a:noFill/>
        </p:spPr>
        <p:txBody>
          <a:bodyPr wrap="square" rtlCol="0">
            <a:spAutoFit/>
          </a:bodyPr>
          <a:lstStyle/>
          <a:p>
            <a:pPr algn="ctr"/>
            <a:r>
              <a:rPr lang="en-US" altLang="ko-KR" sz="1400" dirty="0" err="1">
                <a:solidFill>
                  <a:schemeClr val="bg1">
                    <a:lumMod val="50000"/>
                  </a:schemeClr>
                </a:solidFill>
              </a:rPr>
              <a:t>Shangxing</a:t>
            </a:r>
            <a:r>
              <a:rPr lang="en-US" altLang="ko-KR" sz="1400" dirty="0">
                <a:solidFill>
                  <a:schemeClr val="bg1">
                    <a:lumMod val="50000"/>
                  </a:schemeClr>
                </a:solidFill>
              </a:rPr>
              <a:t> Wang, </a:t>
            </a:r>
            <a:r>
              <a:rPr lang="en-US" altLang="ko-KR" sz="1400" dirty="0" err="1">
                <a:solidFill>
                  <a:schemeClr val="bg1">
                    <a:lumMod val="50000"/>
                  </a:schemeClr>
                </a:solidFill>
              </a:rPr>
              <a:t>Hanpeng</a:t>
            </a:r>
            <a:r>
              <a:rPr lang="en-US" altLang="ko-KR" sz="1400" dirty="0">
                <a:solidFill>
                  <a:schemeClr val="bg1">
                    <a:lumMod val="50000"/>
                  </a:schemeClr>
                </a:solidFill>
              </a:rPr>
              <a:t> Liu, Pedro Henrique Gomes, Bhaskar </a:t>
            </a:r>
            <a:r>
              <a:rPr lang="en-US" altLang="ko-KR" sz="1400" dirty="0" err="1">
                <a:solidFill>
                  <a:schemeClr val="bg1">
                    <a:lumMod val="50000"/>
                  </a:schemeClr>
                </a:solidFill>
              </a:rPr>
              <a:t>Krishnamachari</a:t>
            </a:r>
            <a:r>
              <a:rPr lang="en-US" altLang="ko-KR" sz="1400" dirty="0">
                <a:solidFill>
                  <a:schemeClr val="bg1">
                    <a:lumMod val="50000"/>
                  </a:schemeClr>
                </a:solidFill>
              </a:rPr>
              <a:t>  </a:t>
            </a:r>
          </a:p>
          <a:p>
            <a:pPr algn="ctr"/>
            <a:r>
              <a:rPr lang="en-US" altLang="ko-KR" sz="1400" dirty="0">
                <a:solidFill>
                  <a:schemeClr val="bg1">
                    <a:lumMod val="50000"/>
                  </a:schemeClr>
                </a:solidFill>
              </a:rPr>
              <a:t>(Department of Electrical Engineering, University of Southern California, Los Angeles, CA, USA)</a:t>
            </a:r>
            <a:endParaRPr lang="ko-KR" altLang="en-US" sz="1400" dirty="0">
              <a:solidFill>
                <a:schemeClr val="bg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TextBox 7">
            <a:extLst>
              <a:ext uri="{FF2B5EF4-FFF2-40B4-BE49-F238E27FC236}">
                <a16:creationId xmlns:a16="http://schemas.microsoft.com/office/drawing/2014/main" id="{E89F9A97-A038-4818-A52A-53A7811083F2}"/>
              </a:ext>
            </a:extLst>
          </p:cNvPr>
          <p:cNvSpPr txBox="1"/>
          <p:nvPr/>
        </p:nvSpPr>
        <p:spPr>
          <a:xfrm>
            <a:off x="10886" y="73054"/>
            <a:ext cx="1578429" cy="400110"/>
          </a:xfrm>
          <a:prstGeom prst="rect">
            <a:avLst/>
          </a:prstGeom>
          <a:noFill/>
        </p:spPr>
        <p:txBody>
          <a:bodyPr wrap="square" rtlCol="0">
            <a:spAutoFit/>
          </a:bodyPr>
          <a:lstStyle/>
          <a:p>
            <a:r>
              <a:rPr lang="en-US" altLang="ko-KR" sz="2000" dirty="0">
                <a:solidFill>
                  <a:schemeClr val="bg1"/>
                </a:solidFill>
              </a:rPr>
              <a:t>Simulation</a:t>
            </a:r>
            <a:endParaRPr lang="ko-KR" altLang="en-US" sz="2000" dirty="0">
              <a:solidFill>
                <a:schemeClr val="bg1"/>
              </a:solidFill>
            </a:endParaRPr>
          </a:p>
        </p:txBody>
      </p:sp>
      <p:sp>
        <p:nvSpPr>
          <p:cNvPr id="18" name="TextBox 17">
            <a:extLst>
              <a:ext uri="{FF2B5EF4-FFF2-40B4-BE49-F238E27FC236}">
                <a16:creationId xmlns:a16="http://schemas.microsoft.com/office/drawing/2014/main" id="{7DF53F80-E865-476E-8C3B-A88316624AC0}"/>
              </a:ext>
            </a:extLst>
          </p:cNvPr>
          <p:cNvSpPr txBox="1"/>
          <p:nvPr/>
        </p:nvSpPr>
        <p:spPr>
          <a:xfrm>
            <a:off x="2223751" y="3724276"/>
            <a:ext cx="5628161" cy="307777"/>
          </a:xfrm>
          <a:prstGeom prst="rect">
            <a:avLst/>
          </a:prstGeom>
          <a:noFill/>
        </p:spPr>
        <p:txBody>
          <a:bodyPr wrap="square" rtlCol="0">
            <a:spAutoFit/>
          </a:bodyPr>
          <a:lstStyle/>
          <a:p>
            <a:r>
              <a:rPr lang="en-US" altLang="ko-KR" sz="1400" dirty="0"/>
              <a:t>* Performance</a:t>
            </a:r>
            <a:r>
              <a:rPr lang="ko-KR" altLang="en-US" sz="1400" dirty="0"/>
              <a:t> </a:t>
            </a:r>
            <a:r>
              <a:rPr lang="en-US" altLang="ko-KR" sz="1400" dirty="0"/>
              <a:t>on</a:t>
            </a:r>
            <a:r>
              <a:rPr lang="ko-KR" altLang="en-US" sz="1400" dirty="0"/>
              <a:t> </a:t>
            </a:r>
            <a:r>
              <a:rPr lang="en-US" altLang="ko-KR" sz="1400" dirty="0"/>
              <a:t>the</a:t>
            </a:r>
            <a:r>
              <a:rPr lang="ko-KR" altLang="en-US" sz="1400" dirty="0"/>
              <a:t> </a:t>
            </a:r>
            <a:r>
              <a:rPr lang="en-US" altLang="ko-KR" sz="1400" dirty="0"/>
              <a:t>changed-pattern</a:t>
            </a:r>
            <a:r>
              <a:rPr lang="ko-KR" altLang="en-US" sz="1400" dirty="0"/>
              <a:t> </a:t>
            </a:r>
            <a:r>
              <a:rPr lang="en-US" altLang="ko-KR" sz="1400" dirty="0"/>
              <a:t>switching</a:t>
            </a:r>
            <a:r>
              <a:rPr lang="ko-KR" altLang="en-US" sz="1400" dirty="0"/>
              <a:t> </a:t>
            </a:r>
            <a:r>
              <a:rPr lang="en-US" altLang="ko-KR" sz="1400" dirty="0"/>
              <a:t>pattern</a:t>
            </a:r>
            <a:r>
              <a:rPr lang="ko-KR" altLang="en-US" sz="1400" dirty="0"/>
              <a:t> </a:t>
            </a:r>
            <a:r>
              <a:rPr lang="en-US" altLang="ko-KR" sz="1400" dirty="0"/>
              <a:t>model</a:t>
            </a:r>
            <a:endParaRPr lang="ko-KR" altLang="en-US" sz="1400" dirty="0"/>
          </a:p>
        </p:txBody>
      </p:sp>
      <p:sp>
        <p:nvSpPr>
          <p:cNvPr id="21" name="TextBox 20">
            <a:extLst>
              <a:ext uri="{FF2B5EF4-FFF2-40B4-BE49-F238E27FC236}">
                <a16:creationId xmlns:a16="http://schemas.microsoft.com/office/drawing/2014/main" id="{DA6E2AA9-F36F-42DC-AC3F-F2A91E8EAC7B}"/>
              </a:ext>
            </a:extLst>
          </p:cNvPr>
          <p:cNvSpPr txBox="1"/>
          <p:nvPr/>
        </p:nvSpPr>
        <p:spPr>
          <a:xfrm>
            <a:off x="2223751" y="273109"/>
            <a:ext cx="7427145" cy="307777"/>
          </a:xfrm>
          <a:prstGeom prst="rect">
            <a:avLst/>
          </a:prstGeom>
          <a:noFill/>
        </p:spPr>
        <p:txBody>
          <a:bodyPr wrap="square" rtlCol="0">
            <a:spAutoFit/>
          </a:bodyPr>
          <a:lstStyle/>
          <a:p>
            <a:r>
              <a:rPr lang="en-US" altLang="ko-KR" sz="1400" dirty="0"/>
              <a:t>* The practical issue of synchronization between the sender and receiver of the system</a:t>
            </a:r>
            <a:endParaRPr lang="ko-KR" altLang="en-US" sz="1400" dirty="0"/>
          </a:p>
        </p:txBody>
      </p:sp>
      <p:sp>
        <p:nvSpPr>
          <p:cNvPr id="10" name="직사각형 9">
            <a:extLst>
              <a:ext uri="{FF2B5EF4-FFF2-40B4-BE49-F238E27FC236}">
                <a16:creationId xmlns:a16="http://schemas.microsoft.com/office/drawing/2014/main" id="{119B2299-FA15-4E06-82AD-E6252B4B51B7}"/>
              </a:ext>
            </a:extLst>
          </p:cNvPr>
          <p:cNvSpPr/>
          <p:nvPr/>
        </p:nvSpPr>
        <p:spPr>
          <a:xfrm>
            <a:off x="2541104" y="876161"/>
            <a:ext cx="8133522" cy="307777"/>
          </a:xfrm>
          <a:prstGeom prst="rect">
            <a:avLst/>
          </a:prstGeom>
        </p:spPr>
        <p:txBody>
          <a:bodyPr wrap="square">
            <a:spAutoFit/>
          </a:bodyPr>
          <a:lstStyle/>
          <a:p>
            <a:r>
              <a:rPr lang="en-US" altLang="ko-KR" sz="1400" dirty="0"/>
              <a:t>One approach is to run the same structured DQNs at the sender and the receiver separately.</a:t>
            </a:r>
            <a:endParaRPr lang="ko-KR" altLang="en-US" sz="1400" dirty="0"/>
          </a:p>
        </p:txBody>
      </p:sp>
      <p:pic>
        <p:nvPicPr>
          <p:cNvPr id="12" name="그림 11">
            <a:extLst>
              <a:ext uri="{FF2B5EF4-FFF2-40B4-BE49-F238E27FC236}">
                <a16:creationId xmlns:a16="http://schemas.microsoft.com/office/drawing/2014/main" id="{3EE74C11-054C-4A40-B903-C8B9EBA98FEF}"/>
              </a:ext>
            </a:extLst>
          </p:cNvPr>
          <p:cNvPicPr>
            <a:picLocks noChangeAspect="1"/>
          </p:cNvPicPr>
          <p:nvPr/>
        </p:nvPicPr>
        <p:blipFill>
          <a:blip r:embed="rId3"/>
          <a:stretch>
            <a:fillRect/>
          </a:stretch>
        </p:blipFill>
        <p:spPr>
          <a:xfrm>
            <a:off x="2652070" y="1274792"/>
            <a:ext cx="4257675" cy="1743075"/>
          </a:xfrm>
          <a:prstGeom prst="rect">
            <a:avLst/>
          </a:prstGeom>
        </p:spPr>
      </p:pic>
      <p:sp>
        <p:nvSpPr>
          <p:cNvPr id="14" name="직사각형 13">
            <a:extLst>
              <a:ext uri="{FF2B5EF4-FFF2-40B4-BE49-F238E27FC236}">
                <a16:creationId xmlns:a16="http://schemas.microsoft.com/office/drawing/2014/main" id="{3F7CB6B8-CFB8-40A0-884D-6268654D928F}"/>
              </a:ext>
            </a:extLst>
          </p:cNvPr>
          <p:cNvSpPr/>
          <p:nvPr/>
        </p:nvSpPr>
        <p:spPr>
          <a:xfrm>
            <a:off x="6998284" y="1221357"/>
            <a:ext cx="4693708" cy="830997"/>
          </a:xfrm>
          <a:prstGeom prst="rect">
            <a:avLst/>
          </a:prstGeom>
        </p:spPr>
        <p:txBody>
          <a:bodyPr wrap="square">
            <a:spAutoFit/>
          </a:bodyPr>
          <a:lstStyle/>
          <a:p>
            <a:r>
              <a:rPr lang="en-US" altLang="ko-KR" sz="1200" dirty="0"/>
              <a:t>The channel mismatch problem can still happen when an ACK/NAK is lost, which not only causes loss of communication, but also results in different learned DQN models at the sender and receiver that give different channel selection policies.</a:t>
            </a:r>
            <a:endParaRPr lang="ko-KR" altLang="en-US" sz="1200" dirty="0"/>
          </a:p>
        </p:txBody>
      </p:sp>
      <p:sp>
        <p:nvSpPr>
          <p:cNvPr id="28" name="직사각형 27">
            <a:extLst>
              <a:ext uri="{FF2B5EF4-FFF2-40B4-BE49-F238E27FC236}">
                <a16:creationId xmlns:a16="http://schemas.microsoft.com/office/drawing/2014/main" id="{7DC0790E-C6AA-4B57-952C-6A741F75E239}"/>
              </a:ext>
            </a:extLst>
          </p:cNvPr>
          <p:cNvSpPr/>
          <p:nvPr/>
        </p:nvSpPr>
        <p:spPr>
          <a:xfrm>
            <a:off x="6998284" y="2186679"/>
            <a:ext cx="4693708" cy="461665"/>
          </a:xfrm>
          <a:prstGeom prst="rect">
            <a:avLst/>
          </a:prstGeom>
        </p:spPr>
        <p:txBody>
          <a:bodyPr wrap="square">
            <a:spAutoFit/>
          </a:bodyPr>
          <a:lstStyle/>
          <a:p>
            <a:r>
              <a:rPr lang="en-US" altLang="ko-KR" sz="1200" dirty="0"/>
              <a:t>The sender keeps sending this channel mismatch time information until an ACK being received.</a:t>
            </a:r>
            <a:endParaRPr lang="ko-KR" altLang="en-US" sz="1200" dirty="0"/>
          </a:p>
        </p:txBody>
      </p:sp>
      <p:sp>
        <p:nvSpPr>
          <p:cNvPr id="29" name="직사각형 28">
            <a:extLst>
              <a:ext uri="{FF2B5EF4-FFF2-40B4-BE49-F238E27FC236}">
                <a16:creationId xmlns:a16="http://schemas.microsoft.com/office/drawing/2014/main" id="{29715E9F-21C8-4A91-801A-DE45C2A7828E}"/>
              </a:ext>
            </a:extLst>
          </p:cNvPr>
          <p:cNvSpPr/>
          <p:nvPr/>
        </p:nvSpPr>
        <p:spPr>
          <a:xfrm>
            <a:off x="6998284" y="2782669"/>
            <a:ext cx="4693708" cy="646331"/>
          </a:xfrm>
          <a:prstGeom prst="rect">
            <a:avLst/>
          </a:prstGeom>
        </p:spPr>
        <p:txBody>
          <a:bodyPr wrap="square">
            <a:spAutoFit/>
          </a:bodyPr>
          <a:lstStyle/>
          <a:p>
            <a:r>
              <a:rPr lang="en-US" altLang="ko-KR" sz="1200" dirty="0"/>
              <a:t>The receiver can then set its DQN model as well as its training dataset back to the state right before the channel mismatch happened. (Re-train</a:t>
            </a:r>
            <a:r>
              <a:rPr lang="ko-KR" altLang="en-US" sz="1200" dirty="0"/>
              <a:t> </a:t>
            </a:r>
            <a:r>
              <a:rPr lang="en-US" altLang="ko-KR" sz="1200" dirty="0"/>
              <a:t>the</a:t>
            </a:r>
            <a:r>
              <a:rPr lang="ko-KR" altLang="en-US" sz="1200" dirty="0"/>
              <a:t> </a:t>
            </a:r>
            <a:r>
              <a:rPr lang="en-US" altLang="ko-KR" sz="1200" dirty="0"/>
              <a:t>DQN)</a:t>
            </a:r>
            <a:endParaRPr lang="ko-KR" altLang="en-US" sz="1200" dirty="0"/>
          </a:p>
        </p:txBody>
      </p:sp>
      <p:sp>
        <p:nvSpPr>
          <p:cNvPr id="22" name="직사각형 21">
            <a:extLst>
              <a:ext uri="{FF2B5EF4-FFF2-40B4-BE49-F238E27FC236}">
                <a16:creationId xmlns:a16="http://schemas.microsoft.com/office/drawing/2014/main" id="{E6770C56-BF3D-449B-B68C-3B8C3608E846}"/>
              </a:ext>
            </a:extLst>
          </p:cNvPr>
          <p:cNvSpPr/>
          <p:nvPr/>
        </p:nvSpPr>
        <p:spPr>
          <a:xfrm>
            <a:off x="2652070" y="4369321"/>
            <a:ext cx="8561798" cy="738664"/>
          </a:xfrm>
          <a:prstGeom prst="rect">
            <a:avLst/>
          </a:prstGeom>
        </p:spPr>
        <p:txBody>
          <a:bodyPr wrap="square">
            <a:spAutoFit/>
          </a:bodyPr>
          <a:lstStyle/>
          <a:p>
            <a:r>
              <a:rPr lang="en-US" altLang="ko-KR" sz="1400" dirty="0"/>
              <a:t>The main idea is to let DQN periodically evaluate the performance (i.e., the accumulated reward) of its current policy, and if the performance degrades by a certain amount, the DQN can infer that the environment has changed and start re-learning.</a:t>
            </a:r>
            <a:endParaRPr lang="ko-KR" altLang="en-US" sz="1400" dirty="0"/>
          </a:p>
        </p:txBody>
      </p:sp>
      <p:sp>
        <p:nvSpPr>
          <p:cNvPr id="32" name="직사각형 31">
            <a:extLst>
              <a:ext uri="{FF2B5EF4-FFF2-40B4-BE49-F238E27FC236}">
                <a16:creationId xmlns:a16="http://schemas.microsoft.com/office/drawing/2014/main" id="{1D1FD3BD-A0C3-4112-B69B-211B0ADD5AD5}"/>
              </a:ext>
            </a:extLst>
          </p:cNvPr>
          <p:cNvSpPr/>
          <p:nvPr/>
        </p:nvSpPr>
        <p:spPr>
          <a:xfrm>
            <a:off x="2652070" y="5445253"/>
            <a:ext cx="8231278" cy="461665"/>
          </a:xfrm>
          <a:prstGeom prst="rect">
            <a:avLst/>
          </a:prstGeom>
        </p:spPr>
        <p:txBody>
          <a:bodyPr wrap="square">
            <a:spAutoFit/>
          </a:bodyPr>
          <a:lstStyle/>
          <a:p>
            <a:r>
              <a:rPr lang="en-US" altLang="ko-KR" sz="1200" dirty="0"/>
              <a:t>To evaluate this enhancement, we make the system initially follow one of the fixed-pattern channel switching cases, and after some time it changes to another case</a:t>
            </a:r>
            <a:endParaRPr lang="ko-KR" altLang="en-US" sz="1200" dirty="0"/>
          </a:p>
        </p:txBody>
      </p:sp>
    </p:spTree>
    <p:extLst>
      <p:ext uri="{BB962C8B-B14F-4D97-AF65-F5344CB8AC3E}">
        <p14:creationId xmlns:p14="http://schemas.microsoft.com/office/powerpoint/2010/main" val="2152987811"/>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TextBox 7">
            <a:extLst>
              <a:ext uri="{FF2B5EF4-FFF2-40B4-BE49-F238E27FC236}">
                <a16:creationId xmlns:a16="http://schemas.microsoft.com/office/drawing/2014/main" id="{E89F9A97-A038-4818-A52A-53A7811083F2}"/>
              </a:ext>
            </a:extLst>
          </p:cNvPr>
          <p:cNvSpPr txBox="1"/>
          <p:nvPr/>
        </p:nvSpPr>
        <p:spPr>
          <a:xfrm>
            <a:off x="10886" y="73054"/>
            <a:ext cx="1578429" cy="400110"/>
          </a:xfrm>
          <a:prstGeom prst="rect">
            <a:avLst/>
          </a:prstGeom>
          <a:noFill/>
        </p:spPr>
        <p:txBody>
          <a:bodyPr wrap="square" rtlCol="0">
            <a:spAutoFit/>
          </a:bodyPr>
          <a:lstStyle/>
          <a:p>
            <a:r>
              <a:rPr lang="en-US" altLang="ko-KR" sz="2000" dirty="0">
                <a:solidFill>
                  <a:schemeClr val="bg1"/>
                </a:solidFill>
              </a:rPr>
              <a:t>Simulation</a:t>
            </a:r>
            <a:endParaRPr lang="ko-KR" altLang="en-US" sz="2000" dirty="0">
              <a:solidFill>
                <a:schemeClr val="bg1"/>
              </a:solidFill>
            </a:endParaRPr>
          </a:p>
        </p:txBody>
      </p:sp>
      <p:sp>
        <p:nvSpPr>
          <p:cNvPr id="15" name="TextBox 14">
            <a:extLst>
              <a:ext uri="{FF2B5EF4-FFF2-40B4-BE49-F238E27FC236}">
                <a16:creationId xmlns:a16="http://schemas.microsoft.com/office/drawing/2014/main" id="{7C9F443E-E9EA-4C67-BB9C-A658E66AF833}"/>
              </a:ext>
            </a:extLst>
          </p:cNvPr>
          <p:cNvSpPr txBox="1"/>
          <p:nvPr/>
        </p:nvSpPr>
        <p:spPr>
          <a:xfrm>
            <a:off x="2024968" y="319275"/>
            <a:ext cx="5628161" cy="307777"/>
          </a:xfrm>
          <a:prstGeom prst="rect">
            <a:avLst/>
          </a:prstGeom>
          <a:noFill/>
        </p:spPr>
        <p:txBody>
          <a:bodyPr wrap="square" rtlCol="0">
            <a:spAutoFit/>
          </a:bodyPr>
          <a:lstStyle/>
          <a:p>
            <a:r>
              <a:rPr lang="en-US" altLang="ko-KR" sz="1400" dirty="0"/>
              <a:t>* Performance</a:t>
            </a:r>
            <a:r>
              <a:rPr lang="ko-KR" altLang="en-US" sz="1400" dirty="0"/>
              <a:t> </a:t>
            </a:r>
            <a:r>
              <a:rPr lang="en-US" altLang="ko-KR" sz="1400" dirty="0"/>
              <a:t>on</a:t>
            </a:r>
            <a:r>
              <a:rPr lang="ko-KR" altLang="en-US" sz="1400" dirty="0"/>
              <a:t> </a:t>
            </a:r>
            <a:r>
              <a:rPr lang="en-US" altLang="ko-KR" sz="1400" dirty="0"/>
              <a:t>the</a:t>
            </a:r>
            <a:r>
              <a:rPr lang="ko-KR" altLang="en-US" sz="1400" dirty="0"/>
              <a:t> </a:t>
            </a:r>
            <a:r>
              <a:rPr lang="en-US" altLang="ko-KR" sz="1400" dirty="0"/>
              <a:t>changed-pattern</a:t>
            </a:r>
            <a:r>
              <a:rPr lang="ko-KR" altLang="en-US" sz="1400" dirty="0"/>
              <a:t> </a:t>
            </a:r>
            <a:r>
              <a:rPr lang="en-US" altLang="ko-KR" sz="1400" dirty="0"/>
              <a:t>switching</a:t>
            </a:r>
            <a:r>
              <a:rPr lang="ko-KR" altLang="en-US" sz="1400" dirty="0"/>
              <a:t> </a:t>
            </a:r>
            <a:r>
              <a:rPr lang="en-US" altLang="ko-KR" sz="1400" dirty="0"/>
              <a:t>pattern</a:t>
            </a:r>
            <a:r>
              <a:rPr lang="ko-KR" altLang="en-US" sz="1400" dirty="0"/>
              <a:t> </a:t>
            </a:r>
            <a:r>
              <a:rPr lang="en-US" altLang="ko-KR" sz="1400" dirty="0"/>
              <a:t>model</a:t>
            </a:r>
            <a:endParaRPr lang="ko-KR" altLang="en-US" sz="1400" dirty="0"/>
          </a:p>
        </p:txBody>
      </p:sp>
      <p:pic>
        <p:nvPicPr>
          <p:cNvPr id="16" name="그림 15">
            <a:extLst>
              <a:ext uri="{FF2B5EF4-FFF2-40B4-BE49-F238E27FC236}">
                <a16:creationId xmlns:a16="http://schemas.microsoft.com/office/drawing/2014/main" id="{4AC67577-32F5-4A13-82AD-7EF31A4DAF89}"/>
              </a:ext>
            </a:extLst>
          </p:cNvPr>
          <p:cNvPicPr>
            <a:picLocks noChangeAspect="1"/>
          </p:cNvPicPr>
          <p:nvPr/>
        </p:nvPicPr>
        <p:blipFill>
          <a:blip r:embed="rId3"/>
          <a:stretch>
            <a:fillRect/>
          </a:stretch>
        </p:blipFill>
        <p:spPr>
          <a:xfrm>
            <a:off x="2306307" y="780941"/>
            <a:ext cx="4121045" cy="2801948"/>
          </a:xfrm>
          <a:prstGeom prst="rect">
            <a:avLst/>
          </a:prstGeom>
        </p:spPr>
      </p:pic>
      <p:pic>
        <p:nvPicPr>
          <p:cNvPr id="17" name="그림 16">
            <a:extLst>
              <a:ext uri="{FF2B5EF4-FFF2-40B4-BE49-F238E27FC236}">
                <a16:creationId xmlns:a16="http://schemas.microsoft.com/office/drawing/2014/main" id="{1DD5D4FC-397A-43A4-8FFF-F1F5C7E848D5}"/>
              </a:ext>
            </a:extLst>
          </p:cNvPr>
          <p:cNvPicPr>
            <a:picLocks noChangeAspect="1"/>
          </p:cNvPicPr>
          <p:nvPr/>
        </p:nvPicPr>
        <p:blipFill>
          <a:blip r:embed="rId4"/>
          <a:stretch>
            <a:fillRect/>
          </a:stretch>
        </p:blipFill>
        <p:spPr>
          <a:xfrm>
            <a:off x="2306307" y="3736778"/>
            <a:ext cx="4096575" cy="2801947"/>
          </a:xfrm>
          <a:prstGeom prst="rect">
            <a:avLst/>
          </a:prstGeom>
        </p:spPr>
      </p:pic>
      <p:cxnSp>
        <p:nvCxnSpPr>
          <p:cNvPr id="19" name="직선 화살표 연결선 18">
            <a:extLst>
              <a:ext uri="{FF2B5EF4-FFF2-40B4-BE49-F238E27FC236}">
                <a16:creationId xmlns:a16="http://schemas.microsoft.com/office/drawing/2014/main" id="{C1B9EF11-C845-4D98-A9A7-A499C898A7F7}"/>
              </a:ext>
            </a:extLst>
          </p:cNvPr>
          <p:cNvCxnSpPr>
            <a:cxnSpLocks/>
          </p:cNvCxnSpPr>
          <p:nvPr/>
        </p:nvCxnSpPr>
        <p:spPr>
          <a:xfrm>
            <a:off x="6911009" y="2715847"/>
            <a:ext cx="172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EE80AC8-BD61-4E79-A9B9-F00A0ED903AD}"/>
              </a:ext>
            </a:extLst>
          </p:cNvPr>
          <p:cNvSpPr txBox="1"/>
          <p:nvPr/>
        </p:nvSpPr>
        <p:spPr>
          <a:xfrm>
            <a:off x="6828185" y="2745666"/>
            <a:ext cx="2080590" cy="276999"/>
          </a:xfrm>
          <a:prstGeom prst="rect">
            <a:avLst/>
          </a:prstGeom>
          <a:noFill/>
        </p:spPr>
        <p:txBody>
          <a:bodyPr wrap="square" rtlCol="0">
            <a:spAutoFit/>
          </a:bodyPr>
          <a:lstStyle/>
          <a:p>
            <a:r>
              <a:rPr lang="en-US" altLang="ko-KR" sz="1200" dirty="0"/>
              <a:t>Number of good channels</a:t>
            </a:r>
            <a:endParaRPr lang="ko-KR" altLang="en-US" sz="1200" dirty="0"/>
          </a:p>
        </p:txBody>
      </p:sp>
      <p:cxnSp>
        <p:nvCxnSpPr>
          <p:cNvPr id="23" name="직선 화살표 연결선 22">
            <a:extLst>
              <a:ext uri="{FF2B5EF4-FFF2-40B4-BE49-F238E27FC236}">
                <a16:creationId xmlns:a16="http://schemas.microsoft.com/office/drawing/2014/main" id="{DD808391-4231-476D-80FD-805329C02A90}"/>
              </a:ext>
            </a:extLst>
          </p:cNvPr>
          <p:cNvCxnSpPr/>
          <p:nvPr/>
        </p:nvCxnSpPr>
        <p:spPr>
          <a:xfrm flipV="1">
            <a:off x="6828184" y="1388516"/>
            <a:ext cx="0" cy="899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9E44DBF-22A0-4B73-8711-028070DD8B0E}"/>
              </a:ext>
            </a:extLst>
          </p:cNvPr>
          <p:cNvSpPr txBox="1"/>
          <p:nvPr/>
        </p:nvSpPr>
        <p:spPr>
          <a:xfrm>
            <a:off x="5918753" y="1683034"/>
            <a:ext cx="1025388" cy="430887"/>
          </a:xfrm>
          <a:prstGeom prst="rect">
            <a:avLst/>
          </a:prstGeom>
          <a:noFill/>
        </p:spPr>
        <p:txBody>
          <a:bodyPr wrap="square" rtlCol="0">
            <a:spAutoFit/>
          </a:bodyPr>
          <a:lstStyle/>
          <a:p>
            <a:r>
              <a:rPr lang="en-US" altLang="ko-KR" sz="1100" dirty="0"/>
              <a:t>Performance</a:t>
            </a:r>
          </a:p>
          <a:p>
            <a:r>
              <a:rPr lang="en-US" altLang="ko-KR" sz="1100" dirty="0"/>
              <a:t>(reward)</a:t>
            </a:r>
            <a:endParaRPr lang="ko-KR" altLang="en-US" sz="1100" dirty="0"/>
          </a:p>
        </p:txBody>
      </p:sp>
      <p:sp>
        <p:nvSpPr>
          <p:cNvPr id="3" name="직사각형 2">
            <a:extLst>
              <a:ext uri="{FF2B5EF4-FFF2-40B4-BE49-F238E27FC236}">
                <a16:creationId xmlns:a16="http://schemas.microsoft.com/office/drawing/2014/main" id="{E0A4C863-DE42-48A2-9149-43E1BF1791D7}"/>
              </a:ext>
            </a:extLst>
          </p:cNvPr>
          <p:cNvSpPr/>
          <p:nvPr/>
        </p:nvSpPr>
        <p:spPr>
          <a:xfrm>
            <a:off x="8908775" y="1330852"/>
            <a:ext cx="3185863" cy="1384995"/>
          </a:xfrm>
          <a:prstGeom prst="rect">
            <a:avLst/>
          </a:prstGeom>
        </p:spPr>
        <p:txBody>
          <a:bodyPr wrap="square">
            <a:spAutoFit/>
          </a:bodyPr>
          <a:lstStyle/>
          <a:p>
            <a:r>
              <a:rPr lang="en-US" altLang="ko-KR" sz="1400" dirty="0"/>
              <a:t>As can be seen, DQN is able to find an optimal policy for the new environment as the genie optimal policy does, while Whittle Index heuristic, even manually tuned, does not.</a:t>
            </a:r>
            <a:endParaRPr lang="ko-KR" altLang="en-US" sz="1400" dirty="0"/>
          </a:p>
        </p:txBody>
      </p:sp>
      <p:sp>
        <p:nvSpPr>
          <p:cNvPr id="7" name="직사각형 6">
            <a:extLst>
              <a:ext uri="{FF2B5EF4-FFF2-40B4-BE49-F238E27FC236}">
                <a16:creationId xmlns:a16="http://schemas.microsoft.com/office/drawing/2014/main" id="{10EF9D62-0CD9-425E-A3D9-82BD5C422306}"/>
              </a:ext>
            </a:extLst>
          </p:cNvPr>
          <p:cNvSpPr/>
          <p:nvPr/>
        </p:nvSpPr>
        <p:spPr>
          <a:xfrm>
            <a:off x="6622772" y="3709415"/>
            <a:ext cx="4737650" cy="954107"/>
          </a:xfrm>
          <a:prstGeom prst="rect">
            <a:avLst/>
          </a:prstGeom>
        </p:spPr>
        <p:txBody>
          <a:bodyPr wrap="square">
            <a:spAutoFit/>
          </a:bodyPr>
          <a:lstStyle/>
          <a:p>
            <a:r>
              <a:rPr lang="en-US" altLang="ko-KR" sz="1400" dirty="0"/>
              <a:t>We provide the real-time accumulated reward during</a:t>
            </a:r>
          </a:p>
          <a:p>
            <a:r>
              <a:rPr lang="en-US" altLang="ko-KR" sz="1400" dirty="0"/>
              <a:t>the learning process of DQN and the Whittle Index heuristic in one of the above pattern changing situations in Fig. 7.</a:t>
            </a:r>
            <a:endParaRPr lang="ko-KR" altLang="en-US" sz="1400" dirty="0"/>
          </a:p>
        </p:txBody>
      </p:sp>
      <p:cxnSp>
        <p:nvCxnSpPr>
          <p:cNvPr id="11" name="직선 화살표 연결선 10">
            <a:extLst>
              <a:ext uri="{FF2B5EF4-FFF2-40B4-BE49-F238E27FC236}">
                <a16:creationId xmlns:a16="http://schemas.microsoft.com/office/drawing/2014/main" id="{CF144A7D-9E2B-42B1-9BDE-290A272130E4}"/>
              </a:ext>
            </a:extLst>
          </p:cNvPr>
          <p:cNvCxnSpPr>
            <a:cxnSpLocks/>
          </p:cNvCxnSpPr>
          <p:nvPr/>
        </p:nvCxnSpPr>
        <p:spPr>
          <a:xfrm>
            <a:off x="3429000" y="4873806"/>
            <a:ext cx="3110948" cy="3011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4B5AABA-3A11-412D-95F4-562BBD67DCDA}"/>
              </a:ext>
            </a:extLst>
          </p:cNvPr>
          <p:cNvSpPr txBox="1"/>
          <p:nvPr/>
        </p:nvSpPr>
        <p:spPr>
          <a:xfrm>
            <a:off x="6539948" y="5055164"/>
            <a:ext cx="785191" cy="461665"/>
          </a:xfrm>
          <a:prstGeom prst="rect">
            <a:avLst/>
          </a:prstGeom>
          <a:noFill/>
        </p:spPr>
        <p:txBody>
          <a:bodyPr wrap="square" rtlCol="0">
            <a:spAutoFit/>
          </a:bodyPr>
          <a:lstStyle/>
          <a:p>
            <a:r>
              <a:rPr lang="en-US" altLang="ko-KR" sz="1200" dirty="0"/>
              <a:t>Change situation</a:t>
            </a:r>
            <a:endParaRPr lang="ko-KR" altLang="en-US" sz="1200" dirty="0"/>
          </a:p>
        </p:txBody>
      </p:sp>
      <p:sp>
        <p:nvSpPr>
          <p:cNvPr id="30" name="직사각형 29">
            <a:extLst>
              <a:ext uri="{FF2B5EF4-FFF2-40B4-BE49-F238E27FC236}">
                <a16:creationId xmlns:a16="http://schemas.microsoft.com/office/drawing/2014/main" id="{613B3DCE-0F98-4DB6-837B-6DC2364C1F81}"/>
              </a:ext>
            </a:extLst>
          </p:cNvPr>
          <p:cNvSpPr/>
          <p:nvPr/>
        </p:nvSpPr>
        <p:spPr>
          <a:xfrm>
            <a:off x="6539948" y="5441347"/>
            <a:ext cx="3795089" cy="276999"/>
          </a:xfrm>
          <a:prstGeom prst="rect">
            <a:avLst/>
          </a:prstGeom>
        </p:spPr>
        <p:txBody>
          <a:bodyPr wrap="square">
            <a:spAutoFit/>
          </a:bodyPr>
          <a:lstStyle/>
          <a:p>
            <a:r>
              <a:rPr lang="en-US" altLang="ko-KR" sz="1200" dirty="0"/>
              <a:t>DQN can detect the change and starts re-learning.</a:t>
            </a:r>
            <a:endParaRPr lang="ko-KR" altLang="en-US" sz="1200" dirty="0"/>
          </a:p>
        </p:txBody>
      </p:sp>
    </p:spTree>
    <p:extLst>
      <p:ext uri="{BB962C8B-B14F-4D97-AF65-F5344CB8AC3E}">
        <p14:creationId xmlns:p14="http://schemas.microsoft.com/office/powerpoint/2010/main" val="2898262326"/>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TextBox 7">
            <a:extLst>
              <a:ext uri="{FF2B5EF4-FFF2-40B4-BE49-F238E27FC236}">
                <a16:creationId xmlns:a16="http://schemas.microsoft.com/office/drawing/2014/main" id="{E89F9A97-A038-4818-A52A-53A7811083F2}"/>
              </a:ext>
            </a:extLst>
          </p:cNvPr>
          <p:cNvSpPr txBox="1"/>
          <p:nvPr/>
        </p:nvSpPr>
        <p:spPr>
          <a:xfrm>
            <a:off x="10886" y="73054"/>
            <a:ext cx="1578429" cy="400110"/>
          </a:xfrm>
          <a:prstGeom prst="rect">
            <a:avLst/>
          </a:prstGeom>
          <a:noFill/>
        </p:spPr>
        <p:txBody>
          <a:bodyPr wrap="square" rtlCol="0">
            <a:spAutoFit/>
          </a:bodyPr>
          <a:lstStyle/>
          <a:p>
            <a:r>
              <a:rPr lang="en-US" altLang="ko-KR" sz="2000" dirty="0">
                <a:solidFill>
                  <a:schemeClr val="bg1"/>
                </a:solidFill>
              </a:rPr>
              <a:t>Future work</a:t>
            </a:r>
            <a:endParaRPr lang="ko-KR" altLang="en-US" sz="2000" dirty="0">
              <a:solidFill>
                <a:schemeClr val="bg1"/>
              </a:solidFill>
            </a:endParaRPr>
          </a:p>
        </p:txBody>
      </p:sp>
      <p:sp>
        <p:nvSpPr>
          <p:cNvPr id="10" name="직사각형 9">
            <a:extLst>
              <a:ext uri="{FF2B5EF4-FFF2-40B4-BE49-F238E27FC236}">
                <a16:creationId xmlns:a16="http://schemas.microsoft.com/office/drawing/2014/main" id="{E4B2FEAA-059F-45E8-8EFD-C5C6304A43E9}"/>
              </a:ext>
            </a:extLst>
          </p:cNvPr>
          <p:cNvSpPr/>
          <p:nvPr/>
        </p:nvSpPr>
        <p:spPr>
          <a:xfrm>
            <a:off x="2332382" y="627052"/>
            <a:ext cx="7834649" cy="646331"/>
          </a:xfrm>
          <a:prstGeom prst="rect">
            <a:avLst/>
          </a:prstGeom>
        </p:spPr>
        <p:txBody>
          <a:bodyPr wrap="square">
            <a:spAutoFit/>
          </a:bodyPr>
          <a:lstStyle/>
          <a:p>
            <a:r>
              <a:rPr lang="en-US" altLang="ko-KR" sz="1200" dirty="0"/>
              <a:t>we use the same DQN structure consider the multiple-users situation in a smaller system that contains 8 channels where at any time slot 6 channels become good and channel conditions change in a round-robin pattern.</a:t>
            </a:r>
            <a:endParaRPr lang="ko-KR" altLang="en-US" sz="1200" dirty="0"/>
          </a:p>
        </p:txBody>
      </p:sp>
      <p:sp>
        <p:nvSpPr>
          <p:cNvPr id="21" name="TextBox 20">
            <a:extLst>
              <a:ext uri="{FF2B5EF4-FFF2-40B4-BE49-F238E27FC236}">
                <a16:creationId xmlns:a16="http://schemas.microsoft.com/office/drawing/2014/main" id="{005F28F3-BDA8-4067-8BD2-60BCBCE1AE1A}"/>
              </a:ext>
            </a:extLst>
          </p:cNvPr>
          <p:cNvSpPr txBox="1"/>
          <p:nvPr/>
        </p:nvSpPr>
        <p:spPr>
          <a:xfrm>
            <a:off x="2024968" y="319275"/>
            <a:ext cx="5628161" cy="307777"/>
          </a:xfrm>
          <a:prstGeom prst="rect">
            <a:avLst/>
          </a:prstGeom>
          <a:noFill/>
        </p:spPr>
        <p:txBody>
          <a:bodyPr wrap="square" rtlCol="0">
            <a:spAutoFit/>
          </a:bodyPr>
          <a:lstStyle/>
          <a:p>
            <a:r>
              <a:rPr lang="en-US" altLang="ko-KR" sz="1400" dirty="0"/>
              <a:t>* multiple-users</a:t>
            </a:r>
            <a:endParaRPr lang="ko-KR" altLang="en-US" sz="1400" dirty="0"/>
          </a:p>
        </p:txBody>
      </p:sp>
      <p:pic>
        <p:nvPicPr>
          <p:cNvPr id="12" name="그림 11">
            <a:extLst>
              <a:ext uri="{FF2B5EF4-FFF2-40B4-BE49-F238E27FC236}">
                <a16:creationId xmlns:a16="http://schemas.microsoft.com/office/drawing/2014/main" id="{A5BF04C8-61E3-4DAA-B896-917A33E880E7}"/>
              </a:ext>
            </a:extLst>
          </p:cNvPr>
          <p:cNvPicPr>
            <a:picLocks noChangeAspect="1"/>
          </p:cNvPicPr>
          <p:nvPr/>
        </p:nvPicPr>
        <p:blipFill>
          <a:blip r:embed="rId3"/>
          <a:stretch>
            <a:fillRect/>
          </a:stretch>
        </p:blipFill>
        <p:spPr>
          <a:xfrm>
            <a:off x="2735635" y="1378576"/>
            <a:ext cx="3390181" cy="2262660"/>
          </a:xfrm>
          <a:prstGeom prst="rect">
            <a:avLst/>
          </a:prstGeom>
        </p:spPr>
      </p:pic>
      <p:sp>
        <p:nvSpPr>
          <p:cNvPr id="18" name="직사각형 17">
            <a:extLst>
              <a:ext uri="{FF2B5EF4-FFF2-40B4-BE49-F238E27FC236}">
                <a16:creationId xmlns:a16="http://schemas.microsoft.com/office/drawing/2014/main" id="{F57AC44A-9A07-4ECA-B34A-FBDBCD8EEB78}"/>
              </a:ext>
            </a:extLst>
          </p:cNvPr>
          <p:cNvSpPr/>
          <p:nvPr/>
        </p:nvSpPr>
        <p:spPr>
          <a:xfrm>
            <a:off x="2332382" y="3920455"/>
            <a:ext cx="7209184" cy="461665"/>
          </a:xfrm>
          <a:prstGeom prst="rect">
            <a:avLst/>
          </a:prstGeom>
        </p:spPr>
        <p:txBody>
          <a:bodyPr wrap="square">
            <a:spAutoFit/>
          </a:bodyPr>
          <a:lstStyle/>
          <a:p>
            <a:r>
              <a:rPr lang="en-US" altLang="ko-KR" sz="1200" dirty="0"/>
              <a:t>Other deep reinforcement learning approaches, such as Deep Deterministic Policy Gradient (DDPG) will be studied in future to tackle the large action space challenge</a:t>
            </a:r>
            <a:endParaRPr lang="ko-KR" altLang="en-US" sz="1200" dirty="0"/>
          </a:p>
        </p:txBody>
      </p:sp>
      <p:sp>
        <p:nvSpPr>
          <p:cNvPr id="26" name="TextBox 25">
            <a:extLst>
              <a:ext uri="{FF2B5EF4-FFF2-40B4-BE49-F238E27FC236}">
                <a16:creationId xmlns:a16="http://schemas.microsoft.com/office/drawing/2014/main" id="{A5C406BC-22B7-4AFC-989E-A878C9F8C8C8}"/>
              </a:ext>
            </a:extLst>
          </p:cNvPr>
          <p:cNvSpPr txBox="1"/>
          <p:nvPr/>
        </p:nvSpPr>
        <p:spPr>
          <a:xfrm>
            <a:off x="2024968" y="3658948"/>
            <a:ext cx="5628161" cy="307777"/>
          </a:xfrm>
          <a:prstGeom prst="rect">
            <a:avLst/>
          </a:prstGeom>
          <a:noFill/>
        </p:spPr>
        <p:txBody>
          <a:bodyPr wrap="square" rtlCol="0">
            <a:spAutoFit/>
          </a:bodyPr>
          <a:lstStyle/>
          <a:p>
            <a:r>
              <a:rPr lang="en-US" altLang="ko-KR" sz="1400" dirty="0"/>
              <a:t>* Other method</a:t>
            </a:r>
            <a:endParaRPr lang="ko-KR" altLang="en-US" sz="1400" dirty="0"/>
          </a:p>
        </p:txBody>
      </p:sp>
      <p:sp>
        <p:nvSpPr>
          <p:cNvPr id="25" name="직사각형 24">
            <a:extLst>
              <a:ext uri="{FF2B5EF4-FFF2-40B4-BE49-F238E27FC236}">
                <a16:creationId xmlns:a16="http://schemas.microsoft.com/office/drawing/2014/main" id="{15963439-A4A0-45BC-85BD-0C42B9F96253}"/>
              </a:ext>
            </a:extLst>
          </p:cNvPr>
          <p:cNvSpPr/>
          <p:nvPr/>
        </p:nvSpPr>
        <p:spPr>
          <a:xfrm>
            <a:off x="2332381" y="4797515"/>
            <a:ext cx="7586871" cy="461665"/>
          </a:xfrm>
          <a:prstGeom prst="rect">
            <a:avLst/>
          </a:prstGeom>
        </p:spPr>
        <p:txBody>
          <a:bodyPr wrap="square">
            <a:spAutoFit/>
          </a:bodyPr>
          <a:lstStyle/>
          <a:p>
            <a:r>
              <a:rPr lang="en-US" altLang="ko-KR" sz="1200" dirty="0"/>
              <a:t>when the number of users in the network becomes large, the above proposed centralized approach becomes too computationally expensive.</a:t>
            </a:r>
            <a:endParaRPr lang="ko-KR" altLang="en-US" sz="1200" dirty="0"/>
          </a:p>
        </p:txBody>
      </p:sp>
      <p:sp>
        <p:nvSpPr>
          <p:cNvPr id="29" name="TextBox 28">
            <a:extLst>
              <a:ext uri="{FF2B5EF4-FFF2-40B4-BE49-F238E27FC236}">
                <a16:creationId xmlns:a16="http://schemas.microsoft.com/office/drawing/2014/main" id="{4AABF913-D4C1-4A58-8D09-354E16EDB061}"/>
              </a:ext>
            </a:extLst>
          </p:cNvPr>
          <p:cNvSpPr txBox="1"/>
          <p:nvPr/>
        </p:nvSpPr>
        <p:spPr>
          <a:xfrm>
            <a:off x="2024968" y="4489738"/>
            <a:ext cx="5628161" cy="307777"/>
          </a:xfrm>
          <a:prstGeom prst="rect">
            <a:avLst/>
          </a:prstGeom>
          <a:noFill/>
        </p:spPr>
        <p:txBody>
          <a:bodyPr wrap="square" rtlCol="0">
            <a:spAutoFit/>
          </a:bodyPr>
          <a:lstStyle/>
          <a:p>
            <a:r>
              <a:rPr lang="en-US" altLang="ko-KR" sz="1400" dirty="0"/>
              <a:t>* Each user can learn</a:t>
            </a:r>
            <a:endParaRPr lang="ko-KR" altLang="en-US" sz="1400" dirty="0"/>
          </a:p>
        </p:txBody>
      </p:sp>
      <p:cxnSp>
        <p:nvCxnSpPr>
          <p:cNvPr id="28" name="직선 화살표 연결선 27">
            <a:extLst>
              <a:ext uri="{FF2B5EF4-FFF2-40B4-BE49-F238E27FC236}">
                <a16:creationId xmlns:a16="http://schemas.microsoft.com/office/drawing/2014/main" id="{44FDA0BA-596C-4320-BB95-7EB48995DEEC}"/>
              </a:ext>
            </a:extLst>
          </p:cNvPr>
          <p:cNvCxnSpPr>
            <a:cxnSpLocks/>
            <a:stCxn id="25" idx="2"/>
          </p:cNvCxnSpPr>
          <p:nvPr/>
        </p:nvCxnSpPr>
        <p:spPr>
          <a:xfrm>
            <a:off x="6125817" y="5259180"/>
            <a:ext cx="0" cy="46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직사각형 35">
            <a:extLst>
              <a:ext uri="{FF2B5EF4-FFF2-40B4-BE49-F238E27FC236}">
                <a16:creationId xmlns:a16="http://schemas.microsoft.com/office/drawing/2014/main" id="{3FAF1DA1-4404-4F95-8411-A619A3FD5DD3}"/>
              </a:ext>
            </a:extLst>
          </p:cNvPr>
          <p:cNvSpPr/>
          <p:nvPr/>
        </p:nvSpPr>
        <p:spPr>
          <a:xfrm>
            <a:off x="2332381" y="5826038"/>
            <a:ext cx="7586871" cy="461665"/>
          </a:xfrm>
          <a:prstGeom prst="rect">
            <a:avLst/>
          </a:prstGeom>
        </p:spPr>
        <p:txBody>
          <a:bodyPr wrap="square">
            <a:spAutoFit/>
          </a:bodyPr>
          <a:lstStyle/>
          <a:p>
            <a:r>
              <a:rPr lang="en-US" altLang="ko-KR" sz="1200" dirty="0"/>
              <a:t>In future, we plan to study a more practical distributed approach where each user can learn a channel selection policy independently.</a:t>
            </a:r>
            <a:endParaRPr lang="ko-KR" altLang="en-US" sz="1200" dirty="0"/>
          </a:p>
        </p:txBody>
      </p:sp>
    </p:spTree>
    <p:extLst>
      <p:ext uri="{BB962C8B-B14F-4D97-AF65-F5344CB8AC3E}">
        <p14:creationId xmlns:p14="http://schemas.microsoft.com/office/powerpoint/2010/main" val="1253901775"/>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 name="TextBox 2">
            <a:extLst>
              <a:ext uri="{FF2B5EF4-FFF2-40B4-BE49-F238E27FC236}">
                <a16:creationId xmlns:a16="http://schemas.microsoft.com/office/drawing/2014/main" id="{5989AF78-1AFA-4ABE-8B59-4C206E486C5B}"/>
              </a:ext>
            </a:extLst>
          </p:cNvPr>
          <p:cNvSpPr txBox="1"/>
          <p:nvPr/>
        </p:nvSpPr>
        <p:spPr>
          <a:xfrm>
            <a:off x="2084832" y="210503"/>
            <a:ext cx="4133088" cy="369332"/>
          </a:xfrm>
          <a:prstGeom prst="rect">
            <a:avLst/>
          </a:prstGeom>
          <a:noFill/>
        </p:spPr>
        <p:txBody>
          <a:bodyPr wrap="square" rtlCol="0">
            <a:spAutoFit/>
          </a:bodyPr>
          <a:lstStyle/>
          <a:p>
            <a:r>
              <a:rPr lang="en-US" altLang="ko-KR" dirty="0"/>
              <a:t>Dynamic</a:t>
            </a:r>
            <a:r>
              <a:rPr lang="ko-KR" altLang="en-US" dirty="0"/>
              <a:t> </a:t>
            </a:r>
            <a:r>
              <a:rPr lang="en-US" altLang="ko-KR" dirty="0"/>
              <a:t>multichannel access</a:t>
            </a:r>
            <a:endParaRPr lang="ko-KR" altLang="en-US" dirty="0"/>
          </a:p>
        </p:txBody>
      </p:sp>
      <p:sp>
        <p:nvSpPr>
          <p:cNvPr id="12" name="TextBox 11">
            <a:extLst>
              <a:ext uri="{FF2B5EF4-FFF2-40B4-BE49-F238E27FC236}">
                <a16:creationId xmlns:a16="http://schemas.microsoft.com/office/drawing/2014/main" id="{1B0FD1FE-8FEC-4BE8-8FA4-F6DA8776728A}"/>
              </a:ext>
            </a:extLst>
          </p:cNvPr>
          <p:cNvSpPr txBox="1"/>
          <p:nvPr/>
        </p:nvSpPr>
        <p:spPr>
          <a:xfrm>
            <a:off x="2335204" y="793058"/>
            <a:ext cx="9863328" cy="523220"/>
          </a:xfrm>
          <a:prstGeom prst="rect">
            <a:avLst/>
          </a:prstGeom>
          <a:noFill/>
        </p:spPr>
        <p:txBody>
          <a:bodyPr wrap="square" rtlCol="0">
            <a:spAutoFit/>
          </a:bodyPr>
          <a:lstStyle/>
          <a:p>
            <a:r>
              <a:rPr lang="en-US" altLang="ko-KR" sz="1400" dirty="0"/>
              <a:t>Dynamic</a:t>
            </a:r>
            <a:r>
              <a:rPr lang="ko-KR" altLang="en-US" sz="1400" dirty="0"/>
              <a:t> </a:t>
            </a:r>
            <a:r>
              <a:rPr lang="en-US" altLang="ko-KR" sz="1400" dirty="0"/>
              <a:t>spectrum access is one of the keys to improving the spectrum utilization in wireless networks and meeting the need for more capacity.</a:t>
            </a:r>
            <a:endParaRPr lang="ko-KR" altLang="en-US" sz="1400" dirty="0"/>
          </a:p>
        </p:txBody>
      </p:sp>
      <p:pic>
        <p:nvPicPr>
          <p:cNvPr id="1026" name="Picture 2" descr="Dynamic spectrum access [3][16][17]. | Download Scientific Diagram">
            <a:extLst>
              <a:ext uri="{FF2B5EF4-FFF2-40B4-BE49-F238E27FC236}">
                <a16:creationId xmlns:a16="http://schemas.microsoft.com/office/drawing/2014/main" id="{DB578C48-70E0-42EC-9280-88CD0CBF6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204" y="1473005"/>
            <a:ext cx="4267200" cy="2269939"/>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a:extLst>
              <a:ext uri="{FF2B5EF4-FFF2-40B4-BE49-F238E27FC236}">
                <a16:creationId xmlns:a16="http://schemas.microsoft.com/office/drawing/2014/main" id="{40E94719-1707-4B9B-9B2F-AF15EBB6F97C}"/>
              </a:ext>
            </a:extLst>
          </p:cNvPr>
          <p:cNvSpPr/>
          <p:nvPr/>
        </p:nvSpPr>
        <p:spPr>
          <a:xfrm>
            <a:off x="6814893" y="2394789"/>
            <a:ext cx="5383639" cy="1384995"/>
          </a:xfrm>
          <a:prstGeom prst="rect">
            <a:avLst/>
          </a:prstGeom>
        </p:spPr>
        <p:txBody>
          <a:bodyPr wrap="square">
            <a:spAutoFit/>
          </a:bodyPr>
          <a:lstStyle/>
          <a:p>
            <a:r>
              <a:rPr lang="en-US" altLang="ko-KR" sz="1400" dirty="0"/>
              <a:t>While prior work has generally assumed a simple</a:t>
            </a:r>
          </a:p>
          <a:p>
            <a:r>
              <a:rPr lang="en-US" altLang="ko-KR" sz="1400" dirty="0"/>
              <a:t> independent-channel (or PU activity) model, in practice external interference can cause the channels in wireless networks to be highly correlated, and the design of new algorithms and schemes in </a:t>
            </a:r>
            <a:r>
              <a:rPr lang="en-US" altLang="ko-KR" sz="1400" b="1" dirty="0"/>
              <a:t>dynamic multichannel access </a:t>
            </a:r>
            <a:r>
              <a:rPr lang="en-US" altLang="ko-KR" sz="1400" dirty="0"/>
              <a:t>is required to tackle this challenge.</a:t>
            </a:r>
            <a:endParaRPr lang="ko-KR" altLang="en-US" sz="1400" dirty="0"/>
          </a:p>
        </p:txBody>
      </p:sp>
      <p:sp>
        <p:nvSpPr>
          <p:cNvPr id="13" name="직사각형 12">
            <a:extLst>
              <a:ext uri="{FF2B5EF4-FFF2-40B4-BE49-F238E27FC236}">
                <a16:creationId xmlns:a16="http://schemas.microsoft.com/office/drawing/2014/main" id="{D2DE64A4-24D6-424A-8B32-7DDA64DE60AE}"/>
              </a:ext>
            </a:extLst>
          </p:cNvPr>
          <p:cNvSpPr/>
          <p:nvPr/>
        </p:nvSpPr>
        <p:spPr>
          <a:xfrm>
            <a:off x="4468804" y="2068010"/>
            <a:ext cx="478016" cy="369332"/>
          </a:xfrm>
          <a:prstGeom prst="rect">
            <a:avLst/>
          </a:prstGeom>
        </p:spPr>
        <p:txBody>
          <a:bodyPr wrap="none">
            <a:spAutoFit/>
          </a:bodyPr>
          <a:lstStyle/>
          <a:p>
            <a:r>
              <a:rPr lang="en-US" altLang="ko-KR" dirty="0"/>
              <a:t>PU</a:t>
            </a:r>
            <a:endParaRPr lang="ko-KR" altLang="en-US" dirty="0"/>
          </a:p>
        </p:txBody>
      </p:sp>
      <p:sp>
        <p:nvSpPr>
          <p:cNvPr id="17" name="TextBox 16">
            <a:extLst>
              <a:ext uri="{FF2B5EF4-FFF2-40B4-BE49-F238E27FC236}">
                <a16:creationId xmlns:a16="http://schemas.microsoft.com/office/drawing/2014/main" id="{4E91628B-774D-4D95-9715-03F39ECB4B8B}"/>
              </a:ext>
            </a:extLst>
          </p:cNvPr>
          <p:cNvSpPr txBox="1"/>
          <p:nvPr/>
        </p:nvSpPr>
        <p:spPr>
          <a:xfrm>
            <a:off x="2335204" y="4664182"/>
            <a:ext cx="9863328" cy="523220"/>
          </a:xfrm>
          <a:prstGeom prst="rect">
            <a:avLst/>
          </a:prstGeom>
          <a:noFill/>
        </p:spPr>
        <p:txBody>
          <a:bodyPr wrap="square" rtlCol="0">
            <a:spAutoFit/>
          </a:bodyPr>
          <a:lstStyle/>
          <a:p>
            <a:r>
              <a:rPr lang="en-US" altLang="ko-KR" sz="1400"/>
              <a:t>There is a single user (wireless node) that selects one channel at each time slot to transmit a packet. . The goal is to obtain as many successful transmissions as possible over time.</a:t>
            </a:r>
            <a:endParaRPr lang="ko-KR" altLang="en-US" sz="14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8D35128-5FEA-4878-B82A-92008A8F4A4C}"/>
                  </a:ext>
                </a:extLst>
              </p:cNvPr>
              <p:cNvSpPr txBox="1"/>
              <p:nvPr/>
            </p:nvSpPr>
            <p:spPr>
              <a:xfrm>
                <a:off x="2352620" y="3900177"/>
                <a:ext cx="9504536" cy="523220"/>
              </a:xfrm>
              <a:prstGeom prst="rect">
                <a:avLst/>
              </a:prstGeom>
              <a:noFill/>
            </p:spPr>
            <p:txBody>
              <a:bodyPr wrap="square" rtlCol="0">
                <a:spAutoFit/>
              </a:bodyPr>
              <a:lstStyle/>
              <a:p>
                <a:r>
                  <a:rPr lang="en-US" altLang="ko-KR" sz="1400" dirty="0"/>
                  <a:t>A multichannel access problem with </a:t>
                </a:r>
                <a14:m>
                  <m:oMath xmlns:m="http://schemas.openxmlformats.org/officeDocument/2006/math">
                    <m:r>
                      <a:rPr lang="en-US" altLang="ko-KR" sz="1400" i="1" dirty="0">
                        <a:latin typeface="Cambria Math" panose="02040503050406030204" pitchFamily="18" charset="0"/>
                      </a:rPr>
                      <m:t>𝑁</m:t>
                    </m:r>
                  </m:oMath>
                </a14:m>
                <a:r>
                  <a:rPr lang="en-US" altLang="ko-KR" sz="1400" dirty="0"/>
                  <a:t> correlated channels. Each channel has two possible states: good or bad, and their joint distribution follow a </a:t>
                </a:r>
                <a14:m>
                  <m:oMath xmlns:m="http://schemas.openxmlformats.org/officeDocument/2006/math">
                    <m:sSup>
                      <m:sSupPr>
                        <m:ctrlPr>
                          <a:rPr lang="en-US" altLang="ko-KR" sz="1400" i="1" dirty="0" smtClean="0">
                            <a:latin typeface="Cambria Math" panose="02040503050406030204" pitchFamily="18" charset="0"/>
                          </a:rPr>
                        </m:ctrlPr>
                      </m:sSupPr>
                      <m:e>
                        <m:r>
                          <a:rPr lang="en-US" altLang="ko-KR" sz="1400" b="0" i="1" dirty="0" smtClean="0">
                            <a:latin typeface="Cambria Math" panose="02040503050406030204" pitchFamily="18" charset="0"/>
                          </a:rPr>
                          <m:t>2</m:t>
                        </m:r>
                      </m:e>
                      <m:sup>
                        <m:r>
                          <a:rPr lang="en-US" altLang="ko-KR" sz="1400" b="0" i="1" dirty="0" smtClean="0">
                            <a:latin typeface="Cambria Math" panose="02040503050406030204" pitchFamily="18" charset="0"/>
                          </a:rPr>
                          <m:t>𝑁</m:t>
                        </m:r>
                      </m:sup>
                    </m:sSup>
                  </m:oMath>
                </a14:m>
                <a:r>
                  <a:rPr lang="ko-KR" altLang="en-US" sz="1400" dirty="0"/>
                  <a:t> </a:t>
                </a:r>
                <a:r>
                  <a:rPr lang="en-US" altLang="ko-KR" sz="1400" dirty="0"/>
                  <a:t>states Markovian model.</a:t>
                </a:r>
                <a:endParaRPr lang="ko-KR" altLang="en-US" sz="1400" dirty="0"/>
              </a:p>
            </p:txBody>
          </p:sp>
        </mc:Choice>
        <mc:Fallback xmlns="">
          <p:sp>
            <p:nvSpPr>
              <p:cNvPr id="15" name="TextBox 14">
                <a:extLst>
                  <a:ext uri="{FF2B5EF4-FFF2-40B4-BE49-F238E27FC236}">
                    <a16:creationId xmlns:a16="http://schemas.microsoft.com/office/drawing/2014/main" id="{C8D35128-5FEA-4878-B82A-92008A8F4A4C}"/>
                  </a:ext>
                </a:extLst>
              </p:cNvPr>
              <p:cNvSpPr txBox="1">
                <a:spLocks noRot="1" noChangeAspect="1" noMove="1" noResize="1" noEditPoints="1" noAdjustHandles="1" noChangeArrowheads="1" noChangeShapeType="1" noTextEdit="1"/>
              </p:cNvSpPr>
              <p:nvPr/>
            </p:nvSpPr>
            <p:spPr>
              <a:xfrm>
                <a:off x="2352620" y="3900177"/>
                <a:ext cx="9504536" cy="523220"/>
              </a:xfrm>
              <a:prstGeom prst="rect">
                <a:avLst/>
              </a:prstGeom>
              <a:blipFill>
                <a:blip r:embed="rId4"/>
                <a:stretch>
                  <a:fillRect l="-192" t="-2326" b="-10465"/>
                </a:stretch>
              </a:blipFill>
            </p:spPr>
            <p:txBody>
              <a:bodyPr/>
              <a:lstStyle/>
              <a:p>
                <a:r>
                  <a:rPr lang="ko-KR" altLang="en-US">
                    <a:noFill/>
                  </a:rPr>
                  <a:t> </a:t>
                </a:r>
              </a:p>
            </p:txBody>
          </p:sp>
        </mc:Fallback>
      </mc:AlternateContent>
      <p:sp>
        <p:nvSpPr>
          <p:cNvPr id="19" name="TextBox 18">
            <a:extLst>
              <a:ext uri="{FF2B5EF4-FFF2-40B4-BE49-F238E27FC236}">
                <a16:creationId xmlns:a16="http://schemas.microsoft.com/office/drawing/2014/main" id="{C4D466CB-C051-455E-9D49-D7FE38034F81}"/>
              </a:ext>
            </a:extLst>
          </p:cNvPr>
          <p:cNvSpPr txBox="1"/>
          <p:nvPr/>
        </p:nvSpPr>
        <p:spPr>
          <a:xfrm>
            <a:off x="2335204" y="5480167"/>
            <a:ext cx="9863328" cy="523220"/>
          </a:xfrm>
          <a:prstGeom prst="rect">
            <a:avLst/>
          </a:prstGeom>
          <a:noFill/>
        </p:spPr>
        <p:txBody>
          <a:bodyPr wrap="square" rtlCol="0">
            <a:spAutoFit/>
          </a:bodyPr>
          <a:lstStyle/>
          <a:p>
            <a:r>
              <a:rPr lang="en-US" altLang="ko-KR" sz="1400" dirty="0"/>
              <a:t>As the user is only able to sense his selected channel at each time slot, there is no full observation of the system available.</a:t>
            </a:r>
            <a:endParaRPr lang="ko-KR" altLang="en-US" sz="1400" dirty="0"/>
          </a:p>
        </p:txBody>
      </p:sp>
      <p:sp>
        <p:nvSpPr>
          <p:cNvPr id="18" name="직사각형 17">
            <a:extLst>
              <a:ext uri="{FF2B5EF4-FFF2-40B4-BE49-F238E27FC236}">
                <a16:creationId xmlns:a16="http://schemas.microsoft.com/office/drawing/2014/main" id="{443DEE18-9167-4BBF-B130-A0DCF7597F20}"/>
              </a:ext>
            </a:extLst>
          </p:cNvPr>
          <p:cNvSpPr/>
          <p:nvPr/>
        </p:nvSpPr>
        <p:spPr>
          <a:xfrm>
            <a:off x="2335204" y="6211597"/>
            <a:ext cx="9863328" cy="307777"/>
          </a:xfrm>
          <a:prstGeom prst="rect">
            <a:avLst/>
          </a:prstGeom>
        </p:spPr>
        <p:txBody>
          <a:bodyPr wrap="square">
            <a:spAutoFit/>
          </a:bodyPr>
          <a:lstStyle/>
          <a:p>
            <a:r>
              <a:rPr lang="en-US" altLang="ko-KR" sz="1400" dirty="0"/>
              <a:t>In general, the problem can be formulated as a partially observable Markov decision process (POMDP)</a:t>
            </a:r>
            <a:endParaRPr lang="ko-KR" altLang="en-US" sz="1400" dirty="0"/>
          </a:p>
        </p:txBody>
      </p:sp>
      <p:sp>
        <p:nvSpPr>
          <p:cNvPr id="2" name="TextBox 1">
            <a:extLst>
              <a:ext uri="{FF2B5EF4-FFF2-40B4-BE49-F238E27FC236}">
                <a16:creationId xmlns:a16="http://schemas.microsoft.com/office/drawing/2014/main" id="{19243427-5D52-4439-B3E0-FCA89DDA9BE3}"/>
              </a:ext>
            </a:extLst>
          </p:cNvPr>
          <p:cNvSpPr txBox="1"/>
          <p:nvPr/>
        </p:nvSpPr>
        <p:spPr>
          <a:xfrm>
            <a:off x="10886" y="73054"/>
            <a:ext cx="1578429" cy="461665"/>
          </a:xfrm>
          <a:prstGeom prst="rect">
            <a:avLst/>
          </a:prstGeom>
          <a:noFill/>
        </p:spPr>
        <p:txBody>
          <a:bodyPr wrap="square" rtlCol="0">
            <a:spAutoFit/>
          </a:bodyPr>
          <a:lstStyle/>
          <a:p>
            <a:r>
              <a:rPr lang="en-US" altLang="ko-KR" sz="2400" dirty="0">
                <a:solidFill>
                  <a:schemeClr val="bg1"/>
                </a:solidFill>
              </a:rPr>
              <a:t>Intro</a:t>
            </a:r>
            <a:endParaRPr lang="ko-KR" altLang="en-US" sz="2400" dirty="0">
              <a:solidFill>
                <a:schemeClr val="bg1"/>
              </a:solidFill>
            </a:endParaRPr>
          </a:p>
        </p:txBody>
      </p:sp>
      <p:sp>
        <p:nvSpPr>
          <p:cNvPr id="7" name="직사각형 6">
            <a:extLst>
              <a:ext uri="{FF2B5EF4-FFF2-40B4-BE49-F238E27FC236}">
                <a16:creationId xmlns:a16="http://schemas.microsoft.com/office/drawing/2014/main" id="{7E09A39D-8595-43B0-800A-B4ABF1C386AC}"/>
              </a:ext>
            </a:extLst>
          </p:cNvPr>
          <p:cNvSpPr/>
          <p:nvPr/>
        </p:nvSpPr>
        <p:spPr>
          <a:xfrm>
            <a:off x="6814893" y="1267014"/>
            <a:ext cx="4894351" cy="954107"/>
          </a:xfrm>
          <a:prstGeom prst="rect">
            <a:avLst/>
          </a:prstGeom>
        </p:spPr>
        <p:txBody>
          <a:bodyPr wrap="square">
            <a:spAutoFit/>
          </a:bodyPr>
          <a:lstStyle/>
          <a:p>
            <a:r>
              <a:rPr lang="en-US" altLang="ko-KR" sz="1400" dirty="0"/>
              <a:t>In the context of cognitive radio research, a standard</a:t>
            </a:r>
          </a:p>
          <a:p>
            <a:r>
              <a:rPr lang="en-US" altLang="ko-KR" sz="1400" dirty="0"/>
              <a:t>assumption has been that secondary users may search</a:t>
            </a:r>
          </a:p>
          <a:p>
            <a:r>
              <a:rPr lang="en-US" altLang="ko-KR" sz="1400" dirty="0"/>
              <a:t>and use idle channels that are not being used by their primary users (PU).</a:t>
            </a:r>
            <a:endParaRPr lang="ko-KR" altLang="en-US" sz="1400" dirty="0"/>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 name="직사각형 2">
            <a:extLst>
              <a:ext uri="{FF2B5EF4-FFF2-40B4-BE49-F238E27FC236}">
                <a16:creationId xmlns:a16="http://schemas.microsoft.com/office/drawing/2014/main" id="{52F1167B-C977-43A4-9430-789E636A39ED}"/>
              </a:ext>
            </a:extLst>
          </p:cNvPr>
          <p:cNvSpPr/>
          <p:nvPr/>
        </p:nvSpPr>
        <p:spPr>
          <a:xfrm>
            <a:off x="2324754" y="786108"/>
            <a:ext cx="8461248" cy="338554"/>
          </a:xfrm>
          <a:prstGeom prst="rect">
            <a:avLst/>
          </a:prstGeom>
        </p:spPr>
        <p:txBody>
          <a:bodyPr wrap="square">
            <a:spAutoFit/>
          </a:bodyPr>
          <a:lstStyle/>
          <a:p>
            <a:r>
              <a:rPr lang="en-US" altLang="ko-KR" sz="1600" dirty="0"/>
              <a:t>POMDP</a:t>
            </a:r>
            <a:r>
              <a:rPr lang="ko-KR" altLang="en-US" sz="1600" dirty="0"/>
              <a:t> </a:t>
            </a:r>
            <a:r>
              <a:rPr lang="en-US" altLang="ko-KR" sz="1600" dirty="0"/>
              <a:t>(Partially</a:t>
            </a:r>
            <a:r>
              <a:rPr lang="ko-KR" altLang="en-US" sz="1600" dirty="0"/>
              <a:t> </a:t>
            </a:r>
            <a:r>
              <a:rPr lang="en-US" altLang="ko-KR" sz="1600" dirty="0"/>
              <a:t>Observable</a:t>
            </a:r>
            <a:r>
              <a:rPr lang="ko-KR" altLang="en-US" sz="1600" dirty="0"/>
              <a:t> </a:t>
            </a:r>
            <a:r>
              <a:rPr lang="en-US" altLang="ko-KR" sz="1600" dirty="0"/>
              <a:t>Markov</a:t>
            </a:r>
            <a:r>
              <a:rPr lang="ko-KR" altLang="en-US" sz="1600" dirty="0"/>
              <a:t> </a:t>
            </a:r>
            <a:r>
              <a:rPr lang="en-US" altLang="ko-KR" sz="1600" dirty="0"/>
              <a:t>Decision</a:t>
            </a:r>
            <a:r>
              <a:rPr lang="ko-KR" altLang="en-US" sz="1600" dirty="0"/>
              <a:t> </a:t>
            </a:r>
            <a:r>
              <a:rPr lang="en-US" altLang="ko-KR" sz="1600" dirty="0"/>
              <a:t>Process)</a:t>
            </a:r>
            <a:endParaRPr lang="ko-KR" altLang="en-US" sz="1600" dirty="0"/>
          </a:p>
        </p:txBody>
      </p:sp>
      <p:sp>
        <p:nvSpPr>
          <p:cNvPr id="4" name="직사각형 3">
            <a:extLst>
              <a:ext uri="{FF2B5EF4-FFF2-40B4-BE49-F238E27FC236}">
                <a16:creationId xmlns:a16="http://schemas.microsoft.com/office/drawing/2014/main" id="{ED578C82-2FC7-4BB8-8B9F-D7F3F52AAAAB}"/>
              </a:ext>
            </a:extLst>
          </p:cNvPr>
          <p:cNvSpPr/>
          <p:nvPr/>
        </p:nvSpPr>
        <p:spPr>
          <a:xfrm>
            <a:off x="2074382" y="375465"/>
            <a:ext cx="6873676" cy="276999"/>
          </a:xfrm>
          <a:prstGeom prst="rect">
            <a:avLst/>
          </a:prstGeom>
        </p:spPr>
        <p:txBody>
          <a:bodyPr wrap="square">
            <a:spAutoFit/>
          </a:bodyPr>
          <a:lstStyle/>
          <a:p>
            <a:r>
              <a:rPr lang="en-US" altLang="ko-KR" sz="1200" dirty="0"/>
              <a:t>Our problem falls into the framework of POMDP because of the limit of the partial observation.</a:t>
            </a:r>
            <a:endParaRPr lang="ko-KR" altLang="en-US" sz="1200" dirty="0"/>
          </a:p>
        </p:txBody>
      </p:sp>
      <p:sp>
        <p:nvSpPr>
          <p:cNvPr id="7" name="직사각형 6">
            <a:extLst>
              <a:ext uri="{FF2B5EF4-FFF2-40B4-BE49-F238E27FC236}">
                <a16:creationId xmlns:a16="http://schemas.microsoft.com/office/drawing/2014/main" id="{93E5DB14-699B-464E-AE62-03E88976D482}"/>
              </a:ext>
            </a:extLst>
          </p:cNvPr>
          <p:cNvSpPr/>
          <p:nvPr/>
        </p:nvSpPr>
        <p:spPr>
          <a:xfrm>
            <a:off x="2324753" y="1258306"/>
            <a:ext cx="8746017" cy="461665"/>
          </a:xfrm>
          <a:prstGeom prst="rect">
            <a:avLst/>
          </a:prstGeom>
        </p:spPr>
        <p:txBody>
          <a:bodyPr wrap="square">
            <a:spAutoFit/>
          </a:bodyPr>
          <a:lstStyle/>
          <a:p>
            <a:r>
              <a:rPr lang="en-US" altLang="ko-KR" sz="1200" dirty="0"/>
              <a:t>A POMDP models an agent decision process in which it is assumed that the system dynamics are determined by an MDP, but the agent cannot directly observe the underlying state.</a:t>
            </a:r>
            <a:endParaRPr lang="ko-KR" altLang="en-US" sz="1200" dirty="0"/>
          </a:p>
        </p:txBody>
      </p:sp>
      <p:sp>
        <p:nvSpPr>
          <p:cNvPr id="9" name="직사각형 8">
            <a:extLst>
              <a:ext uri="{FF2B5EF4-FFF2-40B4-BE49-F238E27FC236}">
                <a16:creationId xmlns:a16="http://schemas.microsoft.com/office/drawing/2014/main" id="{C62AEAB2-75EB-4D09-8961-F49107F0E379}"/>
              </a:ext>
            </a:extLst>
          </p:cNvPr>
          <p:cNvSpPr/>
          <p:nvPr/>
        </p:nvSpPr>
        <p:spPr>
          <a:xfrm>
            <a:off x="2324753" y="1685864"/>
            <a:ext cx="6781800" cy="461665"/>
          </a:xfrm>
          <a:prstGeom prst="rect">
            <a:avLst/>
          </a:prstGeom>
        </p:spPr>
        <p:txBody>
          <a:bodyPr wrap="square">
            <a:spAutoFit/>
          </a:bodyPr>
          <a:lstStyle/>
          <a:p>
            <a:r>
              <a:rPr lang="en-US" altLang="ko-KR" sz="1200" dirty="0"/>
              <a:t>Instead, it must maintain a probability distribution over the set of possible states, based on a set of observations and observation probabilities, and the underlying MDP.</a:t>
            </a:r>
            <a:endParaRPr lang="ko-KR" altLang="en-US" sz="1200" dirty="0"/>
          </a:p>
        </p:txBody>
      </p:sp>
      <p:sp>
        <p:nvSpPr>
          <p:cNvPr id="10" name="직사각형 9">
            <a:extLst>
              <a:ext uri="{FF2B5EF4-FFF2-40B4-BE49-F238E27FC236}">
                <a16:creationId xmlns:a16="http://schemas.microsoft.com/office/drawing/2014/main" id="{FF816AFA-46B9-4BC1-BDA9-28329DA304A0}"/>
              </a:ext>
            </a:extLst>
          </p:cNvPr>
          <p:cNvSpPr/>
          <p:nvPr/>
        </p:nvSpPr>
        <p:spPr>
          <a:xfrm>
            <a:off x="9558963" y="1975061"/>
            <a:ext cx="1872343" cy="261610"/>
          </a:xfrm>
          <a:prstGeom prst="rect">
            <a:avLst/>
          </a:prstGeom>
        </p:spPr>
        <p:txBody>
          <a:bodyPr wrap="square">
            <a:spAutoFit/>
          </a:bodyPr>
          <a:lstStyle/>
          <a:p>
            <a:r>
              <a:rPr lang="en-US" altLang="ko-KR" sz="1050" dirty="0">
                <a:solidFill>
                  <a:schemeClr val="bg1">
                    <a:lumMod val="50000"/>
                  </a:schemeClr>
                </a:solidFill>
              </a:rPr>
              <a:t>#Wikipedia-POMDP</a:t>
            </a:r>
            <a:endParaRPr lang="ko-KR" altLang="en-US" sz="1050" dirty="0">
              <a:solidFill>
                <a:schemeClr val="bg1">
                  <a:lumMod val="50000"/>
                </a:schemeClr>
              </a:solidFill>
            </a:endParaRPr>
          </a:p>
        </p:txBody>
      </p:sp>
      <p:pic>
        <p:nvPicPr>
          <p:cNvPr id="11" name="그림 10">
            <a:extLst>
              <a:ext uri="{FF2B5EF4-FFF2-40B4-BE49-F238E27FC236}">
                <a16:creationId xmlns:a16="http://schemas.microsoft.com/office/drawing/2014/main" id="{B4D37DEF-B76F-4733-A882-BD8B84533323}"/>
              </a:ext>
            </a:extLst>
          </p:cNvPr>
          <p:cNvPicPr>
            <a:picLocks noChangeAspect="1"/>
          </p:cNvPicPr>
          <p:nvPr/>
        </p:nvPicPr>
        <p:blipFill>
          <a:blip r:embed="rId2"/>
          <a:stretch>
            <a:fillRect/>
          </a:stretch>
        </p:blipFill>
        <p:spPr>
          <a:xfrm>
            <a:off x="2324753" y="2325813"/>
            <a:ext cx="9648825" cy="2238375"/>
          </a:xfrm>
          <a:prstGeom prst="rect">
            <a:avLst/>
          </a:prstGeom>
        </p:spPr>
      </p:pic>
      <mc:AlternateContent xmlns:mc="http://schemas.openxmlformats.org/markup-compatibility/2006" xmlns:a14="http://schemas.microsoft.com/office/drawing/2010/main">
        <mc:Choice Requires="a14">
          <p:sp>
            <p:nvSpPr>
              <p:cNvPr id="19" name="직사각형 18">
                <a:extLst>
                  <a:ext uri="{FF2B5EF4-FFF2-40B4-BE49-F238E27FC236}">
                    <a16:creationId xmlns:a16="http://schemas.microsoft.com/office/drawing/2014/main" id="{DDF1681C-53F3-498C-AC1F-3BC5156CAFD6}"/>
                  </a:ext>
                </a:extLst>
              </p:cNvPr>
              <p:cNvSpPr/>
              <p:nvPr/>
            </p:nvSpPr>
            <p:spPr>
              <a:xfrm>
                <a:off x="2338361" y="4892419"/>
                <a:ext cx="7926101" cy="523220"/>
              </a:xfrm>
              <a:prstGeom prst="rect">
                <a:avLst/>
              </a:prstGeom>
            </p:spPr>
            <p:txBody>
              <a:bodyPr wrap="square">
                <a:spAutoFit/>
              </a:bodyPr>
              <a:lstStyle/>
              <a:p>
                <a:r>
                  <a:rPr lang="en-US" altLang="ko-KR" sz="1400" dirty="0"/>
                  <a:t>At the same time, the agent receives an observation </a:t>
                </a:r>
                <a14:m>
                  <m:oMath xmlns:m="http://schemas.openxmlformats.org/officeDocument/2006/math">
                    <m:r>
                      <a:rPr lang="en-US" altLang="ko-KR" sz="1400" b="0" i="1" smtClean="0">
                        <a:latin typeface="Cambria Math" panose="02040503050406030204" pitchFamily="18" charset="0"/>
                      </a:rPr>
                      <m:t>𝑜</m:t>
                    </m:r>
                    <m:r>
                      <a:rPr lang="en-US" altLang="ko-KR" sz="1400" b="0" i="1" smtClean="0">
                        <a:latin typeface="Cambria Math" panose="02040503050406030204" pitchFamily="18" charset="0"/>
                      </a:rPr>
                      <m:t> ∈ </m:t>
                    </m:r>
                    <m:r>
                      <m:rPr>
                        <m:sty m:val="p"/>
                      </m:rPr>
                      <a:rPr lang="el-GR" altLang="ko-KR" sz="1400" b="0" i="1" smtClean="0">
                        <a:latin typeface="Cambria Math" panose="02040503050406030204" pitchFamily="18" charset="0"/>
                        <a:ea typeface="Cambria Math" panose="02040503050406030204" pitchFamily="18" charset="0"/>
                      </a:rPr>
                      <m:t>Ω</m:t>
                    </m:r>
                  </m:oMath>
                </a14:m>
                <a:r>
                  <a:rPr lang="en-US" altLang="ko-KR" sz="1400" dirty="0"/>
                  <a:t> which depends on the new state of the environment, </a:t>
                </a:r>
                <a14:m>
                  <m:oMath xmlns:m="http://schemas.openxmlformats.org/officeDocument/2006/math">
                    <m:sSup>
                      <m:sSupPr>
                        <m:ctrlPr>
                          <a:rPr lang="en-US" altLang="ko-KR" sz="1400" i="1" smtClean="0">
                            <a:latin typeface="Cambria Math" panose="02040503050406030204" pitchFamily="18" charset="0"/>
                          </a:rPr>
                        </m:ctrlPr>
                      </m:sSupPr>
                      <m:e>
                        <m:r>
                          <a:rPr lang="en-US" altLang="ko-KR" sz="1400" b="0" i="1" smtClean="0">
                            <a:latin typeface="Cambria Math" panose="02040503050406030204" pitchFamily="18" charset="0"/>
                          </a:rPr>
                          <m:t>𝑠</m:t>
                        </m:r>
                      </m:e>
                      <m:sup>
                        <m:r>
                          <a:rPr lang="en-US" altLang="ko-KR" sz="1400" b="0" i="1" smtClean="0">
                            <a:latin typeface="Cambria Math" panose="02040503050406030204" pitchFamily="18" charset="0"/>
                          </a:rPr>
                          <m:t>′</m:t>
                        </m:r>
                      </m:sup>
                    </m:sSup>
                  </m:oMath>
                </a14:m>
                <a:r>
                  <a:rPr lang="en-US" altLang="ko-KR" sz="1400" dirty="0"/>
                  <a:t>, and on the just taken action, </a:t>
                </a:r>
                <a14:m>
                  <m:oMath xmlns:m="http://schemas.openxmlformats.org/officeDocument/2006/math">
                    <m:r>
                      <a:rPr lang="en-US" altLang="ko-KR" sz="1400" i="1">
                        <a:latin typeface="Cambria Math" panose="02040503050406030204" pitchFamily="18" charset="0"/>
                      </a:rPr>
                      <m:t>𝑎</m:t>
                    </m:r>
                  </m:oMath>
                </a14:m>
                <a:r>
                  <a:rPr lang="en-US" altLang="ko-KR" sz="1400" dirty="0"/>
                  <a:t>, with probability </a:t>
                </a:r>
                <a14:m>
                  <m:oMath xmlns:m="http://schemas.openxmlformats.org/officeDocument/2006/math">
                    <m:r>
                      <a:rPr lang="en-US" altLang="ko-KR" sz="1400" b="0" i="1" smtClean="0">
                        <a:latin typeface="Cambria Math" panose="02040503050406030204" pitchFamily="18" charset="0"/>
                      </a:rPr>
                      <m:t>𝑂</m:t>
                    </m:r>
                    <m:r>
                      <a:rPr lang="en-US" altLang="ko-KR" sz="1400" b="0" i="1" smtClean="0">
                        <a:latin typeface="Cambria Math" panose="02040503050406030204" pitchFamily="18" charset="0"/>
                      </a:rPr>
                      <m:t>(</m:t>
                    </m:r>
                    <m:d>
                      <m:dPr>
                        <m:begChr m:val=""/>
                        <m:endChr m:val="|"/>
                        <m:ctrlPr>
                          <a:rPr lang="en-US" altLang="ko-KR" sz="1400" b="0" i="1" smtClean="0">
                            <a:latin typeface="Cambria Math" panose="02040503050406030204" pitchFamily="18" charset="0"/>
                          </a:rPr>
                        </m:ctrlPr>
                      </m:dPr>
                      <m:e>
                        <m:r>
                          <a:rPr lang="en-US" altLang="ko-KR" sz="1400" b="0" i="1" smtClean="0">
                            <a:latin typeface="Cambria Math" panose="02040503050406030204" pitchFamily="18" charset="0"/>
                          </a:rPr>
                          <m:t>𝑜</m:t>
                        </m:r>
                      </m:e>
                    </m:d>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rPr>
                          <m:t>𝑠</m:t>
                        </m:r>
                      </m:e>
                      <m:sup>
                        <m:r>
                          <a:rPr lang="en-US" altLang="ko-KR" sz="1400" b="0" i="1" smtClean="0">
                            <a:latin typeface="Cambria Math" panose="02040503050406030204" pitchFamily="18" charset="0"/>
                          </a:rPr>
                          <m:t>′</m:t>
                        </m:r>
                      </m:sup>
                    </m:sSup>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𝑎</m:t>
                    </m:r>
                    <m:r>
                      <a:rPr lang="en-US" altLang="ko-KR" sz="1400" b="0" i="1" smtClean="0">
                        <a:latin typeface="Cambria Math" panose="02040503050406030204" pitchFamily="18" charset="0"/>
                      </a:rPr>
                      <m:t>)</m:t>
                    </m:r>
                  </m:oMath>
                </a14:m>
                <a:r>
                  <a:rPr lang="en-US" altLang="ko-KR" sz="1400" dirty="0"/>
                  <a:t>. </a:t>
                </a:r>
                <a:endParaRPr lang="ko-KR" altLang="en-US" sz="1400" dirty="0"/>
              </a:p>
            </p:txBody>
          </p:sp>
        </mc:Choice>
        <mc:Fallback xmlns="">
          <p:sp>
            <p:nvSpPr>
              <p:cNvPr id="19" name="직사각형 18">
                <a:extLst>
                  <a:ext uri="{FF2B5EF4-FFF2-40B4-BE49-F238E27FC236}">
                    <a16:creationId xmlns:a16="http://schemas.microsoft.com/office/drawing/2014/main" id="{DDF1681C-53F3-498C-AC1F-3BC5156CAFD6}"/>
                  </a:ext>
                </a:extLst>
              </p:cNvPr>
              <p:cNvSpPr>
                <a:spLocks noRot="1" noChangeAspect="1" noMove="1" noResize="1" noEditPoints="1" noAdjustHandles="1" noChangeArrowheads="1" noChangeShapeType="1" noTextEdit="1"/>
              </p:cNvSpPr>
              <p:nvPr/>
            </p:nvSpPr>
            <p:spPr>
              <a:xfrm>
                <a:off x="2338361" y="4892419"/>
                <a:ext cx="7926101" cy="523220"/>
              </a:xfrm>
              <a:prstGeom prst="rect">
                <a:avLst/>
              </a:prstGeom>
              <a:blipFill>
                <a:blip r:embed="rId3"/>
                <a:stretch>
                  <a:fillRect l="-231" t="-17647" b="-9764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직사각형 23">
                <a:extLst>
                  <a:ext uri="{FF2B5EF4-FFF2-40B4-BE49-F238E27FC236}">
                    <a16:creationId xmlns:a16="http://schemas.microsoft.com/office/drawing/2014/main" id="{4D414004-234A-4BCA-8F5A-8FD4663CDDD0}"/>
                  </a:ext>
                </a:extLst>
              </p:cNvPr>
              <p:cNvSpPr/>
              <p:nvPr/>
            </p:nvSpPr>
            <p:spPr>
              <a:xfrm>
                <a:off x="2338361" y="5743871"/>
                <a:ext cx="9246761" cy="738664"/>
              </a:xfrm>
              <a:prstGeom prst="rect">
                <a:avLst/>
              </a:prstGeom>
            </p:spPr>
            <p:txBody>
              <a:bodyPr wrap="square">
                <a:spAutoFit/>
              </a:bodyPr>
              <a:lstStyle/>
              <a:p>
                <a:r>
                  <a:rPr lang="en-US" altLang="ko-KR" sz="1400" dirty="0"/>
                  <a:t>After having taken the action </a:t>
                </a:r>
                <a14:m>
                  <m:oMath xmlns:m="http://schemas.openxmlformats.org/officeDocument/2006/math">
                    <m:r>
                      <a:rPr lang="en-US" altLang="ko-KR" sz="1400" i="1">
                        <a:latin typeface="Cambria Math" panose="02040503050406030204" pitchFamily="18" charset="0"/>
                      </a:rPr>
                      <m:t>𝑎</m:t>
                    </m:r>
                  </m:oMath>
                </a14:m>
                <a:r>
                  <a:rPr lang="en-US" altLang="ko-KR" sz="1400" dirty="0"/>
                  <a:t> and observing </a:t>
                </a:r>
                <a14:m>
                  <m:oMath xmlns:m="http://schemas.openxmlformats.org/officeDocument/2006/math">
                    <m:r>
                      <a:rPr lang="en-US" altLang="ko-KR" sz="1400" b="0" i="1" smtClean="0">
                        <a:latin typeface="Cambria Math" panose="02040503050406030204" pitchFamily="18" charset="0"/>
                      </a:rPr>
                      <m:t>𝑜</m:t>
                    </m:r>
                  </m:oMath>
                </a14:m>
                <a:r>
                  <a:rPr lang="en-US" altLang="ko-KR" sz="1400" dirty="0"/>
                  <a:t>, an agent needs to update its belief in the state the environment may (or not) be in. Since the state is Markovian (by assumption), maintaining a belief over the states solely requires knowledge of the </a:t>
                </a:r>
                <a:r>
                  <a:rPr lang="en-US" altLang="ko-KR" sz="1400" b="1" dirty="0"/>
                  <a:t>previous belief state</a:t>
                </a:r>
                <a:r>
                  <a:rPr lang="en-US" altLang="ko-KR" sz="1400" dirty="0"/>
                  <a:t>, </a:t>
                </a:r>
                <a:r>
                  <a:rPr lang="en-US" altLang="ko-KR" sz="1400" b="1" dirty="0"/>
                  <a:t>the action taken</a:t>
                </a:r>
                <a:r>
                  <a:rPr lang="en-US" altLang="ko-KR" sz="1400" dirty="0"/>
                  <a:t>, and </a:t>
                </a:r>
                <a:r>
                  <a:rPr lang="en-US" altLang="ko-KR" sz="1400" b="1" dirty="0"/>
                  <a:t>the current observation</a:t>
                </a:r>
                <a:r>
                  <a:rPr lang="en-US" altLang="ko-KR" sz="1400" dirty="0"/>
                  <a:t>. </a:t>
                </a:r>
                <a:endParaRPr lang="ko-KR" altLang="en-US" sz="1400" dirty="0"/>
              </a:p>
            </p:txBody>
          </p:sp>
        </mc:Choice>
        <mc:Fallback xmlns="">
          <p:sp>
            <p:nvSpPr>
              <p:cNvPr id="24" name="직사각형 23">
                <a:extLst>
                  <a:ext uri="{FF2B5EF4-FFF2-40B4-BE49-F238E27FC236}">
                    <a16:creationId xmlns:a16="http://schemas.microsoft.com/office/drawing/2014/main" id="{4D414004-234A-4BCA-8F5A-8FD4663CDDD0}"/>
                  </a:ext>
                </a:extLst>
              </p:cNvPr>
              <p:cNvSpPr>
                <a:spLocks noRot="1" noChangeAspect="1" noMove="1" noResize="1" noEditPoints="1" noAdjustHandles="1" noChangeArrowheads="1" noChangeShapeType="1" noTextEdit="1"/>
              </p:cNvSpPr>
              <p:nvPr/>
            </p:nvSpPr>
            <p:spPr>
              <a:xfrm>
                <a:off x="2338361" y="5743871"/>
                <a:ext cx="9246761" cy="738664"/>
              </a:xfrm>
              <a:prstGeom prst="rect">
                <a:avLst/>
              </a:prstGeom>
              <a:blipFill>
                <a:blip r:embed="rId4"/>
                <a:stretch>
                  <a:fillRect l="-198" t="-1653" b="-8264"/>
                </a:stretch>
              </a:blipFill>
            </p:spPr>
            <p:txBody>
              <a:bodyPr/>
              <a:lstStyle/>
              <a:p>
                <a:r>
                  <a:rPr lang="ko-KR" altLang="en-US">
                    <a:noFill/>
                  </a:rPr>
                  <a:t> </a:t>
                </a:r>
              </a:p>
            </p:txBody>
          </p:sp>
        </mc:Fallback>
      </mc:AlternateContent>
      <p:sp>
        <p:nvSpPr>
          <p:cNvPr id="25" name="TextBox 24">
            <a:extLst>
              <a:ext uri="{FF2B5EF4-FFF2-40B4-BE49-F238E27FC236}">
                <a16:creationId xmlns:a16="http://schemas.microsoft.com/office/drawing/2014/main" id="{3BED987D-5EA3-4AB2-A7DA-66CBE063EF67}"/>
              </a:ext>
            </a:extLst>
          </p:cNvPr>
          <p:cNvSpPr txBox="1"/>
          <p:nvPr/>
        </p:nvSpPr>
        <p:spPr>
          <a:xfrm>
            <a:off x="10886" y="73054"/>
            <a:ext cx="1578429" cy="461665"/>
          </a:xfrm>
          <a:prstGeom prst="rect">
            <a:avLst/>
          </a:prstGeom>
          <a:noFill/>
        </p:spPr>
        <p:txBody>
          <a:bodyPr wrap="square" rtlCol="0">
            <a:spAutoFit/>
          </a:bodyPr>
          <a:lstStyle/>
          <a:p>
            <a:r>
              <a:rPr lang="en-US" altLang="ko-KR" sz="2400" dirty="0">
                <a:solidFill>
                  <a:schemeClr val="bg1"/>
                </a:solidFill>
              </a:rPr>
              <a:t>Intro</a:t>
            </a:r>
            <a:endParaRPr lang="ko-KR" altLang="en-US" sz="2400" dirty="0">
              <a:solidFill>
                <a:schemeClr val="bg1"/>
              </a:solidFill>
            </a:endParaRPr>
          </a:p>
        </p:txBody>
      </p:sp>
    </p:spTree>
    <p:extLst>
      <p:ext uri="{BB962C8B-B14F-4D97-AF65-F5344CB8AC3E}">
        <p14:creationId xmlns:p14="http://schemas.microsoft.com/office/powerpoint/2010/main" val="1714896068"/>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 name="직사각형 3">
            <a:extLst>
              <a:ext uri="{FF2B5EF4-FFF2-40B4-BE49-F238E27FC236}">
                <a16:creationId xmlns:a16="http://schemas.microsoft.com/office/drawing/2014/main" id="{BE9A340F-41FF-4AFA-A6AE-50C4C6EADCE6}"/>
              </a:ext>
            </a:extLst>
          </p:cNvPr>
          <p:cNvSpPr/>
          <p:nvPr/>
        </p:nvSpPr>
        <p:spPr>
          <a:xfrm>
            <a:off x="2390066" y="789159"/>
            <a:ext cx="8461248" cy="738664"/>
          </a:xfrm>
          <a:prstGeom prst="rect">
            <a:avLst/>
          </a:prstGeom>
        </p:spPr>
        <p:txBody>
          <a:bodyPr wrap="square">
            <a:spAutoFit/>
          </a:bodyPr>
          <a:lstStyle/>
          <a:p>
            <a:r>
              <a:rPr lang="en-US" altLang="ko-KR" sz="1400" dirty="0"/>
              <a:t>We investigate the use of Deep Reinforcement Learning, in particular, Deep Q learning, from the field of machine learning as a way to enable learning in an unknown environment as well as overcome the prohibitive computational requirements.</a:t>
            </a:r>
            <a:endParaRPr lang="ko-KR" altLang="en-US" sz="1400" dirty="0"/>
          </a:p>
        </p:txBody>
      </p:sp>
      <p:sp>
        <p:nvSpPr>
          <p:cNvPr id="7" name="직사각형 6">
            <a:extLst>
              <a:ext uri="{FF2B5EF4-FFF2-40B4-BE49-F238E27FC236}">
                <a16:creationId xmlns:a16="http://schemas.microsoft.com/office/drawing/2014/main" id="{41891A0F-E4A1-42C4-A093-AF8A57C17156}"/>
              </a:ext>
            </a:extLst>
          </p:cNvPr>
          <p:cNvSpPr/>
          <p:nvPr/>
        </p:nvSpPr>
        <p:spPr>
          <a:xfrm>
            <a:off x="2390066" y="1660735"/>
            <a:ext cx="8802624" cy="307777"/>
          </a:xfrm>
          <a:prstGeom prst="rect">
            <a:avLst/>
          </a:prstGeom>
        </p:spPr>
        <p:txBody>
          <a:bodyPr wrap="square">
            <a:spAutoFit/>
          </a:bodyPr>
          <a:lstStyle/>
          <a:p>
            <a:r>
              <a:rPr lang="en-US" altLang="ko-KR" sz="1400" dirty="0"/>
              <a:t>We implement a DQN that can find a channel access policy through online learning.</a:t>
            </a:r>
            <a:endParaRPr lang="ko-KR" altLang="en-US" sz="1400" dirty="0"/>
          </a:p>
        </p:txBody>
      </p:sp>
      <p:sp>
        <p:nvSpPr>
          <p:cNvPr id="6" name="TextBox 5">
            <a:extLst>
              <a:ext uri="{FF2B5EF4-FFF2-40B4-BE49-F238E27FC236}">
                <a16:creationId xmlns:a16="http://schemas.microsoft.com/office/drawing/2014/main" id="{82C0AC62-9E26-49C0-BC66-3775250756A8}"/>
              </a:ext>
            </a:extLst>
          </p:cNvPr>
          <p:cNvSpPr txBox="1"/>
          <p:nvPr/>
        </p:nvSpPr>
        <p:spPr>
          <a:xfrm>
            <a:off x="2084832" y="210503"/>
            <a:ext cx="4133088" cy="369332"/>
          </a:xfrm>
          <a:prstGeom prst="rect">
            <a:avLst/>
          </a:prstGeom>
          <a:noFill/>
        </p:spPr>
        <p:txBody>
          <a:bodyPr wrap="square" rtlCol="0">
            <a:spAutoFit/>
          </a:bodyPr>
          <a:lstStyle/>
          <a:p>
            <a:r>
              <a:rPr lang="en-US" altLang="ko-KR" dirty="0"/>
              <a:t>Dynamic</a:t>
            </a:r>
            <a:r>
              <a:rPr lang="ko-KR" altLang="en-US" dirty="0"/>
              <a:t> </a:t>
            </a:r>
            <a:r>
              <a:rPr lang="en-US" altLang="ko-KR" dirty="0"/>
              <a:t>multichannel access</a:t>
            </a:r>
            <a:endParaRPr lang="ko-KR" altLang="en-US" dirty="0"/>
          </a:p>
        </p:txBody>
      </p:sp>
      <p:sp>
        <p:nvSpPr>
          <p:cNvPr id="8" name="TextBox 7">
            <a:extLst>
              <a:ext uri="{FF2B5EF4-FFF2-40B4-BE49-F238E27FC236}">
                <a16:creationId xmlns:a16="http://schemas.microsoft.com/office/drawing/2014/main" id="{E89F9A97-A038-4818-A52A-53A7811083F2}"/>
              </a:ext>
            </a:extLst>
          </p:cNvPr>
          <p:cNvSpPr txBox="1"/>
          <p:nvPr/>
        </p:nvSpPr>
        <p:spPr>
          <a:xfrm>
            <a:off x="10886" y="73054"/>
            <a:ext cx="1578429" cy="707886"/>
          </a:xfrm>
          <a:prstGeom prst="rect">
            <a:avLst/>
          </a:prstGeom>
          <a:noFill/>
        </p:spPr>
        <p:txBody>
          <a:bodyPr wrap="square" rtlCol="0">
            <a:spAutoFit/>
          </a:bodyPr>
          <a:lstStyle/>
          <a:p>
            <a:r>
              <a:rPr lang="en-US" altLang="ko-KR" sz="2000" dirty="0">
                <a:solidFill>
                  <a:schemeClr val="bg1"/>
                </a:solidFill>
              </a:rPr>
              <a:t>Problem</a:t>
            </a:r>
          </a:p>
          <a:p>
            <a:r>
              <a:rPr lang="en-US" altLang="ko-KR" sz="2000" dirty="0">
                <a:solidFill>
                  <a:schemeClr val="bg1"/>
                </a:solidFill>
              </a:rPr>
              <a:t>Formulation</a:t>
            </a:r>
            <a:endParaRPr lang="ko-KR" altLang="en-US" sz="2000" dirty="0">
              <a:solidFill>
                <a:schemeClr val="bg1"/>
              </a:solidFill>
            </a:endParaRPr>
          </a:p>
        </p:txBody>
      </p:sp>
      <p:sp>
        <p:nvSpPr>
          <p:cNvPr id="9" name="TextBox 8">
            <a:extLst>
              <a:ext uri="{FF2B5EF4-FFF2-40B4-BE49-F238E27FC236}">
                <a16:creationId xmlns:a16="http://schemas.microsoft.com/office/drawing/2014/main" id="{1C6B2E60-B65D-4801-899A-A2227DFEE790}"/>
              </a:ext>
            </a:extLst>
          </p:cNvPr>
          <p:cNvSpPr txBox="1"/>
          <p:nvPr/>
        </p:nvSpPr>
        <p:spPr>
          <a:xfrm>
            <a:off x="2084832" y="2058059"/>
            <a:ext cx="4133088" cy="369332"/>
          </a:xfrm>
          <a:prstGeom prst="rect">
            <a:avLst/>
          </a:prstGeom>
          <a:noFill/>
        </p:spPr>
        <p:txBody>
          <a:bodyPr wrap="square" rtlCol="0">
            <a:spAutoFit/>
          </a:bodyPr>
          <a:lstStyle/>
          <a:p>
            <a:r>
              <a:rPr lang="en-US" altLang="ko-KR" dirty="0"/>
              <a:t>POMDP model</a:t>
            </a:r>
            <a:endParaRPr lang="ko-KR" altLang="en-US" dirty="0"/>
          </a:p>
        </p:txBody>
      </p:sp>
      <mc:AlternateContent xmlns:mc="http://schemas.openxmlformats.org/markup-compatibility/2006" xmlns:a14="http://schemas.microsoft.com/office/drawing/2010/main">
        <mc:Choice Requires="a14">
          <p:sp>
            <p:nvSpPr>
              <p:cNvPr id="11" name="직사각형 10">
                <a:extLst>
                  <a:ext uri="{FF2B5EF4-FFF2-40B4-BE49-F238E27FC236}">
                    <a16:creationId xmlns:a16="http://schemas.microsoft.com/office/drawing/2014/main" id="{F266F2BC-372F-488C-9482-465591F6EBFF}"/>
                  </a:ext>
                </a:extLst>
              </p:cNvPr>
              <p:cNvSpPr/>
              <p:nvPr/>
            </p:nvSpPr>
            <p:spPr>
              <a:xfrm>
                <a:off x="2390066" y="2496695"/>
                <a:ext cx="8802624" cy="307777"/>
              </a:xfrm>
              <a:prstGeom prst="rect">
                <a:avLst/>
              </a:prstGeom>
            </p:spPr>
            <p:txBody>
              <a:bodyPr wrap="square">
                <a:spAutoFit/>
              </a:bodyPr>
              <a:lstStyle/>
              <a:p>
                <a:r>
                  <a:rPr lang="en-US" altLang="ko-KR" sz="1400" b="1" dirty="0"/>
                  <a:t>State</a:t>
                </a:r>
                <a:r>
                  <a:rPr lang="en-US" altLang="ko-KR" sz="1400" dirty="0"/>
                  <a:t> : To model correlation across channels, the whole system is described as a </a:t>
                </a:r>
                <a14:m>
                  <m:oMath xmlns:m="http://schemas.openxmlformats.org/officeDocument/2006/math">
                    <m:sSup>
                      <m:sSupPr>
                        <m:ctrlPr>
                          <a:rPr lang="en-US" altLang="ko-KR" sz="1400" i="1">
                            <a:latin typeface="Cambria Math" panose="02040503050406030204" pitchFamily="18" charset="0"/>
                          </a:rPr>
                        </m:ctrlPr>
                      </m:sSupPr>
                      <m:e>
                        <m:r>
                          <a:rPr lang="en-US" altLang="ko-KR" sz="1400" b="0" i="1" smtClean="0">
                            <a:latin typeface="Cambria Math" panose="02040503050406030204" pitchFamily="18" charset="0"/>
                          </a:rPr>
                          <m:t>2</m:t>
                        </m:r>
                      </m:e>
                      <m:sup>
                        <m:r>
                          <a:rPr lang="en-US" altLang="ko-KR" sz="1400" b="0" i="1" smtClean="0">
                            <a:latin typeface="Cambria Math" panose="02040503050406030204" pitchFamily="18" charset="0"/>
                          </a:rPr>
                          <m:t>𝑁</m:t>
                        </m:r>
                      </m:sup>
                    </m:sSup>
                    <m:r>
                      <a:rPr lang="en-US" altLang="ko-KR" sz="1400" i="1">
                        <a:latin typeface="Cambria Math" panose="02040503050406030204" pitchFamily="18" charset="0"/>
                      </a:rPr>
                      <m:t> </m:t>
                    </m:r>
                  </m:oMath>
                </a14:m>
                <a:r>
                  <a:rPr lang="en-US" altLang="ko-KR" sz="1400" dirty="0"/>
                  <a:t>-state Markov chain. </a:t>
                </a:r>
                <a:endParaRPr lang="ko-KR" altLang="en-US" sz="1400" dirty="0"/>
              </a:p>
            </p:txBody>
          </p:sp>
        </mc:Choice>
        <mc:Fallback xmlns="">
          <p:sp>
            <p:nvSpPr>
              <p:cNvPr id="11" name="직사각형 10">
                <a:extLst>
                  <a:ext uri="{FF2B5EF4-FFF2-40B4-BE49-F238E27FC236}">
                    <a16:creationId xmlns:a16="http://schemas.microsoft.com/office/drawing/2014/main" id="{F266F2BC-372F-488C-9482-465591F6EBFF}"/>
                  </a:ext>
                </a:extLst>
              </p:cNvPr>
              <p:cNvSpPr>
                <a:spLocks noRot="1" noChangeAspect="1" noMove="1" noResize="1" noEditPoints="1" noAdjustHandles="1" noChangeArrowheads="1" noChangeShapeType="1" noTextEdit="1"/>
              </p:cNvSpPr>
              <p:nvPr/>
            </p:nvSpPr>
            <p:spPr>
              <a:xfrm>
                <a:off x="2390066" y="2496695"/>
                <a:ext cx="8802624" cy="307777"/>
              </a:xfrm>
              <a:prstGeom prst="rect">
                <a:avLst/>
              </a:prstGeom>
              <a:blipFill>
                <a:blip r:embed="rId2"/>
                <a:stretch>
                  <a:fillRect l="-208" t="-4000" b="-2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44E188B-980F-453B-86AF-BB9DF9A0C1BF}"/>
                  </a:ext>
                </a:extLst>
              </p:cNvPr>
              <p:cNvSpPr txBox="1"/>
              <p:nvPr/>
            </p:nvSpPr>
            <p:spPr>
              <a:xfrm>
                <a:off x="3442781" y="2943006"/>
                <a:ext cx="1891095" cy="287515"/>
              </a:xfrm>
              <a:prstGeom prst="rect">
                <a:avLst/>
              </a:prstGeom>
              <a:noFill/>
            </p:spPr>
            <p:txBody>
              <a:bodyPr wrap="none" lIns="0" tIns="0" rIns="0" bIns="0" rtlCol="0">
                <a:spAutoFit/>
              </a:bodyPr>
              <a:lstStyle/>
              <a:p>
                <a14:m>
                  <m:oMath xmlns:m="http://schemas.openxmlformats.org/officeDocument/2006/math">
                    <m:r>
                      <a:rPr lang="en-US" altLang="ko-KR" b="0" i="1" smtClean="0">
                        <a:latin typeface="Cambria Math" panose="02040503050406030204" pitchFamily="18" charset="0"/>
                      </a:rPr>
                      <m:t>𝑆</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1" i="0" smtClean="0">
                            <a:latin typeface="Cambria Math" panose="02040503050406030204" pitchFamily="18" charset="0"/>
                          </a:rPr>
                          <m:t>𝐬</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1">
                            <a:latin typeface="Cambria Math" panose="02040503050406030204" pitchFamily="18" charset="0"/>
                          </a:rPr>
                          <m:t>𝐬</m:t>
                        </m:r>
                      </m:e>
                      <m:sub>
                        <m:r>
                          <a:rPr lang="en-US" altLang="ko-KR" b="0" i="1" smtClean="0">
                            <a:latin typeface="Cambria Math" panose="02040503050406030204" pitchFamily="18" charset="0"/>
                          </a:rPr>
                          <m:t>2</m:t>
                        </m:r>
                      </m:sub>
                    </m:sSub>
                  </m:oMath>
                </a14:m>
                <a:r>
                  <a:rPr lang="en-US" altLang="ko-KR" dirty="0"/>
                  <a:t>, …, </a:t>
                </a:r>
                <a14:m>
                  <m:oMath xmlns:m="http://schemas.openxmlformats.org/officeDocument/2006/math">
                    <m:sSub>
                      <m:sSubPr>
                        <m:ctrlPr>
                          <a:rPr lang="en-US" altLang="ko-KR" i="1">
                            <a:latin typeface="Cambria Math" panose="02040503050406030204" pitchFamily="18" charset="0"/>
                          </a:rPr>
                        </m:ctrlPr>
                      </m:sSubPr>
                      <m:e>
                        <m:r>
                          <a:rPr lang="en-US" altLang="ko-KR" b="1">
                            <a:latin typeface="Cambria Math" panose="02040503050406030204" pitchFamily="18" charset="0"/>
                          </a:rPr>
                          <m:t>𝐬</m:t>
                        </m:r>
                      </m:e>
                      <m:sub>
                        <m:sSup>
                          <m:sSupPr>
                            <m:ctrlPr>
                              <a:rPr lang="en-US" altLang="ko-KR" b="1" i="1" smtClean="0">
                                <a:latin typeface="Cambria Math" panose="02040503050406030204" pitchFamily="18" charset="0"/>
                              </a:rPr>
                            </m:ctrlPr>
                          </m:sSupPr>
                          <m:e>
                            <m:r>
                              <a:rPr lang="en-US" altLang="ko-KR" b="1" i="1" smtClean="0">
                                <a:latin typeface="Cambria Math" panose="02040503050406030204" pitchFamily="18" charset="0"/>
                              </a:rPr>
                              <m:t>𝟐</m:t>
                            </m:r>
                          </m:e>
                          <m:sup>
                            <m:r>
                              <a:rPr lang="en-US" altLang="ko-KR" b="1" i="1" smtClean="0">
                                <a:latin typeface="Cambria Math" panose="02040503050406030204" pitchFamily="18" charset="0"/>
                              </a:rPr>
                              <m:t>𝑵</m:t>
                            </m:r>
                          </m:sup>
                        </m:sSup>
                      </m:sub>
                    </m:sSub>
                    <m:r>
                      <a:rPr lang="en-US" altLang="ko-KR" b="0" i="1" smtClean="0">
                        <a:latin typeface="Cambria Math" panose="02040503050406030204" pitchFamily="18" charset="0"/>
                      </a:rPr>
                      <m:t>}</m:t>
                    </m:r>
                  </m:oMath>
                </a14:m>
                <a:endParaRPr lang="ko-KR" altLang="en-US" dirty="0"/>
              </a:p>
            </p:txBody>
          </p:sp>
        </mc:Choice>
        <mc:Fallback xmlns="">
          <p:sp>
            <p:nvSpPr>
              <p:cNvPr id="3" name="TextBox 2">
                <a:extLst>
                  <a:ext uri="{FF2B5EF4-FFF2-40B4-BE49-F238E27FC236}">
                    <a16:creationId xmlns:a16="http://schemas.microsoft.com/office/drawing/2014/main" id="{644E188B-980F-453B-86AF-BB9DF9A0C1BF}"/>
                  </a:ext>
                </a:extLst>
              </p:cNvPr>
              <p:cNvSpPr txBox="1">
                <a:spLocks noRot="1" noChangeAspect="1" noMove="1" noResize="1" noEditPoints="1" noAdjustHandles="1" noChangeArrowheads="1" noChangeShapeType="1" noTextEdit="1"/>
              </p:cNvSpPr>
              <p:nvPr/>
            </p:nvSpPr>
            <p:spPr>
              <a:xfrm>
                <a:off x="3442781" y="2943006"/>
                <a:ext cx="1891095" cy="287515"/>
              </a:xfrm>
              <a:prstGeom prst="rect">
                <a:avLst/>
              </a:prstGeom>
              <a:blipFill>
                <a:blip r:embed="rId3"/>
                <a:stretch>
                  <a:fillRect l="-4516" t="-29787" r="-5161" b="-4255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B3276112-5219-4A31-8A3C-091926D8CC72}"/>
                  </a:ext>
                </a:extLst>
              </p:cNvPr>
              <p:cNvSpPr/>
              <p:nvPr/>
            </p:nvSpPr>
            <p:spPr>
              <a:xfrm>
                <a:off x="6071809" y="2896839"/>
                <a:ext cx="4072666" cy="417550"/>
              </a:xfrm>
              <a:prstGeom prst="rect">
                <a:avLst/>
              </a:prstGeom>
            </p:spPr>
            <p:txBody>
              <a:bodyPr wrap="square">
                <a:spAutoFit/>
              </a:bodyPr>
              <a:lstStyle/>
              <a:p>
                <a14:m>
                  <m:oMath xmlns:m="http://schemas.openxmlformats.org/officeDocument/2006/math">
                    <m:sSub>
                      <m:sSubPr>
                        <m:ctrlPr>
                          <a:rPr lang="en-US" altLang="ko-KR" i="1" smtClean="0">
                            <a:latin typeface="Cambria Math" panose="02040503050406030204" pitchFamily="18" charset="0"/>
                          </a:rPr>
                        </m:ctrlPr>
                      </m:sSubPr>
                      <m:e>
                        <m:r>
                          <a:rPr lang="en-US" altLang="ko-KR" b="1">
                            <a:latin typeface="Cambria Math" panose="02040503050406030204" pitchFamily="18" charset="0"/>
                          </a:rPr>
                          <m:t>𝐬</m:t>
                        </m:r>
                      </m:e>
                      <m:sub>
                        <m:r>
                          <a:rPr lang="en-US" altLang="ko-KR" b="0" i="1" smtClean="0">
                            <a:latin typeface="Cambria Math" panose="02040503050406030204" pitchFamily="18" charset="0"/>
                          </a:rPr>
                          <m:t>𝑖</m:t>
                        </m:r>
                        <m:r>
                          <a:rPr lang="en-US" altLang="ko-KR" b="0" i="1" smtClean="0">
                            <a:latin typeface="Cambria Math" panose="02040503050406030204" pitchFamily="18" charset="0"/>
                            <a:ea typeface="Cambria Math" panose="02040503050406030204" pitchFamily="18" charset="0"/>
                          </a:rPr>
                          <m:t>∈{1,   …, </m:t>
                        </m:r>
                        <m:sSup>
                          <m:sSupPr>
                            <m:ctrlPr>
                              <a:rPr lang="en-US" altLang="ko-KR" b="0" i="1" smtClean="0">
                                <a:latin typeface="Cambria Math" panose="02040503050406030204" pitchFamily="18" charset="0"/>
                                <a:ea typeface="Cambria Math" panose="02040503050406030204" pitchFamily="18" charset="0"/>
                              </a:rPr>
                            </m:ctrlPr>
                          </m:sSupPr>
                          <m:e>
                            <m:r>
                              <a:rPr lang="en-US" altLang="ko-KR" b="0" i="1" smtClean="0">
                                <a:latin typeface="Cambria Math" panose="02040503050406030204" pitchFamily="18" charset="0"/>
                                <a:ea typeface="Cambria Math" panose="02040503050406030204" pitchFamily="18" charset="0"/>
                              </a:rPr>
                              <m:t>2</m:t>
                            </m:r>
                          </m:e>
                          <m:sup>
                            <m:r>
                              <a:rPr lang="en-US" altLang="ko-KR" b="0" i="1" smtClean="0">
                                <a:latin typeface="Cambria Math" panose="02040503050406030204" pitchFamily="18" charset="0"/>
                                <a:ea typeface="Cambria Math" panose="02040503050406030204" pitchFamily="18" charset="0"/>
                              </a:rPr>
                              <m:t>𝑁</m:t>
                            </m:r>
                          </m:sup>
                        </m:sSup>
                        <m:r>
                          <a:rPr lang="en-US" altLang="ko-KR" b="0" i="1" smtClean="0">
                            <a:latin typeface="Cambria Math" panose="02040503050406030204" pitchFamily="18" charset="0"/>
                            <a:ea typeface="Cambria Math" panose="02040503050406030204" pitchFamily="18" charset="0"/>
                          </a:rPr>
                          <m:t>}</m:t>
                        </m:r>
                      </m:sub>
                    </m:sSub>
                    <m:r>
                      <a:rPr lang="en-US" altLang="ko-KR" b="0" i="1" smtClean="0">
                        <a:latin typeface="Cambria Math" panose="02040503050406030204" pitchFamily="18" charset="0"/>
                      </a:rPr>
                      <m:t> </m:t>
                    </m:r>
                  </m:oMath>
                </a14:m>
                <a:r>
                  <a:rPr lang="en-US" altLang="ko-KR" dirty="0">
                    <a:sym typeface="Wingdings" panose="05000000000000000000" pitchFamily="2" charset="2"/>
                  </a:rPr>
                  <a:t> </a:t>
                </a:r>
                <a:r>
                  <a:rPr lang="en-US" altLang="ko-KR" sz="1200" dirty="0">
                    <a:sym typeface="Wingdings" panose="05000000000000000000" pitchFamily="2" charset="2"/>
                  </a:rPr>
                  <a:t>length-</a:t>
                </a:r>
                <a14:m>
                  <m:oMath xmlns:m="http://schemas.openxmlformats.org/officeDocument/2006/math">
                    <m:r>
                      <a:rPr lang="en-US" altLang="ko-KR" sz="1200" b="0" i="1" smtClean="0">
                        <a:latin typeface="Cambria Math" panose="02040503050406030204" pitchFamily="18" charset="0"/>
                        <a:ea typeface="Cambria Math" panose="02040503050406030204" pitchFamily="18" charset="0"/>
                      </a:rPr>
                      <m:t>𝑁</m:t>
                    </m:r>
                  </m:oMath>
                </a14:m>
                <a:r>
                  <a:rPr lang="en-US" altLang="ko-KR" sz="1200" dirty="0">
                    <a:sym typeface="Wingdings" panose="05000000000000000000" pitchFamily="2" charset="2"/>
                  </a:rPr>
                  <a:t> vector </a:t>
                </a:r>
                <a14:m>
                  <m:oMath xmlns:m="http://schemas.openxmlformats.org/officeDocument/2006/math">
                    <m:r>
                      <a:rPr lang="en-US" altLang="ko-KR" b="0" i="0" smtClean="0">
                        <a:latin typeface="Cambria Math" panose="02040503050406030204" pitchFamily="18" charset="0"/>
                        <a:ea typeface="Cambria Math" panose="02040503050406030204" pitchFamily="18" charset="0"/>
                      </a:rPr>
                      <m:t>[</m:t>
                    </m:r>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𝑠</m:t>
                        </m:r>
                      </m:e>
                      <m:sub>
                        <m:r>
                          <a:rPr lang="en-US" altLang="ko-KR" b="0" i="1" smtClean="0">
                            <a:latin typeface="Cambria Math" panose="02040503050406030204" pitchFamily="18" charset="0"/>
                            <a:ea typeface="Cambria Math" panose="02040503050406030204" pitchFamily="18" charset="0"/>
                          </a:rPr>
                          <m:t>𝑖</m:t>
                        </m:r>
                        <m:r>
                          <a:rPr lang="en-US" altLang="ko-KR" b="0" i="1" smtClean="0">
                            <a:latin typeface="Cambria Math" panose="02040503050406030204" pitchFamily="18" charset="0"/>
                            <a:ea typeface="Cambria Math" panose="02040503050406030204" pitchFamily="18" charset="0"/>
                          </a:rPr>
                          <m:t>1</m:t>
                        </m:r>
                      </m:sub>
                    </m:sSub>
                    <m:r>
                      <a:rPr lang="en-US" altLang="ko-KR" b="0" i="1" smtClean="0">
                        <a:latin typeface="Cambria Math" panose="02040503050406030204" pitchFamily="18" charset="0"/>
                        <a:ea typeface="Cambria Math" panose="02040503050406030204" pitchFamily="18" charset="0"/>
                      </a:rPr>
                      <m:t>,  </m:t>
                    </m:r>
                    <m:r>
                      <a:rPr lang="en-US" altLang="ko-KR" i="1">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𝑠</m:t>
                        </m:r>
                      </m:e>
                      <m:sub>
                        <m:r>
                          <a:rPr lang="en-US" altLang="ko-KR" i="1">
                            <a:latin typeface="Cambria Math" panose="02040503050406030204" pitchFamily="18" charset="0"/>
                            <a:ea typeface="Cambria Math" panose="02040503050406030204" pitchFamily="18" charset="0"/>
                          </a:rPr>
                          <m:t>𝑖</m:t>
                        </m:r>
                        <m:r>
                          <a:rPr lang="en-US" altLang="ko-KR" b="0" i="1" smtClean="0">
                            <a:latin typeface="Cambria Math" panose="02040503050406030204" pitchFamily="18" charset="0"/>
                            <a:ea typeface="Cambria Math" panose="02040503050406030204" pitchFamily="18" charset="0"/>
                          </a:rPr>
                          <m:t>𝑁</m:t>
                        </m:r>
                      </m:sub>
                    </m:sSub>
                    <m:r>
                      <a:rPr lang="en-US" altLang="ko-KR" i="1">
                        <a:latin typeface="Cambria Math" panose="02040503050406030204" pitchFamily="18" charset="0"/>
                        <a:ea typeface="Cambria Math" panose="02040503050406030204" pitchFamily="18" charset="0"/>
                      </a:rPr>
                      <m:t>}</m:t>
                    </m:r>
                  </m:oMath>
                </a14:m>
                <a:endParaRPr lang="ko-KR" altLang="en-US" dirty="0"/>
              </a:p>
            </p:txBody>
          </p:sp>
        </mc:Choice>
        <mc:Fallback xmlns="">
          <p:sp>
            <p:nvSpPr>
              <p:cNvPr id="12" name="직사각형 11">
                <a:extLst>
                  <a:ext uri="{FF2B5EF4-FFF2-40B4-BE49-F238E27FC236}">
                    <a16:creationId xmlns:a16="http://schemas.microsoft.com/office/drawing/2014/main" id="{B3276112-5219-4A31-8A3C-091926D8CC72}"/>
                  </a:ext>
                </a:extLst>
              </p:cNvPr>
              <p:cNvSpPr>
                <a:spLocks noRot="1" noChangeAspect="1" noMove="1" noResize="1" noEditPoints="1" noAdjustHandles="1" noChangeArrowheads="1" noChangeShapeType="1" noTextEdit="1"/>
              </p:cNvSpPr>
              <p:nvPr/>
            </p:nvSpPr>
            <p:spPr>
              <a:xfrm>
                <a:off x="6071809" y="2896839"/>
                <a:ext cx="4072666" cy="417550"/>
              </a:xfrm>
              <a:prstGeom prst="rect">
                <a:avLst/>
              </a:prstGeom>
              <a:blipFill>
                <a:blip r:embed="rId4"/>
                <a:stretch>
                  <a:fillRect t="-7246" b="-1014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직사각형 12">
                <a:extLst>
                  <a:ext uri="{FF2B5EF4-FFF2-40B4-BE49-F238E27FC236}">
                    <a16:creationId xmlns:a16="http://schemas.microsoft.com/office/drawing/2014/main" id="{3062868B-A69D-4EB3-A0A2-A14EEDDFE942}"/>
                  </a:ext>
                </a:extLst>
              </p:cNvPr>
              <p:cNvSpPr/>
              <p:nvPr/>
            </p:nvSpPr>
            <p:spPr>
              <a:xfrm>
                <a:off x="6071809" y="3202599"/>
                <a:ext cx="5239639" cy="332912"/>
              </a:xfrm>
              <a:prstGeom prst="rect">
                <a:avLst/>
              </a:prstGeom>
            </p:spPr>
            <p:txBody>
              <a:bodyPr wrap="none">
                <a:spAutoFit/>
              </a:bodyPr>
              <a:lstStyle/>
              <a:p>
                <a14:m>
                  <m:oMath xmlns:m="http://schemas.openxmlformats.org/officeDocument/2006/math">
                    <m:sSub>
                      <m:sSubPr>
                        <m:ctrlPr>
                          <a:rPr lang="en-US" altLang="ko-KR" sz="1600" i="1" smtClean="0">
                            <a:latin typeface="Cambria Math" panose="02040503050406030204" pitchFamily="18" charset="0"/>
                            <a:ea typeface="Cambria Math" panose="02040503050406030204" pitchFamily="18" charset="0"/>
                          </a:rPr>
                        </m:ctrlPr>
                      </m:sSubPr>
                      <m:e>
                        <m:r>
                          <a:rPr lang="en-US" altLang="ko-KR" sz="1600" i="1">
                            <a:latin typeface="Cambria Math" panose="02040503050406030204" pitchFamily="18" charset="0"/>
                            <a:ea typeface="Cambria Math" panose="02040503050406030204" pitchFamily="18" charset="0"/>
                          </a:rPr>
                          <m:t>𝑠</m:t>
                        </m:r>
                      </m:e>
                      <m:sub>
                        <m:r>
                          <a:rPr lang="en-US" altLang="ko-KR" sz="1600" i="1">
                            <a:latin typeface="Cambria Math" panose="02040503050406030204" pitchFamily="18" charset="0"/>
                            <a:ea typeface="Cambria Math" panose="02040503050406030204" pitchFamily="18" charset="0"/>
                          </a:rPr>
                          <m:t>𝑖</m:t>
                        </m:r>
                        <m:r>
                          <a:rPr lang="en-US" altLang="ko-KR" sz="1600" b="0" i="1" smtClean="0">
                            <a:latin typeface="Cambria Math" panose="02040503050406030204" pitchFamily="18" charset="0"/>
                            <a:ea typeface="Cambria Math" panose="02040503050406030204" pitchFamily="18" charset="0"/>
                          </a:rPr>
                          <m:t>𝑘</m:t>
                        </m:r>
                        <m:r>
                          <a:rPr lang="en-US" altLang="ko-KR" sz="1600" b="0" i="1" smtClean="0">
                            <a:latin typeface="Cambria Math" panose="02040503050406030204" pitchFamily="18" charset="0"/>
                            <a:ea typeface="Cambria Math" panose="02040503050406030204" pitchFamily="18" charset="0"/>
                          </a:rPr>
                          <m:t> </m:t>
                        </m:r>
                      </m:sub>
                    </m:sSub>
                  </m:oMath>
                </a14:m>
                <a:r>
                  <a:rPr lang="en-US" altLang="ko-KR" sz="1200" dirty="0"/>
                  <a:t>: Binary representation of the state of channel </a:t>
                </a:r>
                <a14:m>
                  <m:oMath xmlns:m="http://schemas.openxmlformats.org/officeDocument/2006/math">
                    <m:r>
                      <a:rPr lang="en-US" altLang="ko-KR" sz="1200" b="0" i="1" smtClean="0">
                        <a:latin typeface="Cambria Math" panose="02040503050406030204" pitchFamily="18" charset="0"/>
                        <a:ea typeface="Cambria Math" panose="02040503050406030204" pitchFamily="18" charset="0"/>
                      </a:rPr>
                      <m:t>𝑘</m:t>
                    </m:r>
                    <m:r>
                      <a:rPr lang="en-US" altLang="ko-KR" sz="1200" i="1">
                        <a:latin typeface="Cambria Math" panose="02040503050406030204" pitchFamily="18" charset="0"/>
                        <a:ea typeface="Cambria Math" panose="02040503050406030204" pitchFamily="18" charset="0"/>
                      </a:rPr>
                      <m:t> </m:t>
                    </m:r>
                  </m:oMath>
                </a14:m>
                <a:r>
                  <a:rPr lang="en-US" altLang="ko-KR" sz="1200" dirty="0"/>
                  <a:t>: good(1) or bad(0).</a:t>
                </a:r>
                <a:endParaRPr lang="ko-KR" altLang="en-US" sz="1200" dirty="0"/>
              </a:p>
            </p:txBody>
          </p:sp>
        </mc:Choice>
        <mc:Fallback xmlns="">
          <p:sp>
            <p:nvSpPr>
              <p:cNvPr id="13" name="직사각형 12">
                <a:extLst>
                  <a:ext uri="{FF2B5EF4-FFF2-40B4-BE49-F238E27FC236}">
                    <a16:creationId xmlns:a16="http://schemas.microsoft.com/office/drawing/2014/main" id="{3062868B-A69D-4EB3-A0A2-A14EEDDFE942}"/>
                  </a:ext>
                </a:extLst>
              </p:cNvPr>
              <p:cNvSpPr>
                <a:spLocks noRot="1" noChangeAspect="1" noMove="1" noResize="1" noEditPoints="1" noAdjustHandles="1" noChangeArrowheads="1" noChangeShapeType="1" noTextEdit="1"/>
              </p:cNvSpPr>
              <p:nvPr/>
            </p:nvSpPr>
            <p:spPr>
              <a:xfrm>
                <a:off x="6071809" y="3202599"/>
                <a:ext cx="5239639" cy="332912"/>
              </a:xfrm>
              <a:prstGeom prst="rect">
                <a:avLst/>
              </a:prstGeom>
              <a:blipFill>
                <a:blip r:embed="rId5"/>
                <a:stretch>
                  <a:fillRect b="-909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직사각형 15">
                <a:extLst>
                  <a:ext uri="{FF2B5EF4-FFF2-40B4-BE49-F238E27FC236}">
                    <a16:creationId xmlns:a16="http://schemas.microsoft.com/office/drawing/2014/main" id="{E6AE2122-7076-43A9-A1BD-66D0831465D7}"/>
                  </a:ext>
                </a:extLst>
              </p:cNvPr>
              <p:cNvSpPr/>
              <p:nvPr/>
            </p:nvSpPr>
            <p:spPr>
              <a:xfrm>
                <a:off x="3014716" y="3535511"/>
                <a:ext cx="3979359" cy="276999"/>
              </a:xfrm>
              <a:prstGeom prst="rect">
                <a:avLst/>
              </a:prstGeom>
            </p:spPr>
            <p:txBody>
              <a:bodyPr wrap="none">
                <a:spAutoFit/>
              </a:bodyPr>
              <a:lstStyle/>
              <a:p>
                <a:r>
                  <a:rPr lang="en-US" altLang="ko-KR" sz="1200" dirty="0"/>
                  <a:t> * The transition of the Markov chain is denoted as </a:t>
                </a:r>
                <a14:m>
                  <m:oMath xmlns:m="http://schemas.openxmlformats.org/officeDocument/2006/math">
                    <m:r>
                      <a:rPr lang="en-US" altLang="ko-KR" sz="1200" b="1" i="0" smtClean="0">
                        <a:latin typeface="Cambria Math" panose="02040503050406030204" pitchFamily="18" charset="0"/>
                      </a:rPr>
                      <m:t>𝐏</m:t>
                    </m:r>
                  </m:oMath>
                </a14:m>
                <a:r>
                  <a:rPr lang="en-US" altLang="ko-KR" sz="1200" dirty="0"/>
                  <a:t>.</a:t>
                </a:r>
                <a:endParaRPr lang="ko-KR" altLang="en-US" sz="1200" dirty="0"/>
              </a:p>
            </p:txBody>
          </p:sp>
        </mc:Choice>
        <mc:Fallback xmlns="">
          <p:sp>
            <p:nvSpPr>
              <p:cNvPr id="16" name="직사각형 15">
                <a:extLst>
                  <a:ext uri="{FF2B5EF4-FFF2-40B4-BE49-F238E27FC236}">
                    <a16:creationId xmlns:a16="http://schemas.microsoft.com/office/drawing/2014/main" id="{E6AE2122-7076-43A9-A1BD-66D0831465D7}"/>
                  </a:ext>
                </a:extLst>
              </p:cNvPr>
              <p:cNvSpPr>
                <a:spLocks noRot="1" noChangeAspect="1" noMove="1" noResize="1" noEditPoints="1" noAdjustHandles="1" noChangeArrowheads="1" noChangeShapeType="1" noTextEdit="1"/>
              </p:cNvSpPr>
              <p:nvPr/>
            </p:nvSpPr>
            <p:spPr>
              <a:xfrm>
                <a:off x="3014716" y="3535511"/>
                <a:ext cx="3979359" cy="276999"/>
              </a:xfrm>
              <a:prstGeom prst="rect">
                <a:avLst/>
              </a:prstGeom>
              <a:blipFill>
                <a:blip r:embed="rId6"/>
                <a:stretch>
                  <a:fillRect t="-4444" b="-15556"/>
                </a:stretch>
              </a:blipFill>
            </p:spPr>
            <p:txBody>
              <a:bodyPr/>
              <a:lstStyle/>
              <a:p>
                <a:r>
                  <a:rPr lang="ko-KR" altLang="en-US">
                    <a:noFill/>
                  </a:rPr>
                  <a:t> </a:t>
                </a:r>
              </a:p>
            </p:txBody>
          </p:sp>
        </mc:Fallback>
      </mc:AlternateContent>
      <p:sp>
        <p:nvSpPr>
          <p:cNvPr id="18" name="직사각형 17">
            <a:extLst>
              <a:ext uri="{FF2B5EF4-FFF2-40B4-BE49-F238E27FC236}">
                <a16:creationId xmlns:a16="http://schemas.microsoft.com/office/drawing/2014/main" id="{552EFA7F-F9FF-436A-B52D-775D57445B0F}"/>
              </a:ext>
            </a:extLst>
          </p:cNvPr>
          <p:cNvSpPr/>
          <p:nvPr/>
        </p:nvSpPr>
        <p:spPr>
          <a:xfrm>
            <a:off x="3406382" y="3730727"/>
            <a:ext cx="7075764" cy="461665"/>
          </a:xfrm>
          <a:prstGeom prst="rect">
            <a:avLst/>
          </a:prstGeom>
        </p:spPr>
        <p:txBody>
          <a:bodyPr wrap="square">
            <a:spAutoFit/>
          </a:bodyPr>
          <a:lstStyle/>
          <a:p>
            <a:r>
              <a:rPr lang="en-US" altLang="ko-KR" sz="1200" dirty="0"/>
              <a:t>Since the user can only sense one channel at the beginning of each time slot, the full state of all channels is not observable.</a:t>
            </a:r>
            <a:endParaRPr lang="ko-KR" altLang="en-US" sz="1200" dirty="0"/>
          </a:p>
        </p:txBody>
      </p:sp>
      <p:sp>
        <p:nvSpPr>
          <p:cNvPr id="19" name="직사각형 18">
            <a:extLst>
              <a:ext uri="{FF2B5EF4-FFF2-40B4-BE49-F238E27FC236}">
                <a16:creationId xmlns:a16="http://schemas.microsoft.com/office/drawing/2014/main" id="{0636E5D0-E33B-4887-87B9-FDAF7D823B83}"/>
              </a:ext>
            </a:extLst>
          </p:cNvPr>
          <p:cNvSpPr/>
          <p:nvPr/>
        </p:nvSpPr>
        <p:spPr>
          <a:xfrm>
            <a:off x="2390066" y="4666769"/>
            <a:ext cx="5750324" cy="307777"/>
          </a:xfrm>
          <a:prstGeom prst="rect">
            <a:avLst/>
          </a:prstGeom>
        </p:spPr>
        <p:txBody>
          <a:bodyPr wrap="square">
            <a:spAutoFit/>
          </a:bodyPr>
          <a:lstStyle/>
          <a:p>
            <a:r>
              <a:rPr lang="en-US" altLang="ko-KR" sz="1400" b="1" dirty="0"/>
              <a:t>Observation</a:t>
            </a:r>
            <a:r>
              <a:rPr lang="en-US" altLang="ko-KR" sz="1400" dirty="0"/>
              <a:t> : Represent the belief vector maintained by the user.</a:t>
            </a:r>
            <a:endParaRPr lang="ko-KR" altLang="en-US" sz="140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13B1978-37F6-470B-A382-DC5B9B54227A}"/>
                  </a:ext>
                </a:extLst>
              </p:cNvPr>
              <p:cNvSpPr txBox="1"/>
              <p:nvPr/>
            </p:nvSpPr>
            <p:spPr>
              <a:xfrm>
                <a:off x="3442781" y="5352141"/>
                <a:ext cx="2790892" cy="347211"/>
              </a:xfrm>
              <a:prstGeom prst="rect">
                <a:avLst/>
              </a:prstGeom>
              <a:noFill/>
            </p:spPr>
            <p:txBody>
              <a:bodyPr wrap="none" lIns="0" tIns="0" rIns="0" bIns="0" rtlCol="0">
                <a:spAutoFit/>
              </a:bodyPr>
              <a:lstStyle/>
              <a:p>
                <a14:m>
                  <m:oMath xmlns:m="http://schemas.openxmlformats.org/officeDocument/2006/math">
                    <m:r>
                      <m:rPr>
                        <m:sty m:val="p"/>
                      </m:rPr>
                      <a:rPr lang="el-GR" altLang="ko-KR" b="0" i="1" smtClean="0">
                        <a:latin typeface="Cambria Math" panose="02040503050406030204" pitchFamily="18" charset="0"/>
                        <a:ea typeface="Cambria Math" panose="02040503050406030204" pitchFamily="18" charset="0"/>
                      </a:rPr>
                      <m:t>Ω</m:t>
                    </m:r>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𝑡</m:t>
                        </m:r>
                      </m:e>
                    </m:d>
                    <m:r>
                      <a:rPr lang="en-US" altLang="ko-KR" b="0" i="1" smtClean="0">
                        <a:latin typeface="Cambria Math" panose="02040503050406030204" pitchFamily="18" charset="0"/>
                        <a:ea typeface="Cambria Math" panose="02040503050406030204" pitchFamily="18" charset="0"/>
                      </a:rPr>
                      <m:t>=[</m:t>
                    </m:r>
                    <m:sSub>
                      <m:sSubPr>
                        <m:ctrlPr>
                          <a:rPr lang="en-US" altLang="ko-KR" b="0" i="1" smtClean="0">
                            <a:latin typeface="Cambria Math" panose="02040503050406030204" pitchFamily="18" charset="0"/>
                            <a:ea typeface="Cambria Math" panose="02040503050406030204" pitchFamily="18" charset="0"/>
                          </a:rPr>
                        </m:ctrlPr>
                      </m:sSubPr>
                      <m:e>
                        <m:r>
                          <a:rPr lang="ko-KR" altLang="en-US" b="0" i="1" smtClean="0">
                            <a:latin typeface="Cambria Math" panose="02040503050406030204" pitchFamily="18" charset="0"/>
                            <a:ea typeface="Cambria Math" panose="02040503050406030204" pitchFamily="18" charset="0"/>
                          </a:rPr>
                          <m:t>𝜔</m:t>
                        </m:r>
                      </m:e>
                      <m:sub>
                        <m:sSub>
                          <m:sSubPr>
                            <m:ctrlPr>
                              <a:rPr lang="en-US" altLang="ko-KR" b="0" i="1" smtClean="0">
                                <a:latin typeface="Cambria Math" panose="02040503050406030204" pitchFamily="18" charset="0"/>
                                <a:ea typeface="Cambria Math" panose="02040503050406030204" pitchFamily="18" charset="0"/>
                              </a:rPr>
                            </m:ctrlPr>
                          </m:sSubPr>
                          <m:e>
                            <m:r>
                              <a:rPr lang="en-US" altLang="ko-KR" b="1">
                                <a:latin typeface="Cambria Math" panose="02040503050406030204" pitchFamily="18" charset="0"/>
                                <a:ea typeface="Cambria Math" panose="02040503050406030204" pitchFamily="18" charset="0"/>
                              </a:rPr>
                              <m:t>𝐬</m:t>
                            </m:r>
                          </m:e>
                          <m:sub>
                            <m:r>
                              <a:rPr lang="en-US" altLang="ko-KR" b="0" i="1" smtClean="0">
                                <a:latin typeface="Cambria Math" panose="02040503050406030204" pitchFamily="18" charset="0"/>
                                <a:ea typeface="Cambria Math" panose="02040503050406030204" pitchFamily="18" charset="0"/>
                              </a:rPr>
                              <m:t>1</m:t>
                            </m:r>
                          </m:sub>
                        </m:sSub>
                      </m:sub>
                    </m:sSub>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𝑡</m:t>
                    </m:r>
                    <m:r>
                      <a:rPr lang="en-US" altLang="ko-KR" b="0" i="1" smtClean="0">
                        <a:latin typeface="Cambria Math" panose="02040503050406030204" pitchFamily="18" charset="0"/>
                        <a:ea typeface="Cambria Math" panose="02040503050406030204" pitchFamily="18" charset="0"/>
                      </a:rPr>
                      <m:t>)</m:t>
                    </m:r>
                  </m:oMath>
                </a14:m>
                <a:r>
                  <a:rPr lang="en-US" altLang="ko-KR" dirty="0"/>
                  <a:t>, …,</a:t>
                </a:r>
                <a:r>
                  <a:rPr lang="en-US" altLang="ko-KR" dirty="0">
                    <a:ea typeface="Cambria Math" panose="02040503050406030204" pitchFamily="18" charset="0"/>
                  </a:rPr>
                  <a:t> </a:t>
                </a:r>
                <a14:m>
                  <m:oMath xmlns:m="http://schemas.openxmlformats.org/officeDocument/2006/math">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𝜔</m:t>
                        </m:r>
                      </m:e>
                      <m:sub>
                        <m:sSub>
                          <m:sSubPr>
                            <m:ctrlPr>
                              <a:rPr lang="en-US" altLang="ko-KR" i="1">
                                <a:latin typeface="Cambria Math" panose="02040503050406030204" pitchFamily="18" charset="0"/>
                              </a:rPr>
                            </m:ctrlPr>
                          </m:sSubPr>
                          <m:e>
                            <m:r>
                              <a:rPr lang="en-US" altLang="ko-KR" b="1">
                                <a:latin typeface="Cambria Math" panose="02040503050406030204" pitchFamily="18" charset="0"/>
                              </a:rPr>
                              <m:t>𝐬</m:t>
                            </m:r>
                          </m:e>
                          <m:sub>
                            <m:sSup>
                              <m:sSupPr>
                                <m:ctrlPr>
                                  <a:rPr lang="en-US" altLang="ko-KR" b="1" i="1">
                                    <a:latin typeface="Cambria Math" panose="02040503050406030204" pitchFamily="18" charset="0"/>
                                  </a:rPr>
                                </m:ctrlPr>
                              </m:sSupPr>
                              <m:e>
                                <m:r>
                                  <a:rPr lang="en-US" altLang="ko-KR" b="1" i="1">
                                    <a:latin typeface="Cambria Math" panose="02040503050406030204" pitchFamily="18" charset="0"/>
                                  </a:rPr>
                                  <m:t>𝟐</m:t>
                                </m:r>
                              </m:e>
                              <m:sup>
                                <m:r>
                                  <a:rPr lang="en-US" altLang="ko-KR" b="1" i="1">
                                    <a:latin typeface="Cambria Math" panose="02040503050406030204" pitchFamily="18" charset="0"/>
                                  </a:rPr>
                                  <m:t>𝑵</m:t>
                                </m:r>
                              </m:sup>
                            </m:sSup>
                          </m:sub>
                        </m:sSub>
                      </m:sub>
                    </m:sSub>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𝑡</m:t>
                    </m:r>
                    <m:r>
                      <a:rPr lang="en-US" altLang="ko-KR" b="0" i="1" smtClean="0">
                        <a:latin typeface="Cambria Math" panose="02040503050406030204" pitchFamily="18" charset="0"/>
                        <a:ea typeface="Cambria Math" panose="02040503050406030204" pitchFamily="18" charset="0"/>
                      </a:rPr>
                      <m:t>)]</m:t>
                    </m:r>
                  </m:oMath>
                </a14:m>
                <a:r>
                  <a:rPr lang="en-US" altLang="ko-KR" dirty="0"/>
                  <a:t> </a:t>
                </a:r>
                <a:endParaRPr lang="ko-KR" altLang="en-US" dirty="0"/>
              </a:p>
            </p:txBody>
          </p:sp>
        </mc:Choice>
        <mc:Fallback xmlns="">
          <p:sp>
            <p:nvSpPr>
              <p:cNvPr id="20" name="TextBox 19">
                <a:extLst>
                  <a:ext uri="{FF2B5EF4-FFF2-40B4-BE49-F238E27FC236}">
                    <a16:creationId xmlns:a16="http://schemas.microsoft.com/office/drawing/2014/main" id="{613B1978-37F6-470B-A382-DC5B9B54227A}"/>
                  </a:ext>
                </a:extLst>
              </p:cNvPr>
              <p:cNvSpPr txBox="1">
                <a:spLocks noRot="1" noChangeAspect="1" noMove="1" noResize="1" noEditPoints="1" noAdjustHandles="1" noChangeArrowheads="1" noChangeShapeType="1" noTextEdit="1"/>
              </p:cNvSpPr>
              <p:nvPr/>
            </p:nvSpPr>
            <p:spPr>
              <a:xfrm>
                <a:off x="3442781" y="5352141"/>
                <a:ext cx="2790892" cy="347211"/>
              </a:xfrm>
              <a:prstGeom prst="rect">
                <a:avLst/>
              </a:prstGeom>
              <a:blipFill>
                <a:blip r:embed="rId7"/>
                <a:stretch>
                  <a:fillRect l="-3057" t="-24561" r="-218" b="-1754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직사각형 20">
                <a:extLst>
                  <a:ext uri="{FF2B5EF4-FFF2-40B4-BE49-F238E27FC236}">
                    <a16:creationId xmlns:a16="http://schemas.microsoft.com/office/drawing/2014/main" id="{A8D74A1F-88B9-4D4B-BDA6-B733CC2C0AB9}"/>
                  </a:ext>
                </a:extLst>
              </p:cNvPr>
              <p:cNvSpPr/>
              <p:nvPr/>
            </p:nvSpPr>
            <p:spPr>
              <a:xfrm>
                <a:off x="6620690" y="5246525"/>
                <a:ext cx="4866973" cy="479747"/>
              </a:xfrm>
              <a:prstGeom prst="rect">
                <a:avLst/>
              </a:prstGeom>
            </p:spPr>
            <p:txBody>
              <a:bodyPr wrap="none">
                <a:spAutoFit/>
              </a:bodyPr>
              <a:lstStyle/>
              <a:p>
                <a14:m>
                  <m:oMath xmlns:m="http://schemas.openxmlformats.org/officeDocument/2006/math">
                    <m:sSub>
                      <m:sSubPr>
                        <m:ctrlPr>
                          <a:rPr lang="en-US" altLang="ko-KR" sz="1200" i="1" smtClean="0">
                            <a:latin typeface="Cambria Math" panose="02040503050406030204" pitchFamily="18" charset="0"/>
                            <a:ea typeface="Cambria Math" panose="02040503050406030204" pitchFamily="18" charset="0"/>
                          </a:rPr>
                        </m:ctrlPr>
                      </m:sSubPr>
                      <m:e>
                        <m:r>
                          <a:rPr lang="ko-KR" altLang="en-US" sz="1200" i="1">
                            <a:latin typeface="Cambria Math" panose="02040503050406030204" pitchFamily="18" charset="0"/>
                            <a:ea typeface="Cambria Math" panose="02040503050406030204" pitchFamily="18" charset="0"/>
                          </a:rPr>
                          <m:t>𝜔</m:t>
                        </m:r>
                      </m:e>
                      <m:sub>
                        <m:sSub>
                          <m:sSubPr>
                            <m:ctrlPr>
                              <a:rPr lang="en-US" altLang="ko-KR" sz="1200" i="1">
                                <a:latin typeface="Cambria Math" panose="02040503050406030204" pitchFamily="18" charset="0"/>
                                <a:ea typeface="Cambria Math" panose="02040503050406030204" pitchFamily="18" charset="0"/>
                              </a:rPr>
                            </m:ctrlPr>
                          </m:sSubPr>
                          <m:e>
                            <m:r>
                              <a:rPr lang="en-US" altLang="ko-KR" sz="1200" b="1">
                                <a:latin typeface="Cambria Math" panose="02040503050406030204" pitchFamily="18" charset="0"/>
                                <a:ea typeface="Cambria Math" panose="02040503050406030204" pitchFamily="18" charset="0"/>
                              </a:rPr>
                              <m:t>𝐬</m:t>
                            </m:r>
                          </m:e>
                          <m:sub>
                            <m:r>
                              <a:rPr lang="en-US" altLang="ko-KR" sz="1200" b="0" i="1" smtClean="0">
                                <a:latin typeface="Cambria Math" panose="02040503050406030204" pitchFamily="18" charset="0"/>
                                <a:ea typeface="Cambria Math" panose="02040503050406030204" pitchFamily="18" charset="0"/>
                              </a:rPr>
                              <m:t>𝑖</m:t>
                            </m:r>
                          </m:sub>
                        </m:sSub>
                      </m:sub>
                    </m:sSub>
                    <m:r>
                      <a:rPr lang="en-US" altLang="ko-KR" sz="1200" i="1">
                        <a:latin typeface="Cambria Math" panose="02040503050406030204" pitchFamily="18" charset="0"/>
                        <a:ea typeface="Cambria Math" panose="02040503050406030204" pitchFamily="18" charset="0"/>
                      </a:rPr>
                      <m:t>(</m:t>
                    </m:r>
                    <m:r>
                      <a:rPr lang="en-US" altLang="ko-KR" sz="1200" i="1">
                        <a:latin typeface="Cambria Math" panose="02040503050406030204" pitchFamily="18" charset="0"/>
                        <a:ea typeface="Cambria Math" panose="02040503050406030204" pitchFamily="18" charset="0"/>
                      </a:rPr>
                      <m:t>𝑡</m:t>
                    </m:r>
                    <m:r>
                      <a:rPr lang="en-US" altLang="ko-KR" sz="1200" i="1">
                        <a:latin typeface="Cambria Math" panose="02040503050406030204" pitchFamily="18" charset="0"/>
                        <a:ea typeface="Cambria Math" panose="02040503050406030204" pitchFamily="18" charset="0"/>
                      </a:rPr>
                      <m:t>)</m:t>
                    </m:r>
                  </m:oMath>
                </a14:m>
                <a:r>
                  <a:rPr lang="en-US" altLang="ko-KR" sz="1200" dirty="0"/>
                  <a:t> : is the conditional probability that the system is in state </a:t>
                </a:r>
                <a14:m>
                  <m:oMath xmlns:m="http://schemas.openxmlformats.org/officeDocument/2006/math">
                    <m:sSub>
                      <m:sSubPr>
                        <m:ctrlPr>
                          <a:rPr lang="en-US" altLang="ko-KR" sz="1200" i="1">
                            <a:latin typeface="Cambria Math" panose="02040503050406030204" pitchFamily="18" charset="0"/>
                            <a:ea typeface="Cambria Math" panose="02040503050406030204" pitchFamily="18" charset="0"/>
                          </a:rPr>
                        </m:ctrlPr>
                      </m:sSubPr>
                      <m:e>
                        <m:r>
                          <a:rPr lang="en-US" altLang="ko-KR" sz="1200" b="1">
                            <a:latin typeface="Cambria Math" panose="02040503050406030204" pitchFamily="18" charset="0"/>
                            <a:ea typeface="Cambria Math" panose="02040503050406030204" pitchFamily="18" charset="0"/>
                          </a:rPr>
                          <m:t>𝐬</m:t>
                        </m:r>
                      </m:e>
                      <m:sub>
                        <m:r>
                          <a:rPr lang="en-US" altLang="ko-KR" sz="1200" b="0" i="1" smtClean="0">
                            <a:latin typeface="Cambria Math" panose="02040503050406030204" pitchFamily="18" charset="0"/>
                            <a:ea typeface="Cambria Math" panose="02040503050406030204" pitchFamily="18" charset="0"/>
                          </a:rPr>
                          <m:t>𝑖</m:t>
                        </m:r>
                      </m:sub>
                    </m:sSub>
                  </m:oMath>
                </a14:m>
                <a:r>
                  <a:rPr lang="en-US" altLang="ko-KR" sz="1200" dirty="0"/>
                  <a:t> </a:t>
                </a:r>
              </a:p>
              <a:p>
                <a:r>
                  <a:rPr lang="en-US" altLang="ko-KR" sz="1200" dirty="0"/>
                  <a:t>given all previous decisions and observations. </a:t>
                </a:r>
                <a:endParaRPr lang="ko-KR" altLang="en-US" sz="1200" dirty="0"/>
              </a:p>
            </p:txBody>
          </p:sp>
        </mc:Choice>
        <mc:Fallback xmlns="">
          <p:sp>
            <p:nvSpPr>
              <p:cNvPr id="21" name="직사각형 20">
                <a:extLst>
                  <a:ext uri="{FF2B5EF4-FFF2-40B4-BE49-F238E27FC236}">
                    <a16:creationId xmlns:a16="http://schemas.microsoft.com/office/drawing/2014/main" id="{A8D74A1F-88B9-4D4B-BDA6-B733CC2C0AB9}"/>
                  </a:ext>
                </a:extLst>
              </p:cNvPr>
              <p:cNvSpPr>
                <a:spLocks noRot="1" noChangeAspect="1" noMove="1" noResize="1" noEditPoints="1" noAdjustHandles="1" noChangeArrowheads="1" noChangeShapeType="1" noTextEdit="1"/>
              </p:cNvSpPr>
              <p:nvPr/>
            </p:nvSpPr>
            <p:spPr>
              <a:xfrm>
                <a:off x="6620690" y="5246525"/>
                <a:ext cx="4866973" cy="479747"/>
              </a:xfrm>
              <a:prstGeom prst="rect">
                <a:avLst/>
              </a:prstGeom>
              <a:blipFill>
                <a:blip r:embed="rId8"/>
                <a:stretch>
                  <a:fillRect t="-2564" b="-897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직사각형 21">
                <a:extLst>
                  <a:ext uri="{FF2B5EF4-FFF2-40B4-BE49-F238E27FC236}">
                    <a16:creationId xmlns:a16="http://schemas.microsoft.com/office/drawing/2014/main" id="{67C08C40-BE7B-4771-989B-909A5F7794F4}"/>
                  </a:ext>
                </a:extLst>
              </p:cNvPr>
              <p:cNvSpPr/>
              <p:nvPr/>
            </p:nvSpPr>
            <p:spPr>
              <a:xfrm>
                <a:off x="2390066" y="4310719"/>
                <a:ext cx="8256163" cy="307777"/>
              </a:xfrm>
              <a:prstGeom prst="rect">
                <a:avLst/>
              </a:prstGeom>
            </p:spPr>
            <p:txBody>
              <a:bodyPr wrap="square">
                <a:spAutoFit/>
              </a:bodyPr>
              <a:lstStyle/>
              <a:p>
                <a:r>
                  <a:rPr lang="en-US" altLang="ko-KR" sz="1400" b="1" dirty="0"/>
                  <a:t>Action</a:t>
                </a:r>
                <a:r>
                  <a:rPr lang="en-US" altLang="ko-KR" sz="1400" dirty="0"/>
                  <a:t> : Given sensing action </a:t>
                </a:r>
                <a14:m>
                  <m:oMath xmlns:m="http://schemas.openxmlformats.org/officeDocument/2006/math">
                    <m:r>
                      <a:rPr lang="en-US" altLang="ko-KR" sz="1400" i="1">
                        <a:latin typeface="Cambria Math" panose="02040503050406030204" pitchFamily="18" charset="0"/>
                      </a:rPr>
                      <m:t>𝑎</m:t>
                    </m:r>
                    <m:d>
                      <m:dPr>
                        <m:ctrlPr>
                          <a:rPr lang="en-US" altLang="ko-KR" sz="1400" i="1">
                            <a:latin typeface="Cambria Math" panose="02040503050406030204" pitchFamily="18" charset="0"/>
                          </a:rPr>
                        </m:ctrlPr>
                      </m:dPr>
                      <m:e>
                        <m:r>
                          <a:rPr lang="en-US" altLang="ko-KR" sz="1400" i="1">
                            <a:latin typeface="Cambria Math" panose="02040503050406030204" pitchFamily="18" charset="0"/>
                          </a:rPr>
                          <m:t>𝑡</m:t>
                        </m:r>
                      </m:e>
                    </m:d>
                    <m:r>
                      <a:rPr lang="en-US" altLang="ko-KR" sz="1400" i="1">
                        <a:latin typeface="Cambria Math" panose="02040503050406030204" pitchFamily="18" charset="0"/>
                      </a:rPr>
                      <m:t>∈</m:t>
                    </m:r>
                    <m:d>
                      <m:dPr>
                        <m:begChr m:val="{"/>
                        <m:endChr m:val="}"/>
                        <m:ctrlPr>
                          <a:rPr lang="en-US" altLang="ko-KR" sz="1400" i="1">
                            <a:latin typeface="Cambria Math" panose="02040503050406030204" pitchFamily="18" charset="0"/>
                          </a:rPr>
                        </m:ctrlPr>
                      </m:dPr>
                      <m:e>
                        <m:r>
                          <a:rPr lang="en-US" altLang="ko-KR" sz="1400" i="1">
                            <a:latin typeface="Cambria Math" panose="02040503050406030204" pitchFamily="18" charset="0"/>
                          </a:rPr>
                          <m:t>1, …, </m:t>
                        </m:r>
                        <m:r>
                          <a:rPr lang="en-US" altLang="ko-KR" sz="1400" i="1">
                            <a:latin typeface="Cambria Math" panose="02040503050406030204" pitchFamily="18" charset="0"/>
                          </a:rPr>
                          <m:t>𝑁</m:t>
                        </m:r>
                      </m:e>
                    </m:d>
                  </m:oMath>
                </a14:m>
                <a:r>
                  <a:rPr lang="en-US" altLang="ko-KR" sz="1400" dirty="0"/>
                  <a:t> representing which channel to sense at time slot </a:t>
                </a:r>
                <a14:m>
                  <m:oMath xmlns:m="http://schemas.openxmlformats.org/officeDocument/2006/math">
                    <m:r>
                      <a:rPr lang="en-US" altLang="ko-KR" sz="1400" b="0" i="1" smtClean="0">
                        <a:latin typeface="Cambria Math" panose="02040503050406030204" pitchFamily="18" charset="0"/>
                      </a:rPr>
                      <m:t>𝑡</m:t>
                    </m:r>
                  </m:oMath>
                </a14:m>
                <a:r>
                  <a:rPr lang="en-US" altLang="ko-KR" sz="1400" dirty="0"/>
                  <a:t>. </a:t>
                </a:r>
                <a:endParaRPr lang="ko-KR" altLang="en-US" sz="1400" dirty="0"/>
              </a:p>
            </p:txBody>
          </p:sp>
        </mc:Choice>
        <mc:Fallback xmlns="">
          <p:sp>
            <p:nvSpPr>
              <p:cNvPr id="22" name="직사각형 21">
                <a:extLst>
                  <a:ext uri="{FF2B5EF4-FFF2-40B4-BE49-F238E27FC236}">
                    <a16:creationId xmlns:a16="http://schemas.microsoft.com/office/drawing/2014/main" id="{67C08C40-BE7B-4771-989B-909A5F7794F4}"/>
                  </a:ext>
                </a:extLst>
              </p:cNvPr>
              <p:cNvSpPr>
                <a:spLocks noRot="1" noChangeAspect="1" noMove="1" noResize="1" noEditPoints="1" noAdjustHandles="1" noChangeArrowheads="1" noChangeShapeType="1" noTextEdit="1"/>
              </p:cNvSpPr>
              <p:nvPr/>
            </p:nvSpPr>
            <p:spPr>
              <a:xfrm>
                <a:off x="2390066" y="4310719"/>
                <a:ext cx="8256163" cy="307777"/>
              </a:xfrm>
              <a:prstGeom prst="rect">
                <a:avLst/>
              </a:prstGeom>
              <a:blipFill>
                <a:blip r:embed="rId9"/>
                <a:stretch>
                  <a:fillRect l="-222" t="-3922" b="-196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직사각형 23">
                <a:extLst>
                  <a:ext uri="{FF2B5EF4-FFF2-40B4-BE49-F238E27FC236}">
                    <a16:creationId xmlns:a16="http://schemas.microsoft.com/office/drawing/2014/main" id="{748436E8-F046-47F0-A348-E2EC67494944}"/>
                  </a:ext>
                </a:extLst>
              </p:cNvPr>
              <p:cNvSpPr/>
              <p:nvPr/>
            </p:nvSpPr>
            <p:spPr>
              <a:xfrm>
                <a:off x="2390066" y="6030321"/>
                <a:ext cx="5750324" cy="374461"/>
              </a:xfrm>
              <a:prstGeom prst="rect">
                <a:avLst/>
              </a:prstGeom>
            </p:spPr>
            <p:txBody>
              <a:bodyPr wrap="square">
                <a:spAutoFit/>
              </a:bodyPr>
              <a:lstStyle/>
              <a:p>
                <a:r>
                  <a:rPr lang="en-US" altLang="ko-KR" sz="1400" dirty="0"/>
                  <a:t>The user can update the belied vector </a:t>
                </a:r>
                <a14:m>
                  <m:oMath xmlns:m="http://schemas.openxmlformats.org/officeDocument/2006/math">
                    <m:acc>
                      <m:accPr>
                        <m:chr m:val="̂"/>
                        <m:ctrlPr>
                          <a:rPr lang="el-GR" altLang="ko-KR" sz="1400" i="1" smtClean="0">
                            <a:latin typeface="Cambria Math" panose="02040503050406030204" pitchFamily="18" charset="0"/>
                            <a:ea typeface="Cambria Math" panose="02040503050406030204" pitchFamily="18" charset="0"/>
                          </a:rPr>
                        </m:ctrlPr>
                      </m:accPr>
                      <m:e>
                        <m:r>
                          <m:rPr>
                            <m:sty m:val="p"/>
                          </m:rPr>
                          <a:rPr lang="el-GR" altLang="ko-KR" sz="1400" i="1">
                            <a:latin typeface="Cambria Math" panose="02040503050406030204" pitchFamily="18" charset="0"/>
                            <a:ea typeface="Cambria Math" panose="02040503050406030204" pitchFamily="18" charset="0"/>
                          </a:rPr>
                          <m:t>Ω</m:t>
                        </m:r>
                      </m:e>
                    </m:acc>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en-US" altLang="ko-KR" sz="1400" i="1">
                        <a:latin typeface="Cambria Math" panose="02040503050406030204" pitchFamily="18" charset="0"/>
                        <a:ea typeface="Cambria Math" panose="02040503050406030204" pitchFamily="18" charset="0"/>
                      </a:rPr>
                      <m:t>=[</m:t>
                    </m:r>
                    <m:sSub>
                      <m:sSubPr>
                        <m:ctrlPr>
                          <a:rPr lang="en-US" altLang="ko-KR" sz="1400" i="1">
                            <a:latin typeface="Cambria Math" panose="02040503050406030204" pitchFamily="18" charset="0"/>
                            <a:ea typeface="Cambria Math" panose="02040503050406030204" pitchFamily="18" charset="0"/>
                          </a:rPr>
                        </m:ctrlPr>
                      </m:sSubPr>
                      <m:e>
                        <m:acc>
                          <m:accPr>
                            <m:chr m:val="̂"/>
                            <m:ctrlPr>
                              <a:rPr lang="en-US" altLang="ko-KR" sz="1400" i="1" smtClean="0">
                                <a:latin typeface="Cambria Math" panose="02040503050406030204" pitchFamily="18" charset="0"/>
                                <a:ea typeface="Cambria Math" panose="02040503050406030204" pitchFamily="18" charset="0"/>
                              </a:rPr>
                            </m:ctrlPr>
                          </m:accPr>
                          <m:e>
                            <m:r>
                              <a:rPr lang="ko-KR" altLang="en-US" sz="1400" i="1">
                                <a:latin typeface="Cambria Math" panose="02040503050406030204" pitchFamily="18" charset="0"/>
                                <a:ea typeface="Cambria Math" panose="02040503050406030204" pitchFamily="18" charset="0"/>
                              </a:rPr>
                              <m:t>𝜔</m:t>
                            </m:r>
                          </m:e>
                        </m:acc>
                      </m:e>
                      <m:sub>
                        <m:sSub>
                          <m:sSubPr>
                            <m:ctrlPr>
                              <a:rPr lang="en-US" altLang="ko-KR" sz="1400" i="1">
                                <a:latin typeface="Cambria Math" panose="02040503050406030204" pitchFamily="18" charset="0"/>
                                <a:ea typeface="Cambria Math" panose="02040503050406030204" pitchFamily="18" charset="0"/>
                              </a:rPr>
                            </m:ctrlPr>
                          </m:sSubPr>
                          <m:e>
                            <m:r>
                              <a:rPr lang="en-US" altLang="ko-KR" sz="1400" b="1">
                                <a:latin typeface="Cambria Math" panose="02040503050406030204" pitchFamily="18" charset="0"/>
                                <a:ea typeface="Cambria Math" panose="02040503050406030204" pitchFamily="18" charset="0"/>
                              </a:rPr>
                              <m:t>𝐬</m:t>
                            </m:r>
                          </m:e>
                          <m:sub>
                            <m:r>
                              <a:rPr lang="en-US" altLang="ko-KR" sz="1400" i="1">
                                <a:latin typeface="Cambria Math" panose="02040503050406030204" pitchFamily="18" charset="0"/>
                                <a:ea typeface="Cambria Math" panose="02040503050406030204" pitchFamily="18" charset="0"/>
                              </a:rPr>
                              <m:t>1</m:t>
                            </m:r>
                          </m:sub>
                        </m:sSub>
                      </m:sub>
                    </m:sSub>
                    <m:r>
                      <a:rPr lang="en-US" altLang="ko-KR" sz="1400" i="1">
                        <a:latin typeface="Cambria Math" panose="02040503050406030204" pitchFamily="18" charset="0"/>
                        <a:ea typeface="Cambria Math" panose="02040503050406030204" pitchFamily="18" charset="0"/>
                      </a:rPr>
                      <m:t>(</m:t>
                    </m:r>
                    <m:r>
                      <a:rPr lang="en-US" altLang="ko-KR" sz="1400" i="1">
                        <a:latin typeface="Cambria Math" panose="02040503050406030204" pitchFamily="18" charset="0"/>
                        <a:ea typeface="Cambria Math" panose="02040503050406030204" pitchFamily="18" charset="0"/>
                      </a:rPr>
                      <m:t>𝑡</m:t>
                    </m:r>
                    <m:r>
                      <a:rPr lang="en-US" altLang="ko-KR" sz="1400" i="1">
                        <a:latin typeface="Cambria Math" panose="02040503050406030204" pitchFamily="18" charset="0"/>
                        <a:ea typeface="Cambria Math" panose="02040503050406030204" pitchFamily="18" charset="0"/>
                      </a:rPr>
                      <m:t>)</m:t>
                    </m:r>
                    <m:r>
                      <m:rPr>
                        <m:nor/>
                      </m:rPr>
                      <a:rPr lang="en-US" altLang="ko-KR" sz="1400" dirty="0"/>
                      <m:t>, …,</m:t>
                    </m:r>
                    <m:r>
                      <m:rPr>
                        <m:nor/>
                      </m:rPr>
                      <a:rPr lang="en-US" altLang="ko-KR" sz="1400" dirty="0">
                        <a:ea typeface="Cambria Math" panose="02040503050406030204" pitchFamily="18" charset="0"/>
                      </a:rPr>
                      <m:t> </m:t>
                    </m:r>
                    <m:sSub>
                      <m:sSubPr>
                        <m:ctrlPr>
                          <a:rPr lang="en-US" altLang="ko-KR" sz="1400" i="1">
                            <a:latin typeface="Cambria Math" panose="02040503050406030204" pitchFamily="18" charset="0"/>
                            <a:ea typeface="Cambria Math" panose="02040503050406030204" pitchFamily="18" charset="0"/>
                          </a:rPr>
                        </m:ctrlPr>
                      </m:sSubPr>
                      <m:e>
                        <m:acc>
                          <m:accPr>
                            <m:chr m:val="̂"/>
                            <m:ctrlPr>
                              <a:rPr lang="en-US" altLang="ko-KR" sz="1400" i="1">
                                <a:latin typeface="Cambria Math" panose="02040503050406030204" pitchFamily="18" charset="0"/>
                                <a:ea typeface="Cambria Math" panose="02040503050406030204" pitchFamily="18" charset="0"/>
                              </a:rPr>
                            </m:ctrlPr>
                          </m:accPr>
                          <m:e>
                            <m:r>
                              <a:rPr lang="ko-KR" altLang="en-US" sz="1400" i="1">
                                <a:latin typeface="Cambria Math" panose="02040503050406030204" pitchFamily="18" charset="0"/>
                                <a:ea typeface="Cambria Math" panose="02040503050406030204" pitchFamily="18" charset="0"/>
                              </a:rPr>
                              <m:t>𝜔</m:t>
                            </m:r>
                          </m:e>
                        </m:acc>
                      </m:e>
                      <m:sub>
                        <m:sSub>
                          <m:sSubPr>
                            <m:ctrlPr>
                              <a:rPr lang="en-US" altLang="ko-KR" sz="1400" i="1">
                                <a:latin typeface="Cambria Math" panose="02040503050406030204" pitchFamily="18" charset="0"/>
                              </a:rPr>
                            </m:ctrlPr>
                          </m:sSubPr>
                          <m:e>
                            <m:r>
                              <a:rPr lang="en-US" altLang="ko-KR" sz="1400" b="1">
                                <a:latin typeface="Cambria Math" panose="02040503050406030204" pitchFamily="18" charset="0"/>
                              </a:rPr>
                              <m:t>𝐬</m:t>
                            </m:r>
                          </m:e>
                          <m:sub>
                            <m:sSup>
                              <m:sSupPr>
                                <m:ctrlPr>
                                  <a:rPr lang="en-US" altLang="ko-KR" sz="1400" b="1" i="1">
                                    <a:latin typeface="Cambria Math" panose="02040503050406030204" pitchFamily="18" charset="0"/>
                                  </a:rPr>
                                </m:ctrlPr>
                              </m:sSupPr>
                              <m:e>
                                <m:r>
                                  <a:rPr lang="en-US" altLang="ko-KR" sz="1400" b="1" i="1">
                                    <a:latin typeface="Cambria Math" panose="02040503050406030204" pitchFamily="18" charset="0"/>
                                  </a:rPr>
                                  <m:t>𝟐</m:t>
                                </m:r>
                              </m:e>
                              <m:sup>
                                <m:r>
                                  <a:rPr lang="en-US" altLang="ko-KR" sz="1400" b="1" i="1">
                                    <a:latin typeface="Cambria Math" panose="02040503050406030204" pitchFamily="18" charset="0"/>
                                  </a:rPr>
                                  <m:t>𝑵</m:t>
                                </m:r>
                              </m:sup>
                            </m:sSup>
                          </m:sub>
                        </m:sSub>
                      </m:sub>
                    </m:sSub>
                    <m:r>
                      <a:rPr lang="en-US" altLang="ko-KR" sz="1400" i="1">
                        <a:latin typeface="Cambria Math" panose="02040503050406030204" pitchFamily="18" charset="0"/>
                        <a:ea typeface="Cambria Math" panose="02040503050406030204" pitchFamily="18" charset="0"/>
                      </a:rPr>
                      <m:t>(</m:t>
                    </m:r>
                    <m:r>
                      <a:rPr lang="en-US" altLang="ko-KR" sz="1400" i="1">
                        <a:latin typeface="Cambria Math" panose="02040503050406030204" pitchFamily="18" charset="0"/>
                        <a:ea typeface="Cambria Math" panose="02040503050406030204" pitchFamily="18" charset="0"/>
                      </a:rPr>
                      <m:t>𝑡</m:t>
                    </m:r>
                    <m:r>
                      <a:rPr lang="en-US" altLang="ko-KR" sz="1400" i="1">
                        <a:latin typeface="Cambria Math" panose="02040503050406030204" pitchFamily="18" charset="0"/>
                        <a:ea typeface="Cambria Math" panose="02040503050406030204" pitchFamily="18" charset="0"/>
                      </a:rPr>
                      <m:t>)]</m:t>
                    </m:r>
                  </m:oMath>
                </a14:m>
                <a:endParaRPr lang="ko-KR" altLang="en-US" sz="1400" dirty="0"/>
              </a:p>
            </p:txBody>
          </p:sp>
        </mc:Choice>
        <mc:Fallback xmlns="">
          <p:sp>
            <p:nvSpPr>
              <p:cNvPr id="24" name="직사각형 23">
                <a:extLst>
                  <a:ext uri="{FF2B5EF4-FFF2-40B4-BE49-F238E27FC236}">
                    <a16:creationId xmlns:a16="http://schemas.microsoft.com/office/drawing/2014/main" id="{748436E8-F046-47F0-A348-E2EC67494944}"/>
                  </a:ext>
                </a:extLst>
              </p:cNvPr>
              <p:cNvSpPr>
                <a:spLocks noRot="1" noChangeAspect="1" noMove="1" noResize="1" noEditPoints="1" noAdjustHandles="1" noChangeArrowheads="1" noChangeShapeType="1" noTextEdit="1"/>
              </p:cNvSpPr>
              <p:nvPr/>
            </p:nvSpPr>
            <p:spPr>
              <a:xfrm>
                <a:off x="2390066" y="6030321"/>
                <a:ext cx="5750324" cy="374461"/>
              </a:xfrm>
              <a:prstGeom prst="rect">
                <a:avLst/>
              </a:prstGeom>
              <a:blipFill>
                <a:blip r:embed="rId10"/>
                <a:stretch>
                  <a:fillRect l="-318" t="-161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5" name="직사각형 24">
                <a:extLst>
                  <a:ext uri="{FF2B5EF4-FFF2-40B4-BE49-F238E27FC236}">
                    <a16:creationId xmlns:a16="http://schemas.microsoft.com/office/drawing/2014/main" id="{02F6EC6D-B32B-4C68-8D00-223CC2C224BD}"/>
                  </a:ext>
                </a:extLst>
              </p:cNvPr>
              <p:cNvSpPr/>
              <p:nvPr/>
            </p:nvSpPr>
            <p:spPr>
              <a:xfrm>
                <a:off x="7804111" y="5602575"/>
                <a:ext cx="4458465" cy="12346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ea typeface="Cambria Math" panose="02040503050406030204" pitchFamily="18" charset="0"/>
                            </a:rPr>
                          </m:ctrlPr>
                        </m:sSubPr>
                        <m:e>
                          <m:acc>
                            <m:accPr>
                              <m:chr m:val="̂"/>
                              <m:ctrlPr>
                                <a:rPr lang="en-US" altLang="ko-KR" sz="1400" i="1">
                                  <a:latin typeface="Cambria Math" panose="02040503050406030204" pitchFamily="18" charset="0"/>
                                  <a:ea typeface="Cambria Math" panose="02040503050406030204" pitchFamily="18" charset="0"/>
                                </a:rPr>
                              </m:ctrlPr>
                            </m:accPr>
                            <m:e>
                              <m:r>
                                <a:rPr lang="ko-KR" altLang="en-US" sz="1400" i="1">
                                  <a:latin typeface="Cambria Math" panose="02040503050406030204" pitchFamily="18" charset="0"/>
                                  <a:ea typeface="Cambria Math" panose="02040503050406030204" pitchFamily="18" charset="0"/>
                                </a:rPr>
                                <m:t>𝜔</m:t>
                              </m:r>
                            </m:e>
                          </m:acc>
                        </m:e>
                        <m:sub>
                          <m:sSub>
                            <m:sSubPr>
                              <m:ctrlPr>
                                <a:rPr lang="en-US" altLang="ko-KR" sz="1400" i="1">
                                  <a:latin typeface="Cambria Math" panose="02040503050406030204" pitchFamily="18" charset="0"/>
                                  <a:ea typeface="Cambria Math" panose="02040503050406030204" pitchFamily="18" charset="0"/>
                                </a:rPr>
                              </m:ctrlPr>
                            </m:sSubPr>
                            <m:e>
                              <m:r>
                                <a:rPr lang="en-US" altLang="ko-KR" sz="1400" b="1">
                                  <a:latin typeface="Cambria Math" panose="02040503050406030204" pitchFamily="18" charset="0"/>
                                  <a:ea typeface="Cambria Math" panose="02040503050406030204" pitchFamily="18" charset="0"/>
                                </a:rPr>
                                <m:t>𝐬</m:t>
                              </m:r>
                            </m:e>
                            <m:sub>
                              <m:r>
                                <a:rPr lang="en-US" altLang="ko-KR" sz="1400" b="0" i="1" smtClean="0">
                                  <a:latin typeface="Cambria Math" panose="02040503050406030204" pitchFamily="18" charset="0"/>
                                  <a:ea typeface="Cambria Math" panose="02040503050406030204" pitchFamily="18" charset="0"/>
                                </a:rPr>
                                <m:t>𝑖</m:t>
                              </m:r>
                            </m:sub>
                          </m:sSub>
                        </m:sub>
                      </m:sSub>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en-US" altLang="ko-KR" sz="1400" b="0" i="1" smtClean="0">
                          <a:latin typeface="Cambria Math" panose="02040503050406030204" pitchFamily="18" charset="0"/>
                          <a:ea typeface="Cambria Math" panose="02040503050406030204" pitchFamily="18" charset="0"/>
                        </a:rPr>
                        <m:t>= </m:t>
                      </m:r>
                      <m:d>
                        <m:dPr>
                          <m:begChr m:val="{"/>
                          <m:endChr m:val=""/>
                          <m:ctrlPr>
                            <a:rPr lang="en-US" altLang="ko-KR" sz="1400" b="0" i="1" smtClean="0">
                              <a:latin typeface="Cambria Math" panose="02040503050406030204" pitchFamily="18" charset="0"/>
                              <a:ea typeface="Cambria Math" panose="02040503050406030204" pitchFamily="18" charset="0"/>
                            </a:rPr>
                          </m:ctrlPr>
                        </m:dPr>
                        <m:e>
                          <m:eqArr>
                            <m:eqArrPr>
                              <m:ctrlPr>
                                <a:rPr lang="en-US" altLang="ko-KR" sz="1400" b="0" i="1" smtClean="0">
                                  <a:latin typeface="Cambria Math" panose="02040503050406030204" pitchFamily="18" charset="0"/>
                                  <a:ea typeface="Cambria Math" panose="02040503050406030204" pitchFamily="18" charset="0"/>
                                </a:rPr>
                              </m:ctrlPr>
                            </m:eqArrPr>
                            <m:e>
                              <m:f>
                                <m:fPr>
                                  <m:ctrlPr>
                                    <a:rPr lang="en-US" altLang="ko-KR" sz="1400" b="0" i="1" smtClean="0">
                                      <a:latin typeface="Cambria Math" panose="02040503050406030204" pitchFamily="18" charset="0"/>
                                      <a:ea typeface="Cambria Math" panose="02040503050406030204" pitchFamily="18" charset="0"/>
                                    </a:rPr>
                                  </m:ctrlPr>
                                </m:fPr>
                                <m:num>
                                  <m:sSub>
                                    <m:sSubPr>
                                      <m:ctrlPr>
                                        <a:rPr lang="en-US" altLang="ko-KR" sz="1400" i="1">
                                          <a:latin typeface="Cambria Math" panose="02040503050406030204" pitchFamily="18" charset="0"/>
                                          <a:ea typeface="Cambria Math" panose="02040503050406030204" pitchFamily="18" charset="0"/>
                                        </a:rPr>
                                      </m:ctrlPr>
                                    </m:sSubPr>
                                    <m:e>
                                      <m:r>
                                        <a:rPr lang="ko-KR" altLang="en-US" sz="1400" i="1">
                                          <a:latin typeface="Cambria Math" panose="02040503050406030204" pitchFamily="18" charset="0"/>
                                          <a:ea typeface="Cambria Math" panose="02040503050406030204" pitchFamily="18" charset="0"/>
                                        </a:rPr>
                                        <m:t>𝜔</m:t>
                                      </m:r>
                                    </m:e>
                                    <m:sub>
                                      <m:sSub>
                                        <m:sSubPr>
                                          <m:ctrlPr>
                                            <a:rPr lang="en-US" altLang="ko-KR" sz="1400" i="1">
                                              <a:latin typeface="Cambria Math" panose="02040503050406030204" pitchFamily="18" charset="0"/>
                                              <a:ea typeface="Cambria Math" panose="02040503050406030204" pitchFamily="18" charset="0"/>
                                            </a:rPr>
                                          </m:ctrlPr>
                                        </m:sSubPr>
                                        <m:e>
                                          <m:r>
                                            <a:rPr lang="en-US" altLang="ko-KR" sz="1400" b="1">
                                              <a:latin typeface="Cambria Math" panose="02040503050406030204" pitchFamily="18" charset="0"/>
                                              <a:ea typeface="Cambria Math" panose="02040503050406030204" pitchFamily="18" charset="0"/>
                                            </a:rPr>
                                            <m:t>𝐬</m:t>
                                          </m:r>
                                        </m:e>
                                        <m:sub>
                                          <m:r>
                                            <a:rPr lang="en-US" altLang="ko-KR" sz="1400" i="1">
                                              <a:latin typeface="Cambria Math" panose="02040503050406030204" pitchFamily="18" charset="0"/>
                                              <a:ea typeface="Cambria Math" panose="02040503050406030204" pitchFamily="18" charset="0"/>
                                            </a:rPr>
                                            <m:t>𝑖</m:t>
                                          </m:r>
                                        </m:sub>
                                      </m:sSub>
                                    </m:sub>
                                  </m:sSub>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ko-KR" altLang="en-US" sz="1400" i="1">
                                      <a:latin typeface="Cambria Math" panose="02040503050406030204" pitchFamily="18" charset="0"/>
                                      <a:ea typeface="Cambria Math" panose="02040503050406030204" pitchFamily="18" charset="0"/>
                                    </a:rPr>
                                    <m:t>𝟙</m:t>
                                  </m:r>
                                  <m:sSub>
                                    <m:sSubPr>
                                      <m:ctrlPr>
                                        <a:rPr lang="en-US" altLang="ko-KR" sz="1400" i="1">
                                          <a:latin typeface="Cambria Math" panose="02040503050406030204" pitchFamily="18" charset="0"/>
                                          <a:ea typeface="Cambria Math" panose="02040503050406030204" pitchFamily="18" charset="0"/>
                                        </a:rPr>
                                      </m:ctrlPr>
                                    </m:sSubPr>
                                    <m:e>
                                      <m:r>
                                        <a:rPr lang="en-US" altLang="ko-KR" sz="1400" b="1">
                                          <a:latin typeface="Cambria Math" panose="02040503050406030204" pitchFamily="18" charset="0"/>
                                          <a:ea typeface="Cambria Math" panose="02040503050406030204" pitchFamily="18" charset="0"/>
                                        </a:rPr>
                                        <m:t>(</m:t>
                                      </m:r>
                                      <m:r>
                                        <a:rPr lang="en-US" altLang="ko-KR" sz="1400" b="1">
                                          <a:latin typeface="Cambria Math" panose="02040503050406030204" pitchFamily="18" charset="0"/>
                                          <a:ea typeface="Cambria Math" panose="02040503050406030204" pitchFamily="18" charset="0"/>
                                        </a:rPr>
                                        <m:t>𝐬</m:t>
                                      </m:r>
                                    </m:e>
                                    <m:sub>
                                      <m:r>
                                        <a:rPr lang="en-US" altLang="ko-KR" sz="1400" i="1">
                                          <a:latin typeface="Cambria Math" panose="02040503050406030204" pitchFamily="18" charset="0"/>
                                          <a:ea typeface="Cambria Math" panose="02040503050406030204" pitchFamily="18" charset="0"/>
                                        </a:rPr>
                                        <m:t>𝑖𝑘</m:t>
                                      </m:r>
                                    </m:sub>
                                  </m:sSub>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en-US" altLang="ko-KR" sz="1400" i="1">
                                      <a:latin typeface="Cambria Math" panose="02040503050406030204" pitchFamily="18" charset="0"/>
                                      <a:ea typeface="Cambria Math" panose="02040503050406030204" pitchFamily="18" charset="0"/>
                                    </a:rPr>
                                    <m:t>=1</m:t>
                                  </m:r>
                                  <m:r>
                                    <a:rPr lang="en-US" altLang="ko-KR" sz="1400" b="0" i="1" smtClean="0">
                                      <a:latin typeface="Cambria Math" panose="02040503050406030204" pitchFamily="18" charset="0"/>
                                      <a:ea typeface="Cambria Math" panose="02040503050406030204" pitchFamily="18" charset="0"/>
                                    </a:rPr>
                                    <m:t>)</m:t>
                                  </m:r>
                                </m:num>
                                <m:den>
                                  <m:nary>
                                    <m:naryPr>
                                      <m:chr m:val="∑"/>
                                      <m:limLoc m:val="subSup"/>
                                      <m:ctrlPr>
                                        <a:rPr lang="en-US" altLang="ko-KR" sz="1400" b="0" i="1" smtClean="0">
                                          <a:latin typeface="Cambria Math" panose="02040503050406030204" pitchFamily="18" charset="0"/>
                                          <a:ea typeface="Cambria Math" panose="02040503050406030204" pitchFamily="18" charset="0"/>
                                        </a:rPr>
                                      </m:ctrlPr>
                                    </m:naryPr>
                                    <m:sub>
                                      <m:r>
                                        <m:rPr>
                                          <m:brk m:alnAt="25"/>
                                        </m:rPr>
                                        <a:rPr lang="en-US" altLang="ko-KR" sz="1400" b="0" i="1" smtClean="0">
                                          <a:latin typeface="Cambria Math" panose="02040503050406030204" pitchFamily="18" charset="0"/>
                                          <a:ea typeface="Cambria Math" panose="02040503050406030204" pitchFamily="18" charset="0"/>
                                        </a:rPr>
                                        <m:t>𝑖</m:t>
                                      </m:r>
                                      <m:r>
                                        <a:rPr lang="en-US" altLang="ko-KR" sz="1400" b="0" i="1" smtClean="0">
                                          <a:latin typeface="Cambria Math" panose="02040503050406030204" pitchFamily="18" charset="0"/>
                                          <a:ea typeface="Cambria Math" panose="02040503050406030204" pitchFamily="18" charset="0"/>
                                        </a:rPr>
                                        <m:t>=1</m:t>
                                      </m:r>
                                    </m:sub>
                                    <m:sup>
                                      <m:sSup>
                                        <m:sSupPr>
                                          <m:ctrlPr>
                                            <a:rPr lang="en-US" altLang="ko-KR" sz="1400" b="0" i="1" smtClean="0">
                                              <a:latin typeface="Cambria Math" panose="02040503050406030204" pitchFamily="18" charset="0"/>
                                              <a:ea typeface="Cambria Math" panose="02040503050406030204" pitchFamily="18" charset="0"/>
                                            </a:rPr>
                                          </m:ctrlPr>
                                        </m:sSupPr>
                                        <m:e>
                                          <m:r>
                                            <a:rPr lang="en-US" altLang="ko-KR" sz="1400" b="0" i="1" smtClean="0">
                                              <a:latin typeface="Cambria Math" panose="02040503050406030204" pitchFamily="18" charset="0"/>
                                              <a:ea typeface="Cambria Math" panose="02040503050406030204" pitchFamily="18" charset="0"/>
                                            </a:rPr>
                                            <m:t>2</m:t>
                                          </m:r>
                                        </m:e>
                                        <m:sup>
                                          <m:r>
                                            <a:rPr lang="en-US" altLang="ko-KR" sz="1400" b="0" i="1" smtClean="0">
                                              <a:latin typeface="Cambria Math" panose="02040503050406030204" pitchFamily="18" charset="0"/>
                                              <a:ea typeface="Cambria Math" panose="02040503050406030204" pitchFamily="18" charset="0"/>
                                            </a:rPr>
                                            <m:t>𝑁</m:t>
                                          </m:r>
                                        </m:sup>
                                      </m:sSup>
                                    </m:sup>
                                    <m:e>
                                      <m:sSub>
                                        <m:sSubPr>
                                          <m:ctrlPr>
                                            <a:rPr lang="en-US" altLang="ko-KR" sz="1400" i="1">
                                              <a:latin typeface="Cambria Math" panose="02040503050406030204" pitchFamily="18" charset="0"/>
                                              <a:ea typeface="Cambria Math" panose="02040503050406030204" pitchFamily="18" charset="0"/>
                                            </a:rPr>
                                          </m:ctrlPr>
                                        </m:sSubPr>
                                        <m:e>
                                          <m:r>
                                            <a:rPr lang="ko-KR" altLang="en-US" sz="1400" i="1">
                                              <a:latin typeface="Cambria Math" panose="02040503050406030204" pitchFamily="18" charset="0"/>
                                              <a:ea typeface="Cambria Math" panose="02040503050406030204" pitchFamily="18" charset="0"/>
                                            </a:rPr>
                                            <m:t>𝜔</m:t>
                                          </m:r>
                                        </m:e>
                                        <m:sub>
                                          <m:sSub>
                                            <m:sSubPr>
                                              <m:ctrlPr>
                                                <a:rPr lang="en-US" altLang="ko-KR" sz="1400" i="1">
                                                  <a:latin typeface="Cambria Math" panose="02040503050406030204" pitchFamily="18" charset="0"/>
                                                  <a:ea typeface="Cambria Math" panose="02040503050406030204" pitchFamily="18" charset="0"/>
                                                </a:rPr>
                                              </m:ctrlPr>
                                            </m:sSubPr>
                                            <m:e>
                                              <m:r>
                                                <a:rPr lang="en-US" altLang="ko-KR" sz="1400" b="1">
                                                  <a:latin typeface="Cambria Math" panose="02040503050406030204" pitchFamily="18" charset="0"/>
                                                  <a:ea typeface="Cambria Math" panose="02040503050406030204" pitchFamily="18" charset="0"/>
                                                </a:rPr>
                                                <m:t>𝐬</m:t>
                                              </m:r>
                                            </m:e>
                                            <m:sub>
                                              <m:r>
                                                <a:rPr lang="en-US" altLang="ko-KR" sz="1400" b="0" i="1" smtClean="0">
                                                  <a:latin typeface="Cambria Math" panose="02040503050406030204" pitchFamily="18" charset="0"/>
                                                  <a:ea typeface="Cambria Math" panose="02040503050406030204" pitchFamily="18" charset="0"/>
                                                </a:rPr>
                                                <m:t>𝑖</m:t>
                                              </m:r>
                                            </m:sub>
                                          </m:sSub>
                                        </m:sub>
                                      </m:sSub>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ko-KR" altLang="en-US" sz="1400" i="1">
                                          <a:latin typeface="Cambria Math" panose="02040503050406030204" pitchFamily="18" charset="0"/>
                                          <a:ea typeface="Cambria Math" panose="02040503050406030204" pitchFamily="18" charset="0"/>
                                        </a:rPr>
                                        <m:t>𝟙</m:t>
                                      </m:r>
                                      <m:sSub>
                                        <m:sSubPr>
                                          <m:ctrlPr>
                                            <a:rPr lang="en-US" altLang="ko-KR" sz="1400" i="1">
                                              <a:latin typeface="Cambria Math" panose="02040503050406030204" pitchFamily="18" charset="0"/>
                                              <a:ea typeface="Cambria Math" panose="02040503050406030204" pitchFamily="18" charset="0"/>
                                            </a:rPr>
                                          </m:ctrlPr>
                                        </m:sSubPr>
                                        <m:e>
                                          <m:r>
                                            <a:rPr lang="en-US" altLang="ko-KR" sz="1400" b="1" i="0" smtClean="0">
                                              <a:latin typeface="Cambria Math" panose="02040503050406030204" pitchFamily="18" charset="0"/>
                                              <a:ea typeface="Cambria Math" panose="02040503050406030204" pitchFamily="18" charset="0"/>
                                            </a:rPr>
                                            <m:t>(</m:t>
                                          </m:r>
                                          <m:r>
                                            <a:rPr lang="en-US" altLang="ko-KR" sz="1400" b="1">
                                              <a:latin typeface="Cambria Math" panose="02040503050406030204" pitchFamily="18" charset="0"/>
                                              <a:ea typeface="Cambria Math" panose="02040503050406030204" pitchFamily="18" charset="0"/>
                                            </a:rPr>
                                            <m:t>𝐬</m:t>
                                          </m:r>
                                        </m:e>
                                        <m:sub>
                                          <m:r>
                                            <a:rPr lang="en-US" altLang="ko-KR" sz="1400" i="1">
                                              <a:latin typeface="Cambria Math" panose="02040503050406030204" pitchFamily="18" charset="0"/>
                                              <a:ea typeface="Cambria Math" panose="02040503050406030204" pitchFamily="18" charset="0"/>
                                            </a:rPr>
                                            <m:t>𝑖</m:t>
                                          </m:r>
                                          <m:r>
                                            <a:rPr lang="en-US" altLang="ko-KR" sz="1400" b="0" i="1" smtClean="0">
                                              <a:latin typeface="Cambria Math" panose="02040503050406030204" pitchFamily="18" charset="0"/>
                                              <a:ea typeface="Cambria Math" panose="02040503050406030204" pitchFamily="18" charset="0"/>
                                            </a:rPr>
                                            <m:t>𝑘</m:t>
                                          </m:r>
                                        </m:sub>
                                      </m:sSub>
                                      <m:d>
                                        <m:dPr>
                                          <m:ctrlPr>
                                            <a:rPr lang="en-US" altLang="ko-KR" sz="1400" b="0" i="1" smtClean="0">
                                              <a:latin typeface="Cambria Math" panose="02040503050406030204" pitchFamily="18" charset="0"/>
                                              <a:ea typeface="Cambria Math" panose="02040503050406030204" pitchFamily="18" charset="0"/>
                                            </a:rPr>
                                          </m:ctrlPr>
                                        </m:dPr>
                                        <m:e>
                                          <m:r>
                                            <a:rPr lang="en-US" altLang="ko-KR" sz="1400" b="0" i="1" smtClean="0">
                                              <a:latin typeface="Cambria Math" panose="02040503050406030204" pitchFamily="18" charset="0"/>
                                              <a:ea typeface="Cambria Math" panose="02040503050406030204" pitchFamily="18" charset="0"/>
                                            </a:rPr>
                                            <m:t>𝑡</m:t>
                                          </m:r>
                                        </m:e>
                                      </m:d>
                                      <m:r>
                                        <a:rPr lang="en-US" altLang="ko-KR" sz="1400" b="0" i="1" smtClean="0">
                                          <a:latin typeface="Cambria Math" panose="02040503050406030204" pitchFamily="18" charset="0"/>
                                          <a:ea typeface="Cambria Math" panose="02040503050406030204" pitchFamily="18" charset="0"/>
                                        </a:rPr>
                                        <m:t>=1)</m:t>
                                      </m:r>
                                    </m:e>
                                  </m:nary>
                                </m:den>
                              </m:f>
                              <m:r>
                                <a:rPr lang="en-US" altLang="ko-KR" sz="1400" b="0" i="1" smtClean="0">
                                  <a:latin typeface="Cambria Math" panose="02040503050406030204" pitchFamily="18" charset="0"/>
                                  <a:ea typeface="Cambria Math" panose="02040503050406030204" pitchFamily="18" charset="0"/>
                                </a:rPr>
                                <m:t> </m:t>
                              </m:r>
                              <m:r>
                                <a:rPr lang="en-US" altLang="ko-KR" sz="1400" i="1">
                                  <a:latin typeface="Cambria Math" panose="02040503050406030204" pitchFamily="18" charset="0"/>
                                  <a:ea typeface="Cambria Math" panose="02040503050406030204" pitchFamily="18" charset="0"/>
                                </a:rPr>
                                <m:t>𝑎</m:t>
                              </m:r>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en-US" altLang="ko-KR" sz="1400" i="1">
                                  <a:latin typeface="Cambria Math" panose="02040503050406030204" pitchFamily="18" charset="0"/>
                                  <a:ea typeface="Cambria Math" panose="02040503050406030204" pitchFamily="18" charset="0"/>
                                </a:rPr>
                                <m:t>=</m:t>
                              </m:r>
                              <m:r>
                                <a:rPr lang="en-US" altLang="ko-KR" sz="1400" i="1">
                                  <a:latin typeface="Cambria Math" panose="02040503050406030204" pitchFamily="18" charset="0"/>
                                  <a:ea typeface="Cambria Math" panose="02040503050406030204" pitchFamily="18" charset="0"/>
                                </a:rPr>
                                <m:t>𝑘</m:t>
                              </m:r>
                              <m:r>
                                <a:rPr lang="en-US" altLang="ko-KR" sz="1400" i="1">
                                  <a:latin typeface="Cambria Math" panose="02040503050406030204" pitchFamily="18" charset="0"/>
                                  <a:ea typeface="Cambria Math" panose="02040503050406030204" pitchFamily="18" charset="0"/>
                                </a:rPr>
                                <m:t>, </m:t>
                              </m:r>
                              <m:r>
                                <a:rPr lang="en-US" altLang="ko-KR" sz="1400" i="1">
                                  <a:latin typeface="Cambria Math" panose="02040503050406030204" pitchFamily="18" charset="0"/>
                                  <a:ea typeface="Cambria Math" panose="02040503050406030204" pitchFamily="18" charset="0"/>
                                </a:rPr>
                                <m:t>𝑜</m:t>
                              </m:r>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en-US" altLang="ko-KR" sz="1400" i="1">
                                  <a:latin typeface="Cambria Math" panose="02040503050406030204" pitchFamily="18" charset="0"/>
                                  <a:ea typeface="Cambria Math" panose="02040503050406030204" pitchFamily="18" charset="0"/>
                                </a:rPr>
                                <m:t>=</m:t>
                              </m:r>
                              <m:r>
                                <a:rPr lang="en-US" altLang="ko-KR" sz="1400" b="0" i="1" smtClean="0">
                                  <a:latin typeface="Cambria Math" panose="02040503050406030204" pitchFamily="18" charset="0"/>
                                  <a:ea typeface="Cambria Math" panose="02040503050406030204" pitchFamily="18" charset="0"/>
                                </a:rPr>
                                <m:t>1</m:t>
                              </m:r>
                            </m:e>
                            <m:e>
                              <m:f>
                                <m:fPr>
                                  <m:ctrlPr>
                                    <a:rPr lang="en-US" altLang="ko-KR" sz="1400" b="0" i="1" smtClean="0">
                                      <a:latin typeface="Cambria Math" panose="02040503050406030204" pitchFamily="18" charset="0"/>
                                      <a:ea typeface="Cambria Math" panose="02040503050406030204" pitchFamily="18" charset="0"/>
                                    </a:rPr>
                                  </m:ctrlPr>
                                </m:fPr>
                                <m:num>
                                  <m:sSub>
                                    <m:sSubPr>
                                      <m:ctrlPr>
                                        <a:rPr lang="en-US" altLang="ko-KR" sz="1400" i="1">
                                          <a:latin typeface="Cambria Math" panose="02040503050406030204" pitchFamily="18" charset="0"/>
                                          <a:ea typeface="Cambria Math" panose="02040503050406030204" pitchFamily="18" charset="0"/>
                                        </a:rPr>
                                      </m:ctrlPr>
                                    </m:sSubPr>
                                    <m:e>
                                      <m:r>
                                        <a:rPr lang="ko-KR" altLang="en-US" sz="1400" i="1">
                                          <a:latin typeface="Cambria Math" panose="02040503050406030204" pitchFamily="18" charset="0"/>
                                          <a:ea typeface="Cambria Math" panose="02040503050406030204" pitchFamily="18" charset="0"/>
                                        </a:rPr>
                                        <m:t>𝜔</m:t>
                                      </m:r>
                                    </m:e>
                                    <m:sub>
                                      <m:sSub>
                                        <m:sSubPr>
                                          <m:ctrlPr>
                                            <a:rPr lang="en-US" altLang="ko-KR" sz="1400" i="1">
                                              <a:latin typeface="Cambria Math" panose="02040503050406030204" pitchFamily="18" charset="0"/>
                                              <a:ea typeface="Cambria Math" panose="02040503050406030204" pitchFamily="18" charset="0"/>
                                            </a:rPr>
                                          </m:ctrlPr>
                                        </m:sSubPr>
                                        <m:e>
                                          <m:r>
                                            <a:rPr lang="en-US" altLang="ko-KR" sz="1400" b="1">
                                              <a:latin typeface="Cambria Math" panose="02040503050406030204" pitchFamily="18" charset="0"/>
                                              <a:ea typeface="Cambria Math" panose="02040503050406030204" pitchFamily="18" charset="0"/>
                                            </a:rPr>
                                            <m:t>𝐬</m:t>
                                          </m:r>
                                        </m:e>
                                        <m:sub>
                                          <m:r>
                                            <a:rPr lang="en-US" altLang="ko-KR" sz="1400" i="1">
                                              <a:latin typeface="Cambria Math" panose="02040503050406030204" pitchFamily="18" charset="0"/>
                                              <a:ea typeface="Cambria Math" panose="02040503050406030204" pitchFamily="18" charset="0"/>
                                            </a:rPr>
                                            <m:t>𝑖</m:t>
                                          </m:r>
                                        </m:sub>
                                      </m:sSub>
                                    </m:sub>
                                  </m:sSub>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ko-KR" altLang="en-US" sz="1400" i="1">
                                      <a:latin typeface="Cambria Math" panose="02040503050406030204" pitchFamily="18" charset="0"/>
                                      <a:ea typeface="Cambria Math" panose="02040503050406030204" pitchFamily="18" charset="0"/>
                                    </a:rPr>
                                    <m:t>𝟙</m:t>
                                  </m:r>
                                  <m:sSub>
                                    <m:sSubPr>
                                      <m:ctrlPr>
                                        <a:rPr lang="en-US" altLang="ko-KR" sz="1400" i="1">
                                          <a:latin typeface="Cambria Math" panose="02040503050406030204" pitchFamily="18" charset="0"/>
                                          <a:ea typeface="Cambria Math" panose="02040503050406030204" pitchFamily="18" charset="0"/>
                                        </a:rPr>
                                      </m:ctrlPr>
                                    </m:sSubPr>
                                    <m:e>
                                      <m:r>
                                        <a:rPr lang="en-US" altLang="ko-KR" sz="1400" b="1">
                                          <a:latin typeface="Cambria Math" panose="02040503050406030204" pitchFamily="18" charset="0"/>
                                          <a:ea typeface="Cambria Math" panose="02040503050406030204" pitchFamily="18" charset="0"/>
                                        </a:rPr>
                                        <m:t>(</m:t>
                                      </m:r>
                                      <m:r>
                                        <a:rPr lang="en-US" altLang="ko-KR" sz="1400" b="1">
                                          <a:latin typeface="Cambria Math" panose="02040503050406030204" pitchFamily="18" charset="0"/>
                                          <a:ea typeface="Cambria Math" panose="02040503050406030204" pitchFamily="18" charset="0"/>
                                        </a:rPr>
                                        <m:t>𝐬</m:t>
                                      </m:r>
                                    </m:e>
                                    <m:sub>
                                      <m:r>
                                        <a:rPr lang="en-US" altLang="ko-KR" sz="1400" i="1">
                                          <a:latin typeface="Cambria Math" panose="02040503050406030204" pitchFamily="18" charset="0"/>
                                          <a:ea typeface="Cambria Math" panose="02040503050406030204" pitchFamily="18" charset="0"/>
                                        </a:rPr>
                                        <m:t>𝑖𝑘</m:t>
                                      </m:r>
                                    </m:sub>
                                  </m:sSub>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en-US" altLang="ko-KR" sz="1400" i="1">
                                      <a:latin typeface="Cambria Math" panose="02040503050406030204" pitchFamily="18" charset="0"/>
                                      <a:ea typeface="Cambria Math" panose="02040503050406030204" pitchFamily="18" charset="0"/>
                                    </a:rPr>
                                    <m:t>=</m:t>
                                  </m:r>
                                  <m:r>
                                    <a:rPr lang="en-US" altLang="ko-KR" sz="1400" b="0" i="1" smtClean="0">
                                      <a:latin typeface="Cambria Math" panose="02040503050406030204" pitchFamily="18" charset="0"/>
                                      <a:ea typeface="Cambria Math" panose="02040503050406030204" pitchFamily="18" charset="0"/>
                                    </a:rPr>
                                    <m:t>0)</m:t>
                                  </m:r>
                                </m:num>
                                <m:den>
                                  <m:nary>
                                    <m:naryPr>
                                      <m:chr m:val="∑"/>
                                      <m:limLoc m:val="subSup"/>
                                      <m:ctrlPr>
                                        <a:rPr lang="en-US" altLang="ko-KR" sz="1400" i="1">
                                          <a:latin typeface="Cambria Math" panose="02040503050406030204" pitchFamily="18" charset="0"/>
                                          <a:ea typeface="Cambria Math" panose="02040503050406030204" pitchFamily="18" charset="0"/>
                                        </a:rPr>
                                      </m:ctrlPr>
                                    </m:naryPr>
                                    <m:sub>
                                      <m:r>
                                        <m:rPr>
                                          <m:brk m:alnAt="25"/>
                                        </m:rPr>
                                        <a:rPr lang="en-US" altLang="ko-KR" sz="1400" i="1">
                                          <a:latin typeface="Cambria Math" panose="02040503050406030204" pitchFamily="18" charset="0"/>
                                          <a:ea typeface="Cambria Math" panose="02040503050406030204" pitchFamily="18" charset="0"/>
                                        </a:rPr>
                                        <m:t>𝑖</m:t>
                                      </m:r>
                                      <m:r>
                                        <a:rPr lang="en-US" altLang="ko-KR" sz="1400" i="1">
                                          <a:latin typeface="Cambria Math" panose="02040503050406030204" pitchFamily="18" charset="0"/>
                                          <a:ea typeface="Cambria Math" panose="02040503050406030204" pitchFamily="18" charset="0"/>
                                        </a:rPr>
                                        <m:t>=1</m:t>
                                      </m:r>
                                    </m:sub>
                                    <m:sup>
                                      <m:sSup>
                                        <m:sSupPr>
                                          <m:ctrlPr>
                                            <a:rPr lang="en-US" altLang="ko-KR" sz="1400" i="1">
                                              <a:latin typeface="Cambria Math" panose="02040503050406030204" pitchFamily="18" charset="0"/>
                                              <a:ea typeface="Cambria Math" panose="02040503050406030204" pitchFamily="18" charset="0"/>
                                            </a:rPr>
                                          </m:ctrlPr>
                                        </m:sSupPr>
                                        <m:e>
                                          <m:r>
                                            <a:rPr lang="en-US" altLang="ko-KR" sz="1400" i="1">
                                              <a:latin typeface="Cambria Math" panose="02040503050406030204" pitchFamily="18" charset="0"/>
                                              <a:ea typeface="Cambria Math" panose="02040503050406030204" pitchFamily="18" charset="0"/>
                                            </a:rPr>
                                            <m:t>2</m:t>
                                          </m:r>
                                        </m:e>
                                        <m:sup>
                                          <m:r>
                                            <a:rPr lang="en-US" altLang="ko-KR" sz="1400" i="1">
                                              <a:latin typeface="Cambria Math" panose="02040503050406030204" pitchFamily="18" charset="0"/>
                                              <a:ea typeface="Cambria Math" panose="02040503050406030204" pitchFamily="18" charset="0"/>
                                            </a:rPr>
                                            <m:t>𝑁</m:t>
                                          </m:r>
                                        </m:sup>
                                      </m:sSup>
                                    </m:sup>
                                    <m:e>
                                      <m:sSub>
                                        <m:sSubPr>
                                          <m:ctrlPr>
                                            <a:rPr lang="en-US" altLang="ko-KR" sz="1400" i="1">
                                              <a:latin typeface="Cambria Math" panose="02040503050406030204" pitchFamily="18" charset="0"/>
                                              <a:ea typeface="Cambria Math" panose="02040503050406030204" pitchFamily="18" charset="0"/>
                                            </a:rPr>
                                          </m:ctrlPr>
                                        </m:sSubPr>
                                        <m:e>
                                          <m:r>
                                            <a:rPr lang="ko-KR" altLang="en-US" sz="1400" i="1">
                                              <a:latin typeface="Cambria Math" panose="02040503050406030204" pitchFamily="18" charset="0"/>
                                              <a:ea typeface="Cambria Math" panose="02040503050406030204" pitchFamily="18" charset="0"/>
                                            </a:rPr>
                                            <m:t>𝜔</m:t>
                                          </m:r>
                                        </m:e>
                                        <m:sub>
                                          <m:sSub>
                                            <m:sSubPr>
                                              <m:ctrlPr>
                                                <a:rPr lang="en-US" altLang="ko-KR" sz="1400" i="1">
                                                  <a:latin typeface="Cambria Math" panose="02040503050406030204" pitchFamily="18" charset="0"/>
                                                  <a:ea typeface="Cambria Math" panose="02040503050406030204" pitchFamily="18" charset="0"/>
                                                </a:rPr>
                                              </m:ctrlPr>
                                            </m:sSubPr>
                                            <m:e>
                                              <m:r>
                                                <a:rPr lang="en-US" altLang="ko-KR" sz="1400" b="1">
                                                  <a:latin typeface="Cambria Math" panose="02040503050406030204" pitchFamily="18" charset="0"/>
                                                  <a:ea typeface="Cambria Math" panose="02040503050406030204" pitchFamily="18" charset="0"/>
                                                </a:rPr>
                                                <m:t>𝐬</m:t>
                                              </m:r>
                                            </m:e>
                                            <m:sub>
                                              <m:r>
                                                <a:rPr lang="en-US" altLang="ko-KR" sz="1400" i="1">
                                                  <a:latin typeface="Cambria Math" panose="02040503050406030204" pitchFamily="18" charset="0"/>
                                                  <a:ea typeface="Cambria Math" panose="02040503050406030204" pitchFamily="18" charset="0"/>
                                                </a:rPr>
                                                <m:t>𝑖</m:t>
                                              </m:r>
                                            </m:sub>
                                          </m:sSub>
                                        </m:sub>
                                      </m:sSub>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ko-KR" altLang="en-US" sz="1400" i="1">
                                          <a:latin typeface="Cambria Math" panose="02040503050406030204" pitchFamily="18" charset="0"/>
                                          <a:ea typeface="Cambria Math" panose="02040503050406030204" pitchFamily="18" charset="0"/>
                                        </a:rPr>
                                        <m:t>𝟙</m:t>
                                      </m:r>
                                      <m:sSub>
                                        <m:sSubPr>
                                          <m:ctrlPr>
                                            <a:rPr lang="en-US" altLang="ko-KR" sz="1400" i="1">
                                              <a:latin typeface="Cambria Math" panose="02040503050406030204" pitchFamily="18" charset="0"/>
                                              <a:ea typeface="Cambria Math" panose="02040503050406030204" pitchFamily="18" charset="0"/>
                                            </a:rPr>
                                          </m:ctrlPr>
                                        </m:sSubPr>
                                        <m:e>
                                          <m:r>
                                            <a:rPr lang="en-US" altLang="ko-KR" sz="1400" b="1">
                                              <a:latin typeface="Cambria Math" panose="02040503050406030204" pitchFamily="18" charset="0"/>
                                              <a:ea typeface="Cambria Math" panose="02040503050406030204" pitchFamily="18" charset="0"/>
                                            </a:rPr>
                                            <m:t>(</m:t>
                                          </m:r>
                                          <m:r>
                                            <a:rPr lang="en-US" altLang="ko-KR" sz="1400" b="1">
                                              <a:latin typeface="Cambria Math" panose="02040503050406030204" pitchFamily="18" charset="0"/>
                                              <a:ea typeface="Cambria Math" panose="02040503050406030204" pitchFamily="18" charset="0"/>
                                            </a:rPr>
                                            <m:t>𝐬</m:t>
                                          </m:r>
                                        </m:e>
                                        <m:sub>
                                          <m:r>
                                            <a:rPr lang="en-US" altLang="ko-KR" sz="1400" i="1">
                                              <a:latin typeface="Cambria Math" panose="02040503050406030204" pitchFamily="18" charset="0"/>
                                              <a:ea typeface="Cambria Math" panose="02040503050406030204" pitchFamily="18" charset="0"/>
                                            </a:rPr>
                                            <m:t>𝑖𝑘</m:t>
                                          </m:r>
                                        </m:sub>
                                      </m:sSub>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en-US" altLang="ko-KR" sz="1400" i="1">
                                          <a:latin typeface="Cambria Math" panose="02040503050406030204" pitchFamily="18" charset="0"/>
                                          <a:ea typeface="Cambria Math" panose="02040503050406030204" pitchFamily="18" charset="0"/>
                                        </a:rPr>
                                        <m:t>=</m:t>
                                      </m:r>
                                      <m:r>
                                        <a:rPr lang="en-US" altLang="ko-KR" sz="1400" b="0" i="1" smtClean="0">
                                          <a:latin typeface="Cambria Math" panose="02040503050406030204" pitchFamily="18" charset="0"/>
                                          <a:ea typeface="Cambria Math" panose="02040503050406030204" pitchFamily="18" charset="0"/>
                                        </a:rPr>
                                        <m:t>0</m:t>
                                      </m:r>
                                      <m:r>
                                        <a:rPr lang="en-US" altLang="ko-KR" sz="1400" i="1">
                                          <a:latin typeface="Cambria Math" panose="02040503050406030204" pitchFamily="18" charset="0"/>
                                          <a:ea typeface="Cambria Math" panose="02040503050406030204" pitchFamily="18" charset="0"/>
                                        </a:rPr>
                                        <m:t>)</m:t>
                                      </m:r>
                                    </m:e>
                                  </m:nary>
                                </m:den>
                              </m:f>
                              <m:r>
                                <a:rPr lang="en-US" altLang="ko-KR" sz="1400" b="0" i="1" smtClean="0">
                                  <a:latin typeface="Cambria Math" panose="02040503050406030204" pitchFamily="18" charset="0"/>
                                  <a:ea typeface="Cambria Math" panose="02040503050406030204" pitchFamily="18" charset="0"/>
                                </a:rPr>
                                <m:t>  </m:t>
                              </m:r>
                              <m:r>
                                <a:rPr lang="en-US" altLang="ko-KR" sz="1400" b="0" i="1" smtClean="0">
                                  <a:latin typeface="Cambria Math" panose="02040503050406030204" pitchFamily="18" charset="0"/>
                                  <a:ea typeface="Cambria Math" panose="02040503050406030204" pitchFamily="18" charset="0"/>
                                </a:rPr>
                                <m:t>𝑎</m:t>
                              </m:r>
                              <m:d>
                                <m:dPr>
                                  <m:ctrlPr>
                                    <a:rPr lang="en-US" altLang="ko-KR" sz="1400" b="0" i="1" smtClean="0">
                                      <a:latin typeface="Cambria Math" panose="02040503050406030204" pitchFamily="18" charset="0"/>
                                      <a:ea typeface="Cambria Math" panose="02040503050406030204" pitchFamily="18" charset="0"/>
                                    </a:rPr>
                                  </m:ctrlPr>
                                </m:dPr>
                                <m:e>
                                  <m:r>
                                    <a:rPr lang="en-US" altLang="ko-KR" sz="1400" b="0" i="1" smtClean="0">
                                      <a:latin typeface="Cambria Math" panose="02040503050406030204" pitchFamily="18" charset="0"/>
                                      <a:ea typeface="Cambria Math" panose="02040503050406030204" pitchFamily="18" charset="0"/>
                                    </a:rPr>
                                    <m:t>𝑡</m:t>
                                  </m:r>
                                </m:e>
                              </m:d>
                              <m:r>
                                <a:rPr lang="en-US" altLang="ko-KR" sz="1400" b="0" i="1" smtClean="0">
                                  <a:latin typeface="Cambria Math" panose="02040503050406030204" pitchFamily="18" charset="0"/>
                                  <a:ea typeface="Cambria Math" panose="02040503050406030204" pitchFamily="18" charset="0"/>
                                </a:rPr>
                                <m:t>=</m:t>
                              </m:r>
                              <m:r>
                                <a:rPr lang="en-US" altLang="ko-KR" sz="1400" b="0" i="1" smtClean="0">
                                  <a:latin typeface="Cambria Math" panose="02040503050406030204" pitchFamily="18" charset="0"/>
                                  <a:ea typeface="Cambria Math" panose="02040503050406030204" pitchFamily="18" charset="0"/>
                                </a:rPr>
                                <m:t>𝑘</m:t>
                              </m:r>
                              <m:r>
                                <a:rPr lang="en-US" altLang="ko-KR" sz="1400" b="0" i="1" smtClean="0">
                                  <a:latin typeface="Cambria Math" panose="02040503050406030204" pitchFamily="18" charset="0"/>
                                  <a:ea typeface="Cambria Math" panose="02040503050406030204" pitchFamily="18" charset="0"/>
                                </a:rPr>
                                <m:t>, </m:t>
                              </m:r>
                              <m:r>
                                <a:rPr lang="en-US" altLang="ko-KR" sz="1400" b="0" i="1" smtClean="0">
                                  <a:latin typeface="Cambria Math" panose="02040503050406030204" pitchFamily="18" charset="0"/>
                                  <a:ea typeface="Cambria Math" panose="02040503050406030204" pitchFamily="18" charset="0"/>
                                </a:rPr>
                                <m:t>𝑜</m:t>
                              </m:r>
                              <m:d>
                                <m:dPr>
                                  <m:ctrlPr>
                                    <a:rPr lang="en-US" altLang="ko-KR" sz="1400" b="0" i="1" smtClean="0">
                                      <a:latin typeface="Cambria Math" panose="02040503050406030204" pitchFamily="18" charset="0"/>
                                      <a:ea typeface="Cambria Math" panose="02040503050406030204" pitchFamily="18" charset="0"/>
                                    </a:rPr>
                                  </m:ctrlPr>
                                </m:dPr>
                                <m:e>
                                  <m:r>
                                    <a:rPr lang="en-US" altLang="ko-KR" sz="1400" b="0" i="1" smtClean="0">
                                      <a:latin typeface="Cambria Math" panose="02040503050406030204" pitchFamily="18" charset="0"/>
                                      <a:ea typeface="Cambria Math" panose="02040503050406030204" pitchFamily="18" charset="0"/>
                                    </a:rPr>
                                    <m:t>𝑡</m:t>
                                  </m:r>
                                </m:e>
                              </m:d>
                              <m:r>
                                <a:rPr lang="en-US" altLang="ko-KR" sz="1400" b="0" i="1" smtClean="0">
                                  <a:latin typeface="Cambria Math" panose="02040503050406030204" pitchFamily="18" charset="0"/>
                                  <a:ea typeface="Cambria Math" panose="02040503050406030204" pitchFamily="18" charset="0"/>
                                </a:rPr>
                                <m:t>=0</m:t>
                              </m:r>
                            </m:e>
                          </m:eqArr>
                        </m:e>
                      </m:d>
                    </m:oMath>
                  </m:oMathPara>
                </a14:m>
                <a:endParaRPr lang="ko-KR" altLang="en-US" dirty="0"/>
              </a:p>
            </p:txBody>
          </p:sp>
        </mc:Choice>
        <mc:Fallback xmlns="">
          <p:sp>
            <p:nvSpPr>
              <p:cNvPr id="25" name="직사각형 24">
                <a:extLst>
                  <a:ext uri="{FF2B5EF4-FFF2-40B4-BE49-F238E27FC236}">
                    <a16:creationId xmlns:a16="http://schemas.microsoft.com/office/drawing/2014/main" id="{02F6EC6D-B32B-4C68-8D00-223CC2C224BD}"/>
                  </a:ext>
                </a:extLst>
              </p:cNvPr>
              <p:cNvSpPr>
                <a:spLocks noRot="1" noChangeAspect="1" noMove="1" noResize="1" noEditPoints="1" noAdjustHandles="1" noChangeArrowheads="1" noChangeShapeType="1" noTextEdit="1"/>
              </p:cNvSpPr>
              <p:nvPr/>
            </p:nvSpPr>
            <p:spPr>
              <a:xfrm>
                <a:off x="7804111" y="5602575"/>
                <a:ext cx="4458465" cy="1234697"/>
              </a:xfrm>
              <a:prstGeom prst="rect">
                <a:avLst/>
              </a:prstGeom>
              <a:blipFill>
                <a:blip r:embed="rId11"/>
                <a:stretch>
                  <a:fillRect/>
                </a:stretch>
              </a:blipFill>
            </p:spPr>
            <p:txBody>
              <a:bodyPr/>
              <a:lstStyle/>
              <a:p>
                <a:r>
                  <a:rPr lang="ko-KR" altLang="en-US">
                    <a:noFill/>
                  </a:rPr>
                  <a:t> </a:t>
                </a:r>
              </a:p>
            </p:txBody>
          </p:sp>
        </mc:Fallback>
      </mc:AlternateContent>
      <p:sp>
        <p:nvSpPr>
          <p:cNvPr id="27" name="직사각형 26">
            <a:extLst>
              <a:ext uri="{FF2B5EF4-FFF2-40B4-BE49-F238E27FC236}">
                <a16:creationId xmlns:a16="http://schemas.microsoft.com/office/drawing/2014/main" id="{A3C9DED1-3CA7-419B-A661-D93F95FBA987}"/>
              </a:ext>
            </a:extLst>
          </p:cNvPr>
          <p:cNvSpPr/>
          <p:nvPr/>
        </p:nvSpPr>
        <p:spPr>
          <a:xfrm>
            <a:off x="3572690" y="4940781"/>
            <a:ext cx="6096000" cy="307777"/>
          </a:xfrm>
          <a:prstGeom prst="rect">
            <a:avLst/>
          </a:prstGeom>
        </p:spPr>
        <p:txBody>
          <a:bodyPr>
            <a:spAutoFit/>
          </a:bodyPr>
          <a:lstStyle/>
          <a:p>
            <a:r>
              <a:rPr lang="en-US" altLang="ko-KR" sz="1400" dirty="0"/>
              <a:t>The user can observe the state of channel denoted as </a:t>
            </a:r>
            <a:r>
              <a:rPr lang="ko-KR" altLang="en-US" sz="1400" dirty="0"/>
              <a:t>𝑜</a:t>
            </a:r>
            <a:r>
              <a:rPr lang="en-US" altLang="ko-KR" sz="1400" dirty="0"/>
              <a:t>(</a:t>
            </a:r>
            <a:r>
              <a:rPr lang="ko-KR" altLang="en-US" sz="1400" dirty="0"/>
              <a:t>𝑡</a:t>
            </a:r>
            <a:r>
              <a:rPr lang="en-US" altLang="ko-KR" sz="1400" dirty="0"/>
              <a:t>) ∈ {0, 1}.</a:t>
            </a:r>
            <a:endParaRPr lang="ko-KR" altLang="en-US" sz="1400" dirty="0"/>
          </a:p>
        </p:txBody>
      </p:sp>
    </p:spTree>
    <p:extLst>
      <p:ext uri="{BB962C8B-B14F-4D97-AF65-F5344CB8AC3E}">
        <p14:creationId xmlns:p14="http://schemas.microsoft.com/office/powerpoint/2010/main" val="2047891670"/>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TextBox 7">
            <a:extLst>
              <a:ext uri="{FF2B5EF4-FFF2-40B4-BE49-F238E27FC236}">
                <a16:creationId xmlns:a16="http://schemas.microsoft.com/office/drawing/2014/main" id="{E89F9A97-A038-4818-A52A-53A7811083F2}"/>
              </a:ext>
            </a:extLst>
          </p:cNvPr>
          <p:cNvSpPr txBox="1"/>
          <p:nvPr/>
        </p:nvSpPr>
        <p:spPr>
          <a:xfrm>
            <a:off x="10886" y="73054"/>
            <a:ext cx="1578429" cy="707886"/>
          </a:xfrm>
          <a:prstGeom prst="rect">
            <a:avLst/>
          </a:prstGeom>
          <a:noFill/>
        </p:spPr>
        <p:txBody>
          <a:bodyPr wrap="square" rtlCol="0">
            <a:spAutoFit/>
          </a:bodyPr>
          <a:lstStyle/>
          <a:p>
            <a:r>
              <a:rPr lang="en-US" altLang="ko-KR" sz="2000" dirty="0">
                <a:solidFill>
                  <a:schemeClr val="bg1"/>
                </a:solidFill>
              </a:rPr>
              <a:t>Problem</a:t>
            </a:r>
          </a:p>
          <a:p>
            <a:r>
              <a:rPr lang="en-US" altLang="ko-KR" sz="2000" dirty="0">
                <a:solidFill>
                  <a:schemeClr val="bg1"/>
                </a:solidFill>
              </a:rPr>
              <a:t>Formulation</a:t>
            </a:r>
            <a:endParaRPr lang="ko-KR" altLang="en-US" sz="2000" dirty="0">
              <a:solidFill>
                <a:schemeClr val="bg1"/>
              </a:solidFill>
            </a:endParaRPr>
          </a:p>
        </p:txBody>
      </p:sp>
      <p:sp>
        <p:nvSpPr>
          <p:cNvPr id="9" name="TextBox 8">
            <a:extLst>
              <a:ext uri="{FF2B5EF4-FFF2-40B4-BE49-F238E27FC236}">
                <a16:creationId xmlns:a16="http://schemas.microsoft.com/office/drawing/2014/main" id="{1C6B2E60-B65D-4801-899A-A2227DFEE790}"/>
              </a:ext>
            </a:extLst>
          </p:cNvPr>
          <p:cNvSpPr txBox="1"/>
          <p:nvPr/>
        </p:nvSpPr>
        <p:spPr>
          <a:xfrm>
            <a:off x="2084832" y="242331"/>
            <a:ext cx="4133088" cy="369332"/>
          </a:xfrm>
          <a:prstGeom prst="rect">
            <a:avLst/>
          </a:prstGeom>
          <a:noFill/>
        </p:spPr>
        <p:txBody>
          <a:bodyPr wrap="square" rtlCol="0">
            <a:spAutoFit/>
          </a:bodyPr>
          <a:lstStyle/>
          <a:p>
            <a:r>
              <a:rPr lang="en-US" altLang="ko-KR" dirty="0"/>
              <a:t>POMDP model</a:t>
            </a:r>
            <a:endParaRPr lang="ko-KR" altLang="en-US" dirty="0"/>
          </a:p>
        </p:txBody>
      </p:sp>
      <mc:AlternateContent xmlns:mc="http://schemas.openxmlformats.org/markup-compatibility/2006" xmlns:a14="http://schemas.microsoft.com/office/drawing/2010/main">
        <mc:Choice Requires="a14">
          <p:sp>
            <p:nvSpPr>
              <p:cNvPr id="23" name="직사각형 22">
                <a:extLst>
                  <a:ext uri="{FF2B5EF4-FFF2-40B4-BE49-F238E27FC236}">
                    <a16:creationId xmlns:a16="http://schemas.microsoft.com/office/drawing/2014/main" id="{9617C783-2F74-43B4-A0BC-7B63194B9A1C}"/>
                  </a:ext>
                </a:extLst>
              </p:cNvPr>
              <p:cNvSpPr/>
              <p:nvPr/>
            </p:nvSpPr>
            <p:spPr>
              <a:xfrm>
                <a:off x="2390066" y="611663"/>
                <a:ext cx="4458465" cy="12346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ea typeface="Cambria Math" panose="02040503050406030204" pitchFamily="18" charset="0"/>
                            </a:rPr>
                          </m:ctrlPr>
                        </m:sSubPr>
                        <m:e>
                          <m:acc>
                            <m:accPr>
                              <m:chr m:val="̂"/>
                              <m:ctrlPr>
                                <a:rPr lang="en-US" altLang="ko-KR" sz="1400" i="1">
                                  <a:latin typeface="Cambria Math" panose="02040503050406030204" pitchFamily="18" charset="0"/>
                                  <a:ea typeface="Cambria Math" panose="02040503050406030204" pitchFamily="18" charset="0"/>
                                </a:rPr>
                              </m:ctrlPr>
                            </m:accPr>
                            <m:e>
                              <m:r>
                                <a:rPr lang="ko-KR" altLang="en-US" sz="1400" i="1">
                                  <a:latin typeface="Cambria Math" panose="02040503050406030204" pitchFamily="18" charset="0"/>
                                  <a:ea typeface="Cambria Math" panose="02040503050406030204" pitchFamily="18" charset="0"/>
                                </a:rPr>
                                <m:t>𝜔</m:t>
                              </m:r>
                            </m:e>
                          </m:acc>
                        </m:e>
                        <m:sub>
                          <m:sSub>
                            <m:sSubPr>
                              <m:ctrlPr>
                                <a:rPr lang="en-US" altLang="ko-KR" sz="1400" i="1">
                                  <a:latin typeface="Cambria Math" panose="02040503050406030204" pitchFamily="18" charset="0"/>
                                  <a:ea typeface="Cambria Math" panose="02040503050406030204" pitchFamily="18" charset="0"/>
                                </a:rPr>
                              </m:ctrlPr>
                            </m:sSubPr>
                            <m:e>
                              <m:r>
                                <a:rPr lang="en-US" altLang="ko-KR" sz="1400" b="1">
                                  <a:latin typeface="Cambria Math" panose="02040503050406030204" pitchFamily="18" charset="0"/>
                                  <a:ea typeface="Cambria Math" panose="02040503050406030204" pitchFamily="18" charset="0"/>
                                </a:rPr>
                                <m:t>𝐬</m:t>
                              </m:r>
                            </m:e>
                            <m:sub>
                              <m:r>
                                <a:rPr lang="en-US" altLang="ko-KR" sz="1400" b="0" i="1" smtClean="0">
                                  <a:latin typeface="Cambria Math" panose="02040503050406030204" pitchFamily="18" charset="0"/>
                                  <a:ea typeface="Cambria Math" panose="02040503050406030204" pitchFamily="18" charset="0"/>
                                </a:rPr>
                                <m:t>𝑖</m:t>
                              </m:r>
                            </m:sub>
                          </m:sSub>
                        </m:sub>
                      </m:sSub>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en-US" altLang="ko-KR" sz="1400" b="0" i="1" smtClean="0">
                          <a:latin typeface="Cambria Math" panose="02040503050406030204" pitchFamily="18" charset="0"/>
                          <a:ea typeface="Cambria Math" panose="02040503050406030204" pitchFamily="18" charset="0"/>
                        </a:rPr>
                        <m:t>= </m:t>
                      </m:r>
                      <m:d>
                        <m:dPr>
                          <m:begChr m:val="{"/>
                          <m:endChr m:val=""/>
                          <m:ctrlPr>
                            <a:rPr lang="en-US" altLang="ko-KR" sz="1400" b="0" i="1" smtClean="0">
                              <a:latin typeface="Cambria Math" panose="02040503050406030204" pitchFamily="18" charset="0"/>
                              <a:ea typeface="Cambria Math" panose="02040503050406030204" pitchFamily="18" charset="0"/>
                            </a:rPr>
                          </m:ctrlPr>
                        </m:dPr>
                        <m:e>
                          <m:eqArr>
                            <m:eqArrPr>
                              <m:ctrlPr>
                                <a:rPr lang="en-US" altLang="ko-KR" sz="1400" b="0" i="1" smtClean="0">
                                  <a:latin typeface="Cambria Math" panose="02040503050406030204" pitchFamily="18" charset="0"/>
                                  <a:ea typeface="Cambria Math" panose="02040503050406030204" pitchFamily="18" charset="0"/>
                                </a:rPr>
                              </m:ctrlPr>
                            </m:eqArrPr>
                            <m:e>
                              <m:f>
                                <m:fPr>
                                  <m:ctrlPr>
                                    <a:rPr lang="en-US" altLang="ko-KR" sz="1400" b="0" i="1" smtClean="0">
                                      <a:latin typeface="Cambria Math" panose="02040503050406030204" pitchFamily="18" charset="0"/>
                                      <a:ea typeface="Cambria Math" panose="02040503050406030204" pitchFamily="18" charset="0"/>
                                    </a:rPr>
                                  </m:ctrlPr>
                                </m:fPr>
                                <m:num>
                                  <m:sSub>
                                    <m:sSubPr>
                                      <m:ctrlPr>
                                        <a:rPr lang="en-US" altLang="ko-KR" sz="1400" i="1">
                                          <a:latin typeface="Cambria Math" panose="02040503050406030204" pitchFamily="18" charset="0"/>
                                          <a:ea typeface="Cambria Math" panose="02040503050406030204" pitchFamily="18" charset="0"/>
                                        </a:rPr>
                                      </m:ctrlPr>
                                    </m:sSubPr>
                                    <m:e>
                                      <m:r>
                                        <a:rPr lang="ko-KR" altLang="en-US" sz="1400" i="1">
                                          <a:latin typeface="Cambria Math" panose="02040503050406030204" pitchFamily="18" charset="0"/>
                                          <a:ea typeface="Cambria Math" panose="02040503050406030204" pitchFamily="18" charset="0"/>
                                        </a:rPr>
                                        <m:t>𝜔</m:t>
                                      </m:r>
                                    </m:e>
                                    <m:sub>
                                      <m:sSub>
                                        <m:sSubPr>
                                          <m:ctrlPr>
                                            <a:rPr lang="en-US" altLang="ko-KR" sz="1400" i="1">
                                              <a:latin typeface="Cambria Math" panose="02040503050406030204" pitchFamily="18" charset="0"/>
                                              <a:ea typeface="Cambria Math" panose="02040503050406030204" pitchFamily="18" charset="0"/>
                                            </a:rPr>
                                          </m:ctrlPr>
                                        </m:sSubPr>
                                        <m:e>
                                          <m:r>
                                            <a:rPr lang="en-US" altLang="ko-KR" sz="1400" b="1">
                                              <a:latin typeface="Cambria Math" panose="02040503050406030204" pitchFamily="18" charset="0"/>
                                              <a:ea typeface="Cambria Math" panose="02040503050406030204" pitchFamily="18" charset="0"/>
                                            </a:rPr>
                                            <m:t>𝐬</m:t>
                                          </m:r>
                                        </m:e>
                                        <m:sub>
                                          <m:r>
                                            <a:rPr lang="en-US" altLang="ko-KR" sz="1400" i="1">
                                              <a:latin typeface="Cambria Math" panose="02040503050406030204" pitchFamily="18" charset="0"/>
                                              <a:ea typeface="Cambria Math" panose="02040503050406030204" pitchFamily="18" charset="0"/>
                                            </a:rPr>
                                            <m:t>𝑖</m:t>
                                          </m:r>
                                        </m:sub>
                                      </m:sSub>
                                    </m:sub>
                                  </m:sSub>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ko-KR" altLang="en-US" sz="1400" i="1">
                                      <a:latin typeface="Cambria Math" panose="02040503050406030204" pitchFamily="18" charset="0"/>
                                      <a:ea typeface="Cambria Math" panose="02040503050406030204" pitchFamily="18" charset="0"/>
                                    </a:rPr>
                                    <m:t>𝟙</m:t>
                                  </m:r>
                                  <m:sSub>
                                    <m:sSubPr>
                                      <m:ctrlPr>
                                        <a:rPr lang="en-US" altLang="ko-KR" sz="1400" i="1">
                                          <a:latin typeface="Cambria Math" panose="02040503050406030204" pitchFamily="18" charset="0"/>
                                          <a:ea typeface="Cambria Math" panose="02040503050406030204" pitchFamily="18" charset="0"/>
                                        </a:rPr>
                                      </m:ctrlPr>
                                    </m:sSubPr>
                                    <m:e>
                                      <m:r>
                                        <a:rPr lang="en-US" altLang="ko-KR" sz="1400" b="1">
                                          <a:latin typeface="Cambria Math" panose="02040503050406030204" pitchFamily="18" charset="0"/>
                                          <a:ea typeface="Cambria Math" panose="02040503050406030204" pitchFamily="18" charset="0"/>
                                        </a:rPr>
                                        <m:t>(</m:t>
                                      </m:r>
                                      <m:r>
                                        <a:rPr lang="en-US" altLang="ko-KR" sz="1400" b="1">
                                          <a:latin typeface="Cambria Math" panose="02040503050406030204" pitchFamily="18" charset="0"/>
                                          <a:ea typeface="Cambria Math" panose="02040503050406030204" pitchFamily="18" charset="0"/>
                                        </a:rPr>
                                        <m:t>𝐬</m:t>
                                      </m:r>
                                    </m:e>
                                    <m:sub>
                                      <m:r>
                                        <a:rPr lang="en-US" altLang="ko-KR" sz="1400" i="1">
                                          <a:latin typeface="Cambria Math" panose="02040503050406030204" pitchFamily="18" charset="0"/>
                                          <a:ea typeface="Cambria Math" panose="02040503050406030204" pitchFamily="18" charset="0"/>
                                        </a:rPr>
                                        <m:t>𝑖𝑘</m:t>
                                      </m:r>
                                    </m:sub>
                                  </m:sSub>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en-US" altLang="ko-KR" sz="1400" i="1">
                                      <a:latin typeface="Cambria Math" panose="02040503050406030204" pitchFamily="18" charset="0"/>
                                      <a:ea typeface="Cambria Math" panose="02040503050406030204" pitchFamily="18" charset="0"/>
                                    </a:rPr>
                                    <m:t>=1</m:t>
                                  </m:r>
                                  <m:r>
                                    <a:rPr lang="en-US" altLang="ko-KR" sz="1400" b="0" i="1" smtClean="0">
                                      <a:latin typeface="Cambria Math" panose="02040503050406030204" pitchFamily="18" charset="0"/>
                                      <a:ea typeface="Cambria Math" panose="02040503050406030204" pitchFamily="18" charset="0"/>
                                    </a:rPr>
                                    <m:t>)</m:t>
                                  </m:r>
                                </m:num>
                                <m:den>
                                  <m:nary>
                                    <m:naryPr>
                                      <m:chr m:val="∑"/>
                                      <m:limLoc m:val="subSup"/>
                                      <m:ctrlPr>
                                        <a:rPr lang="en-US" altLang="ko-KR" sz="1400" b="0" i="1" smtClean="0">
                                          <a:latin typeface="Cambria Math" panose="02040503050406030204" pitchFamily="18" charset="0"/>
                                          <a:ea typeface="Cambria Math" panose="02040503050406030204" pitchFamily="18" charset="0"/>
                                        </a:rPr>
                                      </m:ctrlPr>
                                    </m:naryPr>
                                    <m:sub>
                                      <m:r>
                                        <m:rPr>
                                          <m:brk m:alnAt="25"/>
                                        </m:rPr>
                                        <a:rPr lang="en-US" altLang="ko-KR" sz="1400" b="0" i="1" smtClean="0">
                                          <a:latin typeface="Cambria Math" panose="02040503050406030204" pitchFamily="18" charset="0"/>
                                          <a:ea typeface="Cambria Math" panose="02040503050406030204" pitchFamily="18" charset="0"/>
                                        </a:rPr>
                                        <m:t>𝑖</m:t>
                                      </m:r>
                                      <m:r>
                                        <a:rPr lang="en-US" altLang="ko-KR" sz="1400" b="0" i="1" smtClean="0">
                                          <a:latin typeface="Cambria Math" panose="02040503050406030204" pitchFamily="18" charset="0"/>
                                          <a:ea typeface="Cambria Math" panose="02040503050406030204" pitchFamily="18" charset="0"/>
                                        </a:rPr>
                                        <m:t>=1</m:t>
                                      </m:r>
                                    </m:sub>
                                    <m:sup>
                                      <m:sSup>
                                        <m:sSupPr>
                                          <m:ctrlPr>
                                            <a:rPr lang="en-US" altLang="ko-KR" sz="1400" b="0" i="1" smtClean="0">
                                              <a:latin typeface="Cambria Math" panose="02040503050406030204" pitchFamily="18" charset="0"/>
                                              <a:ea typeface="Cambria Math" panose="02040503050406030204" pitchFamily="18" charset="0"/>
                                            </a:rPr>
                                          </m:ctrlPr>
                                        </m:sSupPr>
                                        <m:e>
                                          <m:r>
                                            <a:rPr lang="en-US" altLang="ko-KR" sz="1400" b="0" i="1" smtClean="0">
                                              <a:latin typeface="Cambria Math" panose="02040503050406030204" pitchFamily="18" charset="0"/>
                                              <a:ea typeface="Cambria Math" panose="02040503050406030204" pitchFamily="18" charset="0"/>
                                            </a:rPr>
                                            <m:t>2</m:t>
                                          </m:r>
                                        </m:e>
                                        <m:sup>
                                          <m:r>
                                            <a:rPr lang="en-US" altLang="ko-KR" sz="1400" b="0" i="1" smtClean="0">
                                              <a:latin typeface="Cambria Math" panose="02040503050406030204" pitchFamily="18" charset="0"/>
                                              <a:ea typeface="Cambria Math" panose="02040503050406030204" pitchFamily="18" charset="0"/>
                                            </a:rPr>
                                            <m:t>𝑁</m:t>
                                          </m:r>
                                        </m:sup>
                                      </m:sSup>
                                    </m:sup>
                                    <m:e>
                                      <m:sSub>
                                        <m:sSubPr>
                                          <m:ctrlPr>
                                            <a:rPr lang="en-US" altLang="ko-KR" sz="1400" i="1">
                                              <a:latin typeface="Cambria Math" panose="02040503050406030204" pitchFamily="18" charset="0"/>
                                              <a:ea typeface="Cambria Math" panose="02040503050406030204" pitchFamily="18" charset="0"/>
                                            </a:rPr>
                                          </m:ctrlPr>
                                        </m:sSubPr>
                                        <m:e>
                                          <m:r>
                                            <a:rPr lang="ko-KR" altLang="en-US" sz="1400" i="1">
                                              <a:latin typeface="Cambria Math" panose="02040503050406030204" pitchFamily="18" charset="0"/>
                                              <a:ea typeface="Cambria Math" panose="02040503050406030204" pitchFamily="18" charset="0"/>
                                            </a:rPr>
                                            <m:t>𝜔</m:t>
                                          </m:r>
                                        </m:e>
                                        <m:sub>
                                          <m:sSub>
                                            <m:sSubPr>
                                              <m:ctrlPr>
                                                <a:rPr lang="en-US" altLang="ko-KR" sz="1400" i="1">
                                                  <a:latin typeface="Cambria Math" panose="02040503050406030204" pitchFamily="18" charset="0"/>
                                                  <a:ea typeface="Cambria Math" panose="02040503050406030204" pitchFamily="18" charset="0"/>
                                                </a:rPr>
                                              </m:ctrlPr>
                                            </m:sSubPr>
                                            <m:e>
                                              <m:r>
                                                <a:rPr lang="en-US" altLang="ko-KR" sz="1400" b="1">
                                                  <a:latin typeface="Cambria Math" panose="02040503050406030204" pitchFamily="18" charset="0"/>
                                                  <a:ea typeface="Cambria Math" panose="02040503050406030204" pitchFamily="18" charset="0"/>
                                                </a:rPr>
                                                <m:t>𝐬</m:t>
                                              </m:r>
                                            </m:e>
                                            <m:sub>
                                              <m:r>
                                                <a:rPr lang="en-US" altLang="ko-KR" sz="1400" b="0" i="1" smtClean="0">
                                                  <a:latin typeface="Cambria Math" panose="02040503050406030204" pitchFamily="18" charset="0"/>
                                                  <a:ea typeface="Cambria Math" panose="02040503050406030204" pitchFamily="18" charset="0"/>
                                                </a:rPr>
                                                <m:t>𝑖</m:t>
                                              </m:r>
                                            </m:sub>
                                          </m:sSub>
                                        </m:sub>
                                      </m:sSub>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ko-KR" altLang="en-US" sz="1400" i="1">
                                          <a:latin typeface="Cambria Math" panose="02040503050406030204" pitchFamily="18" charset="0"/>
                                          <a:ea typeface="Cambria Math" panose="02040503050406030204" pitchFamily="18" charset="0"/>
                                        </a:rPr>
                                        <m:t>𝟙</m:t>
                                      </m:r>
                                      <m:sSub>
                                        <m:sSubPr>
                                          <m:ctrlPr>
                                            <a:rPr lang="en-US" altLang="ko-KR" sz="1400" i="1">
                                              <a:latin typeface="Cambria Math" panose="02040503050406030204" pitchFamily="18" charset="0"/>
                                              <a:ea typeface="Cambria Math" panose="02040503050406030204" pitchFamily="18" charset="0"/>
                                            </a:rPr>
                                          </m:ctrlPr>
                                        </m:sSubPr>
                                        <m:e>
                                          <m:r>
                                            <a:rPr lang="en-US" altLang="ko-KR" sz="1400" b="1" i="0" smtClean="0">
                                              <a:latin typeface="Cambria Math" panose="02040503050406030204" pitchFamily="18" charset="0"/>
                                              <a:ea typeface="Cambria Math" panose="02040503050406030204" pitchFamily="18" charset="0"/>
                                            </a:rPr>
                                            <m:t>(</m:t>
                                          </m:r>
                                          <m:r>
                                            <a:rPr lang="en-US" altLang="ko-KR" sz="1400" b="1">
                                              <a:latin typeface="Cambria Math" panose="02040503050406030204" pitchFamily="18" charset="0"/>
                                              <a:ea typeface="Cambria Math" panose="02040503050406030204" pitchFamily="18" charset="0"/>
                                            </a:rPr>
                                            <m:t>𝐬</m:t>
                                          </m:r>
                                        </m:e>
                                        <m:sub>
                                          <m:r>
                                            <a:rPr lang="en-US" altLang="ko-KR" sz="1400" i="1">
                                              <a:latin typeface="Cambria Math" panose="02040503050406030204" pitchFamily="18" charset="0"/>
                                              <a:ea typeface="Cambria Math" panose="02040503050406030204" pitchFamily="18" charset="0"/>
                                            </a:rPr>
                                            <m:t>𝑖</m:t>
                                          </m:r>
                                          <m:r>
                                            <a:rPr lang="en-US" altLang="ko-KR" sz="1400" b="0" i="1" smtClean="0">
                                              <a:latin typeface="Cambria Math" panose="02040503050406030204" pitchFamily="18" charset="0"/>
                                              <a:ea typeface="Cambria Math" panose="02040503050406030204" pitchFamily="18" charset="0"/>
                                            </a:rPr>
                                            <m:t>𝑘</m:t>
                                          </m:r>
                                        </m:sub>
                                      </m:sSub>
                                      <m:d>
                                        <m:dPr>
                                          <m:ctrlPr>
                                            <a:rPr lang="en-US" altLang="ko-KR" sz="1400" b="0" i="1" smtClean="0">
                                              <a:latin typeface="Cambria Math" panose="02040503050406030204" pitchFamily="18" charset="0"/>
                                              <a:ea typeface="Cambria Math" panose="02040503050406030204" pitchFamily="18" charset="0"/>
                                            </a:rPr>
                                          </m:ctrlPr>
                                        </m:dPr>
                                        <m:e>
                                          <m:r>
                                            <a:rPr lang="en-US" altLang="ko-KR" sz="1400" b="0" i="1" smtClean="0">
                                              <a:latin typeface="Cambria Math" panose="02040503050406030204" pitchFamily="18" charset="0"/>
                                              <a:ea typeface="Cambria Math" panose="02040503050406030204" pitchFamily="18" charset="0"/>
                                            </a:rPr>
                                            <m:t>𝑡</m:t>
                                          </m:r>
                                        </m:e>
                                      </m:d>
                                      <m:r>
                                        <a:rPr lang="en-US" altLang="ko-KR" sz="1400" b="0" i="1" smtClean="0">
                                          <a:latin typeface="Cambria Math" panose="02040503050406030204" pitchFamily="18" charset="0"/>
                                          <a:ea typeface="Cambria Math" panose="02040503050406030204" pitchFamily="18" charset="0"/>
                                        </a:rPr>
                                        <m:t>=1)</m:t>
                                      </m:r>
                                    </m:e>
                                  </m:nary>
                                </m:den>
                              </m:f>
                              <m:r>
                                <a:rPr lang="en-US" altLang="ko-KR" sz="1400" b="0" i="1" smtClean="0">
                                  <a:latin typeface="Cambria Math" panose="02040503050406030204" pitchFamily="18" charset="0"/>
                                  <a:ea typeface="Cambria Math" panose="02040503050406030204" pitchFamily="18" charset="0"/>
                                </a:rPr>
                                <m:t> </m:t>
                              </m:r>
                              <m:r>
                                <a:rPr lang="en-US" altLang="ko-KR" sz="1400" i="1">
                                  <a:latin typeface="Cambria Math" panose="02040503050406030204" pitchFamily="18" charset="0"/>
                                  <a:ea typeface="Cambria Math" panose="02040503050406030204" pitchFamily="18" charset="0"/>
                                </a:rPr>
                                <m:t>𝑎</m:t>
                              </m:r>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en-US" altLang="ko-KR" sz="1400" i="1">
                                  <a:latin typeface="Cambria Math" panose="02040503050406030204" pitchFamily="18" charset="0"/>
                                  <a:ea typeface="Cambria Math" panose="02040503050406030204" pitchFamily="18" charset="0"/>
                                </a:rPr>
                                <m:t>=</m:t>
                              </m:r>
                              <m:r>
                                <a:rPr lang="en-US" altLang="ko-KR" sz="1400" i="1">
                                  <a:latin typeface="Cambria Math" panose="02040503050406030204" pitchFamily="18" charset="0"/>
                                  <a:ea typeface="Cambria Math" panose="02040503050406030204" pitchFamily="18" charset="0"/>
                                </a:rPr>
                                <m:t>𝑘</m:t>
                              </m:r>
                              <m:r>
                                <a:rPr lang="en-US" altLang="ko-KR" sz="1400" i="1">
                                  <a:latin typeface="Cambria Math" panose="02040503050406030204" pitchFamily="18" charset="0"/>
                                  <a:ea typeface="Cambria Math" panose="02040503050406030204" pitchFamily="18" charset="0"/>
                                </a:rPr>
                                <m:t>, </m:t>
                              </m:r>
                              <m:r>
                                <a:rPr lang="en-US" altLang="ko-KR" sz="1400" i="1">
                                  <a:latin typeface="Cambria Math" panose="02040503050406030204" pitchFamily="18" charset="0"/>
                                  <a:ea typeface="Cambria Math" panose="02040503050406030204" pitchFamily="18" charset="0"/>
                                </a:rPr>
                                <m:t>𝑜</m:t>
                              </m:r>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en-US" altLang="ko-KR" sz="1400" i="1">
                                  <a:latin typeface="Cambria Math" panose="02040503050406030204" pitchFamily="18" charset="0"/>
                                  <a:ea typeface="Cambria Math" panose="02040503050406030204" pitchFamily="18" charset="0"/>
                                </a:rPr>
                                <m:t>=</m:t>
                              </m:r>
                              <m:r>
                                <a:rPr lang="en-US" altLang="ko-KR" sz="1400" b="0" i="1" smtClean="0">
                                  <a:latin typeface="Cambria Math" panose="02040503050406030204" pitchFamily="18" charset="0"/>
                                  <a:ea typeface="Cambria Math" panose="02040503050406030204" pitchFamily="18" charset="0"/>
                                </a:rPr>
                                <m:t>1</m:t>
                              </m:r>
                            </m:e>
                            <m:e>
                              <m:f>
                                <m:fPr>
                                  <m:ctrlPr>
                                    <a:rPr lang="en-US" altLang="ko-KR" sz="1400" b="0" i="1" smtClean="0">
                                      <a:latin typeface="Cambria Math" panose="02040503050406030204" pitchFamily="18" charset="0"/>
                                      <a:ea typeface="Cambria Math" panose="02040503050406030204" pitchFamily="18" charset="0"/>
                                    </a:rPr>
                                  </m:ctrlPr>
                                </m:fPr>
                                <m:num>
                                  <m:sSub>
                                    <m:sSubPr>
                                      <m:ctrlPr>
                                        <a:rPr lang="en-US" altLang="ko-KR" sz="1400" i="1">
                                          <a:latin typeface="Cambria Math" panose="02040503050406030204" pitchFamily="18" charset="0"/>
                                          <a:ea typeface="Cambria Math" panose="02040503050406030204" pitchFamily="18" charset="0"/>
                                        </a:rPr>
                                      </m:ctrlPr>
                                    </m:sSubPr>
                                    <m:e>
                                      <m:r>
                                        <a:rPr lang="ko-KR" altLang="en-US" sz="1400" i="1">
                                          <a:latin typeface="Cambria Math" panose="02040503050406030204" pitchFamily="18" charset="0"/>
                                          <a:ea typeface="Cambria Math" panose="02040503050406030204" pitchFamily="18" charset="0"/>
                                        </a:rPr>
                                        <m:t>𝜔</m:t>
                                      </m:r>
                                    </m:e>
                                    <m:sub>
                                      <m:sSub>
                                        <m:sSubPr>
                                          <m:ctrlPr>
                                            <a:rPr lang="en-US" altLang="ko-KR" sz="1400" i="1">
                                              <a:latin typeface="Cambria Math" panose="02040503050406030204" pitchFamily="18" charset="0"/>
                                              <a:ea typeface="Cambria Math" panose="02040503050406030204" pitchFamily="18" charset="0"/>
                                            </a:rPr>
                                          </m:ctrlPr>
                                        </m:sSubPr>
                                        <m:e>
                                          <m:r>
                                            <a:rPr lang="en-US" altLang="ko-KR" sz="1400" b="1">
                                              <a:latin typeface="Cambria Math" panose="02040503050406030204" pitchFamily="18" charset="0"/>
                                              <a:ea typeface="Cambria Math" panose="02040503050406030204" pitchFamily="18" charset="0"/>
                                            </a:rPr>
                                            <m:t>𝐬</m:t>
                                          </m:r>
                                        </m:e>
                                        <m:sub>
                                          <m:r>
                                            <a:rPr lang="en-US" altLang="ko-KR" sz="1400" i="1">
                                              <a:latin typeface="Cambria Math" panose="02040503050406030204" pitchFamily="18" charset="0"/>
                                              <a:ea typeface="Cambria Math" panose="02040503050406030204" pitchFamily="18" charset="0"/>
                                            </a:rPr>
                                            <m:t>𝑖</m:t>
                                          </m:r>
                                        </m:sub>
                                      </m:sSub>
                                    </m:sub>
                                  </m:sSub>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ko-KR" altLang="en-US" sz="1400" i="1">
                                      <a:latin typeface="Cambria Math" panose="02040503050406030204" pitchFamily="18" charset="0"/>
                                      <a:ea typeface="Cambria Math" panose="02040503050406030204" pitchFamily="18" charset="0"/>
                                    </a:rPr>
                                    <m:t>𝟙</m:t>
                                  </m:r>
                                  <m:sSub>
                                    <m:sSubPr>
                                      <m:ctrlPr>
                                        <a:rPr lang="en-US" altLang="ko-KR" sz="1400" i="1">
                                          <a:latin typeface="Cambria Math" panose="02040503050406030204" pitchFamily="18" charset="0"/>
                                          <a:ea typeface="Cambria Math" panose="02040503050406030204" pitchFamily="18" charset="0"/>
                                        </a:rPr>
                                      </m:ctrlPr>
                                    </m:sSubPr>
                                    <m:e>
                                      <m:r>
                                        <a:rPr lang="en-US" altLang="ko-KR" sz="1400" b="1">
                                          <a:latin typeface="Cambria Math" panose="02040503050406030204" pitchFamily="18" charset="0"/>
                                          <a:ea typeface="Cambria Math" panose="02040503050406030204" pitchFamily="18" charset="0"/>
                                        </a:rPr>
                                        <m:t>(</m:t>
                                      </m:r>
                                      <m:r>
                                        <a:rPr lang="en-US" altLang="ko-KR" sz="1400" b="1">
                                          <a:latin typeface="Cambria Math" panose="02040503050406030204" pitchFamily="18" charset="0"/>
                                          <a:ea typeface="Cambria Math" panose="02040503050406030204" pitchFamily="18" charset="0"/>
                                        </a:rPr>
                                        <m:t>𝐬</m:t>
                                      </m:r>
                                    </m:e>
                                    <m:sub>
                                      <m:r>
                                        <a:rPr lang="en-US" altLang="ko-KR" sz="1400" i="1">
                                          <a:latin typeface="Cambria Math" panose="02040503050406030204" pitchFamily="18" charset="0"/>
                                          <a:ea typeface="Cambria Math" panose="02040503050406030204" pitchFamily="18" charset="0"/>
                                        </a:rPr>
                                        <m:t>𝑖𝑘</m:t>
                                      </m:r>
                                    </m:sub>
                                  </m:sSub>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en-US" altLang="ko-KR" sz="1400" i="1">
                                      <a:latin typeface="Cambria Math" panose="02040503050406030204" pitchFamily="18" charset="0"/>
                                      <a:ea typeface="Cambria Math" panose="02040503050406030204" pitchFamily="18" charset="0"/>
                                    </a:rPr>
                                    <m:t>=</m:t>
                                  </m:r>
                                  <m:r>
                                    <a:rPr lang="en-US" altLang="ko-KR" sz="1400" b="0" i="1" smtClean="0">
                                      <a:latin typeface="Cambria Math" panose="02040503050406030204" pitchFamily="18" charset="0"/>
                                      <a:ea typeface="Cambria Math" panose="02040503050406030204" pitchFamily="18" charset="0"/>
                                    </a:rPr>
                                    <m:t>0)</m:t>
                                  </m:r>
                                </m:num>
                                <m:den>
                                  <m:nary>
                                    <m:naryPr>
                                      <m:chr m:val="∑"/>
                                      <m:limLoc m:val="subSup"/>
                                      <m:ctrlPr>
                                        <a:rPr lang="en-US" altLang="ko-KR" sz="1400" i="1">
                                          <a:latin typeface="Cambria Math" panose="02040503050406030204" pitchFamily="18" charset="0"/>
                                          <a:ea typeface="Cambria Math" panose="02040503050406030204" pitchFamily="18" charset="0"/>
                                        </a:rPr>
                                      </m:ctrlPr>
                                    </m:naryPr>
                                    <m:sub>
                                      <m:r>
                                        <m:rPr>
                                          <m:brk m:alnAt="25"/>
                                        </m:rPr>
                                        <a:rPr lang="en-US" altLang="ko-KR" sz="1400" i="1">
                                          <a:latin typeface="Cambria Math" panose="02040503050406030204" pitchFamily="18" charset="0"/>
                                          <a:ea typeface="Cambria Math" panose="02040503050406030204" pitchFamily="18" charset="0"/>
                                        </a:rPr>
                                        <m:t>𝑖</m:t>
                                      </m:r>
                                      <m:r>
                                        <a:rPr lang="en-US" altLang="ko-KR" sz="1400" i="1">
                                          <a:latin typeface="Cambria Math" panose="02040503050406030204" pitchFamily="18" charset="0"/>
                                          <a:ea typeface="Cambria Math" panose="02040503050406030204" pitchFamily="18" charset="0"/>
                                        </a:rPr>
                                        <m:t>=1</m:t>
                                      </m:r>
                                    </m:sub>
                                    <m:sup>
                                      <m:sSup>
                                        <m:sSupPr>
                                          <m:ctrlPr>
                                            <a:rPr lang="en-US" altLang="ko-KR" sz="1400" i="1">
                                              <a:latin typeface="Cambria Math" panose="02040503050406030204" pitchFamily="18" charset="0"/>
                                              <a:ea typeface="Cambria Math" panose="02040503050406030204" pitchFamily="18" charset="0"/>
                                            </a:rPr>
                                          </m:ctrlPr>
                                        </m:sSupPr>
                                        <m:e>
                                          <m:r>
                                            <a:rPr lang="en-US" altLang="ko-KR" sz="1400" i="1">
                                              <a:latin typeface="Cambria Math" panose="02040503050406030204" pitchFamily="18" charset="0"/>
                                              <a:ea typeface="Cambria Math" panose="02040503050406030204" pitchFamily="18" charset="0"/>
                                            </a:rPr>
                                            <m:t>2</m:t>
                                          </m:r>
                                        </m:e>
                                        <m:sup>
                                          <m:r>
                                            <a:rPr lang="en-US" altLang="ko-KR" sz="1400" i="1">
                                              <a:latin typeface="Cambria Math" panose="02040503050406030204" pitchFamily="18" charset="0"/>
                                              <a:ea typeface="Cambria Math" panose="02040503050406030204" pitchFamily="18" charset="0"/>
                                            </a:rPr>
                                            <m:t>𝑁</m:t>
                                          </m:r>
                                        </m:sup>
                                      </m:sSup>
                                    </m:sup>
                                    <m:e>
                                      <m:sSub>
                                        <m:sSubPr>
                                          <m:ctrlPr>
                                            <a:rPr lang="en-US" altLang="ko-KR" sz="1400" i="1">
                                              <a:latin typeface="Cambria Math" panose="02040503050406030204" pitchFamily="18" charset="0"/>
                                              <a:ea typeface="Cambria Math" panose="02040503050406030204" pitchFamily="18" charset="0"/>
                                            </a:rPr>
                                          </m:ctrlPr>
                                        </m:sSubPr>
                                        <m:e>
                                          <m:r>
                                            <a:rPr lang="ko-KR" altLang="en-US" sz="1400" i="1">
                                              <a:latin typeface="Cambria Math" panose="02040503050406030204" pitchFamily="18" charset="0"/>
                                              <a:ea typeface="Cambria Math" panose="02040503050406030204" pitchFamily="18" charset="0"/>
                                            </a:rPr>
                                            <m:t>𝜔</m:t>
                                          </m:r>
                                        </m:e>
                                        <m:sub>
                                          <m:sSub>
                                            <m:sSubPr>
                                              <m:ctrlPr>
                                                <a:rPr lang="en-US" altLang="ko-KR" sz="1400" i="1">
                                                  <a:latin typeface="Cambria Math" panose="02040503050406030204" pitchFamily="18" charset="0"/>
                                                  <a:ea typeface="Cambria Math" panose="02040503050406030204" pitchFamily="18" charset="0"/>
                                                </a:rPr>
                                              </m:ctrlPr>
                                            </m:sSubPr>
                                            <m:e>
                                              <m:r>
                                                <a:rPr lang="en-US" altLang="ko-KR" sz="1400" b="1">
                                                  <a:latin typeface="Cambria Math" panose="02040503050406030204" pitchFamily="18" charset="0"/>
                                                  <a:ea typeface="Cambria Math" panose="02040503050406030204" pitchFamily="18" charset="0"/>
                                                </a:rPr>
                                                <m:t>𝐬</m:t>
                                              </m:r>
                                            </m:e>
                                            <m:sub>
                                              <m:r>
                                                <a:rPr lang="en-US" altLang="ko-KR" sz="1400" i="1">
                                                  <a:latin typeface="Cambria Math" panose="02040503050406030204" pitchFamily="18" charset="0"/>
                                                  <a:ea typeface="Cambria Math" panose="02040503050406030204" pitchFamily="18" charset="0"/>
                                                </a:rPr>
                                                <m:t>𝑖</m:t>
                                              </m:r>
                                            </m:sub>
                                          </m:sSub>
                                        </m:sub>
                                      </m:sSub>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ko-KR" altLang="en-US" sz="1400" i="1">
                                          <a:latin typeface="Cambria Math" panose="02040503050406030204" pitchFamily="18" charset="0"/>
                                          <a:ea typeface="Cambria Math" panose="02040503050406030204" pitchFamily="18" charset="0"/>
                                        </a:rPr>
                                        <m:t>𝟙</m:t>
                                      </m:r>
                                      <m:sSub>
                                        <m:sSubPr>
                                          <m:ctrlPr>
                                            <a:rPr lang="en-US" altLang="ko-KR" sz="1400" i="1">
                                              <a:latin typeface="Cambria Math" panose="02040503050406030204" pitchFamily="18" charset="0"/>
                                              <a:ea typeface="Cambria Math" panose="02040503050406030204" pitchFamily="18" charset="0"/>
                                            </a:rPr>
                                          </m:ctrlPr>
                                        </m:sSubPr>
                                        <m:e>
                                          <m:r>
                                            <a:rPr lang="en-US" altLang="ko-KR" sz="1400" b="1">
                                              <a:latin typeface="Cambria Math" panose="02040503050406030204" pitchFamily="18" charset="0"/>
                                              <a:ea typeface="Cambria Math" panose="02040503050406030204" pitchFamily="18" charset="0"/>
                                            </a:rPr>
                                            <m:t>(</m:t>
                                          </m:r>
                                          <m:r>
                                            <a:rPr lang="en-US" altLang="ko-KR" sz="1400" b="1">
                                              <a:latin typeface="Cambria Math" panose="02040503050406030204" pitchFamily="18" charset="0"/>
                                              <a:ea typeface="Cambria Math" panose="02040503050406030204" pitchFamily="18" charset="0"/>
                                            </a:rPr>
                                            <m:t>𝐬</m:t>
                                          </m:r>
                                        </m:e>
                                        <m:sub>
                                          <m:r>
                                            <a:rPr lang="en-US" altLang="ko-KR" sz="1400" i="1">
                                              <a:latin typeface="Cambria Math" panose="02040503050406030204" pitchFamily="18" charset="0"/>
                                              <a:ea typeface="Cambria Math" panose="02040503050406030204" pitchFamily="18" charset="0"/>
                                            </a:rPr>
                                            <m:t>𝑖𝑘</m:t>
                                          </m:r>
                                        </m:sub>
                                      </m:sSub>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en-US" altLang="ko-KR" sz="1400" i="1">
                                          <a:latin typeface="Cambria Math" panose="02040503050406030204" pitchFamily="18" charset="0"/>
                                          <a:ea typeface="Cambria Math" panose="02040503050406030204" pitchFamily="18" charset="0"/>
                                        </a:rPr>
                                        <m:t>=</m:t>
                                      </m:r>
                                      <m:r>
                                        <a:rPr lang="en-US" altLang="ko-KR" sz="1400" b="0" i="1" smtClean="0">
                                          <a:latin typeface="Cambria Math" panose="02040503050406030204" pitchFamily="18" charset="0"/>
                                          <a:ea typeface="Cambria Math" panose="02040503050406030204" pitchFamily="18" charset="0"/>
                                        </a:rPr>
                                        <m:t>0</m:t>
                                      </m:r>
                                      <m:r>
                                        <a:rPr lang="en-US" altLang="ko-KR" sz="1400" i="1">
                                          <a:latin typeface="Cambria Math" panose="02040503050406030204" pitchFamily="18" charset="0"/>
                                          <a:ea typeface="Cambria Math" panose="02040503050406030204" pitchFamily="18" charset="0"/>
                                        </a:rPr>
                                        <m:t>)</m:t>
                                      </m:r>
                                    </m:e>
                                  </m:nary>
                                </m:den>
                              </m:f>
                              <m:r>
                                <a:rPr lang="en-US" altLang="ko-KR" sz="1400" b="0" i="1" smtClean="0">
                                  <a:latin typeface="Cambria Math" panose="02040503050406030204" pitchFamily="18" charset="0"/>
                                  <a:ea typeface="Cambria Math" panose="02040503050406030204" pitchFamily="18" charset="0"/>
                                </a:rPr>
                                <m:t>  </m:t>
                              </m:r>
                              <m:r>
                                <a:rPr lang="en-US" altLang="ko-KR" sz="1400" b="0" i="1" smtClean="0">
                                  <a:latin typeface="Cambria Math" panose="02040503050406030204" pitchFamily="18" charset="0"/>
                                  <a:ea typeface="Cambria Math" panose="02040503050406030204" pitchFamily="18" charset="0"/>
                                </a:rPr>
                                <m:t>𝑎</m:t>
                              </m:r>
                              <m:d>
                                <m:dPr>
                                  <m:ctrlPr>
                                    <a:rPr lang="en-US" altLang="ko-KR" sz="1400" b="0" i="1" smtClean="0">
                                      <a:latin typeface="Cambria Math" panose="02040503050406030204" pitchFamily="18" charset="0"/>
                                      <a:ea typeface="Cambria Math" panose="02040503050406030204" pitchFamily="18" charset="0"/>
                                    </a:rPr>
                                  </m:ctrlPr>
                                </m:dPr>
                                <m:e>
                                  <m:r>
                                    <a:rPr lang="en-US" altLang="ko-KR" sz="1400" b="0" i="1" smtClean="0">
                                      <a:latin typeface="Cambria Math" panose="02040503050406030204" pitchFamily="18" charset="0"/>
                                      <a:ea typeface="Cambria Math" panose="02040503050406030204" pitchFamily="18" charset="0"/>
                                    </a:rPr>
                                    <m:t>𝑡</m:t>
                                  </m:r>
                                </m:e>
                              </m:d>
                              <m:r>
                                <a:rPr lang="en-US" altLang="ko-KR" sz="1400" b="0" i="1" smtClean="0">
                                  <a:latin typeface="Cambria Math" panose="02040503050406030204" pitchFamily="18" charset="0"/>
                                  <a:ea typeface="Cambria Math" panose="02040503050406030204" pitchFamily="18" charset="0"/>
                                </a:rPr>
                                <m:t>=</m:t>
                              </m:r>
                              <m:r>
                                <a:rPr lang="en-US" altLang="ko-KR" sz="1400" b="0" i="1" smtClean="0">
                                  <a:latin typeface="Cambria Math" panose="02040503050406030204" pitchFamily="18" charset="0"/>
                                  <a:ea typeface="Cambria Math" panose="02040503050406030204" pitchFamily="18" charset="0"/>
                                </a:rPr>
                                <m:t>𝑘</m:t>
                              </m:r>
                              <m:r>
                                <a:rPr lang="en-US" altLang="ko-KR" sz="1400" b="0" i="1" smtClean="0">
                                  <a:latin typeface="Cambria Math" panose="02040503050406030204" pitchFamily="18" charset="0"/>
                                  <a:ea typeface="Cambria Math" panose="02040503050406030204" pitchFamily="18" charset="0"/>
                                </a:rPr>
                                <m:t>, </m:t>
                              </m:r>
                              <m:r>
                                <a:rPr lang="en-US" altLang="ko-KR" sz="1400" b="0" i="1" smtClean="0">
                                  <a:latin typeface="Cambria Math" panose="02040503050406030204" pitchFamily="18" charset="0"/>
                                  <a:ea typeface="Cambria Math" panose="02040503050406030204" pitchFamily="18" charset="0"/>
                                </a:rPr>
                                <m:t>𝑜</m:t>
                              </m:r>
                              <m:d>
                                <m:dPr>
                                  <m:ctrlPr>
                                    <a:rPr lang="en-US" altLang="ko-KR" sz="1400" b="0" i="1" smtClean="0">
                                      <a:latin typeface="Cambria Math" panose="02040503050406030204" pitchFamily="18" charset="0"/>
                                      <a:ea typeface="Cambria Math" panose="02040503050406030204" pitchFamily="18" charset="0"/>
                                    </a:rPr>
                                  </m:ctrlPr>
                                </m:dPr>
                                <m:e>
                                  <m:r>
                                    <a:rPr lang="en-US" altLang="ko-KR" sz="1400" b="0" i="1" smtClean="0">
                                      <a:latin typeface="Cambria Math" panose="02040503050406030204" pitchFamily="18" charset="0"/>
                                      <a:ea typeface="Cambria Math" panose="02040503050406030204" pitchFamily="18" charset="0"/>
                                    </a:rPr>
                                    <m:t>𝑡</m:t>
                                  </m:r>
                                </m:e>
                              </m:d>
                              <m:r>
                                <a:rPr lang="en-US" altLang="ko-KR" sz="1400" b="0" i="1" smtClean="0">
                                  <a:latin typeface="Cambria Math" panose="02040503050406030204" pitchFamily="18" charset="0"/>
                                  <a:ea typeface="Cambria Math" panose="02040503050406030204" pitchFamily="18" charset="0"/>
                                </a:rPr>
                                <m:t>=0</m:t>
                              </m:r>
                            </m:e>
                          </m:eqArr>
                        </m:e>
                      </m:d>
                    </m:oMath>
                  </m:oMathPara>
                </a14:m>
                <a:endParaRPr lang="ko-KR" altLang="en-US" dirty="0"/>
              </a:p>
            </p:txBody>
          </p:sp>
        </mc:Choice>
        <mc:Fallback xmlns="">
          <p:sp>
            <p:nvSpPr>
              <p:cNvPr id="23" name="직사각형 22">
                <a:extLst>
                  <a:ext uri="{FF2B5EF4-FFF2-40B4-BE49-F238E27FC236}">
                    <a16:creationId xmlns:a16="http://schemas.microsoft.com/office/drawing/2014/main" id="{9617C783-2F74-43B4-A0BC-7B63194B9A1C}"/>
                  </a:ext>
                </a:extLst>
              </p:cNvPr>
              <p:cNvSpPr>
                <a:spLocks noRot="1" noChangeAspect="1" noMove="1" noResize="1" noEditPoints="1" noAdjustHandles="1" noChangeArrowheads="1" noChangeShapeType="1" noTextEdit="1"/>
              </p:cNvSpPr>
              <p:nvPr/>
            </p:nvSpPr>
            <p:spPr>
              <a:xfrm>
                <a:off x="2390066" y="611663"/>
                <a:ext cx="4458465" cy="1234697"/>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 name="직사각형 1">
                <a:extLst>
                  <a:ext uri="{FF2B5EF4-FFF2-40B4-BE49-F238E27FC236}">
                    <a16:creationId xmlns:a16="http://schemas.microsoft.com/office/drawing/2014/main" id="{3F077C57-614A-4BC7-89ED-154C99A64FC1}"/>
                  </a:ext>
                </a:extLst>
              </p:cNvPr>
              <p:cNvSpPr/>
              <p:nvPr/>
            </p:nvSpPr>
            <p:spPr>
              <a:xfrm>
                <a:off x="6973934" y="1075122"/>
                <a:ext cx="2433808" cy="307777"/>
              </a:xfrm>
              <a:prstGeom prst="rect">
                <a:avLst/>
              </a:prstGeom>
            </p:spPr>
            <p:txBody>
              <a:bodyPr wrap="none">
                <a:spAutoFit/>
              </a:bodyPr>
              <a:lstStyle/>
              <a:p>
                <a14:m>
                  <m:oMath xmlns:m="http://schemas.openxmlformats.org/officeDocument/2006/math">
                    <m:r>
                      <a:rPr lang="ko-KR" altLang="en-US" sz="1400" i="1">
                        <a:latin typeface="Cambria Math" panose="02040503050406030204" pitchFamily="18" charset="0"/>
                        <a:ea typeface="Cambria Math" panose="02040503050406030204" pitchFamily="18" charset="0"/>
                      </a:rPr>
                      <m:t>𝟙</m:t>
                    </m:r>
                  </m:oMath>
                </a14:m>
                <a:r>
                  <a:rPr lang="en-US" altLang="ko-KR" sz="1400" dirty="0"/>
                  <a:t>(.) is the indicator function</a:t>
                </a:r>
                <a:endParaRPr lang="ko-KR" altLang="en-US" sz="1400" dirty="0"/>
              </a:p>
            </p:txBody>
          </p:sp>
        </mc:Choice>
        <mc:Fallback xmlns="">
          <p:sp>
            <p:nvSpPr>
              <p:cNvPr id="2" name="직사각형 1">
                <a:extLst>
                  <a:ext uri="{FF2B5EF4-FFF2-40B4-BE49-F238E27FC236}">
                    <a16:creationId xmlns:a16="http://schemas.microsoft.com/office/drawing/2014/main" id="{3F077C57-614A-4BC7-89ED-154C99A64FC1}"/>
                  </a:ext>
                </a:extLst>
              </p:cNvPr>
              <p:cNvSpPr>
                <a:spLocks noRot="1" noChangeAspect="1" noMove="1" noResize="1" noEditPoints="1" noAdjustHandles="1" noChangeArrowheads="1" noChangeShapeType="1" noTextEdit="1"/>
              </p:cNvSpPr>
              <p:nvPr/>
            </p:nvSpPr>
            <p:spPr>
              <a:xfrm>
                <a:off x="6973934" y="1075122"/>
                <a:ext cx="2433808" cy="307777"/>
              </a:xfrm>
              <a:prstGeom prst="rect">
                <a:avLst/>
              </a:prstGeom>
              <a:blipFill>
                <a:blip r:embed="rId3"/>
                <a:stretch>
                  <a:fillRect t="-1961" b="-196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D4302E0-6FA3-434F-A361-DF08A7E8D886}"/>
                  </a:ext>
                </a:extLst>
              </p:cNvPr>
              <p:cNvSpPr txBox="1"/>
              <p:nvPr/>
            </p:nvSpPr>
            <p:spPr>
              <a:xfrm>
                <a:off x="2390066" y="1950459"/>
                <a:ext cx="7794171" cy="537711"/>
              </a:xfrm>
              <a:prstGeom prst="rect">
                <a:avLst/>
              </a:prstGeom>
              <a:noFill/>
            </p:spPr>
            <p:txBody>
              <a:bodyPr wrap="square" rtlCol="0">
                <a:spAutoFit/>
              </a:bodyPr>
              <a:lstStyle/>
              <a:p>
                <a:r>
                  <a:rPr lang="en-US" altLang="ko-KR" sz="1400" dirty="0"/>
                  <a:t>Combining the newly updated belief vector </a:t>
                </a:r>
                <a14:m>
                  <m:oMath xmlns:m="http://schemas.openxmlformats.org/officeDocument/2006/math">
                    <m:acc>
                      <m:accPr>
                        <m:chr m:val="̂"/>
                        <m:ctrlPr>
                          <a:rPr lang="el-GR" altLang="ko-KR" sz="1400" i="1">
                            <a:latin typeface="Cambria Math" panose="02040503050406030204" pitchFamily="18" charset="0"/>
                            <a:ea typeface="Cambria Math" panose="02040503050406030204" pitchFamily="18" charset="0"/>
                          </a:rPr>
                        </m:ctrlPr>
                      </m:accPr>
                      <m:e>
                        <m:r>
                          <m:rPr>
                            <m:sty m:val="p"/>
                          </m:rPr>
                          <a:rPr lang="el-GR" altLang="ko-KR" sz="1400" i="1">
                            <a:latin typeface="Cambria Math" panose="02040503050406030204" pitchFamily="18" charset="0"/>
                            <a:ea typeface="Cambria Math" panose="02040503050406030204" pitchFamily="18" charset="0"/>
                          </a:rPr>
                          <m:t>Ω</m:t>
                        </m:r>
                      </m:e>
                    </m:acc>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en-US" altLang="ko-KR" sz="1400" i="1">
                        <a:latin typeface="Cambria Math" panose="02040503050406030204" pitchFamily="18" charset="0"/>
                        <a:ea typeface="Cambria Math" panose="02040503050406030204" pitchFamily="18" charset="0"/>
                      </a:rPr>
                      <m:t> </m:t>
                    </m:r>
                  </m:oMath>
                </a14:m>
                <a:r>
                  <a:rPr lang="en-US" altLang="ko-KR" sz="1400" dirty="0"/>
                  <a:t>for time slot </a:t>
                </a:r>
                <a:r>
                  <a:rPr lang="en-US" altLang="ko-KR" sz="1400" i="1" dirty="0"/>
                  <a:t>t</a:t>
                </a:r>
                <a:r>
                  <a:rPr lang="en-US" altLang="ko-KR" sz="1400" dirty="0"/>
                  <a:t> with the system transition matrix </a:t>
                </a:r>
                <a14:m>
                  <m:oMath xmlns:m="http://schemas.openxmlformats.org/officeDocument/2006/math">
                    <m:r>
                      <a:rPr lang="en-US" altLang="ko-KR" sz="1400" b="1">
                        <a:latin typeface="Cambria Math" panose="02040503050406030204" pitchFamily="18" charset="0"/>
                      </a:rPr>
                      <m:t>𝐏</m:t>
                    </m:r>
                  </m:oMath>
                </a14:m>
                <a:r>
                  <a:rPr lang="en-US" altLang="ko-KR" sz="1400" dirty="0"/>
                  <a:t>, the belief vector for time slot </a:t>
                </a:r>
                <a14:m>
                  <m:oMath xmlns:m="http://schemas.openxmlformats.org/officeDocument/2006/math">
                    <m:r>
                      <a:rPr lang="en-US" altLang="ko-KR" sz="1400" b="0" i="1" smtClean="0">
                        <a:latin typeface="Cambria Math" panose="02040503050406030204" pitchFamily="18" charset="0"/>
                      </a:rPr>
                      <m:t>𝑡</m:t>
                    </m:r>
                    <m:r>
                      <a:rPr lang="en-US" altLang="ko-KR" sz="1400" b="0" i="1" smtClean="0">
                        <a:latin typeface="Cambria Math" panose="02040503050406030204" pitchFamily="18" charset="0"/>
                      </a:rPr>
                      <m:t>+1</m:t>
                    </m:r>
                  </m:oMath>
                </a14:m>
                <a:r>
                  <a:rPr lang="en-US" altLang="ko-KR" sz="1400" dirty="0"/>
                  <a:t> can be updated as</a:t>
                </a:r>
                <a:r>
                  <a:rPr lang="el-GR" altLang="ko-KR" sz="1400" dirty="0">
                    <a:ea typeface="Cambria Math" panose="02040503050406030204" pitchFamily="18" charset="0"/>
                  </a:rPr>
                  <a:t> </a:t>
                </a:r>
                <a14:m>
                  <m:oMath xmlns:m="http://schemas.openxmlformats.org/officeDocument/2006/math">
                    <m:r>
                      <m:rPr>
                        <m:sty m:val="p"/>
                      </m:rPr>
                      <a:rPr lang="el-GR" altLang="ko-KR" sz="1400" i="1" smtClean="0">
                        <a:latin typeface="Cambria Math" panose="02040503050406030204" pitchFamily="18" charset="0"/>
                        <a:ea typeface="Cambria Math" panose="02040503050406030204" pitchFamily="18" charset="0"/>
                      </a:rPr>
                      <m:t>Ω</m:t>
                    </m:r>
                    <m:r>
                      <a:rPr lang="en-US" altLang="ko-KR" sz="1400" b="0" i="0" smtClean="0">
                        <a:latin typeface="Cambria Math" panose="02040503050406030204" pitchFamily="18" charset="0"/>
                        <a:ea typeface="Cambria Math" panose="02040503050406030204" pitchFamily="18" charset="0"/>
                      </a:rPr>
                      <m:t>(</m:t>
                    </m:r>
                    <m:r>
                      <a:rPr lang="en-US" altLang="ko-KR" sz="1400" b="0" i="1" smtClean="0">
                        <a:latin typeface="Cambria Math" panose="02040503050406030204" pitchFamily="18" charset="0"/>
                        <a:ea typeface="Cambria Math" panose="02040503050406030204" pitchFamily="18" charset="0"/>
                      </a:rPr>
                      <m:t>𝑡</m:t>
                    </m:r>
                    <m:r>
                      <a:rPr lang="en-US" altLang="ko-KR" sz="1400" b="0" i="0" smtClean="0">
                        <a:latin typeface="Cambria Math" panose="02040503050406030204" pitchFamily="18" charset="0"/>
                        <a:ea typeface="Cambria Math" panose="02040503050406030204" pitchFamily="18" charset="0"/>
                      </a:rPr>
                      <m:t>+1)</m:t>
                    </m:r>
                  </m:oMath>
                </a14:m>
                <a:r>
                  <a:rPr lang="en-US" altLang="ko-KR" sz="1400" dirty="0"/>
                  <a:t> = </a:t>
                </a:r>
                <a14:m>
                  <m:oMath xmlns:m="http://schemas.openxmlformats.org/officeDocument/2006/math">
                    <m:acc>
                      <m:accPr>
                        <m:chr m:val="̂"/>
                        <m:ctrlPr>
                          <a:rPr lang="el-GR" altLang="ko-KR" sz="1400" i="1">
                            <a:latin typeface="Cambria Math" panose="02040503050406030204" pitchFamily="18" charset="0"/>
                            <a:ea typeface="Cambria Math" panose="02040503050406030204" pitchFamily="18" charset="0"/>
                          </a:rPr>
                        </m:ctrlPr>
                      </m:accPr>
                      <m:e>
                        <m:r>
                          <m:rPr>
                            <m:sty m:val="p"/>
                          </m:rPr>
                          <a:rPr lang="el-GR" altLang="ko-KR" sz="1400" i="1">
                            <a:latin typeface="Cambria Math" panose="02040503050406030204" pitchFamily="18" charset="0"/>
                            <a:ea typeface="Cambria Math" panose="02040503050406030204" pitchFamily="18" charset="0"/>
                          </a:rPr>
                          <m:t>Ω</m:t>
                        </m:r>
                      </m:e>
                    </m:acc>
                    <m:r>
                      <a:rPr lang="en-US" altLang="ko-KR" sz="1400" b="0" i="1" smtClean="0">
                        <a:latin typeface="Cambria Math" panose="02040503050406030204" pitchFamily="18" charset="0"/>
                        <a:ea typeface="Cambria Math" panose="02040503050406030204" pitchFamily="18" charset="0"/>
                      </a:rPr>
                      <m:t>(</m:t>
                    </m:r>
                    <m:r>
                      <a:rPr lang="en-US" altLang="ko-KR" sz="1400" b="0" i="1" smtClean="0">
                        <a:latin typeface="Cambria Math" panose="02040503050406030204" pitchFamily="18" charset="0"/>
                        <a:ea typeface="Cambria Math" panose="02040503050406030204" pitchFamily="18" charset="0"/>
                      </a:rPr>
                      <m:t>𝑡</m:t>
                    </m:r>
                    <m:r>
                      <a:rPr lang="en-US" altLang="ko-KR" sz="1400" b="0" i="1" smtClean="0">
                        <a:latin typeface="Cambria Math" panose="02040503050406030204" pitchFamily="18" charset="0"/>
                        <a:ea typeface="Cambria Math" panose="02040503050406030204" pitchFamily="18" charset="0"/>
                      </a:rPr>
                      <m:t>)</m:t>
                    </m:r>
                    <m:r>
                      <a:rPr lang="en-US" altLang="ko-KR" sz="1400" b="1">
                        <a:latin typeface="Cambria Math" panose="02040503050406030204" pitchFamily="18" charset="0"/>
                      </a:rPr>
                      <m:t>𝐏</m:t>
                    </m:r>
                  </m:oMath>
                </a14:m>
                <a:r>
                  <a:rPr lang="en-US" altLang="ko-KR" sz="1400" dirty="0"/>
                  <a:t>.</a:t>
                </a:r>
                <a:endParaRPr lang="ko-KR" altLang="en-US" sz="1400" dirty="0"/>
              </a:p>
            </p:txBody>
          </p:sp>
        </mc:Choice>
        <mc:Fallback xmlns="">
          <p:sp>
            <p:nvSpPr>
              <p:cNvPr id="10" name="TextBox 9">
                <a:extLst>
                  <a:ext uri="{FF2B5EF4-FFF2-40B4-BE49-F238E27FC236}">
                    <a16:creationId xmlns:a16="http://schemas.microsoft.com/office/drawing/2014/main" id="{9D4302E0-6FA3-434F-A361-DF08A7E8D886}"/>
                  </a:ext>
                </a:extLst>
              </p:cNvPr>
              <p:cNvSpPr txBox="1">
                <a:spLocks noRot="1" noChangeAspect="1" noMove="1" noResize="1" noEditPoints="1" noAdjustHandles="1" noChangeArrowheads="1" noChangeShapeType="1" noTextEdit="1"/>
              </p:cNvSpPr>
              <p:nvPr/>
            </p:nvSpPr>
            <p:spPr>
              <a:xfrm>
                <a:off x="2390066" y="1950459"/>
                <a:ext cx="7794171" cy="537711"/>
              </a:xfrm>
              <a:prstGeom prst="rect">
                <a:avLst/>
              </a:prstGeom>
              <a:blipFill>
                <a:blip r:embed="rId4"/>
                <a:stretch>
                  <a:fillRect l="-235" t="-1136" b="-10227"/>
                </a:stretch>
              </a:blipFill>
            </p:spPr>
            <p:txBody>
              <a:bodyPr/>
              <a:lstStyle/>
              <a:p>
                <a:r>
                  <a:rPr lang="ko-KR" altLang="en-US">
                    <a:noFill/>
                  </a:rPr>
                  <a:t> </a:t>
                </a:r>
              </a:p>
            </p:txBody>
          </p:sp>
        </mc:Fallback>
      </mc:AlternateContent>
      <p:sp>
        <p:nvSpPr>
          <p:cNvPr id="26" name="직사각형 25">
            <a:extLst>
              <a:ext uri="{FF2B5EF4-FFF2-40B4-BE49-F238E27FC236}">
                <a16:creationId xmlns:a16="http://schemas.microsoft.com/office/drawing/2014/main" id="{FBCFF205-4DB1-4C34-AB02-92B7D12B52F8}"/>
              </a:ext>
            </a:extLst>
          </p:cNvPr>
          <p:cNvSpPr/>
          <p:nvPr/>
        </p:nvSpPr>
        <p:spPr>
          <a:xfrm>
            <a:off x="2390066" y="2747953"/>
            <a:ext cx="9410048" cy="523220"/>
          </a:xfrm>
          <a:prstGeom prst="rect">
            <a:avLst/>
          </a:prstGeom>
        </p:spPr>
        <p:txBody>
          <a:bodyPr wrap="square">
            <a:spAutoFit/>
          </a:bodyPr>
          <a:lstStyle/>
          <a:p>
            <a:r>
              <a:rPr lang="en-US" altLang="ko-KR" sz="1400" b="1" dirty="0"/>
              <a:t>Reward</a:t>
            </a:r>
            <a:r>
              <a:rPr lang="en-US" altLang="ko-KR" sz="1400" dirty="0"/>
              <a:t> : If the channel quality is good, the transmission succeeds and the user receives a positive reward (+1), else the user transmission fails and there is a negative reward (−1).</a:t>
            </a:r>
            <a:endParaRPr lang="ko-KR" altLang="en-US" sz="1400" dirty="0"/>
          </a:p>
        </p:txBody>
      </p:sp>
      <mc:AlternateContent xmlns:mc="http://schemas.openxmlformats.org/markup-compatibility/2006" xmlns:a14="http://schemas.microsoft.com/office/drawing/2010/main">
        <mc:Choice Requires="a14">
          <p:sp>
            <p:nvSpPr>
              <p:cNvPr id="27" name="직사각형 26">
                <a:extLst>
                  <a:ext uri="{FF2B5EF4-FFF2-40B4-BE49-F238E27FC236}">
                    <a16:creationId xmlns:a16="http://schemas.microsoft.com/office/drawing/2014/main" id="{6EB0A790-F2E7-4689-A441-1B8281A580CF}"/>
                  </a:ext>
                </a:extLst>
              </p:cNvPr>
              <p:cNvSpPr/>
              <p:nvPr/>
            </p:nvSpPr>
            <p:spPr>
              <a:xfrm>
                <a:off x="2390066" y="3716782"/>
                <a:ext cx="9410048" cy="307777"/>
              </a:xfrm>
              <a:prstGeom prst="rect">
                <a:avLst/>
              </a:prstGeom>
            </p:spPr>
            <p:txBody>
              <a:bodyPr wrap="square">
                <a:spAutoFit/>
              </a:bodyPr>
              <a:lstStyle/>
              <a:p>
                <a:r>
                  <a:rPr lang="en-US" altLang="ko-KR" sz="1400" b="1" dirty="0"/>
                  <a:t>Policy </a:t>
                </a:r>
                <a14:m>
                  <m:oMath xmlns:m="http://schemas.openxmlformats.org/officeDocument/2006/math">
                    <m:r>
                      <a:rPr lang="ko-KR" altLang="en-US" sz="1400" b="0" i="1" smtClean="0">
                        <a:latin typeface="Cambria Math" panose="02040503050406030204" pitchFamily="18" charset="0"/>
                      </a:rPr>
                      <m:t>𝜋</m:t>
                    </m:r>
                  </m:oMath>
                </a14:m>
                <a:r>
                  <a:rPr lang="en-US" altLang="ko-KR" sz="1400" dirty="0"/>
                  <a:t> : Policy is a function that maps the belief vector</a:t>
                </a:r>
                <a:r>
                  <a:rPr lang="el-GR" altLang="ko-KR" sz="1400" dirty="0">
                    <a:ea typeface="Cambria Math" panose="02040503050406030204" pitchFamily="18" charset="0"/>
                  </a:rPr>
                  <a:t> </a:t>
                </a:r>
                <a14:m>
                  <m:oMath xmlns:m="http://schemas.openxmlformats.org/officeDocument/2006/math">
                    <m:r>
                      <m:rPr>
                        <m:sty m:val="p"/>
                      </m:rPr>
                      <a:rPr lang="el-GR" altLang="ko-KR" sz="1400" i="1">
                        <a:latin typeface="Cambria Math" panose="02040503050406030204" pitchFamily="18" charset="0"/>
                        <a:ea typeface="Cambria Math" panose="02040503050406030204" pitchFamily="18" charset="0"/>
                      </a:rPr>
                      <m:t>Ω</m:t>
                    </m:r>
                    <m:d>
                      <m:dPr>
                        <m:ctrlPr>
                          <a:rPr lang="en-US" altLang="ko-KR" sz="1400" i="1">
                            <a:latin typeface="Cambria Math" panose="02040503050406030204" pitchFamily="18" charset="0"/>
                            <a:ea typeface="Cambria Math" panose="02040503050406030204" pitchFamily="18" charset="0"/>
                          </a:rPr>
                        </m:ctrlPr>
                      </m:dPr>
                      <m:e>
                        <m:r>
                          <a:rPr lang="en-US" altLang="ko-KR" sz="1400" i="1">
                            <a:latin typeface="Cambria Math" panose="02040503050406030204" pitchFamily="18" charset="0"/>
                            <a:ea typeface="Cambria Math" panose="02040503050406030204" pitchFamily="18" charset="0"/>
                          </a:rPr>
                          <m:t>𝑡</m:t>
                        </m:r>
                      </m:e>
                    </m:d>
                    <m:r>
                      <a:rPr lang="en-US" altLang="ko-KR" sz="1400" i="1">
                        <a:latin typeface="Cambria Math" panose="02040503050406030204" pitchFamily="18" charset="0"/>
                        <a:ea typeface="Cambria Math" panose="02040503050406030204" pitchFamily="18" charset="0"/>
                      </a:rPr>
                      <m:t> </m:t>
                    </m:r>
                  </m:oMath>
                </a14:m>
                <a:r>
                  <a:rPr lang="en-US" altLang="ko-KR" sz="1400" dirty="0"/>
                  <a:t>to a sensing action </a:t>
                </a:r>
                <a14:m>
                  <m:oMath xmlns:m="http://schemas.openxmlformats.org/officeDocument/2006/math">
                    <m:r>
                      <a:rPr lang="en-US" altLang="ko-KR" sz="1400" i="1">
                        <a:latin typeface="Cambria Math" panose="02040503050406030204" pitchFamily="18" charset="0"/>
                        <a:ea typeface="Cambria Math" panose="02040503050406030204" pitchFamily="18" charset="0"/>
                      </a:rPr>
                      <m:t>𝑎</m:t>
                    </m:r>
                    <m:r>
                      <a:rPr lang="en-US" altLang="ko-KR" sz="1400" i="1">
                        <a:latin typeface="Cambria Math" panose="02040503050406030204" pitchFamily="18" charset="0"/>
                        <a:ea typeface="Cambria Math" panose="02040503050406030204" pitchFamily="18" charset="0"/>
                      </a:rPr>
                      <m:t>(</m:t>
                    </m:r>
                    <m:r>
                      <a:rPr lang="en-US" altLang="ko-KR" sz="1400" i="1">
                        <a:latin typeface="Cambria Math" panose="02040503050406030204" pitchFamily="18" charset="0"/>
                        <a:ea typeface="Cambria Math" panose="02040503050406030204" pitchFamily="18" charset="0"/>
                      </a:rPr>
                      <m:t>𝑡</m:t>
                    </m:r>
                    <m:r>
                      <a:rPr lang="en-US" altLang="ko-KR" sz="1400" i="1">
                        <a:latin typeface="Cambria Math" panose="02040503050406030204" pitchFamily="18" charset="0"/>
                        <a:ea typeface="Cambria Math" panose="02040503050406030204" pitchFamily="18" charset="0"/>
                      </a:rPr>
                      <m:t>)</m:t>
                    </m:r>
                  </m:oMath>
                </a14:m>
                <a:r>
                  <a:rPr lang="en-US" altLang="ko-KR" sz="1400" dirty="0"/>
                  <a:t> at each time slot t. </a:t>
                </a:r>
                <a:endParaRPr lang="ko-KR" altLang="en-US" sz="1400" dirty="0"/>
              </a:p>
            </p:txBody>
          </p:sp>
        </mc:Choice>
        <mc:Fallback xmlns="">
          <p:sp>
            <p:nvSpPr>
              <p:cNvPr id="27" name="직사각형 26">
                <a:extLst>
                  <a:ext uri="{FF2B5EF4-FFF2-40B4-BE49-F238E27FC236}">
                    <a16:creationId xmlns:a16="http://schemas.microsoft.com/office/drawing/2014/main" id="{6EB0A790-F2E7-4689-A441-1B8281A580CF}"/>
                  </a:ext>
                </a:extLst>
              </p:cNvPr>
              <p:cNvSpPr>
                <a:spLocks noRot="1" noChangeAspect="1" noMove="1" noResize="1" noEditPoints="1" noAdjustHandles="1" noChangeArrowheads="1" noChangeShapeType="1" noTextEdit="1"/>
              </p:cNvSpPr>
              <p:nvPr/>
            </p:nvSpPr>
            <p:spPr>
              <a:xfrm>
                <a:off x="2390066" y="3716782"/>
                <a:ext cx="9410048" cy="307777"/>
              </a:xfrm>
              <a:prstGeom prst="rect">
                <a:avLst/>
              </a:prstGeom>
              <a:blipFill>
                <a:blip r:embed="rId5"/>
                <a:stretch>
                  <a:fillRect l="-194" t="-4000" b="-2000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4" name="직사각형 13">
                <a:extLst>
                  <a:ext uri="{FF2B5EF4-FFF2-40B4-BE49-F238E27FC236}">
                    <a16:creationId xmlns:a16="http://schemas.microsoft.com/office/drawing/2014/main" id="{8641B5E3-A643-4D65-A681-B8B1B30CB2A6}"/>
                  </a:ext>
                </a:extLst>
              </p:cNvPr>
              <p:cNvSpPr/>
              <p:nvPr/>
            </p:nvSpPr>
            <p:spPr>
              <a:xfrm>
                <a:off x="5924111" y="4024559"/>
                <a:ext cx="18488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𝜋</m:t>
                      </m:r>
                      <m:r>
                        <a:rPr lang="en-US" altLang="ko-KR" b="0" i="1" smtClean="0">
                          <a:latin typeface="Cambria Math" panose="02040503050406030204" pitchFamily="18" charset="0"/>
                        </a:rPr>
                        <m:t> : </m:t>
                      </m:r>
                      <m:r>
                        <m:rPr>
                          <m:sty m:val="p"/>
                        </m:rPr>
                        <a:rPr lang="el-GR" altLang="ko-KR" b="0" i="1" smtClean="0">
                          <a:latin typeface="Cambria Math" panose="02040503050406030204" pitchFamily="18" charset="0"/>
                          <a:ea typeface="Cambria Math" panose="02040503050406030204" pitchFamily="18" charset="0"/>
                        </a:rPr>
                        <m:t>Ω</m:t>
                      </m:r>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𝑡</m:t>
                          </m:r>
                        </m:e>
                      </m:d>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𝑎</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𝑡</m:t>
                      </m:r>
                      <m:r>
                        <a:rPr lang="en-US" altLang="ko-KR" b="0" i="1" smtClean="0">
                          <a:latin typeface="Cambria Math" panose="02040503050406030204" pitchFamily="18" charset="0"/>
                          <a:ea typeface="Cambria Math" panose="02040503050406030204" pitchFamily="18" charset="0"/>
                        </a:rPr>
                        <m:t>)</m:t>
                      </m:r>
                    </m:oMath>
                  </m:oMathPara>
                </a14:m>
                <a:endParaRPr lang="ko-KR" altLang="en-US" dirty="0"/>
              </a:p>
            </p:txBody>
          </p:sp>
        </mc:Choice>
        <mc:Fallback>
          <p:sp>
            <p:nvSpPr>
              <p:cNvPr id="14" name="직사각형 13">
                <a:extLst>
                  <a:ext uri="{FF2B5EF4-FFF2-40B4-BE49-F238E27FC236}">
                    <a16:creationId xmlns:a16="http://schemas.microsoft.com/office/drawing/2014/main" id="{8641B5E3-A643-4D65-A681-B8B1B30CB2A6}"/>
                  </a:ext>
                </a:extLst>
              </p:cNvPr>
              <p:cNvSpPr>
                <a:spLocks noRot="1" noChangeAspect="1" noMove="1" noResize="1" noEditPoints="1" noAdjustHandles="1" noChangeArrowheads="1" noChangeShapeType="1" noTextEdit="1"/>
              </p:cNvSpPr>
              <p:nvPr/>
            </p:nvSpPr>
            <p:spPr>
              <a:xfrm>
                <a:off x="5924111" y="4024559"/>
                <a:ext cx="1848839" cy="369332"/>
              </a:xfrm>
              <a:prstGeom prst="rect">
                <a:avLst/>
              </a:prstGeom>
              <a:blipFill>
                <a:blip r:embed="rId6"/>
                <a:stretch>
                  <a:fillRect b="-1639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직사각형 16">
                <a:extLst>
                  <a:ext uri="{FF2B5EF4-FFF2-40B4-BE49-F238E27FC236}">
                    <a16:creationId xmlns:a16="http://schemas.microsoft.com/office/drawing/2014/main" id="{2BDD2F02-269D-425E-900E-5B5DCB8812B9}"/>
                  </a:ext>
                </a:extLst>
              </p:cNvPr>
              <p:cNvSpPr/>
              <p:nvPr/>
            </p:nvSpPr>
            <p:spPr>
              <a:xfrm>
                <a:off x="2426641" y="4758476"/>
                <a:ext cx="9188415" cy="541623"/>
              </a:xfrm>
              <a:prstGeom prst="rect">
                <a:avLst/>
              </a:prstGeom>
            </p:spPr>
            <p:txBody>
              <a:bodyPr wrap="square">
                <a:spAutoFit/>
              </a:bodyPr>
              <a:lstStyle/>
              <a:p>
                <a:r>
                  <a:rPr lang="en-US" altLang="ko-KR" sz="1400" dirty="0"/>
                  <a:t>Our objective is to find a sensing policy </a:t>
                </a:r>
                <a14:m>
                  <m:oMath xmlns:m="http://schemas.openxmlformats.org/officeDocument/2006/math">
                    <m:sSup>
                      <m:sSupPr>
                        <m:ctrlPr>
                          <a:rPr lang="en-US" altLang="ko-KR" sz="1400" i="1" smtClean="0">
                            <a:latin typeface="Cambria Math" panose="02040503050406030204" pitchFamily="18" charset="0"/>
                          </a:rPr>
                        </m:ctrlPr>
                      </m:sSupPr>
                      <m:e>
                        <m:r>
                          <a:rPr lang="ko-KR" altLang="en-US" sz="1400" i="1">
                            <a:latin typeface="Cambria Math" panose="02040503050406030204" pitchFamily="18" charset="0"/>
                          </a:rPr>
                          <m:t>𝜋</m:t>
                        </m:r>
                      </m:e>
                      <m:sup>
                        <m:r>
                          <a:rPr lang="en-US" altLang="ko-KR" sz="1400" b="0" i="1" smtClean="0">
                            <a:latin typeface="Cambria Math" panose="02040503050406030204" pitchFamily="18" charset="0"/>
                          </a:rPr>
                          <m:t>∗</m:t>
                        </m:r>
                      </m:sup>
                    </m:sSup>
                  </m:oMath>
                </a14:m>
                <a:r>
                  <a:rPr lang="en-US" altLang="ko-KR" sz="1400" dirty="0"/>
                  <a:t> that maximizes the expected accumulated discounted reward over infinite time</a:t>
                </a:r>
                <a:endParaRPr lang="ko-KR" altLang="en-US" sz="1400" dirty="0"/>
              </a:p>
            </p:txBody>
          </p:sp>
        </mc:Choice>
        <mc:Fallback xmlns="">
          <p:sp>
            <p:nvSpPr>
              <p:cNvPr id="17" name="직사각형 16">
                <a:extLst>
                  <a:ext uri="{FF2B5EF4-FFF2-40B4-BE49-F238E27FC236}">
                    <a16:creationId xmlns:a16="http://schemas.microsoft.com/office/drawing/2014/main" id="{2BDD2F02-269D-425E-900E-5B5DCB8812B9}"/>
                  </a:ext>
                </a:extLst>
              </p:cNvPr>
              <p:cNvSpPr>
                <a:spLocks noRot="1" noChangeAspect="1" noMove="1" noResize="1" noEditPoints="1" noAdjustHandles="1" noChangeArrowheads="1" noChangeShapeType="1" noTextEdit="1"/>
              </p:cNvSpPr>
              <p:nvPr/>
            </p:nvSpPr>
            <p:spPr>
              <a:xfrm>
                <a:off x="2426641" y="4758476"/>
                <a:ext cx="9188415" cy="541623"/>
              </a:xfrm>
              <a:prstGeom prst="rect">
                <a:avLst/>
              </a:prstGeom>
              <a:blipFill>
                <a:blip r:embed="rId7"/>
                <a:stretch>
                  <a:fillRect l="-199" t="-2273" b="-795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8" name="직사각형 27">
                <a:extLst>
                  <a:ext uri="{FF2B5EF4-FFF2-40B4-BE49-F238E27FC236}">
                    <a16:creationId xmlns:a16="http://schemas.microsoft.com/office/drawing/2014/main" id="{450C78DD-8F9D-4A2B-885F-FB1963332FEA}"/>
                  </a:ext>
                </a:extLst>
              </p:cNvPr>
              <p:cNvSpPr/>
              <p:nvPr/>
            </p:nvSpPr>
            <p:spPr>
              <a:xfrm>
                <a:off x="4678562" y="5359076"/>
                <a:ext cx="4590744" cy="8476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ko-KR" i="1" smtClean="0">
                              <a:latin typeface="Cambria Math" panose="02040503050406030204" pitchFamily="18" charset="0"/>
                            </a:rPr>
                          </m:ctrlPr>
                        </m:sSupPr>
                        <m:e>
                          <m:r>
                            <a:rPr lang="ko-KR" altLang="en-US" i="1">
                              <a:latin typeface="Cambria Math" panose="02040503050406030204" pitchFamily="18" charset="0"/>
                            </a:rPr>
                            <m:t>𝜋</m:t>
                          </m:r>
                        </m:e>
                        <m:sup>
                          <m:r>
                            <a:rPr lang="en-US" altLang="ko-KR" i="1">
                              <a:latin typeface="Cambria Math" panose="02040503050406030204" pitchFamily="18" charset="0"/>
                            </a:rPr>
                            <m:t>∗</m:t>
                          </m:r>
                        </m:sup>
                      </m:sSup>
                      <m:r>
                        <a:rPr lang="en-US" altLang="ko-KR" b="0" i="0" smtClean="0">
                          <a:latin typeface="Cambria Math" panose="02040503050406030204" pitchFamily="18" charset="0"/>
                        </a:rPr>
                        <m:t>=</m:t>
                      </m:r>
                      <m:r>
                        <m:rPr>
                          <m:sty m:val="p"/>
                        </m:rPr>
                        <a:rPr lang="en-US" altLang="ko-KR" b="0" i="0" smtClean="0">
                          <a:latin typeface="Cambria Math" panose="02040503050406030204" pitchFamily="18" charset="0"/>
                        </a:rPr>
                        <m:t>arg</m:t>
                      </m:r>
                      <m:func>
                        <m:funcPr>
                          <m:ctrlPr>
                            <a:rPr lang="en-US" altLang="ko-KR" b="0" i="1" smtClean="0">
                              <a:latin typeface="Cambria Math" panose="02040503050406030204" pitchFamily="18" charset="0"/>
                            </a:rPr>
                          </m:ctrlPr>
                        </m:funcPr>
                        <m:fName>
                          <m:limLow>
                            <m:limLowPr>
                              <m:ctrlPr>
                                <a:rPr lang="en-US" altLang="ko-KR" b="0" i="1" smtClean="0">
                                  <a:latin typeface="Cambria Math" panose="02040503050406030204" pitchFamily="18" charset="0"/>
                                </a:rPr>
                              </m:ctrlPr>
                            </m:limLowPr>
                            <m:e>
                              <m:r>
                                <m:rPr>
                                  <m:sty m:val="p"/>
                                </m:rPr>
                                <a:rPr lang="en-US" altLang="ko-KR" b="0" i="0" smtClean="0">
                                  <a:latin typeface="Cambria Math" panose="02040503050406030204" pitchFamily="18" charset="0"/>
                                </a:rPr>
                                <m:t>max</m:t>
                              </m:r>
                            </m:e>
                            <m:lim>
                              <m:r>
                                <a:rPr lang="ko-KR" altLang="en-US" i="1">
                                  <a:latin typeface="Cambria Math" panose="02040503050406030204" pitchFamily="18" charset="0"/>
                                </a:rPr>
                                <m:t>𝜋</m:t>
                              </m:r>
                            </m:lim>
                          </m:limLow>
                        </m:fName>
                        <m:e>
                          <m:sSub>
                            <m:sSubPr>
                              <m:ctrlPr>
                                <a:rPr lang="en-US" altLang="ko-KR" b="0" i="1" smtClean="0">
                                  <a:latin typeface="Cambria Math" panose="02040503050406030204" pitchFamily="18" charset="0"/>
                                </a:rPr>
                              </m:ctrlPr>
                            </m:sSubPr>
                            <m:e>
                              <m:r>
                                <a:rPr lang="ko-KR" altLang="en-US" i="1">
                                  <a:latin typeface="Cambria Math" panose="02040503050406030204" pitchFamily="18" charset="0"/>
                                </a:rPr>
                                <m:t>𝔼</m:t>
                              </m:r>
                            </m:e>
                            <m:sub>
                              <m:r>
                                <a:rPr lang="ko-KR" altLang="en-US" b="0" i="1" smtClean="0">
                                  <a:latin typeface="Cambria Math" panose="02040503050406030204" pitchFamily="18" charset="0"/>
                                </a:rPr>
                                <m:t>𝜋</m:t>
                              </m:r>
                            </m:sub>
                          </m:sSub>
                        </m:e>
                      </m:func>
                      <m:d>
                        <m:dPr>
                          <m:begChr m:val="["/>
                          <m:endChr m:val="]"/>
                          <m:ctrlPr>
                            <a:rPr lang="en-US" altLang="ko-KR" b="0" i="1" smtClean="0">
                              <a:latin typeface="Cambria Math" panose="02040503050406030204" pitchFamily="18" charset="0"/>
                            </a:rPr>
                          </m:ctrlPr>
                        </m:dPr>
                        <m:e>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𝑡</m:t>
                              </m:r>
                              <m:r>
                                <a:rPr lang="en-US" altLang="ko-KR" i="1">
                                  <a:latin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m:t>
                              </m:r>
                            </m:sup>
                            <m:e>
                              <m:sSup>
                                <m:sSupPr>
                                  <m:ctrlPr>
                                    <a:rPr lang="en-US" altLang="ko-KR" i="1">
                                      <a:latin typeface="Cambria Math" panose="02040503050406030204" pitchFamily="18" charset="0"/>
                                    </a:rPr>
                                  </m:ctrlPr>
                                </m:sSupPr>
                                <m:e>
                                  <m:r>
                                    <a:rPr lang="ko-KR" altLang="en-US" i="1">
                                      <a:latin typeface="Cambria Math" panose="02040503050406030204" pitchFamily="18" charset="0"/>
                                    </a:rPr>
                                    <m:t>𝛾</m:t>
                                  </m:r>
                                </m:e>
                                <m:sup>
                                  <m:r>
                                    <a:rPr lang="en-US" altLang="ko-KR" i="1">
                                      <a:latin typeface="Cambria Math" panose="02040503050406030204" pitchFamily="18" charset="0"/>
                                    </a:rPr>
                                    <m:t>𝑡</m:t>
                                  </m:r>
                                  <m:r>
                                    <a:rPr lang="en-US" altLang="ko-KR" i="1">
                                      <a:latin typeface="Cambria Math" panose="02040503050406030204" pitchFamily="18" charset="0"/>
                                    </a:rPr>
                                    <m:t>−1</m:t>
                                  </m:r>
                                </m:sup>
                              </m:sSup>
                              <m:sSub>
                                <m:sSubPr>
                                  <m:ctrlPr>
                                    <a:rPr lang="en-US" altLang="ko-KR" i="1">
                                      <a:latin typeface="Cambria Math" panose="02040503050406030204" pitchFamily="18" charset="0"/>
                                    </a:rPr>
                                  </m:ctrlPr>
                                </m:sSubPr>
                                <m:e>
                                  <m:r>
                                    <a:rPr lang="en-US" altLang="ko-KR" i="1">
                                      <a:latin typeface="Cambria Math" panose="02040503050406030204" pitchFamily="18" charset="0"/>
                                    </a:rPr>
                                    <m:t>𝑅</m:t>
                                  </m:r>
                                </m:e>
                                <m:sub>
                                  <m:r>
                                    <a:rPr lang="ko-KR" altLang="en-US" i="1">
                                      <a:latin typeface="Cambria Math" panose="02040503050406030204" pitchFamily="18" charset="0"/>
                                    </a:rPr>
                                    <m:t>𝜋</m:t>
                                  </m:r>
                                  <m:d>
                                    <m:dPr>
                                      <m:ctrlPr>
                                        <a:rPr lang="en-US" altLang="ko-KR" i="1">
                                          <a:latin typeface="Cambria Math" panose="02040503050406030204" pitchFamily="18" charset="0"/>
                                        </a:rPr>
                                      </m:ctrlPr>
                                    </m:dPr>
                                    <m:e>
                                      <m:r>
                                        <m:rPr>
                                          <m:sty m:val="p"/>
                                        </m:rPr>
                                        <a:rPr lang="el-GR" altLang="ko-KR">
                                          <a:latin typeface="Cambria Math" panose="02040503050406030204" pitchFamily="18" charset="0"/>
                                          <a:ea typeface="Cambria Math" panose="02040503050406030204" pitchFamily="18" charset="0"/>
                                        </a:rPr>
                                        <m:t>Ω</m:t>
                                      </m:r>
                                      <m:d>
                                        <m:dPr>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𝑡</m:t>
                                          </m:r>
                                        </m:e>
                                      </m:d>
                                    </m:e>
                                  </m:d>
                                </m:sub>
                              </m:sSub>
                              <m:d>
                                <m:dPr>
                                  <m:begChr m:val=""/>
                                  <m:endChr m:val="|"/>
                                  <m:ctrlPr>
                                    <a:rPr lang="en-US" altLang="ko-KR" i="1">
                                      <a:latin typeface="Cambria Math" panose="02040503050406030204" pitchFamily="18" charset="0"/>
                                    </a:rPr>
                                  </m:ctrlPr>
                                </m:dPr>
                                <m:e>
                                  <m:d>
                                    <m:dPr>
                                      <m:ctrlPr>
                                        <a:rPr lang="en-US" altLang="ko-KR" i="1">
                                          <a:latin typeface="Cambria Math" panose="02040503050406030204" pitchFamily="18" charset="0"/>
                                        </a:rPr>
                                      </m:ctrlPr>
                                    </m:dPr>
                                    <m:e>
                                      <m:r>
                                        <a:rPr lang="en-US" altLang="ko-KR" i="1">
                                          <a:latin typeface="Cambria Math" panose="02040503050406030204" pitchFamily="18" charset="0"/>
                                        </a:rPr>
                                        <m:t>𝑡</m:t>
                                      </m:r>
                                    </m:e>
                                  </m:d>
                                </m:e>
                              </m:d>
                              <m:r>
                                <m:rPr>
                                  <m:sty m:val="p"/>
                                </m:rPr>
                                <a:rPr lang="el-GR" altLang="ko-KR">
                                  <a:latin typeface="Cambria Math" panose="02040503050406030204" pitchFamily="18" charset="0"/>
                                  <a:ea typeface="Cambria Math" panose="02040503050406030204" pitchFamily="18" charset="0"/>
                                </a:rPr>
                                <m:t>Ω</m:t>
                              </m:r>
                              <m:d>
                                <m:dPr>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1</m:t>
                                  </m:r>
                                </m:e>
                              </m:d>
                            </m:e>
                          </m:nary>
                        </m:e>
                      </m:d>
                    </m:oMath>
                  </m:oMathPara>
                </a14:m>
                <a:endParaRPr lang="ko-KR" altLang="en-US" dirty="0"/>
              </a:p>
            </p:txBody>
          </p:sp>
        </mc:Choice>
        <mc:Fallback xmlns="">
          <p:sp>
            <p:nvSpPr>
              <p:cNvPr id="28" name="직사각형 27">
                <a:extLst>
                  <a:ext uri="{FF2B5EF4-FFF2-40B4-BE49-F238E27FC236}">
                    <a16:creationId xmlns:a16="http://schemas.microsoft.com/office/drawing/2014/main" id="{450C78DD-8F9D-4A2B-885F-FB1963332FEA}"/>
                  </a:ext>
                </a:extLst>
              </p:cNvPr>
              <p:cNvSpPr>
                <a:spLocks noRot="1" noChangeAspect="1" noMove="1" noResize="1" noEditPoints="1" noAdjustHandles="1" noChangeArrowheads="1" noChangeShapeType="1" noTextEdit="1"/>
              </p:cNvSpPr>
              <p:nvPr/>
            </p:nvSpPr>
            <p:spPr>
              <a:xfrm>
                <a:off x="4678562" y="5359076"/>
                <a:ext cx="4590744" cy="847604"/>
              </a:xfrm>
              <a:prstGeom prst="rect">
                <a:avLst/>
              </a:prstGeom>
              <a:blipFill>
                <a:blip r:embed="rId8"/>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52980960"/>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TextBox 7">
            <a:extLst>
              <a:ext uri="{FF2B5EF4-FFF2-40B4-BE49-F238E27FC236}">
                <a16:creationId xmlns:a16="http://schemas.microsoft.com/office/drawing/2014/main" id="{E89F9A97-A038-4818-A52A-53A7811083F2}"/>
              </a:ext>
            </a:extLst>
          </p:cNvPr>
          <p:cNvSpPr txBox="1"/>
          <p:nvPr/>
        </p:nvSpPr>
        <p:spPr>
          <a:xfrm>
            <a:off x="10886" y="73054"/>
            <a:ext cx="1578429" cy="707886"/>
          </a:xfrm>
          <a:prstGeom prst="rect">
            <a:avLst/>
          </a:prstGeom>
          <a:noFill/>
        </p:spPr>
        <p:txBody>
          <a:bodyPr wrap="square" rtlCol="0">
            <a:spAutoFit/>
          </a:bodyPr>
          <a:lstStyle/>
          <a:p>
            <a:r>
              <a:rPr lang="en-US" altLang="ko-KR" sz="2000" dirty="0">
                <a:solidFill>
                  <a:schemeClr val="bg1"/>
                </a:solidFill>
              </a:rPr>
              <a:t>Problem</a:t>
            </a:r>
          </a:p>
          <a:p>
            <a:r>
              <a:rPr lang="en-US" altLang="ko-KR" sz="2000" dirty="0">
                <a:solidFill>
                  <a:schemeClr val="bg1"/>
                </a:solidFill>
              </a:rPr>
              <a:t>Formulation</a:t>
            </a:r>
            <a:endParaRPr lang="ko-KR" altLang="en-US" sz="2000" dirty="0">
              <a:solidFill>
                <a:schemeClr val="bg1"/>
              </a:solidFill>
            </a:endParaRPr>
          </a:p>
        </p:txBody>
      </p:sp>
      <p:sp>
        <p:nvSpPr>
          <p:cNvPr id="13" name="직사각형 12">
            <a:extLst>
              <a:ext uri="{FF2B5EF4-FFF2-40B4-BE49-F238E27FC236}">
                <a16:creationId xmlns:a16="http://schemas.microsoft.com/office/drawing/2014/main" id="{DCD23249-DEFE-4525-8BFC-F311A9A92080}"/>
              </a:ext>
            </a:extLst>
          </p:cNvPr>
          <p:cNvSpPr/>
          <p:nvPr/>
        </p:nvSpPr>
        <p:spPr>
          <a:xfrm>
            <a:off x="2181942" y="239672"/>
            <a:ext cx="9188415" cy="738664"/>
          </a:xfrm>
          <a:prstGeom prst="rect">
            <a:avLst/>
          </a:prstGeom>
        </p:spPr>
        <p:txBody>
          <a:bodyPr wrap="square">
            <a:spAutoFit/>
          </a:bodyPr>
          <a:lstStyle/>
          <a:p>
            <a:r>
              <a:rPr lang="en-US" altLang="ko-KR" sz="1400" dirty="0"/>
              <a:t>however the dimension of the belief vector is exponentially large in the number of channels.</a:t>
            </a:r>
          </a:p>
          <a:p>
            <a:r>
              <a:rPr lang="en-US" altLang="ko-KR" sz="1400" dirty="0"/>
              <a:t>Even worse, the infinite size of the continuous belief space and the impact of the current action on the future reward makes POMDP PSPACE-hard. (It's too difficult, calculating)</a:t>
            </a:r>
            <a:endParaRPr lang="ko-KR" altLang="en-US" sz="1400" dirty="0"/>
          </a:p>
        </p:txBody>
      </p:sp>
      <p:pic>
        <p:nvPicPr>
          <p:cNvPr id="3" name="그림 2">
            <a:extLst>
              <a:ext uri="{FF2B5EF4-FFF2-40B4-BE49-F238E27FC236}">
                <a16:creationId xmlns:a16="http://schemas.microsoft.com/office/drawing/2014/main" id="{4CE23911-BFA4-4EC3-81E0-6681E1E4FA09}"/>
              </a:ext>
            </a:extLst>
          </p:cNvPr>
          <p:cNvPicPr>
            <a:picLocks noChangeAspect="1"/>
          </p:cNvPicPr>
          <p:nvPr/>
        </p:nvPicPr>
        <p:blipFill>
          <a:blip r:embed="rId3"/>
          <a:stretch>
            <a:fillRect/>
          </a:stretch>
        </p:blipFill>
        <p:spPr>
          <a:xfrm>
            <a:off x="2411167" y="1126297"/>
            <a:ext cx="4298930" cy="2982064"/>
          </a:xfrm>
          <a:prstGeom prst="rect">
            <a:avLst/>
          </a:prstGeom>
        </p:spPr>
      </p:pic>
      <p:sp>
        <p:nvSpPr>
          <p:cNvPr id="18" name="직사각형 17">
            <a:extLst>
              <a:ext uri="{FF2B5EF4-FFF2-40B4-BE49-F238E27FC236}">
                <a16:creationId xmlns:a16="http://schemas.microsoft.com/office/drawing/2014/main" id="{E53A5BBB-7DF3-4220-9A1D-F2154D25F5D7}"/>
              </a:ext>
            </a:extLst>
          </p:cNvPr>
          <p:cNvSpPr/>
          <p:nvPr/>
        </p:nvSpPr>
        <p:spPr>
          <a:xfrm>
            <a:off x="6776149" y="1416726"/>
            <a:ext cx="4298931" cy="954107"/>
          </a:xfrm>
          <a:prstGeom prst="rect">
            <a:avLst/>
          </a:prstGeom>
        </p:spPr>
        <p:txBody>
          <a:bodyPr wrap="square">
            <a:spAutoFit/>
          </a:bodyPr>
          <a:lstStyle/>
          <a:p>
            <a:r>
              <a:rPr lang="en-US" altLang="ko-KR" sz="1400" dirty="0"/>
              <a:t>When the number of channels is higher than 5, we find that the POMDP solver can not converge after a long interval, and it gets terminated when the run-time exceeds the time limit.</a:t>
            </a:r>
          </a:p>
        </p:txBody>
      </p:sp>
      <p:sp>
        <p:nvSpPr>
          <p:cNvPr id="11" name="직사각형 10">
            <a:extLst>
              <a:ext uri="{FF2B5EF4-FFF2-40B4-BE49-F238E27FC236}">
                <a16:creationId xmlns:a16="http://schemas.microsoft.com/office/drawing/2014/main" id="{504F549E-CB66-425B-AC69-901A80CCFD5B}"/>
              </a:ext>
            </a:extLst>
          </p:cNvPr>
          <p:cNvSpPr/>
          <p:nvPr/>
        </p:nvSpPr>
        <p:spPr>
          <a:xfrm>
            <a:off x="6776149" y="2617329"/>
            <a:ext cx="4298930" cy="523220"/>
          </a:xfrm>
          <a:prstGeom prst="rect">
            <a:avLst/>
          </a:prstGeom>
        </p:spPr>
        <p:txBody>
          <a:bodyPr wrap="square">
            <a:spAutoFit/>
          </a:bodyPr>
          <a:lstStyle/>
          <a:p>
            <a:r>
              <a:rPr lang="en-US" altLang="ko-KR" sz="1400"/>
              <a:t> All these factors make it impossible to find the optimal solution to the problem in general.</a:t>
            </a:r>
            <a:endParaRPr lang="ko-KR" altLang="en-US" sz="1400" dirty="0"/>
          </a:p>
        </p:txBody>
      </p:sp>
      <p:sp>
        <p:nvSpPr>
          <p:cNvPr id="15" name="직사각형 14">
            <a:extLst>
              <a:ext uri="{FF2B5EF4-FFF2-40B4-BE49-F238E27FC236}">
                <a16:creationId xmlns:a16="http://schemas.microsoft.com/office/drawing/2014/main" id="{79942E9D-D8F4-4909-8EB3-5DFF64909E79}"/>
              </a:ext>
            </a:extLst>
          </p:cNvPr>
          <p:cNvSpPr/>
          <p:nvPr/>
        </p:nvSpPr>
        <p:spPr>
          <a:xfrm>
            <a:off x="2288146" y="4256322"/>
            <a:ext cx="7010400" cy="523220"/>
          </a:xfrm>
          <a:prstGeom prst="rect">
            <a:avLst/>
          </a:prstGeom>
        </p:spPr>
        <p:txBody>
          <a:bodyPr wrap="square">
            <a:spAutoFit/>
          </a:bodyPr>
          <a:lstStyle/>
          <a:p>
            <a:r>
              <a:rPr lang="en-US" altLang="ko-KR" sz="1400" dirty="0"/>
              <a:t>Many existing works attempt to address this challenge of prohibitive computation by considering either simpler models or approximation algorithms</a:t>
            </a:r>
            <a:endParaRPr lang="ko-KR" altLang="en-US" sz="1400" dirty="0"/>
          </a:p>
        </p:txBody>
      </p:sp>
      <p:sp>
        <p:nvSpPr>
          <p:cNvPr id="22" name="직사각형 21">
            <a:extLst>
              <a:ext uri="{FF2B5EF4-FFF2-40B4-BE49-F238E27FC236}">
                <a16:creationId xmlns:a16="http://schemas.microsoft.com/office/drawing/2014/main" id="{D0CB0705-B392-4AFC-8F32-AB50B42CA314}"/>
              </a:ext>
            </a:extLst>
          </p:cNvPr>
          <p:cNvSpPr/>
          <p:nvPr/>
        </p:nvSpPr>
        <p:spPr>
          <a:xfrm>
            <a:off x="2288146" y="5109059"/>
            <a:ext cx="1549758" cy="338554"/>
          </a:xfrm>
          <a:prstGeom prst="rect">
            <a:avLst/>
          </a:prstGeom>
        </p:spPr>
        <p:txBody>
          <a:bodyPr wrap="square">
            <a:spAutoFit/>
          </a:bodyPr>
          <a:lstStyle/>
          <a:p>
            <a:r>
              <a:rPr lang="en-US" altLang="ko-KR" sz="1600" dirty="0"/>
              <a:t>Myopic Policy</a:t>
            </a:r>
            <a:endParaRPr lang="ko-KR" altLang="en-US" sz="1600" dirty="0"/>
          </a:p>
        </p:txBody>
      </p:sp>
      <p:sp>
        <p:nvSpPr>
          <p:cNvPr id="24" name="직사각형 23">
            <a:extLst>
              <a:ext uri="{FF2B5EF4-FFF2-40B4-BE49-F238E27FC236}">
                <a16:creationId xmlns:a16="http://schemas.microsoft.com/office/drawing/2014/main" id="{12CB9A16-5B54-42D1-B347-12FAFA9C969B}"/>
              </a:ext>
            </a:extLst>
          </p:cNvPr>
          <p:cNvSpPr/>
          <p:nvPr/>
        </p:nvSpPr>
        <p:spPr>
          <a:xfrm>
            <a:off x="3743458" y="5109059"/>
            <a:ext cx="3623257" cy="338554"/>
          </a:xfrm>
          <a:prstGeom prst="rect">
            <a:avLst/>
          </a:prstGeom>
        </p:spPr>
        <p:txBody>
          <a:bodyPr wrap="square">
            <a:spAutoFit/>
          </a:bodyPr>
          <a:lstStyle/>
          <a:p>
            <a:r>
              <a:rPr lang="en-US" altLang="ko-KR" sz="1600" dirty="0"/>
              <a:t>, Whittle Index Based Heuristic Policy</a:t>
            </a:r>
            <a:endParaRPr lang="ko-KR" altLang="en-US" sz="1600" dirty="0"/>
          </a:p>
        </p:txBody>
      </p:sp>
      <p:sp>
        <p:nvSpPr>
          <p:cNvPr id="16" name="화살표: 아래쪽 15">
            <a:extLst>
              <a:ext uri="{FF2B5EF4-FFF2-40B4-BE49-F238E27FC236}">
                <a16:creationId xmlns:a16="http://schemas.microsoft.com/office/drawing/2014/main" id="{415F8A13-411F-4A38-ADAF-1B3704387689}"/>
              </a:ext>
            </a:extLst>
          </p:cNvPr>
          <p:cNvSpPr/>
          <p:nvPr/>
        </p:nvSpPr>
        <p:spPr>
          <a:xfrm>
            <a:off x="3340534" y="4811161"/>
            <a:ext cx="1378039" cy="2753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A934E038-3200-4956-9E5B-A7AD05A3BB5E}"/>
              </a:ext>
            </a:extLst>
          </p:cNvPr>
          <p:cNvSpPr/>
          <p:nvPr/>
        </p:nvSpPr>
        <p:spPr>
          <a:xfrm>
            <a:off x="6498817" y="5873614"/>
            <a:ext cx="5208104" cy="954107"/>
          </a:xfrm>
          <a:prstGeom prst="rect">
            <a:avLst/>
          </a:prstGeom>
        </p:spPr>
        <p:txBody>
          <a:bodyPr wrap="square">
            <a:spAutoFit/>
          </a:bodyPr>
          <a:lstStyle/>
          <a:p>
            <a:r>
              <a:rPr lang="en-US" altLang="ko-KR" sz="1400" dirty="0">
                <a:latin typeface="+mj-lt"/>
              </a:rPr>
              <a:t>The Myopic policy and the Whittle Index policy are easy to implement in practice and have polynomial run-time, </a:t>
            </a:r>
            <a:r>
              <a:rPr lang="en-US" altLang="ko-KR" sz="1400" b="1" dirty="0">
                <a:latin typeface="+mj-lt"/>
              </a:rPr>
              <a:t>however</a:t>
            </a:r>
            <a:r>
              <a:rPr lang="en-US" altLang="ko-KR" sz="1400" dirty="0">
                <a:latin typeface="+mj-lt"/>
              </a:rPr>
              <a:t> they achieve optimality only under certain conditions when channels are independent.</a:t>
            </a:r>
            <a:endParaRPr lang="ko-KR" altLang="en-US" sz="1400" dirty="0">
              <a:latin typeface="+mj-lt"/>
            </a:endParaRPr>
          </a:p>
        </p:txBody>
      </p:sp>
      <p:sp>
        <p:nvSpPr>
          <p:cNvPr id="25" name="직사각형 24">
            <a:extLst>
              <a:ext uri="{FF2B5EF4-FFF2-40B4-BE49-F238E27FC236}">
                <a16:creationId xmlns:a16="http://schemas.microsoft.com/office/drawing/2014/main" id="{531DAF7B-7DF6-4D2E-862C-CC79BB8C717B}"/>
              </a:ext>
            </a:extLst>
          </p:cNvPr>
          <p:cNvSpPr/>
          <p:nvPr/>
        </p:nvSpPr>
        <p:spPr>
          <a:xfrm>
            <a:off x="1996709" y="5396010"/>
            <a:ext cx="2038187" cy="276999"/>
          </a:xfrm>
          <a:prstGeom prst="rect">
            <a:avLst/>
          </a:prstGeom>
        </p:spPr>
        <p:txBody>
          <a:bodyPr wrap="none">
            <a:spAutoFit/>
          </a:bodyPr>
          <a:lstStyle/>
          <a:p>
            <a:r>
              <a:rPr lang="ko-KR" altLang="en-US" sz="1200" dirty="0"/>
              <a:t> </a:t>
            </a:r>
            <a:r>
              <a:rPr lang="en-US" altLang="ko-KR" sz="1200" dirty="0"/>
              <a:t>&lt;Gilbert-Elliot channels&gt;</a:t>
            </a:r>
            <a:endParaRPr lang="ko-KR" altLang="en-US" sz="1200" dirty="0"/>
          </a:p>
        </p:txBody>
      </p:sp>
      <p:sp>
        <p:nvSpPr>
          <p:cNvPr id="29" name="직사각형 28">
            <a:extLst>
              <a:ext uri="{FF2B5EF4-FFF2-40B4-BE49-F238E27FC236}">
                <a16:creationId xmlns:a16="http://schemas.microsoft.com/office/drawing/2014/main" id="{72827CD0-2E18-4052-A6CE-93525261260C}"/>
              </a:ext>
            </a:extLst>
          </p:cNvPr>
          <p:cNvSpPr/>
          <p:nvPr/>
        </p:nvSpPr>
        <p:spPr>
          <a:xfrm>
            <a:off x="3672995" y="5396011"/>
            <a:ext cx="3858629" cy="461665"/>
          </a:xfrm>
          <a:prstGeom prst="rect">
            <a:avLst/>
          </a:prstGeom>
        </p:spPr>
        <p:txBody>
          <a:bodyPr wrap="square">
            <a:spAutoFit/>
          </a:bodyPr>
          <a:lstStyle/>
          <a:p>
            <a:pPr algn="ctr"/>
            <a:r>
              <a:rPr lang="ko-KR" altLang="en-US" sz="1200" dirty="0"/>
              <a:t> </a:t>
            </a:r>
            <a:r>
              <a:rPr lang="en-US" altLang="ko-KR" sz="1200" dirty="0"/>
              <a:t>&lt;restless multiarmed bandit problem (RMAB)</a:t>
            </a:r>
          </a:p>
          <a:p>
            <a:pPr algn="ctr"/>
            <a:r>
              <a:rPr lang="en-US" altLang="ko-KR" sz="1200" dirty="0"/>
              <a:t>Assume that channels are independent&gt;</a:t>
            </a:r>
            <a:endParaRPr lang="ko-KR" altLang="en-US" sz="1200" dirty="0"/>
          </a:p>
        </p:txBody>
      </p:sp>
      <p:cxnSp>
        <p:nvCxnSpPr>
          <p:cNvPr id="31" name="연결선: 꺾임 30">
            <a:extLst>
              <a:ext uri="{FF2B5EF4-FFF2-40B4-BE49-F238E27FC236}">
                <a16:creationId xmlns:a16="http://schemas.microsoft.com/office/drawing/2014/main" id="{CE4DB878-531D-44C4-82B9-D016D8C2235C}"/>
              </a:ext>
            </a:extLst>
          </p:cNvPr>
          <p:cNvCxnSpPr>
            <a:endCxn id="19" idx="1"/>
          </p:cNvCxnSpPr>
          <p:nvPr/>
        </p:nvCxnSpPr>
        <p:spPr>
          <a:xfrm>
            <a:off x="3953146" y="5734198"/>
            <a:ext cx="2545671" cy="616470"/>
          </a:xfrm>
          <a:prstGeom prst="bentConnector3">
            <a:avLst>
              <a:gd name="adj1" fmla="val 25"/>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234840"/>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TextBox 7">
            <a:extLst>
              <a:ext uri="{FF2B5EF4-FFF2-40B4-BE49-F238E27FC236}">
                <a16:creationId xmlns:a16="http://schemas.microsoft.com/office/drawing/2014/main" id="{E89F9A97-A038-4818-A52A-53A7811083F2}"/>
              </a:ext>
            </a:extLst>
          </p:cNvPr>
          <p:cNvSpPr txBox="1"/>
          <p:nvPr/>
        </p:nvSpPr>
        <p:spPr>
          <a:xfrm>
            <a:off x="10886" y="73054"/>
            <a:ext cx="1578429" cy="707886"/>
          </a:xfrm>
          <a:prstGeom prst="rect">
            <a:avLst/>
          </a:prstGeom>
          <a:noFill/>
        </p:spPr>
        <p:txBody>
          <a:bodyPr wrap="square" rtlCol="0">
            <a:spAutoFit/>
          </a:bodyPr>
          <a:lstStyle/>
          <a:p>
            <a:r>
              <a:rPr lang="en-US" altLang="ko-KR" sz="2000" dirty="0">
                <a:solidFill>
                  <a:schemeClr val="bg1"/>
                </a:solidFill>
              </a:rPr>
              <a:t>DQN,</a:t>
            </a:r>
          </a:p>
          <a:p>
            <a:r>
              <a:rPr lang="en-US" altLang="ko-KR" sz="2000" dirty="0">
                <a:solidFill>
                  <a:schemeClr val="bg1"/>
                </a:solidFill>
              </a:rPr>
              <a:t>Simulation</a:t>
            </a:r>
            <a:endParaRPr lang="ko-KR" altLang="en-US" sz="2000" dirty="0">
              <a:solidFill>
                <a:schemeClr val="bg1"/>
              </a:solidFill>
            </a:endParaRPr>
          </a:p>
        </p:txBody>
      </p:sp>
      <p:sp>
        <p:nvSpPr>
          <p:cNvPr id="4" name="직사각형 3">
            <a:extLst>
              <a:ext uri="{FF2B5EF4-FFF2-40B4-BE49-F238E27FC236}">
                <a16:creationId xmlns:a16="http://schemas.microsoft.com/office/drawing/2014/main" id="{0FDBC795-8116-47BE-BBD6-BC55B1BAA8C5}"/>
              </a:ext>
            </a:extLst>
          </p:cNvPr>
          <p:cNvSpPr/>
          <p:nvPr/>
        </p:nvSpPr>
        <p:spPr>
          <a:xfrm>
            <a:off x="1992733" y="242331"/>
            <a:ext cx="3806811" cy="369332"/>
          </a:xfrm>
          <a:prstGeom prst="rect">
            <a:avLst/>
          </a:prstGeom>
        </p:spPr>
        <p:txBody>
          <a:bodyPr wrap="none">
            <a:spAutoFit/>
          </a:bodyPr>
          <a:lstStyle/>
          <a:p>
            <a:r>
              <a:rPr lang="en-US" altLang="ko-KR" dirty="0"/>
              <a:t>DEEP REINFORCEMENT LEARNING</a:t>
            </a:r>
            <a:endParaRPr lang="ko-KR" altLang="en-US" dirty="0"/>
          </a:p>
        </p:txBody>
      </p:sp>
      <p:sp>
        <p:nvSpPr>
          <p:cNvPr id="7" name="직사각형 6">
            <a:extLst>
              <a:ext uri="{FF2B5EF4-FFF2-40B4-BE49-F238E27FC236}">
                <a16:creationId xmlns:a16="http://schemas.microsoft.com/office/drawing/2014/main" id="{DB539863-4312-4D91-A3D9-DC6DD956FB94}"/>
              </a:ext>
            </a:extLst>
          </p:cNvPr>
          <p:cNvSpPr/>
          <p:nvPr/>
        </p:nvSpPr>
        <p:spPr>
          <a:xfrm>
            <a:off x="2223752" y="780940"/>
            <a:ext cx="6096000" cy="307777"/>
          </a:xfrm>
          <a:prstGeom prst="rect">
            <a:avLst/>
          </a:prstGeom>
        </p:spPr>
        <p:txBody>
          <a:bodyPr>
            <a:spAutoFit/>
          </a:bodyPr>
          <a:lstStyle/>
          <a:p>
            <a:r>
              <a:rPr lang="en-US" altLang="ko-KR" sz="1400" dirty="0"/>
              <a:t>When channels are correlated and system dynamics are Unknown.</a:t>
            </a:r>
            <a:endParaRPr lang="ko-KR" altLang="en-US" sz="1400" dirty="0"/>
          </a:p>
        </p:txBody>
      </p:sp>
      <p:sp>
        <p:nvSpPr>
          <p:cNvPr id="20" name="직사각형 19">
            <a:extLst>
              <a:ext uri="{FF2B5EF4-FFF2-40B4-BE49-F238E27FC236}">
                <a16:creationId xmlns:a16="http://schemas.microsoft.com/office/drawing/2014/main" id="{BDA2ABDA-1E93-45BC-B871-30A10277B033}"/>
              </a:ext>
            </a:extLst>
          </p:cNvPr>
          <p:cNvSpPr/>
          <p:nvPr/>
        </p:nvSpPr>
        <p:spPr>
          <a:xfrm>
            <a:off x="2223752" y="1257994"/>
            <a:ext cx="6096000" cy="307777"/>
          </a:xfrm>
          <a:prstGeom prst="rect">
            <a:avLst/>
          </a:prstGeom>
        </p:spPr>
        <p:txBody>
          <a:bodyPr>
            <a:spAutoFit/>
          </a:bodyPr>
          <a:lstStyle/>
          <a:p>
            <a:r>
              <a:rPr lang="en-US" altLang="ko-KR" sz="1400" dirty="0"/>
              <a:t>Approach </a:t>
            </a:r>
            <a:r>
              <a:rPr lang="en-US" altLang="ko-KR" sz="1400" dirty="0">
                <a:sym typeface="Wingdings" panose="05000000000000000000" pitchFamily="2" charset="2"/>
              </a:rPr>
              <a:t> model free, Deep Q-Learning</a:t>
            </a:r>
            <a:endParaRPr lang="ko-KR" altLang="en-US" sz="1400" dirty="0"/>
          </a:p>
        </p:txBody>
      </p:sp>
      <p:pic>
        <p:nvPicPr>
          <p:cNvPr id="9" name="그림 8">
            <a:extLst>
              <a:ext uri="{FF2B5EF4-FFF2-40B4-BE49-F238E27FC236}">
                <a16:creationId xmlns:a16="http://schemas.microsoft.com/office/drawing/2014/main" id="{F749EB5F-C1AD-4DE2-BD40-9B7C727060EB}"/>
              </a:ext>
            </a:extLst>
          </p:cNvPr>
          <p:cNvPicPr>
            <a:picLocks noChangeAspect="1"/>
          </p:cNvPicPr>
          <p:nvPr/>
        </p:nvPicPr>
        <p:blipFill>
          <a:blip r:embed="rId3"/>
          <a:stretch>
            <a:fillRect/>
          </a:stretch>
        </p:blipFill>
        <p:spPr>
          <a:xfrm>
            <a:off x="2223752" y="1550382"/>
            <a:ext cx="3996744" cy="2097809"/>
          </a:xfrm>
          <a:prstGeom prst="rect">
            <a:avLst/>
          </a:prstGeom>
        </p:spPr>
      </p:pic>
      <p:sp>
        <p:nvSpPr>
          <p:cNvPr id="23" name="직사각형 22">
            <a:extLst>
              <a:ext uri="{FF2B5EF4-FFF2-40B4-BE49-F238E27FC236}">
                <a16:creationId xmlns:a16="http://schemas.microsoft.com/office/drawing/2014/main" id="{AD02FF5E-3D3E-4A41-886B-478897DC26A9}"/>
              </a:ext>
            </a:extLst>
          </p:cNvPr>
          <p:cNvSpPr/>
          <p:nvPr/>
        </p:nvSpPr>
        <p:spPr>
          <a:xfrm>
            <a:off x="1992733" y="4121965"/>
            <a:ext cx="1285929" cy="369332"/>
          </a:xfrm>
          <a:prstGeom prst="rect">
            <a:avLst/>
          </a:prstGeom>
        </p:spPr>
        <p:txBody>
          <a:bodyPr wrap="none">
            <a:spAutoFit/>
          </a:bodyPr>
          <a:lstStyle/>
          <a:p>
            <a:r>
              <a:rPr lang="en-US" altLang="ko-KR" dirty="0"/>
              <a:t>Simulation</a:t>
            </a:r>
            <a:endParaRPr lang="ko-KR" altLang="en-US" dirty="0"/>
          </a:p>
        </p:txBody>
      </p:sp>
      <p:sp>
        <p:nvSpPr>
          <p:cNvPr id="2" name="TextBox 1">
            <a:extLst>
              <a:ext uri="{FF2B5EF4-FFF2-40B4-BE49-F238E27FC236}">
                <a16:creationId xmlns:a16="http://schemas.microsoft.com/office/drawing/2014/main" id="{6CCC8862-7274-4AFC-B138-F396C14016BD}"/>
              </a:ext>
            </a:extLst>
          </p:cNvPr>
          <p:cNvSpPr txBox="1"/>
          <p:nvPr/>
        </p:nvSpPr>
        <p:spPr>
          <a:xfrm>
            <a:off x="2223752" y="4526559"/>
            <a:ext cx="5071570" cy="307777"/>
          </a:xfrm>
          <a:prstGeom prst="rect">
            <a:avLst/>
          </a:prstGeom>
          <a:noFill/>
        </p:spPr>
        <p:txBody>
          <a:bodyPr wrap="square" rtlCol="0">
            <a:spAutoFit/>
          </a:bodyPr>
          <a:lstStyle/>
          <a:p>
            <a:r>
              <a:rPr lang="en-US" altLang="ko-KR" sz="1400" dirty="0"/>
              <a:t>* Performance</a:t>
            </a:r>
            <a:r>
              <a:rPr lang="ko-KR" altLang="en-US" sz="1400" dirty="0"/>
              <a:t> </a:t>
            </a:r>
            <a:r>
              <a:rPr lang="en-US" altLang="ko-KR" sz="1400" dirty="0"/>
              <a:t>on</a:t>
            </a:r>
            <a:r>
              <a:rPr lang="ko-KR" altLang="en-US" sz="1400" dirty="0"/>
              <a:t> </a:t>
            </a:r>
            <a:r>
              <a:rPr lang="en-US" altLang="ko-KR" sz="1400" dirty="0"/>
              <a:t>the</a:t>
            </a:r>
            <a:r>
              <a:rPr lang="ko-KR" altLang="en-US" sz="1400" dirty="0"/>
              <a:t> </a:t>
            </a:r>
            <a:r>
              <a:rPr lang="en-US" altLang="ko-KR" sz="1400" dirty="0"/>
              <a:t>fixed-pattern</a:t>
            </a:r>
            <a:r>
              <a:rPr lang="ko-KR" altLang="en-US" sz="1400" dirty="0"/>
              <a:t> </a:t>
            </a:r>
            <a:r>
              <a:rPr lang="en-US" altLang="ko-KR" sz="1400" dirty="0"/>
              <a:t>switching</a:t>
            </a:r>
            <a:r>
              <a:rPr lang="ko-KR" altLang="en-US" sz="1400" dirty="0"/>
              <a:t> </a:t>
            </a:r>
            <a:r>
              <a:rPr lang="en-US" altLang="ko-KR" sz="1400" dirty="0"/>
              <a:t>pattern</a:t>
            </a:r>
            <a:r>
              <a:rPr lang="ko-KR" altLang="en-US" sz="1400" dirty="0"/>
              <a:t> </a:t>
            </a:r>
            <a:r>
              <a:rPr lang="en-US" altLang="ko-KR" sz="1400" dirty="0"/>
              <a:t>model</a:t>
            </a:r>
            <a:endParaRPr lang="ko-KR" altLang="en-US" sz="1400" dirty="0"/>
          </a:p>
        </p:txBody>
      </p:sp>
      <p:sp>
        <p:nvSpPr>
          <p:cNvPr id="10" name="TextBox 9">
            <a:extLst>
              <a:ext uri="{FF2B5EF4-FFF2-40B4-BE49-F238E27FC236}">
                <a16:creationId xmlns:a16="http://schemas.microsoft.com/office/drawing/2014/main" id="{DCA30B03-FAA3-4FDF-8FB9-0D5CAF9B50B5}"/>
              </a:ext>
            </a:extLst>
          </p:cNvPr>
          <p:cNvSpPr txBox="1"/>
          <p:nvPr/>
        </p:nvSpPr>
        <p:spPr>
          <a:xfrm>
            <a:off x="2223752" y="4999841"/>
            <a:ext cx="5071570" cy="307777"/>
          </a:xfrm>
          <a:prstGeom prst="rect">
            <a:avLst/>
          </a:prstGeom>
          <a:noFill/>
        </p:spPr>
        <p:txBody>
          <a:bodyPr wrap="square" rtlCol="0">
            <a:spAutoFit/>
          </a:bodyPr>
          <a:lstStyle/>
          <a:p>
            <a:r>
              <a:rPr lang="en-US" altLang="ko-KR" sz="1400" dirty="0"/>
              <a:t>* Real Data Trace</a:t>
            </a:r>
            <a:endParaRPr lang="ko-KR" altLang="en-US" sz="1400" dirty="0"/>
          </a:p>
        </p:txBody>
      </p:sp>
      <p:sp>
        <p:nvSpPr>
          <p:cNvPr id="12" name="TextBox 11">
            <a:extLst>
              <a:ext uri="{FF2B5EF4-FFF2-40B4-BE49-F238E27FC236}">
                <a16:creationId xmlns:a16="http://schemas.microsoft.com/office/drawing/2014/main" id="{E795920C-0B07-48F2-BDA5-AC594C99622E}"/>
              </a:ext>
            </a:extLst>
          </p:cNvPr>
          <p:cNvSpPr txBox="1"/>
          <p:nvPr/>
        </p:nvSpPr>
        <p:spPr>
          <a:xfrm>
            <a:off x="2223751" y="5946405"/>
            <a:ext cx="5628161" cy="307777"/>
          </a:xfrm>
          <a:prstGeom prst="rect">
            <a:avLst/>
          </a:prstGeom>
          <a:noFill/>
        </p:spPr>
        <p:txBody>
          <a:bodyPr wrap="square" rtlCol="0">
            <a:spAutoFit/>
          </a:bodyPr>
          <a:lstStyle/>
          <a:p>
            <a:r>
              <a:rPr lang="en-US" altLang="ko-KR" sz="1400" dirty="0"/>
              <a:t>* Performance</a:t>
            </a:r>
            <a:r>
              <a:rPr lang="ko-KR" altLang="en-US" sz="1400" dirty="0"/>
              <a:t> </a:t>
            </a:r>
            <a:r>
              <a:rPr lang="en-US" altLang="ko-KR" sz="1400" dirty="0"/>
              <a:t>on</a:t>
            </a:r>
            <a:r>
              <a:rPr lang="ko-KR" altLang="en-US" sz="1400" dirty="0"/>
              <a:t> </a:t>
            </a:r>
            <a:r>
              <a:rPr lang="en-US" altLang="ko-KR" sz="1400" dirty="0"/>
              <a:t>the</a:t>
            </a:r>
            <a:r>
              <a:rPr lang="ko-KR" altLang="en-US" sz="1400" dirty="0"/>
              <a:t> </a:t>
            </a:r>
            <a:r>
              <a:rPr lang="en-US" altLang="ko-KR" sz="1400" dirty="0"/>
              <a:t>changed-pattern</a:t>
            </a:r>
            <a:r>
              <a:rPr lang="ko-KR" altLang="en-US" sz="1400" dirty="0"/>
              <a:t> </a:t>
            </a:r>
            <a:r>
              <a:rPr lang="en-US" altLang="ko-KR" sz="1400" dirty="0"/>
              <a:t>switching</a:t>
            </a:r>
            <a:r>
              <a:rPr lang="ko-KR" altLang="en-US" sz="1400" dirty="0"/>
              <a:t> </a:t>
            </a:r>
            <a:r>
              <a:rPr lang="en-US" altLang="ko-KR" sz="1400" dirty="0"/>
              <a:t>pattern</a:t>
            </a:r>
            <a:r>
              <a:rPr lang="ko-KR" altLang="en-US" sz="1400" dirty="0"/>
              <a:t> </a:t>
            </a:r>
            <a:r>
              <a:rPr lang="en-US" altLang="ko-KR" sz="1400" dirty="0"/>
              <a:t>model</a:t>
            </a:r>
            <a:endParaRPr lang="ko-KR" altLang="en-US" sz="1400" dirty="0"/>
          </a:p>
        </p:txBody>
      </p:sp>
      <p:sp>
        <p:nvSpPr>
          <p:cNvPr id="13" name="TextBox 12">
            <a:extLst>
              <a:ext uri="{FF2B5EF4-FFF2-40B4-BE49-F238E27FC236}">
                <a16:creationId xmlns:a16="http://schemas.microsoft.com/office/drawing/2014/main" id="{77823C52-8CA0-4458-99B1-D2868E99D3D2}"/>
              </a:ext>
            </a:extLst>
          </p:cNvPr>
          <p:cNvSpPr txBox="1"/>
          <p:nvPr/>
        </p:nvSpPr>
        <p:spPr>
          <a:xfrm>
            <a:off x="2223751" y="5473123"/>
            <a:ext cx="7427145" cy="307777"/>
          </a:xfrm>
          <a:prstGeom prst="rect">
            <a:avLst/>
          </a:prstGeom>
          <a:noFill/>
        </p:spPr>
        <p:txBody>
          <a:bodyPr wrap="square" rtlCol="0">
            <a:spAutoFit/>
          </a:bodyPr>
          <a:lstStyle/>
          <a:p>
            <a:r>
              <a:rPr lang="en-US" altLang="ko-KR" sz="1400" dirty="0"/>
              <a:t>* The practical issue of synchronization between the sender and receiver of the system</a:t>
            </a:r>
            <a:endParaRPr lang="ko-KR" altLang="en-US" sz="1400" dirty="0"/>
          </a:p>
        </p:txBody>
      </p:sp>
    </p:spTree>
    <p:extLst>
      <p:ext uri="{BB962C8B-B14F-4D97-AF65-F5344CB8AC3E}">
        <p14:creationId xmlns:p14="http://schemas.microsoft.com/office/powerpoint/2010/main" val="1375978781"/>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TextBox 7">
            <a:extLst>
              <a:ext uri="{FF2B5EF4-FFF2-40B4-BE49-F238E27FC236}">
                <a16:creationId xmlns:a16="http://schemas.microsoft.com/office/drawing/2014/main" id="{E89F9A97-A038-4818-A52A-53A7811083F2}"/>
              </a:ext>
            </a:extLst>
          </p:cNvPr>
          <p:cNvSpPr txBox="1"/>
          <p:nvPr/>
        </p:nvSpPr>
        <p:spPr>
          <a:xfrm>
            <a:off x="10886" y="73054"/>
            <a:ext cx="1578429" cy="707886"/>
          </a:xfrm>
          <a:prstGeom prst="rect">
            <a:avLst/>
          </a:prstGeom>
          <a:noFill/>
        </p:spPr>
        <p:txBody>
          <a:bodyPr wrap="square" rtlCol="0">
            <a:spAutoFit/>
          </a:bodyPr>
          <a:lstStyle/>
          <a:p>
            <a:r>
              <a:rPr lang="en-US" altLang="ko-KR" sz="2000" dirty="0">
                <a:solidFill>
                  <a:schemeClr val="bg1"/>
                </a:solidFill>
              </a:rPr>
              <a:t>Problem</a:t>
            </a:r>
          </a:p>
          <a:p>
            <a:r>
              <a:rPr lang="en-US" altLang="ko-KR" sz="2000" dirty="0">
                <a:solidFill>
                  <a:schemeClr val="bg1"/>
                </a:solidFill>
              </a:rPr>
              <a:t>Formulation</a:t>
            </a:r>
            <a:endParaRPr lang="ko-KR" altLang="en-US" sz="2000" dirty="0">
              <a:solidFill>
                <a:schemeClr val="bg1"/>
              </a:solidFill>
            </a:endParaRPr>
          </a:p>
        </p:txBody>
      </p:sp>
      <p:pic>
        <p:nvPicPr>
          <p:cNvPr id="21" name="그림 20">
            <a:extLst>
              <a:ext uri="{FF2B5EF4-FFF2-40B4-BE49-F238E27FC236}">
                <a16:creationId xmlns:a16="http://schemas.microsoft.com/office/drawing/2014/main" id="{51BED0B7-4CC1-455F-819B-084820E796AE}"/>
              </a:ext>
            </a:extLst>
          </p:cNvPr>
          <p:cNvPicPr>
            <a:picLocks noChangeAspect="1"/>
          </p:cNvPicPr>
          <p:nvPr/>
        </p:nvPicPr>
        <p:blipFill>
          <a:blip r:embed="rId3"/>
          <a:stretch>
            <a:fillRect/>
          </a:stretch>
        </p:blipFill>
        <p:spPr>
          <a:xfrm>
            <a:off x="1883229" y="3628873"/>
            <a:ext cx="5553075" cy="2457450"/>
          </a:xfrm>
          <a:prstGeom prst="rect">
            <a:avLst/>
          </a:prstGeom>
        </p:spPr>
      </p:pic>
      <p:sp>
        <p:nvSpPr>
          <p:cNvPr id="28" name="직사각형 27">
            <a:extLst>
              <a:ext uri="{FF2B5EF4-FFF2-40B4-BE49-F238E27FC236}">
                <a16:creationId xmlns:a16="http://schemas.microsoft.com/office/drawing/2014/main" id="{C0A08D5F-AF9F-4C18-8DAC-9240C086262D}"/>
              </a:ext>
            </a:extLst>
          </p:cNvPr>
          <p:cNvSpPr/>
          <p:nvPr/>
        </p:nvSpPr>
        <p:spPr>
          <a:xfrm>
            <a:off x="7436304" y="4057379"/>
            <a:ext cx="4451183" cy="1600438"/>
          </a:xfrm>
          <a:prstGeom prst="rect">
            <a:avLst/>
          </a:prstGeom>
        </p:spPr>
        <p:txBody>
          <a:bodyPr wrap="square">
            <a:spAutoFit/>
          </a:bodyPr>
          <a:lstStyle/>
          <a:p>
            <a:r>
              <a:rPr lang="en-US" altLang="ko-KR" sz="1400" dirty="0"/>
              <a:t>we investigate the fixed-pattern channel switching model with 16 channels are evenly divided into several subsets that take turns to become available with a switching probability fixed at p = 0.9. </a:t>
            </a:r>
          </a:p>
          <a:p>
            <a:endParaRPr lang="en-US" altLang="ko-KR" sz="1400" dirty="0"/>
          </a:p>
          <a:p>
            <a:r>
              <a:rPr lang="en-US" altLang="ko-KR" sz="1400" dirty="0"/>
              <a:t>In Fig. 2, we provide a pixel illustration to visualize how the states of channels change.</a:t>
            </a:r>
            <a:endParaRPr lang="ko-KR" altLang="en-US" sz="1400" dirty="0"/>
          </a:p>
        </p:txBody>
      </p:sp>
      <p:sp>
        <p:nvSpPr>
          <p:cNvPr id="30" name="직사각형 29">
            <a:extLst>
              <a:ext uri="{FF2B5EF4-FFF2-40B4-BE49-F238E27FC236}">
                <a16:creationId xmlns:a16="http://schemas.microsoft.com/office/drawing/2014/main" id="{10DB965C-D113-4333-8DB7-C8CEE8944912}"/>
              </a:ext>
            </a:extLst>
          </p:cNvPr>
          <p:cNvSpPr/>
          <p:nvPr/>
        </p:nvSpPr>
        <p:spPr>
          <a:xfrm>
            <a:off x="7489927" y="5757367"/>
            <a:ext cx="229405" cy="2294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32" name="직사각형 31">
            <a:extLst>
              <a:ext uri="{FF2B5EF4-FFF2-40B4-BE49-F238E27FC236}">
                <a16:creationId xmlns:a16="http://schemas.microsoft.com/office/drawing/2014/main" id="{EB39F98A-454E-4A60-9AE3-ADA1B34518EA}"/>
              </a:ext>
            </a:extLst>
          </p:cNvPr>
          <p:cNvSpPr/>
          <p:nvPr/>
        </p:nvSpPr>
        <p:spPr>
          <a:xfrm>
            <a:off x="9547193" y="5757367"/>
            <a:ext cx="229405" cy="2294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F079F57A-053C-4F11-8FFF-F4A1A021197B}"/>
              </a:ext>
            </a:extLst>
          </p:cNvPr>
          <p:cNvSpPr/>
          <p:nvPr/>
        </p:nvSpPr>
        <p:spPr>
          <a:xfrm>
            <a:off x="7729049" y="5718181"/>
            <a:ext cx="1525399" cy="307777"/>
          </a:xfrm>
          <a:prstGeom prst="rect">
            <a:avLst/>
          </a:prstGeom>
        </p:spPr>
        <p:txBody>
          <a:bodyPr wrap="square">
            <a:spAutoFit/>
          </a:bodyPr>
          <a:lstStyle/>
          <a:p>
            <a:r>
              <a:rPr lang="en-US" altLang="ko-KR" sz="1400" dirty="0"/>
              <a:t>: channel is Bad</a:t>
            </a:r>
            <a:endParaRPr lang="ko-KR" altLang="en-US" sz="1400" dirty="0"/>
          </a:p>
        </p:txBody>
      </p:sp>
      <p:sp>
        <p:nvSpPr>
          <p:cNvPr id="34" name="직사각형 33">
            <a:extLst>
              <a:ext uri="{FF2B5EF4-FFF2-40B4-BE49-F238E27FC236}">
                <a16:creationId xmlns:a16="http://schemas.microsoft.com/office/drawing/2014/main" id="{AC0162DF-57FD-4D92-B12E-5AE659335216}"/>
              </a:ext>
            </a:extLst>
          </p:cNvPr>
          <p:cNvSpPr/>
          <p:nvPr/>
        </p:nvSpPr>
        <p:spPr>
          <a:xfrm>
            <a:off x="9776598" y="5718181"/>
            <a:ext cx="1872343" cy="307777"/>
          </a:xfrm>
          <a:prstGeom prst="rect">
            <a:avLst/>
          </a:prstGeom>
        </p:spPr>
        <p:txBody>
          <a:bodyPr wrap="square">
            <a:spAutoFit/>
          </a:bodyPr>
          <a:lstStyle/>
          <a:p>
            <a:r>
              <a:rPr lang="en-US" altLang="ko-KR" sz="1400" dirty="0"/>
              <a:t>: channel is Good</a:t>
            </a:r>
            <a:endParaRPr lang="ko-KR" altLang="en-US" sz="1400" dirty="0"/>
          </a:p>
        </p:txBody>
      </p:sp>
      <p:sp>
        <p:nvSpPr>
          <p:cNvPr id="10" name="직사각형 9">
            <a:extLst>
              <a:ext uri="{FF2B5EF4-FFF2-40B4-BE49-F238E27FC236}">
                <a16:creationId xmlns:a16="http://schemas.microsoft.com/office/drawing/2014/main" id="{BE49C053-E848-43C0-889C-3A93AF7B9B36}"/>
              </a:ext>
            </a:extLst>
          </p:cNvPr>
          <p:cNvSpPr/>
          <p:nvPr/>
        </p:nvSpPr>
        <p:spPr>
          <a:xfrm>
            <a:off x="2171464" y="810124"/>
            <a:ext cx="6096000" cy="307777"/>
          </a:xfrm>
          <a:prstGeom prst="rect">
            <a:avLst/>
          </a:prstGeom>
        </p:spPr>
        <p:txBody>
          <a:bodyPr>
            <a:spAutoFit/>
          </a:bodyPr>
          <a:lstStyle/>
          <a:p>
            <a:r>
              <a:rPr lang="en-US" altLang="ko-KR" sz="1400" dirty="0"/>
              <a:t>Optimal policy for known fixed-pattern channel switching.</a:t>
            </a:r>
            <a:endParaRPr lang="ko-KR" altLang="en-US" sz="1400" dirty="0"/>
          </a:p>
        </p:txBody>
      </p:sp>
      <p:sp>
        <p:nvSpPr>
          <p:cNvPr id="11" name="직사각형 10">
            <a:extLst>
              <a:ext uri="{FF2B5EF4-FFF2-40B4-BE49-F238E27FC236}">
                <a16:creationId xmlns:a16="http://schemas.microsoft.com/office/drawing/2014/main" id="{0D786A71-6143-4875-9528-B6E706BEBFCE}"/>
              </a:ext>
            </a:extLst>
          </p:cNvPr>
          <p:cNvSpPr/>
          <p:nvPr/>
        </p:nvSpPr>
        <p:spPr>
          <a:xfrm>
            <a:off x="2171464" y="1144138"/>
            <a:ext cx="8620259" cy="738664"/>
          </a:xfrm>
          <a:prstGeom prst="rect">
            <a:avLst/>
          </a:prstGeom>
        </p:spPr>
        <p:txBody>
          <a:bodyPr wrap="square">
            <a:spAutoFit/>
          </a:bodyPr>
          <a:lstStyle/>
          <a:p>
            <a:r>
              <a:rPr lang="en-US" altLang="ko-KR" sz="1400" dirty="0"/>
              <a:t>We consider a correlated channel model that we refer to as fixed-pattern channel switching, in which all the </a:t>
            </a:r>
            <a:r>
              <a:rPr lang="en-US" altLang="ko-KR" sz="1400" i="1" dirty="0"/>
              <a:t>N</a:t>
            </a:r>
            <a:r>
              <a:rPr lang="en-US" altLang="ko-KR" sz="1400" dirty="0"/>
              <a:t> channels in the system can be divided into several independent subsets and these subsets take turns to be activated following a fixed pattern</a:t>
            </a:r>
            <a:endParaRPr lang="ko-KR" altLang="en-US" sz="1400" dirty="0"/>
          </a:p>
        </p:txBody>
      </p:sp>
      <p:sp>
        <p:nvSpPr>
          <p:cNvPr id="12" name="직사각형 11">
            <a:extLst>
              <a:ext uri="{FF2B5EF4-FFF2-40B4-BE49-F238E27FC236}">
                <a16:creationId xmlns:a16="http://schemas.microsoft.com/office/drawing/2014/main" id="{68160B10-BF03-420D-A67C-2F0D0F7039BA}"/>
              </a:ext>
            </a:extLst>
          </p:cNvPr>
          <p:cNvSpPr/>
          <p:nvPr/>
        </p:nvSpPr>
        <p:spPr>
          <a:xfrm>
            <a:off x="2171464" y="2507824"/>
            <a:ext cx="8324287" cy="523220"/>
          </a:xfrm>
          <a:prstGeom prst="rect">
            <a:avLst/>
          </a:prstGeom>
        </p:spPr>
        <p:txBody>
          <a:bodyPr wrap="square">
            <a:spAutoFit/>
          </a:bodyPr>
          <a:lstStyle/>
          <a:p>
            <a:r>
              <a:rPr lang="en-US" altLang="ko-KR" sz="1400" dirty="0"/>
              <a:t> At each time slot, with a known probability </a:t>
            </a:r>
            <a:r>
              <a:rPr lang="en-US" altLang="ko-KR" sz="1400" i="1" dirty="0"/>
              <a:t>p</a:t>
            </a:r>
            <a:r>
              <a:rPr lang="en-US" altLang="ko-KR" sz="1400" dirty="0"/>
              <a:t> (0 ≤ </a:t>
            </a:r>
            <a:r>
              <a:rPr lang="en-US" altLang="ko-KR" sz="1400" i="1" dirty="0"/>
              <a:t>p</a:t>
            </a:r>
            <a:r>
              <a:rPr lang="en-US" altLang="ko-KR" sz="1400" dirty="0"/>
              <a:t> ≤ 1) the </a:t>
            </a:r>
            <a:r>
              <a:rPr lang="en-US" altLang="ko-KR" sz="1400" b="1" dirty="0"/>
              <a:t>next following </a:t>
            </a:r>
            <a:r>
              <a:rPr lang="en-US" altLang="ko-KR" sz="1400" dirty="0"/>
              <a:t>subset is activated, and with probability 1 − </a:t>
            </a:r>
            <a:r>
              <a:rPr lang="en-US" altLang="ko-KR" sz="1400" i="1" dirty="0"/>
              <a:t>p</a:t>
            </a:r>
            <a:r>
              <a:rPr lang="en-US" altLang="ko-KR" sz="1400" dirty="0"/>
              <a:t> the current subset </a:t>
            </a:r>
            <a:r>
              <a:rPr lang="en-US" altLang="ko-KR" sz="1400" b="1" dirty="0"/>
              <a:t>remains</a:t>
            </a:r>
            <a:r>
              <a:rPr lang="en-US" altLang="ko-KR" sz="1400" dirty="0"/>
              <a:t> activated.</a:t>
            </a:r>
            <a:endParaRPr lang="ko-KR" altLang="en-US" sz="1400" dirty="0"/>
          </a:p>
        </p:txBody>
      </p:sp>
      <p:sp>
        <p:nvSpPr>
          <p:cNvPr id="13" name="직사각형 12">
            <a:extLst>
              <a:ext uri="{FF2B5EF4-FFF2-40B4-BE49-F238E27FC236}">
                <a16:creationId xmlns:a16="http://schemas.microsoft.com/office/drawing/2014/main" id="{05BC999F-A454-471A-8630-3AC88A70FD3D}"/>
              </a:ext>
            </a:extLst>
          </p:cNvPr>
          <p:cNvSpPr/>
          <p:nvPr/>
        </p:nvSpPr>
        <p:spPr>
          <a:xfrm>
            <a:off x="3062412" y="3075471"/>
            <a:ext cx="6714186" cy="523220"/>
          </a:xfrm>
          <a:prstGeom prst="rect">
            <a:avLst/>
          </a:prstGeom>
        </p:spPr>
        <p:txBody>
          <a:bodyPr wrap="square">
            <a:spAutoFit/>
          </a:bodyPr>
          <a:lstStyle/>
          <a:p>
            <a:r>
              <a:rPr lang="en-US" altLang="ko-KR" sz="1400" dirty="0"/>
              <a:t> We assume the activation order of the subsets is known, fixed, and will not change over time.</a:t>
            </a:r>
          </a:p>
        </p:txBody>
      </p:sp>
      <p:sp>
        <p:nvSpPr>
          <p:cNvPr id="14" name="직사각형 13">
            <a:extLst>
              <a:ext uri="{FF2B5EF4-FFF2-40B4-BE49-F238E27FC236}">
                <a16:creationId xmlns:a16="http://schemas.microsoft.com/office/drawing/2014/main" id="{3F5E4F98-F57C-4C02-8BBC-D81F13AF918D}"/>
              </a:ext>
            </a:extLst>
          </p:cNvPr>
          <p:cNvSpPr/>
          <p:nvPr/>
        </p:nvSpPr>
        <p:spPr>
          <a:xfrm>
            <a:off x="2171464" y="1930174"/>
            <a:ext cx="8324287" cy="523220"/>
          </a:xfrm>
          <a:prstGeom prst="rect">
            <a:avLst/>
          </a:prstGeom>
        </p:spPr>
        <p:txBody>
          <a:bodyPr wrap="square">
            <a:spAutoFit/>
          </a:bodyPr>
          <a:lstStyle/>
          <a:p>
            <a:r>
              <a:rPr lang="en-US" altLang="ko-KR" sz="1400" dirty="0"/>
              <a:t>Specifically, we assume all channels in one currently activated subset are good and all channels in inactivated subsets are bad.</a:t>
            </a:r>
            <a:endParaRPr lang="ko-KR" altLang="en-US" sz="1400" dirty="0"/>
          </a:p>
        </p:txBody>
      </p:sp>
      <p:sp>
        <p:nvSpPr>
          <p:cNvPr id="15" name="TextBox 14">
            <a:extLst>
              <a:ext uri="{FF2B5EF4-FFF2-40B4-BE49-F238E27FC236}">
                <a16:creationId xmlns:a16="http://schemas.microsoft.com/office/drawing/2014/main" id="{2101B23A-A691-4DEC-8BC7-96C143207BEF}"/>
              </a:ext>
            </a:extLst>
          </p:cNvPr>
          <p:cNvSpPr txBox="1"/>
          <p:nvPr/>
        </p:nvSpPr>
        <p:spPr>
          <a:xfrm>
            <a:off x="2223752" y="273108"/>
            <a:ext cx="5071570" cy="307777"/>
          </a:xfrm>
          <a:prstGeom prst="rect">
            <a:avLst/>
          </a:prstGeom>
          <a:noFill/>
        </p:spPr>
        <p:txBody>
          <a:bodyPr wrap="square" rtlCol="0">
            <a:spAutoFit/>
          </a:bodyPr>
          <a:lstStyle/>
          <a:p>
            <a:r>
              <a:rPr lang="en-US" altLang="ko-KR" sz="1400" dirty="0"/>
              <a:t>* Performance</a:t>
            </a:r>
            <a:r>
              <a:rPr lang="ko-KR" altLang="en-US" sz="1400" dirty="0"/>
              <a:t> </a:t>
            </a:r>
            <a:r>
              <a:rPr lang="en-US" altLang="ko-KR" sz="1400" dirty="0"/>
              <a:t>on</a:t>
            </a:r>
            <a:r>
              <a:rPr lang="ko-KR" altLang="en-US" sz="1400" dirty="0"/>
              <a:t> </a:t>
            </a:r>
            <a:r>
              <a:rPr lang="en-US" altLang="ko-KR" sz="1400" dirty="0"/>
              <a:t>the</a:t>
            </a:r>
            <a:r>
              <a:rPr lang="ko-KR" altLang="en-US" sz="1400" dirty="0"/>
              <a:t> </a:t>
            </a:r>
            <a:r>
              <a:rPr lang="en-US" altLang="ko-KR" sz="1400" dirty="0"/>
              <a:t>fixed-pattern</a:t>
            </a:r>
            <a:r>
              <a:rPr lang="ko-KR" altLang="en-US" sz="1400" dirty="0"/>
              <a:t> </a:t>
            </a:r>
            <a:r>
              <a:rPr lang="en-US" altLang="ko-KR" sz="1400" dirty="0"/>
              <a:t>switching</a:t>
            </a:r>
            <a:r>
              <a:rPr lang="ko-KR" altLang="en-US" sz="1400" dirty="0"/>
              <a:t> </a:t>
            </a:r>
            <a:r>
              <a:rPr lang="en-US" altLang="ko-KR" sz="1400" dirty="0"/>
              <a:t>pattern</a:t>
            </a:r>
            <a:r>
              <a:rPr lang="ko-KR" altLang="en-US" sz="1400" dirty="0"/>
              <a:t> </a:t>
            </a:r>
            <a:r>
              <a:rPr lang="en-US" altLang="ko-KR" sz="1400" dirty="0"/>
              <a:t>model</a:t>
            </a:r>
            <a:endParaRPr lang="ko-KR" altLang="en-US" sz="1400" dirty="0"/>
          </a:p>
        </p:txBody>
      </p:sp>
    </p:spTree>
    <p:extLst>
      <p:ext uri="{BB962C8B-B14F-4D97-AF65-F5344CB8AC3E}">
        <p14:creationId xmlns:p14="http://schemas.microsoft.com/office/powerpoint/2010/main" val="3495817780"/>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TextBox 7">
            <a:extLst>
              <a:ext uri="{FF2B5EF4-FFF2-40B4-BE49-F238E27FC236}">
                <a16:creationId xmlns:a16="http://schemas.microsoft.com/office/drawing/2014/main" id="{E89F9A97-A038-4818-A52A-53A7811083F2}"/>
              </a:ext>
            </a:extLst>
          </p:cNvPr>
          <p:cNvSpPr txBox="1"/>
          <p:nvPr/>
        </p:nvSpPr>
        <p:spPr>
          <a:xfrm>
            <a:off x="10886" y="73054"/>
            <a:ext cx="1578429" cy="400110"/>
          </a:xfrm>
          <a:prstGeom prst="rect">
            <a:avLst/>
          </a:prstGeom>
          <a:noFill/>
        </p:spPr>
        <p:txBody>
          <a:bodyPr wrap="square" rtlCol="0">
            <a:spAutoFit/>
          </a:bodyPr>
          <a:lstStyle/>
          <a:p>
            <a:r>
              <a:rPr lang="en-US" altLang="ko-KR" sz="2000" dirty="0">
                <a:solidFill>
                  <a:schemeClr val="bg1"/>
                </a:solidFill>
              </a:rPr>
              <a:t>Simulation</a:t>
            </a:r>
            <a:endParaRPr lang="ko-KR" altLang="en-US" sz="2000" dirty="0">
              <a:solidFill>
                <a:schemeClr val="bg1"/>
              </a:solidFill>
            </a:endParaRPr>
          </a:p>
        </p:txBody>
      </p:sp>
      <p:pic>
        <p:nvPicPr>
          <p:cNvPr id="2" name="그림 1">
            <a:extLst>
              <a:ext uri="{FF2B5EF4-FFF2-40B4-BE49-F238E27FC236}">
                <a16:creationId xmlns:a16="http://schemas.microsoft.com/office/drawing/2014/main" id="{A675AA89-AEC3-49C7-8A14-97107726979F}"/>
              </a:ext>
            </a:extLst>
          </p:cNvPr>
          <p:cNvPicPr>
            <a:picLocks noChangeAspect="1"/>
          </p:cNvPicPr>
          <p:nvPr/>
        </p:nvPicPr>
        <p:blipFill>
          <a:blip r:embed="rId3"/>
          <a:stretch>
            <a:fillRect/>
          </a:stretch>
        </p:blipFill>
        <p:spPr>
          <a:xfrm>
            <a:off x="2187643" y="426997"/>
            <a:ext cx="4238625" cy="2876550"/>
          </a:xfrm>
          <a:prstGeom prst="rect">
            <a:avLst/>
          </a:prstGeom>
        </p:spPr>
      </p:pic>
      <p:sp>
        <p:nvSpPr>
          <p:cNvPr id="4" name="직사각형 3">
            <a:extLst>
              <a:ext uri="{FF2B5EF4-FFF2-40B4-BE49-F238E27FC236}">
                <a16:creationId xmlns:a16="http://schemas.microsoft.com/office/drawing/2014/main" id="{B3C3882F-8920-4843-930E-CA303D6CB528}"/>
              </a:ext>
            </a:extLst>
          </p:cNvPr>
          <p:cNvSpPr/>
          <p:nvPr/>
        </p:nvSpPr>
        <p:spPr>
          <a:xfrm>
            <a:off x="6182139" y="519330"/>
            <a:ext cx="6009861" cy="523220"/>
          </a:xfrm>
          <a:prstGeom prst="rect">
            <a:avLst/>
          </a:prstGeom>
        </p:spPr>
        <p:txBody>
          <a:bodyPr wrap="square">
            <a:spAutoFit/>
          </a:bodyPr>
          <a:lstStyle/>
          <a:p>
            <a:r>
              <a:rPr lang="en-US" altLang="ko-KR" sz="1400" dirty="0"/>
              <a:t> The 16 channels in the system are in order and the subsets are activated in a sequential round-robin order in the upper graph in Fig. 3,</a:t>
            </a:r>
            <a:endParaRPr lang="ko-KR" altLang="en-US" sz="1400" dirty="0"/>
          </a:p>
        </p:txBody>
      </p:sp>
      <p:cxnSp>
        <p:nvCxnSpPr>
          <p:cNvPr id="7" name="직선 화살표 연결선 6">
            <a:extLst>
              <a:ext uri="{FF2B5EF4-FFF2-40B4-BE49-F238E27FC236}">
                <a16:creationId xmlns:a16="http://schemas.microsoft.com/office/drawing/2014/main" id="{9A05941F-5652-4A51-80ED-922FDFCE2C55}"/>
              </a:ext>
            </a:extLst>
          </p:cNvPr>
          <p:cNvCxnSpPr/>
          <p:nvPr/>
        </p:nvCxnSpPr>
        <p:spPr>
          <a:xfrm>
            <a:off x="7974495" y="2196548"/>
            <a:ext cx="19977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7CA399-0923-43F8-B809-911E594F1827}"/>
              </a:ext>
            </a:extLst>
          </p:cNvPr>
          <p:cNvSpPr txBox="1"/>
          <p:nvPr/>
        </p:nvSpPr>
        <p:spPr>
          <a:xfrm>
            <a:off x="7891670" y="2226367"/>
            <a:ext cx="2345634" cy="276999"/>
          </a:xfrm>
          <a:prstGeom prst="rect">
            <a:avLst/>
          </a:prstGeom>
          <a:noFill/>
        </p:spPr>
        <p:txBody>
          <a:bodyPr wrap="square" rtlCol="0">
            <a:spAutoFit/>
          </a:bodyPr>
          <a:lstStyle/>
          <a:p>
            <a:r>
              <a:rPr lang="en-US" altLang="ko-KR" sz="1200" dirty="0"/>
              <a:t>Number of good channels</a:t>
            </a:r>
            <a:endParaRPr lang="ko-KR" altLang="en-US" sz="1200" dirty="0"/>
          </a:p>
        </p:txBody>
      </p:sp>
      <p:cxnSp>
        <p:nvCxnSpPr>
          <p:cNvPr id="16" name="직선 화살표 연결선 15">
            <a:extLst>
              <a:ext uri="{FF2B5EF4-FFF2-40B4-BE49-F238E27FC236}">
                <a16:creationId xmlns:a16="http://schemas.microsoft.com/office/drawing/2014/main" id="{116C64E5-04C1-4341-8A02-D823B1468D2F}"/>
              </a:ext>
            </a:extLst>
          </p:cNvPr>
          <p:cNvCxnSpPr/>
          <p:nvPr/>
        </p:nvCxnSpPr>
        <p:spPr>
          <a:xfrm flipV="1">
            <a:off x="7364896" y="1224335"/>
            <a:ext cx="0" cy="899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1A5A769-6900-44EC-A759-523817E89113}"/>
              </a:ext>
            </a:extLst>
          </p:cNvPr>
          <p:cNvSpPr txBox="1"/>
          <p:nvPr/>
        </p:nvSpPr>
        <p:spPr>
          <a:xfrm>
            <a:off x="6339508" y="1532102"/>
            <a:ext cx="1025388" cy="430887"/>
          </a:xfrm>
          <a:prstGeom prst="rect">
            <a:avLst/>
          </a:prstGeom>
          <a:noFill/>
        </p:spPr>
        <p:txBody>
          <a:bodyPr wrap="square" rtlCol="0">
            <a:spAutoFit/>
          </a:bodyPr>
          <a:lstStyle/>
          <a:p>
            <a:r>
              <a:rPr lang="en-US" altLang="ko-KR" sz="1100" dirty="0"/>
              <a:t>Performance</a:t>
            </a:r>
          </a:p>
          <a:p>
            <a:r>
              <a:rPr lang="en-US" altLang="ko-KR" sz="1100" dirty="0"/>
              <a:t>(reward)</a:t>
            </a:r>
            <a:endParaRPr lang="ko-KR" altLang="en-US" sz="1100" dirty="0"/>
          </a:p>
        </p:txBody>
      </p:sp>
      <p:cxnSp>
        <p:nvCxnSpPr>
          <p:cNvPr id="24" name="직선 화살표 연결선 23">
            <a:extLst>
              <a:ext uri="{FF2B5EF4-FFF2-40B4-BE49-F238E27FC236}">
                <a16:creationId xmlns:a16="http://schemas.microsoft.com/office/drawing/2014/main" id="{FD9679D0-2BDB-4FCF-9E7E-DE5DE34615C6}"/>
              </a:ext>
            </a:extLst>
          </p:cNvPr>
          <p:cNvCxnSpPr/>
          <p:nvPr/>
        </p:nvCxnSpPr>
        <p:spPr>
          <a:xfrm flipV="1">
            <a:off x="10455965" y="1224335"/>
            <a:ext cx="0" cy="899666"/>
          </a:xfrm>
          <a:prstGeom prst="straightConnector1">
            <a:avLst/>
          </a:prstGeom>
          <a:ln>
            <a:solidFill>
              <a:srgbClr val="CE41CE"/>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1692F5A-8569-445A-A10F-4CB69244DC8F}"/>
              </a:ext>
            </a:extLst>
          </p:cNvPr>
          <p:cNvSpPr txBox="1"/>
          <p:nvPr/>
        </p:nvSpPr>
        <p:spPr>
          <a:xfrm>
            <a:off x="10455964" y="1532102"/>
            <a:ext cx="1025388" cy="600164"/>
          </a:xfrm>
          <a:prstGeom prst="rect">
            <a:avLst/>
          </a:prstGeom>
          <a:noFill/>
        </p:spPr>
        <p:txBody>
          <a:bodyPr wrap="square" rtlCol="0">
            <a:spAutoFit/>
          </a:bodyPr>
          <a:lstStyle/>
          <a:p>
            <a:r>
              <a:rPr lang="en-US" altLang="ko-KR" sz="1100" dirty="0"/>
              <a:t>Number of iterations</a:t>
            </a:r>
          </a:p>
          <a:p>
            <a:r>
              <a:rPr lang="en-US" altLang="ko-KR" sz="1100" dirty="0"/>
              <a:t>(time)</a:t>
            </a:r>
            <a:endParaRPr lang="ko-KR" altLang="en-US" sz="1100" dirty="0"/>
          </a:p>
        </p:txBody>
      </p:sp>
      <p:sp>
        <p:nvSpPr>
          <p:cNvPr id="26" name="TextBox 25">
            <a:extLst>
              <a:ext uri="{FF2B5EF4-FFF2-40B4-BE49-F238E27FC236}">
                <a16:creationId xmlns:a16="http://schemas.microsoft.com/office/drawing/2014/main" id="{07EF474A-7692-4882-BBB6-17D82F7A155A}"/>
              </a:ext>
            </a:extLst>
          </p:cNvPr>
          <p:cNvSpPr txBox="1"/>
          <p:nvPr/>
        </p:nvSpPr>
        <p:spPr>
          <a:xfrm>
            <a:off x="2187643" y="3472090"/>
            <a:ext cx="5071570" cy="307777"/>
          </a:xfrm>
          <a:prstGeom prst="rect">
            <a:avLst/>
          </a:prstGeom>
          <a:noFill/>
        </p:spPr>
        <p:txBody>
          <a:bodyPr wrap="square" rtlCol="0">
            <a:spAutoFit/>
          </a:bodyPr>
          <a:lstStyle/>
          <a:p>
            <a:r>
              <a:rPr lang="en-US" altLang="ko-KR" sz="1400" dirty="0"/>
              <a:t>* Real Data Trace</a:t>
            </a:r>
            <a:endParaRPr lang="ko-KR" altLang="en-US" sz="1400" dirty="0"/>
          </a:p>
        </p:txBody>
      </p:sp>
      <p:sp>
        <p:nvSpPr>
          <p:cNvPr id="19" name="직사각형 18">
            <a:extLst>
              <a:ext uri="{FF2B5EF4-FFF2-40B4-BE49-F238E27FC236}">
                <a16:creationId xmlns:a16="http://schemas.microsoft.com/office/drawing/2014/main" id="{A089471A-1785-4A48-B5D2-81AB64458ABA}"/>
              </a:ext>
            </a:extLst>
          </p:cNvPr>
          <p:cNvSpPr/>
          <p:nvPr/>
        </p:nvSpPr>
        <p:spPr>
          <a:xfrm>
            <a:off x="2314493" y="3848285"/>
            <a:ext cx="9314619" cy="461665"/>
          </a:xfrm>
          <a:prstGeom prst="rect">
            <a:avLst/>
          </a:prstGeom>
        </p:spPr>
        <p:txBody>
          <a:bodyPr wrap="square">
            <a:spAutoFit/>
          </a:bodyPr>
          <a:lstStyle/>
          <a:p>
            <a:r>
              <a:rPr lang="en-US" altLang="ko-KR" sz="1200" dirty="0"/>
              <a:t>We use real data trace collected from our indoor testbed </a:t>
            </a:r>
            <a:r>
              <a:rPr lang="en-US" altLang="ko-KR" sz="1200" dirty="0" err="1"/>
              <a:t>Tutornet</a:t>
            </a:r>
            <a:r>
              <a:rPr lang="en-US" altLang="ko-KR" sz="1200" dirty="0"/>
              <a:t> to train and evaluate the performance of DQN on Fig. 5. Channel utilization of 8 channels in the testbed. real systems. The testbed is composed of </a:t>
            </a:r>
            <a:r>
              <a:rPr lang="en-US" altLang="ko-KR" sz="1200" dirty="0" err="1"/>
              <a:t>TelosB</a:t>
            </a:r>
            <a:r>
              <a:rPr lang="en-US" altLang="ko-KR" sz="1200" dirty="0"/>
              <a:t> nodes with IEEE 802.15.4 radio.</a:t>
            </a:r>
            <a:endParaRPr lang="ko-KR" altLang="en-US" sz="1200" dirty="0"/>
          </a:p>
        </p:txBody>
      </p:sp>
      <p:pic>
        <p:nvPicPr>
          <p:cNvPr id="20" name="그림 19">
            <a:extLst>
              <a:ext uri="{FF2B5EF4-FFF2-40B4-BE49-F238E27FC236}">
                <a16:creationId xmlns:a16="http://schemas.microsoft.com/office/drawing/2014/main" id="{E5540844-0FD5-4744-9CC8-AD6047CE55BB}"/>
              </a:ext>
            </a:extLst>
          </p:cNvPr>
          <p:cNvPicPr>
            <a:picLocks noChangeAspect="1"/>
          </p:cNvPicPr>
          <p:nvPr/>
        </p:nvPicPr>
        <p:blipFill>
          <a:blip r:embed="rId4"/>
          <a:stretch>
            <a:fillRect/>
          </a:stretch>
        </p:blipFill>
        <p:spPr>
          <a:xfrm>
            <a:off x="2314493" y="4309950"/>
            <a:ext cx="3215311" cy="2413550"/>
          </a:xfrm>
          <a:prstGeom prst="rect">
            <a:avLst/>
          </a:prstGeom>
        </p:spPr>
      </p:pic>
      <p:sp>
        <p:nvSpPr>
          <p:cNvPr id="23" name="직사각형 22">
            <a:extLst>
              <a:ext uri="{FF2B5EF4-FFF2-40B4-BE49-F238E27FC236}">
                <a16:creationId xmlns:a16="http://schemas.microsoft.com/office/drawing/2014/main" id="{3B475C24-FD34-4B9F-B79F-EF5E7F3C548D}"/>
              </a:ext>
            </a:extLst>
          </p:cNvPr>
          <p:cNvSpPr/>
          <p:nvPr/>
        </p:nvSpPr>
        <p:spPr>
          <a:xfrm>
            <a:off x="5529804" y="4412537"/>
            <a:ext cx="6394173" cy="830997"/>
          </a:xfrm>
          <a:prstGeom prst="rect">
            <a:avLst/>
          </a:prstGeom>
        </p:spPr>
        <p:txBody>
          <a:bodyPr wrap="square">
            <a:spAutoFit/>
          </a:bodyPr>
          <a:lstStyle/>
          <a:p>
            <a:r>
              <a:rPr lang="en-US" altLang="ko-KR" sz="1200" dirty="0"/>
              <a:t>The transmitter continually transmits one packet rapidly to each one of the 16 available channels within one time slot and the synchronized receiver records the successful and failed attempts, with the only interference coming from surrounding </a:t>
            </a:r>
            <a:r>
              <a:rPr lang="en-US" altLang="ko-KR" sz="1200" dirty="0" err="1"/>
              <a:t>WiFi</a:t>
            </a:r>
            <a:r>
              <a:rPr lang="en-US" altLang="ko-KR" sz="1200" dirty="0"/>
              <a:t> networks that show high dynamic variability</a:t>
            </a:r>
            <a:endParaRPr lang="ko-KR" altLang="en-US" sz="1200" dirty="0"/>
          </a:p>
        </p:txBody>
      </p:sp>
      <p:sp>
        <p:nvSpPr>
          <p:cNvPr id="27" name="직사각형 26">
            <a:extLst>
              <a:ext uri="{FF2B5EF4-FFF2-40B4-BE49-F238E27FC236}">
                <a16:creationId xmlns:a16="http://schemas.microsoft.com/office/drawing/2014/main" id="{0856BCF2-F849-4912-8391-9A1B17828588}"/>
              </a:ext>
            </a:extLst>
          </p:cNvPr>
          <p:cNvSpPr/>
          <p:nvPr/>
        </p:nvSpPr>
        <p:spPr>
          <a:xfrm>
            <a:off x="5533112" y="5870661"/>
            <a:ext cx="6096000" cy="738664"/>
          </a:xfrm>
          <a:prstGeom prst="rect">
            <a:avLst/>
          </a:prstGeom>
        </p:spPr>
        <p:txBody>
          <a:bodyPr>
            <a:spAutoFit/>
          </a:bodyPr>
          <a:lstStyle/>
          <a:p>
            <a:r>
              <a:rPr lang="en-US" altLang="ko-KR" sz="1400" dirty="0"/>
              <a:t>The average accumulated discounted reward from each policy is listed in descending order: </a:t>
            </a:r>
          </a:p>
          <a:p>
            <a:r>
              <a:rPr lang="en-US" altLang="ko-KR" sz="1400" dirty="0"/>
              <a:t>0.947 (DQN), 0.767 (Whittle Index) and −2.170 (Random Policy).</a:t>
            </a:r>
          </a:p>
        </p:txBody>
      </p:sp>
      <p:sp>
        <p:nvSpPr>
          <p:cNvPr id="35" name="직사각형 34">
            <a:extLst>
              <a:ext uri="{FF2B5EF4-FFF2-40B4-BE49-F238E27FC236}">
                <a16:creationId xmlns:a16="http://schemas.microsoft.com/office/drawing/2014/main" id="{F85E0185-E989-4635-A822-252CB8D56CB2}"/>
              </a:ext>
            </a:extLst>
          </p:cNvPr>
          <p:cNvSpPr/>
          <p:nvPr/>
        </p:nvSpPr>
        <p:spPr>
          <a:xfrm>
            <a:off x="5533112" y="5291019"/>
            <a:ext cx="6096000" cy="461665"/>
          </a:xfrm>
          <a:prstGeom prst="rect">
            <a:avLst/>
          </a:prstGeom>
        </p:spPr>
        <p:txBody>
          <a:bodyPr>
            <a:spAutoFit/>
          </a:bodyPr>
          <a:lstStyle/>
          <a:p>
            <a:r>
              <a:rPr lang="en-US" altLang="ko-KR" sz="1200" dirty="0"/>
              <a:t>we ignore 8 good channels and use only the data trace from the remaining 8 channels that show significant </a:t>
            </a:r>
            <a:r>
              <a:rPr lang="en-US" altLang="ko-KR" sz="1200" dirty="0" err="1"/>
              <a:t>WiFi</a:t>
            </a:r>
            <a:r>
              <a:rPr lang="en-US" altLang="ko-KR" sz="1200" dirty="0"/>
              <a:t> interference.</a:t>
            </a:r>
            <a:endParaRPr lang="ko-KR" altLang="en-US" sz="1200" dirty="0"/>
          </a:p>
        </p:txBody>
      </p:sp>
    </p:spTree>
    <p:extLst>
      <p:ext uri="{BB962C8B-B14F-4D97-AF65-F5344CB8AC3E}">
        <p14:creationId xmlns:p14="http://schemas.microsoft.com/office/powerpoint/2010/main" val="1110776334"/>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20000000000000000000"/>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20000000000000000000"/>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10057</TotalTime>
  <Words>2198</Words>
  <Application>Microsoft Office PowerPoint</Application>
  <PresentationFormat>와이드스크린</PresentationFormat>
  <Paragraphs>155</Paragraphs>
  <Slides>12</Slides>
  <Notes>8</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12</vt:i4>
      </vt:variant>
    </vt:vector>
  </HeadingPairs>
  <TitlesOfParts>
    <vt:vector size="16" baseType="lpstr">
      <vt:lpstr>맑은 고딕</vt:lpstr>
      <vt:lpstr>Arial</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ICSL</dc:creator>
  <cp:lastModifiedBy>전상은</cp:lastModifiedBy>
  <cp:revision>170</cp:revision>
  <dcterms:created xsi:type="dcterms:W3CDTF">2019-05-08T04:21:03Z</dcterms:created>
  <dcterms:modified xsi:type="dcterms:W3CDTF">2020-05-11T09:58:51Z</dcterms:modified>
  <cp:version>1000.0000.01</cp:version>
</cp:coreProperties>
</file>