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0" autoAdjust="0"/>
    <p:restoredTop sz="84120" autoAdjust="0"/>
  </p:normalViewPr>
  <p:slideViewPr>
    <p:cSldViewPr snapToGrid="0">
      <p:cViewPr varScale="1">
        <p:scale>
          <a:sx n="79" d="100"/>
          <a:sy n="79" d="100"/>
        </p:scale>
        <p:origin x="318" y="7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FD062-723B-4E5D-8E94-5F1E3AEF38EB}" type="datetimeFigureOut">
              <a:rPr lang="ko-KR" altLang="en-US" smtClean="0"/>
              <a:t>2020-03-25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CDBCE-D7B7-4391-B224-102C394A151E}" type="slidenum">
              <a:rPr lang="ko-KR" altLang="en-US" smtClean="0"/>
              <a:t>‹#›</a:t>
            </a:fld>
            <a:endParaRPr lang="ko-KR" altLang="en-US"/>
          </a:p>
        </p:txBody>
      </p:sp>
    </p:spTree>
    <p:extLst>
      <p:ext uri="{BB962C8B-B14F-4D97-AF65-F5344CB8AC3E}">
        <p14:creationId xmlns:p14="http://schemas.microsoft.com/office/powerpoint/2010/main" val="62082185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 provide communication between the machines that produce a large amount of data and locate at the edge network.</a:t>
            </a:r>
          </a:p>
          <a:p>
            <a:r>
              <a:rPr lang="en-US" altLang="ko-KR" dirty="0" err="1"/>
              <a:t>Overthat</a:t>
            </a:r>
            <a:r>
              <a:rPr lang="ko-KR" altLang="en-US" dirty="0"/>
              <a:t> </a:t>
            </a:r>
            <a:r>
              <a:rPr lang="en-US" altLang="ko-KR" dirty="0"/>
              <a:t>QoS can decrease</a:t>
            </a:r>
            <a:endParaRPr lang="ko-KR" altLang="en-US" dirty="0"/>
          </a:p>
        </p:txBody>
      </p:sp>
      <p:sp>
        <p:nvSpPr>
          <p:cNvPr id="4" name="슬라이드 번호 개체 틀 3"/>
          <p:cNvSpPr>
            <a:spLocks noGrp="1"/>
          </p:cNvSpPr>
          <p:nvPr>
            <p:ph type="sldNum" sz="quarter" idx="5"/>
          </p:nvPr>
        </p:nvSpPr>
        <p:spPr/>
        <p:txBody>
          <a:bodyPr/>
          <a:lstStyle/>
          <a:p>
            <a:fld id="{8FFCDBCE-D7B7-4391-B224-102C394A151E}" type="slidenum">
              <a:rPr lang="ko-KR" altLang="en-US" smtClean="0"/>
              <a:t>2</a:t>
            </a:fld>
            <a:endParaRPr lang="ko-KR" altLang="en-US"/>
          </a:p>
        </p:txBody>
      </p:sp>
    </p:spTree>
    <p:extLst>
      <p:ext uri="{BB962C8B-B14F-4D97-AF65-F5344CB8AC3E}">
        <p14:creationId xmlns:p14="http://schemas.microsoft.com/office/powerpoint/2010/main" val="1096004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5DC5FB-8D9D-4203-A2B4-EE00EE7717C1}"/>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6308EEF-6821-48C4-A2A2-807B38D4E4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24EF64A-EEF0-471C-97F3-1C38FBFC24A7}"/>
              </a:ext>
            </a:extLst>
          </p:cNvPr>
          <p:cNvSpPr>
            <a:spLocks noGrp="1"/>
          </p:cNvSpPr>
          <p:nvPr>
            <p:ph type="dt" sz="half" idx="10"/>
          </p:nvPr>
        </p:nvSpPr>
        <p:spPr/>
        <p:txBody>
          <a:bodyPr/>
          <a:lstStyle/>
          <a:p>
            <a:fld id="{C86A0583-BAC1-4044-A1CD-5EE0D3A2FA02}" type="datetimeFigureOut">
              <a:rPr lang="ko-KR" altLang="en-US" smtClean="0"/>
              <a:t>2020-03-25</a:t>
            </a:fld>
            <a:endParaRPr lang="ko-KR" altLang="en-US"/>
          </a:p>
        </p:txBody>
      </p:sp>
      <p:sp>
        <p:nvSpPr>
          <p:cNvPr id="5" name="바닥글 개체 틀 4">
            <a:extLst>
              <a:ext uri="{FF2B5EF4-FFF2-40B4-BE49-F238E27FC236}">
                <a16:creationId xmlns:a16="http://schemas.microsoft.com/office/drawing/2014/main" id="{1E3B88FD-583C-4DFF-A870-57585C2ECBA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66D4F49-33D9-4C28-986A-55E17F3A7BF2}"/>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255446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58BFC1-BE5B-48F6-AF72-F8104123C36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3198129D-3739-4C9A-AFDF-EF35C49B050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CD97884-97BB-4044-AC33-02515722B469}"/>
              </a:ext>
            </a:extLst>
          </p:cNvPr>
          <p:cNvSpPr>
            <a:spLocks noGrp="1"/>
          </p:cNvSpPr>
          <p:nvPr>
            <p:ph type="dt" sz="half" idx="10"/>
          </p:nvPr>
        </p:nvSpPr>
        <p:spPr/>
        <p:txBody>
          <a:bodyPr/>
          <a:lstStyle/>
          <a:p>
            <a:fld id="{C86A0583-BAC1-4044-A1CD-5EE0D3A2FA02}" type="datetimeFigureOut">
              <a:rPr lang="ko-KR" altLang="en-US" smtClean="0"/>
              <a:t>2020-03-25</a:t>
            </a:fld>
            <a:endParaRPr lang="ko-KR" altLang="en-US"/>
          </a:p>
        </p:txBody>
      </p:sp>
      <p:sp>
        <p:nvSpPr>
          <p:cNvPr id="5" name="바닥글 개체 틀 4">
            <a:extLst>
              <a:ext uri="{FF2B5EF4-FFF2-40B4-BE49-F238E27FC236}">
                <a16:creationId xmlns:a16="http://schemas.microsoft.com/office/drawing/2014/main" id="{2822341A-CFC5-461C-AD5D-E1EA5B4C80E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77B8A4E-1B4C-413B-81B2-56275940CF33}"/>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136793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4B401C6-6EA8-4DB3-B001-9AF9ECC34EFB}"/>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2E7E6C9-A680-4943-A3FA-D67C22CAFEC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4B4B47E-CB10-4D1A-A784-7E5A0FC2401B}"/>
              </a:ext>
            </a:extLst>
          </p:cNvPr>
          <p:cNvSpPr>
            <a:spLocks noGrp="1"/>
          </p:cNvSpPr>
          <p:nvPr>
            <p:ph type="dt" sz="half" idx="10"/>
          </p:nvPr>
        </p:nvSpPr>
        <p:spPr/>
        <p:txBody>
          <a:bodyPr/>
          <a:lstStyle/>
          <a:p>
            <a:fld id="{C86A0583-BAC1-4044-A1CD-5EE0D3A2FA02}" type="datetimeFigureOut">
              <a:rPr lang="ko-KR" altLang="en-US" smtClean="0"/>
              <a:t>2020-03-25</a:t>
            </a:fld>
            <a:endParaRPr lang="ko-KR" altLang="en-US"/>
          </a:p>
        </p:txBody>
      </p:sp>
      <p:sp>
        <p:nvSpPr>
          <p:cNvPr id="5" name="바닥글 개체 틀 4">
            <a:extLst>
              <a:ext uri="{FF2B5EF4-FFF2-40B4-BE49-F238E27FC236}">
                <a16:creationId xmlns:a16="http://schemas.microsoft.com/office/drawing/2014/main" id="{17DC64A1-EC8B-4065-BC84-41FE96E323B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7920A09-370F-4D4E-B1D5-88C774A4EE37}"/>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404105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28D56B-9D7E-4342-87B9-4F5D1031C34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B96EE6B-D61A-43FF-A1E8-4BACD501545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5E8FE96-3ED4-4202-B608-4CFAFE57B13C}"/>
              </a:ext>
            </a:extLst>
          </p:cNvPr>
          <p:cNvSpPr>
            <a:spLocks noGrp="1"/>
          </p:cNvSpPr>
          <p:nvPr>
            <p:ph type="dt" sz="half" idx="10"/>
          </p:nvPr>
        </p:nvSpPr>
        <p:spPr/>
        <p:txBody>
          <a:bodyPr/>
          <a:lstStyle/>
          <a:p>
            <a:fld id="{C86A0583-BAC1-4044-A1CD-5EE0D3A2FA02}" type="datetimeFigureOut">
              <a:rPr lang="ko-KR" altLang="en-US" smtClean="0"/>
              <a:t>2020-03-25</a:t>
            </a:fld>
            <a:endParaRPr lang="ko-KR" altLang="en-US"/>
          </a:p>
        </p:txBody>
      </p:sp>
      <p:sp>
        <p:nvSpPr>
          <p:cNvPr id="5" name="바닥글 개체 틀 4">
            <a:extLst>
              <a:ext uri="{FF2B5EF4-FFF2-40B4-BE49-F238E27FC236}">
                <a16:creationId xmlns:a16="http://schemas.microsoft.com/office/drawing/2014/main" id="{61123C1B-5221-4176-831D-593CC9B15C4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70E4DA9-5E2A-4900-80CB-9D43DFEEA864}"/>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1998899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851AFF-F278-440D-849C-E9FF3C5F6B4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67B6E43F-E069-4760-BC62-B145D073B0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FB003AF-FBDB-4F3E-9FAB-46C0F43C9972}"/>
              </a:ext>
            </a:extLst>
          </p:cNvPr>
          <p:cNvSpPr>
            <a:spLocks noGrp="1"/>
          </p:cNvSpPr>
          <p:nvPr>
            <p:ph type="dt" sz="half" idx="10"/>
          </p:nvPr>
        </p:nvSpPr>
        <p:spPr/>
        <p:txBody>
          <a:bodyPr/>
          <a:lstStyle/>
          <a:p>
            <a:fld id="{C86A0583-BAC1-4044-A1CD-5EE0D3A2FA02}" type="datetimeFigureOut">
              <a:rPr lang="ko-KR" altLang="en-US" smtClean="0"/>
              <a:t>2020-03-25</a:t>
            </a:fld>
            <a:endParaRPr lang="ko-KR" altLang="en-US"/>
          </a:p>
        </p:txBody>
      </p:sp>
      <p:sp>
        <p:nvSpPr>
          <p:cNvPr id="5" name="바닥글 개체 틀 4">
            <a:extLst>
              <a:ext uri="{FF2B5EF4-FFF2-40B4-BE49-F238E27FC236}">
                <a16:creationId xmlns:a16="http://schemas.microsoft.com/office/drawing/2014/main" id="{11A983CA-B1A6-4C2E-ADA5-18EC1504978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60D32B2-2268-4CFB-8212-FF9EF41C3D3A}"/>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397314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480017B-508F-4B18-ADEE-75A7D0D97EF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61D4CB6-7B7D-4A8B-BA85-09BFD209CF0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8C087DC-4F55-4162-9A97-0C42CEAB796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1471531-D9C5-4F4F-BD11-2EDCFD9602A6}"/>
              </a:ext>
            </a:extLst>
          </p:cNvPr>
          <p:cNvSpPr>
            <a:spLocks noGrp="1"/>
          </p:cNvSpPr>
          <p:nvPr>
            <p:ph type="dt" sz="half" idx="10"/>
          </p:nvPr>
        </p:nvSpPr>
        <p:spPr/>
        <p:txBody>
          <a:bodyPr/>
          <a:lstStyle/>
          <a:p>
            <a:fld id="{C86A0583-BAC1-4044-A1CD-5EE0D3A2FA02}" type="datetimeFigureOut">
              <a:rPr lang="ko-KR" altLang="en-US" smtClean="0"/>
              <a:t>2020-03-25</a:t>
            </a:fld>
            <a:endParaRPr lang="ko-KR" altLang="en-US"/>
          </a:p>
        </p:txBody>
      </p:sp>
      <p:sp>
        <p:nvSpPr>
          <p:cNvPr id="6" name="바닥글 개체 틀 5">
            <a:extLst>
              <a:ext uri="{FF2B5EF4-FFF2-40B4-BE49-F238E27FC236}">
                <a16:creationId xmlns:a16="http://schemas.microsoft.com/office/drawing/2014/main" id="{527E2CBE-F5F6-49CA-BE26-DE4E45BD99F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5769224-CB26-41DF-BA82-F42CB9F4D53C}"/>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309104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7EF7DD1-11BD-47EE-BD55-434882C64BE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82BA489-DF2D-4561-BAD1-C561F9F63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0E7F5376-2AF5-4112-9F9B-BE4AF108029F}"/>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BB237E2B-955D-4078-8D8D-8AD0C4ABCC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6769A21-2F56-495C-BB3C-39CE0C3175A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4286BAD4-4ECE-4A1A-95C7-058196F198A6}"/>
              </a:ext>
            </a:extLst>
          </p:cNvPr>
          <p:cNvSpPr>
            <a:spLocks noGrp="1"/>
          </p:cNvSpPr>
          <p:nvPr>
            <p:ph type="dt" sz="half" idx="10"/>
          </p:nvPr>
        </p:nvSpPr>
        <p:spPr/>
        <p:txBody>
          <a:bodyPr/>
          <a:lstStyle/>
          <a:p>
            <a:fld id="{C86A0583-BAC1-4044-A1CD-5EE0D3A2FA02}" type="datetimeFigureOut">
              <a:rPr lang="ko-KR" altLang="en-US" smtClean="0"/>
              <a:t>2020-03-25</a:t>
            </a:fld>
            <a:endParaRPr lang="ko-KR" altLang="en-US"/>
          </a:p>
        </p:txBody>
      </p:sp>
      <p:sp>
        <p:nvSpPr>
          <p:cNvPr id="8" name="바닥글 개체 틀 7">
            <a:extLst>
              <a:ext uri="{FF2B5EF4-FFF2-40B4-BE49-F238E27FC236}">
                <a16:creationId xmlns:a16="http://schemas.microsoft.com/office/drawing/2014/main" id="{B6A16594-BE9B-4D36-828D-B62A68A0C5F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0767D52-7E16-40C4-B784-E4DAA144D648}"/>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1453463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9B47EE-080B-468B-A824-600FA57B816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3F796AD-18B9-47A8-AA6B-C2B58B83AAFD}"/>
              </a:ext>
            </a:extLst>
          </p:cNvPr>
          <p:cNvSpPr>
            <a:spLocks noGrp="1"/>
          </p:cNvSpPr>
          <p:nvPr>
            <p:ph type="dt" sz="half" idx="10"/>
          </p:nvPr>
        </p:nvSpPr>
        <p:spPr/>
        <p:txBody>
          <a:bodyPr/>
          <a:lstStyle/>
          <a:p>
            <a:fld id="{C86A0583-BAC1-4044-A1CD-5EE0D3A2FA02}" type="datetimeFigureOut">
              <a:rPr lang="ko-KR" altLang="en-US" smtClean="0"/>
              <a:t>2020-03-25</a:t>
            </a:fld>
            <a:endParaRPr lang="ko-KR" altLang="en-US"/>
          </a:p>
        </p:txBody>
      </p:sp>
      <p:sp>
        <p:nvSpPr>
          <p:cNvPr id="4" name="바닥글 개체 틀 3">
            <a:extLst>
              <a:ext uri="{FF2B5EF4-FFF2-40B4-BE49-F238E27FC236}">
                <a16:creationId xmlns:a16="http://schemas.microsoft.com/office/drawing/2014/main" id="{D672B09F-0DAB-48A5-9206-C80150C7EDC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895740C-51D7-4F75-A29E-09C2BDB493CF}"/>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191522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E0922F3-260F-4F4B-8A04-5098FB33E084}"/>
              </a:ext>
            </a:extLst>
          </p:cNvPr>
          <p:cNvSpPr>
            <a:spLocks noGrp="1"/>
          </p:cNvSpPr>
          <p:nvPr>
            <p:ph type="dt" sz="half" idx="10"/>
          </p:nvPr>
        </p:nvSpPr>
        <p:spPr/>
        <p:txBody>
          <a:bodyPr/>
          <a:lstStyle/>
          <a:p>
            <a:fld id="{C86A0583-BAC1-4044-A1CD-5EE0D3A2FA02}" type="datetimeFigureOut">
              <a:rPr lang="ko-KR" altLang="en-US" smtClean="0"/>
              <a:t>2020-03-25</a:t>
            </a:fld>
            <a:endParaRPr lang="ko-KR" altLang="en-US"/>
          </a:p>
        </p:txBody>
      </p:sp>
      <p:sp>
        <p:nvSpPr>
          <p:cNvPr id="3" name="바닥글 개체 틀 2">
            <a:extLst>
              <a:ext uri="{FF2B5EF4-FFF2-40B4-BE49-F238E27FC236}">
                <a16:creationId xmlns:a16="http://schemas.microsoft.com/office/drawing/2014/main" id="{22CBA4A5-F3F9-4945-90C0-3EC8C34920A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1FF819E-D0FB-4833-A982-9DB801CB2F94}"/>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222895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4FF43C-07D4-4C5D-A17D-D96AB03375C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A7D6370-799D-4872-A5D3-1CF44A367A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ED213B7F-277E-4721-93E1-FC61EDBB3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A3FA86A-8DE7-4849-8273-A59FD2414A9F}"/>
              </a:ext>
            </a:extLst>
          </p:cNvPr>
          <p:cNvSpPr>
            <a:spLocks noGrp="1"/>
          </p:cNvSpPr>
          <p:nvPr>
            <p:ph type="dt" sz="half" idx="10"/>
          </p:nvPr>
        </p:nvSpPr>
        <p:spPr/>
        <p:txBody>
          <a:bodyPr/>
          <a:lstStyle/>
          <a:p>
            <a:fld id="{C86A0583-BAC1-4044-A1CD-5EE0D3A2FA02}" type="datetimeFigureOut">
              <a:rPr lang="ko-KR" altLang="en-US" smtClean="0"/>
              <a:t>2020-03-25</a:t>
            </a:fld>
            <a:endParaRPr lang="ko-KR" altLang="en-US"/>
          </a:p>
        </p:txBody>
      </p:sp>
      <p:sp>
        <p:nvSpPr>
          <p:cNvPr id="6" name="바닥글 개체 틀 5">
            <a:extLst>
              <a:ext uri="{FF2B5EF4-FFF2-40B4-BE49-F238E27FC236}">
                <a16:creationId xmlns:a16="http://schemas.microsoft.com/office/drawing/2014/main" id="{EAD47895-119A-44B2-BC28-DE0FABBE22A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A5CC71C-46B3-45A5-9B47-1AA6D6204C89}"/>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10203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79EFE8-57CC-4E88-BA99-843F059B787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DC8347A-6863-42CE-A021-79AFA87B6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D645E01F-C94A-46DF-B6E0-8CAD5FD58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5D70A58-FBE1-4FA7-81ED-96EA4BF687D7}"/>
              </a:ext>
            </a:extLst>
          </p:cNvPr>
          <p:cNvSpPr>
            <a:spLocks noGrp="1"/>
          </p:cNvSpPr>
          <p:nvPr>
            <p:ph type="dt" sz="half" idx="10"/>
          </p:nvPr>
        </p:nvSpPr>
        <p:spPr/>
        <p:txBody>
          <a:bodyPr/>
          <a:lstStyle/>
          <a:p>
            <a:fld id="{C86A0583-BAC1-4044-A1CD-5EE0D3A2FA02}" type="datetimeFigureOut">
              <a:rPr lang="ko-KR" altLang="en-US" smtClean="0"/>
              <a:t>2020-03-25</a:t>
            </a:fld>
            <a:endParaRPr lang="ko-KR" altLang="en-US"/>
          </a:p>
        </p:txBody>
      </p:sp>
      <p:sp>
        <p:nvSpPr>
          <p:cNvPr id="6" name="바닥글 개체 틀 5">
            <a:extLst>
              <a:ext uri="{FF2B5EF4-FFF2-40B4-BE49-F238E27FC236}">
                <a16:creationId xmlns:a16="http://schemas.microsoft.com/office/drawing/2014/main" id="{C226EFF4-DD15-438F-95FF-E9B7CADD2C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C46367F-D63A-4E2C-B9B3-779FB44348FF}"/>
              </a:ext>
            </a:extLst>
          </p:cNvPr>
          <p:cNvSpPr>
            <a:spLocks noGrp="1"/>
          </p:cNvSpPr>
          <p:nvPr>
            <p:ph type="sldNum" sz="quarter" idx="12"/>
          </p:nvPr>
        </p:nvSpPr>
        <p:spPr/>
        <p:txBody>
          <a:body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265067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5202FEC-E7F6-4AC7-A86D-1414DD65F7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19D868D-0201-4B9D-AD7B-18D3B187AD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70EB78A-E52B-4B11-8125-1337A42793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A0583-BAC1-4044-A1CD-5EE0D3A2FA02}" type="datetimeFigureOut">
              <a:rPr lang="ko-KR" altLang="en-US" smtClean="0"/>
              <a:t>2020-03-25</a:t>
            </a:fld>
            <a:endParaRPr lang="ko-KR" altLang="en-US"/>
          </a:p>
        </p:txBody>
      </p:sp>
      <p:sp>
        <p:nvSpPr>
          <p:cNvPr id="5" name="바닥글 개체 틀 4">
            <a:extLst>
              <a:ext uri="{FF2B5EF4-FFF2-40B4-BE49-F238E27FC236}">
                <a16:creationId xmlns:a16="http://schemas.microsoft.com/office/drawing/2014/main" id="{9CA5E120-F5A9-4346-B0E1-17872403D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873D9FB-90D7-4395-98CF-9F883289B2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3267C-7F0B-4FD5-B4B2-43066EBF21F5}" type="slidenum">
              <a:rPr lang="ko-KR" altLang="en-US" smtClean="0"/>
              <a:t>‹#›</a:t>
            </a:fld>
            <a:endParaRPr lang="ko-KR" altLang="en-US"/>
          </a:p>
        </p:txBody>
      </p:sp>
    </p:spTree>
    <p:extLst>
      <p:ext uri="{BB962C8B-B14F-4D97-AF65-F5344CB8AC3E}">
        <p14:creationId xmlns:p14="http://schemas.microsoft.com/office/powerpoint/2010/main" val="162717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 name="TextBox 5"/>
          <p:cNvSpPr txBox="1"/>
          <p:nvPr/>
        </p:nvSpPr>
        <p:spPr>
          <a:xfrm>
            <a:off x="0" y="19847"/>
            <a:ext cx="1774373" cy="707886"/>
          </a:xfrm>
          <a:prstGeom prst="rect">
            <a:avLst/>
          </a:prstGeom>
          <a:noFill/>
        </p:spPr>
        <p:txBody>
          <a:bodyPr wrap="square">
            <a:spAutoFit/>
          </a:bodyPr>
          <a:lstStyle/>
          <a:p>
            <a:pPr lvl="0">
              <a:defRPr/>
            </a:pPr>
            <a:r>
              <a:rPr lang="en-US" altLang="ko-KR" sz="2000" b="1" dirty="0">
                <a:solidFill>
                  <a:schemeClr val="bg1"/>
                </a:solidFill>
              </a:rPr>
              <a:t>ICAIIC</a:t>
            </a:r>
          </a:p>
          <a:p>
            <a:pPr lvl="0">
              <a:defRPr/>
            </a:pPr>
            <a:r>
              <a:rPr lang="en-US" altLang="ko-KR" sz="2000" b="1" dirty="0">
                <a:solidFill>
                  <a:schemeClr val="bg1"/>
                </a:solidFill>
              </a:rPr>
              <a:t>2020</a:t>
            </a:r>
            <a:endParaRPr lang="ko-KR" altLang="en-US" sz="2000" b="1" dirty="0">
              <a:solidFill>
                <a:schemeClr val="bg1"/>
              </a:solidFill>
            </a:endParaRPr>
          </a:p>
        </p:txBody>
      </p:sp>
      <p:sp>
        <p:nvSpPr>
          <p:cNvPr id="2" name="TextBox 1">
            <a:extLst>
              <a:ext uri="{FF2B5EF4-FFF2-40B4-BE49-F238E27FC236}">
                <a16:creationId xmlns:a16="http://schemas.microsoft.com/office/drawing/2014/main" id="{01675973-3A55-49E3-8739-57BEA0459637}"/>
              </a:ext>
            </a:extLst>
          </p:cNvPr>
          <p:cNvSpPr txBox="1"/>
          <p:nvPr/>
        </p:nvSpPr>
        <p:spPr>
          <a:xfrm>
            <a:off x="2416029" y="2393094"/>
            <a:ext cx="9152389" cy="954107"/>
          </a:xfrm>
          <a:prstGeom prst="rect">
            <a:avLst/>
          </a:prstGeom>
          <a:noFill/>
        </p:spPr>
        <p:txBody>
          <a:bodyPr wrap="square" rtlCol="0">
            <a:spAutoFit/>
          </a:bodyPr>
          <a:lstStyle/>
          <a:p>
            <a:pPr algn="ctr"/>
            <a:r>
              <a:rPr lang="en-US" altLang="ko-KR" sz="2800" dirty="0"/>
              <a:t>UAV-assisted Real-time Data Processing </a:t>
            </a:r>
          </a:p>
          <a:p>
            <a:pPr algn="ctr"/>
            <a:r>
              <a:rPr lang="en-US" altLang="ko-KR" sz="2800" dirty="0"/>
              <a:t>using Deep Q-Network for Industrial Internet of Things</a:t>
            </a:r>
            <a:endParaRPr lang="ko-KR" altLang="en-US" sz="2800" dirty="0"/>
          </a:p>
        </p:txBody>
      </p:sp>
      <p:sp>
        <p:nvSpPr>
          <p:cNvPr id="7" name="TextBox 6">
            <a:extLst>
              <a:ext uri="{FF2B5EF4-FFF2-40B4-BE49-F238E27FC236}">
                <a16:creationId xmlns:a16="http://schemas.microsoft.com/office/drawing/2014/main" id="{554C1143-9043-4CE8-AD87-3AEECC298F5C}"/>
              </a:ext>
            </a:extLst>
          </p:cNvPr>
          <p:cNvSpPr txBox="1"/>
          <p:nvPr/>
        </p:nvSpPr>
        <p:spPr>
          <a:xfrm>
            <a:off x="2416028" y="3510800"/>
            <a:ext cx="9152389" cy="523220"/>
          </a:xfrm>
          <a:prstGeom prst="rect">
            <a:avLst/>
          </a:prstGeom>
          <a:noFill/>
        </p:spPr>
        <p:txBody>
          <a:bodyPr wrap="square" rtlCol="0">
            <a:spAutoFit/>
          </a:bodyPr>
          <a:lstStyle/>
          <a:p>
            <a:pPr algn="ctr"/>
            <a:r>
              <a:rPr lang="en-US" altLang="ko-KR" sz="1400" dirty="0">
                <a:solidFill>
                  <a:schemeClr val="bg1">
                    <a:lumMod val="50000"/>
                  </a:schemeClr>
                </a:solidFill>
              </a:rPr>
              <a:t>Riesa </a:t>
            </a:r>
            <a:r>
              <a:rPr lang="en-US" altLang="ko-KR" sz="1400" dirty="0" err="1">
                <a:solidFill>
                  <a:schemeClr val="bg1">
                    <a:lumMod val="50000"/>
                  </a:schemeClr>
                </a:solidFill>
              </a:rPr>
              <a:t>Krisna</a:t>
            </a:r>
            <a:r>
              <a:rPr lang="en-US" altLang="ko-KR" sz="1400" dirty="0">
                <a:solidFill>
                  <a:schemeClr val="bg1">
                    <a:lumMod val="50000"/>
                  </a:schemeClr>
                </a:solidFill>
              </a:rPr>
              <a:t> </a:t>
            </a:r>
            <a:r>
              <a:rPr lang="en-US" altLang="ko-KR" sz="1400" dirty="0" err="1">
                <a:solidFill>
                  <a:schemeClr val="bg1">
                    <a:lumMod val="50000"/>
                  </a:schemeClr>
                </a:solidFill>
              </a:rPr>
              <a:t>Astuti</a:t>
            </a:r>
            <a:r>
              <a:rPr lang="en-US" altLang="ko-KR" sz="1400" dirty="0">
                <a:solidFill>
                  <a:schemeClr val="bg1">
                    <a:lumMod val="50000"/>
                  </a:schemeClr>
                </a:solidFill>
              </a:rPr>
              <a:t> </a:t>
            </a:r>
            <a:r>
              <a:rPr lang="en-US" altLang="ko-KR" sz="1400" dirty="0" err="1">
                <a:solidFill>
                  <a:schemeClr val="bg1">
                    <a:lumMod val="50000"/>
                  </a:schemeClr>
                </a:solidFill>
              </a:rPr>
              <a:t>Sakir</a:t>
            </a:r>
            <a:r>
              <a:rPr lang="en-US" altLang="ko-KR" sz="1400" dirty="0">
                <a:solidFill>
                  <a:schemeClr val="bg1">
                    <a:lumMod val="50000"/>
                  </a:schemeClr>
                </a:solidFill>
              </a:rPr>
              <a:t>, Muhammad </a:t>
            </a:r>
            <a:r>
              <a:rPr lang="en-US" altLang="ko-KR" sz="1400" dirty="0" err="1">
                <a:solidFill>
                  <a:schemeClr val="bg1">
                    <a:lumMod val="50000"/>
                  </a:schemeClr>
                </a:solidFill>
              </a:rPr>
              <a:t>Rusyadi</a:t>
            </a:r>
            <a:r>
              <a:rPr lang="en-US" altLang="ko-KR" sz="1400" dirty="0">
                <a:solidFill>
                  <a:schemeClr val="bg1">
                    <a:lumMod val="50000"/>
                  </a:schemeClr>
                </a:solidFill>
              </a:rPr>
              <a:t> Ramli, Jae Min Lee and Dong </a:t>
            </a:r>
            <a:r>
              <a:rPr lang="en-US" altLang="ko-KR" sz="1400" dirty="0" err="1">
                <a:solidFill>
                  <a:schemeClr val="bg1">
                    <a:lumMod val="50000"/>
                  </a:schemeClr>
                </a:solidFill>
              </a:rPr>
              <a:t>Seong</a:t>
            </a:r>
            <a:r>
              <a:rPr lang="en-US" altLang="ko-KR" sz="1400" dirty="0">
                <a:solidFill>
                  <a:schemeClr val="bg1">
                    <a:lumMod val="50000"/>
                  </a:schemeClr>
                </a:solidFill>
              </a:rPr>
              <a:t> Kim</a:t>
            </a:r>
          </a:p>
          <a:p>
            <a:pPr algn="ctr"/>
            <a:r>
              <a:rPr lang="en-US" altLang="ko-KR" sz="1400" dirty="0">
                <a:solidFill>
                  <a:schemeClr val="bg1">
                    <a:lumMod val="50000"/>
                  </a:schemeClr>
                </a:solidFill>
              </a:rPr>
              <a:t> (</a:t>
            </a:r>
            <a:r>
              <a:rPr lang="en-US" altLang="ko-KR" sz="1400" dirty="0" err="1">
                <a:solidFill>
                  <a:schemeClr val="bg1">
                    <a:lumMod val="50000"/>
                  </a:schemeClr>
                </a:solidFill>
              </a:rPr>
              <a:t>Kumoh</a:t>
            </a:r>
            <a:r>
              <a:rPr lang="en-US" altLang="ko-KR" sz="1400" dirty="0">
                <a:solidFill>
                  <a:schemeClr val="bg1">
                    <a:lumMod val="50000"/>
                  </a:schemeClr>
                </a:solidFill>
              </a:rPr>
              <a:t> National Institute of Technology, Korea (South))</a:t>
            </a:r>
            <a:endParaRPr lang="ko-KR" altLang="en-US" sz="1400" dirty="0">
              <a:solidFill>
                <a:schemeClr val="bg1">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2" name="TextBox 1">
            <a:extLst>
              <a:ext uri="{FF2B5EF4-FFF2-40B4-BE49-F238E27FC236}">
                <a16:creationId xmlns:a16="http://schemas.microsoft.com/office/drawing/2014/main" id="{C64DD913-5BAB-4BF2-9EDB-BA6B53BF8BC2}"/>
              </a:ext>
            </a:extLst>
          </p:cNvPr>
          <p:cNvSpPr txBox="1"/>
          <p:nvPr/>
        </p:nvSpPr>
        <p:spPr>
          <a:xfrm>
            <a:off x="2263140" y="181492"/>
            <a:ext cx="9384030" cy="369332"/>
          </a:xfrm>
          <a:prstGeom prst="rect">
            <a:avLst/>
          </a:prstGeom>
          <a:noFill/>
        </p:spPr>
        <p:txBody>
          <a:bodyPr wrap="square" rtlCol="0">
            <a:spAutoFit/>
          </a:bodyPr>
          <a:lstStyle/>
          <a:p>
            <a:r>
              <a:rPr lang="en-US" altLang="ko-KR" dirty="0"/>
              <a:t>Abstract</a:t>
            </a:r>
            <a:endParaRPr lang="ko-KR" altLang="en-US" dirty="0"/>
          </a:p>
        </p:txBody>
      </p:sp>
      <p:sp>
        <p:nvSpPr>
          <p:cNvPr id="7" name="TextBox 6">
            <a:extLst>
              <a:ext uri="{FF2B5EF4-FFF2-40B4-BE49-F238E27FC236}">
                <a16:creationId xmlns:a16="http://schemas.microsoft.com/office/drawing/2014/main" id="{5CBAAE55-845C-44AE-969B-167EDFAF2F38}"/>
              </a:ext>
            </a:extLst>
          </p:cNvPr>
          <p:cNvSpPr txBox="1"/>
          <p:nvPr/>
        </p:nvSpPr>
        <p:spPr>
          <a:xfrm>
            <a:off x="2263140" y="712470"/>
            <a:ext cx="9384030" cy="338554"/>
          </a:xfrm>
          <a:prstGeom prst="rect">
            <a:avLst/>
          </a:prstGeom>
          <a:noFill/>
        </p:spPr>
        <p:txBody>
          <a:bodyPr wrap="square" rtlCol="0">
            <a:spAutoFit/>
          </a:bodyPr>
          <a:lstStyle/>
          <a:p>
            <a:r>
              <a:rPr lang="en-US" altLang="ko-KR" sz="1600" dirty="0"/>
              <a:t>Industrial internet of things (</a:t>
            </a:r>
            <a:r>
              <a:rPr lang="en-US" altLang="ko-KR" sz="1600" dirty="0" err="1"/>
              <a:t>IIoT</a:t>
            </a:r>
            <a:r>
              <a:rPr lang="en-US" altLang="ko-KR" sz="1600" dirty="0"/>
              <a:t>) enables edge computing technology </a:t>
            </a:r>
            <a:endParaRPr lang="ko-KR" altLang="en-US" sz="1600" dirty="0"/>
          </a:p>
        </p:txBody>
      </p:sp>
      <p:sp>
        <p:nvSpPr>
          <p:cNvPr id="8" name="TextBox 7">
            <a:extLst>
              <a:ext uri="{FF2B5EF4-FFF2-40B4-BE49-F238E27FC236}">
                <a16:creationId xmlns:a16="http://schemas.microsoft.com/office/drawing/2014/main" id="{DA3679FF-8D19-45C5-ADF6-C1784F37A794}"/>
              </a:ext>
            </a:extLst>
          </p:cNvPr>
          <p:cNvSpPr txBox="1"/>
          <p:nvPr/>
        </p:nvSpPr>
        <p:spPr>
          <a:xfrm>
            <a:off x="2263140" y="1086446"/>
            <a:ext cx="9384030" cy="830997"/>
          </a:xfrm>
          <a:prstGeom prst="rect">
            <a:avLst/>
          </a:prstGeom>
          <a:noFill/>
        </p:spPr>
        <p:txBody>
          <a:bodyPr wrap="square" rtlCol="0">
            <a:spAutoFit/>
          </a:bodyPr>
          <a:lstStyle/>
          <a:p>
            <a:r>
              <a:rPr lang="en-US" altLang="ko-KR" sz="1600" dirty="0"/>
              <a:t>A task scheduling is implemented in the edge node and </a:t>
            </a:r>
          </a:p>
          <a:p>
            <a:r>
              <a:rPr lang="en-US" altLang="ko-KR" sz="1600" dirty="0"/>
              <a:t>the real-time data can achieve with the lowest latency that allowed by the edge node near the edge network.</a:t>
            </a:r>
            <a:endParaRPr lang="ko-KR" altLang="en-US" sz="1600" dirty="0"/>
          </a:p>
        </p:txBody>
      </p:sp>
      <p:sp>
        <p:nvSpPr>
          <p:cNvPr id="9" name="TextBox 8">
            <a:extLst>
              <a:ext uri="{FF2B5EF4-FFF2-40B4-BE49-F238E27FC236}">
                <a16:creationId xmlns:a16="http://schemas.microsoft.com/office/drawing/2014/main" id="{82B871F5-8DC6-4934-89A8-FB82622F4E3D}"/>
              </a:ext>
            </a:extLst>
          </p:cNvPr>
          <p:cNvSpPr txBox="1"/>
          <p:nvPr/>
        </p:nvSpPr>
        <p:spPr>
          <a:xfrm>
            <a:off x="2263140" y="4710594"/>
            <a:ext cx="9532620" cy="584775"/>
          </a:xfrm>
          <a:prstGeom prst="rect">
            <a:avLst/>
          </a:prstGeom>
          <a:noFill/>
        </p:spPr>
        <p:txBody>
          <a:bodyPr wrap="square" rtlCol="0">
            <a:spAutoFit/>
          </a:bodyPr>
          <a:lstStyle/>
          <a:p>
            <a:r>
              <a:rPr lang="en-US" altLang="ko-KR" sz="1600" dirty="0"/>
              <a:t>However a mobile machine(Autonomous Guided Vehicle(AGV), Unmanned Aerial Vehicle (UAV)) can interfere in this situation  </a:t>
            </a:r>
            <a:r>
              <a:rPr lang="en-US" altLang="ko-KR" sz="1600" dirty="0">
                <a:sym typeface="Wingdings" panose="05000000000000000000" pitchFamily="2" charset="2"/>
              </a:rPr>
              <a:t> QoS(quality of service can decrease.)</a:t>
            </a:r>
            <a:endParaRPr lang="ko-KR" altLang="en-US" sz="1600" dirty="0"/>
          </a:p>
        </p:txBody>
      </p:sp>
      <p:sp>
        <p:nvSpPr>
          <p:cNvPr id="10" name="TextBox 9">
            <a:extLst>
              <a:ext uri="{FF2B5EF4-FFF2-40B4-BE49-F238E27FC236}">
                <a16:creationId xmlns:a16="http://schemas.microsoft.com/office/drawing/2014/main" id="{51D9EBAA-6329-4E62-A0B3-9010926543A4}"/>
              </a:ext>
            </a:extLst>
          </p:cNvPr>
          <p:cNvSpPr txBox="1"/>
          <p:nvPr/>
        </p:nvSpPr>
        <p:spPr>
          <a:xfrm>
            <a:off x="2263140" y="5495710"/>
            <a:ext cx="9532620" cy="584775"/>
          </a:xfrm>
          <a:prstGeom prst="rect">
            <a:avLst/>
          </a:prstGeom>
          <a:noFill/>
        </p:spPr>
        <p:txBody>
          <a:bodyPr wrap="square" rtlCol="0">
            <a:spAutoFit/>
          </a:bodyPr>
          <a:lstStyle/>
          <a:p>
            <a:r>
              <a:rPr lang="en-US" altLang="ko-KR" sz="1600" dirty="0"/>
              <a:t>Therefore this paper deploys an UAV as an edge node to provide service to the edge network trough optimizing the trajectory of UAV, where the edge network request task using DQN learning.</a:t>
            </a:r>
            <a:endParaRPr lang="ko-KR" altLang="en-US" sz="1600" dirty="0"/>
          </a:p>
        </p:txBody>
      </p:sp>
      <p:sp>
        <p:nvSpPr>
          <p:cNvPr id="11" name="TextBox 10">
            <a:extLst>
              <a:ext uri="{FF2B5EF4-FFF2-40B4-BE49-F238E27FC236}">
                <a16:creationId xmlns:a16="http://schemas.microsoft.com/office/drawing/2014/main" id="{724B85AF-F539-49E7-87CB-C99757EACB01}"/>
              </a:ext>
            </a:extLst>
          </p:cNvPr>
          <p:cNvSpPr txBox="1"/>
          <p:nvPr/>
        </p:nvSpPr>
        <p:spPr>
          <a:xfrm>
            <a:off x="2263140" y="6337954"/>
            <a:ext cx="9532620" cy="338554"/>
          </a:xfrm>
          <a:prstGeom prst="rect">
            <a:avLst/>
          </a:prstGeom>
          <a:noFill/>
        </p:spPr>
        <p:txBody>
          <a:bodyPr wrap="square" rtlCol="0">
            <a:spAutoFit/>
          </a:bodyPr>
          <a:lstStyle/>
          <a:p>
            <a:r>
              <a:rPr lang="en-US" altLang="ko-KR" sz="1600" dirty="0"/>
              <a:t>Subsequently the real-time data can achieve either the interrupt occurs at the edge node.</a:t>
            </a:r>
            <a:endParaRPr lang="ko-KR" altLang="en-US" sz="1600" dirty="0"/>
          </a:p>
        </p:txBody>
      </p:sp>
      <p:pic>
        <p:nvPicPr>
          <p:cNvPr id="1028" name="Picture 4" descr="edge computing autonomous guided vechicle 이미지 검색결과">
            <a:extLst>
              <a:ext uri="{FF2B5EF4-FFF2-40B4-BE49-F238E27FC236}">
                <a16:creationId xmlns:a16="http://schemas.microsoft.com/office/drawing/2014/main" id="{F6FFADD5-E389-4878-85F9-A584DFB3D5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53" r="3507" b="22639"/>
          <a:stretch/>
        </p:blipFill>
        <p:spPr bwMode="auto">
          <a:xfrm>
            <a:off x="4170229" y="1982586"/>
            <a:ext cx="5569852" cy="2636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1" name="TextBox 10">
            <a:extLst>
              <a:ext uri="{FF2B5EF4-FFF2-40B4-BE49-F238E27FC236}">
                <a16:creationId xmlns:a16="http://schemas.microsoft.com/office/drawing/2014/main" id="{E3C211B0-E8DA-47AE-A782-6BA84C1A6294}"/>
              </a:ext>
            </a:extLst>
          </p:cNvPr>
          <p:cNvSpPr txBox="1"/>
          <p:nvPr/>
        </p:nvSpPr>
        <p:spPr>
          <a:xfrm>
            <a:off x="2263140" y="181492"/>
            <a:ext cx="9384030" cy="369332"/>
          </a:xfrm>
          <a:prstGeom prst="rect">
            <a:avLst/>
          </a:prstGeom>
          <a:noFill/>
        </p:spPr>
        <p:txBody>
          <a:bodyPr wrap="square" rtlCol="0">
            <a:spAutoFit/>
          </a:bodyPr>
          <a:lstStyle/>
          <a:p>
            <a:r>
              <a:rPr lang="en-US" altLang="ko-KR" dirty="0"/>
              <a:t>Introduction</a:t>
            </a:r>
            <a:endParaRPr lang="ko-KR" altLang="en-US" dirty="0"/>
          </a:p>
        </p:txBody>
      </p:sp>
      <p:sp>
        <p:nvSpPr>
          <p:cNvPr id="12" name="TextBox 11">
            <a:extLst>
              <a:ext uri="{FF2B5EF4-FFF2-40B4-BE49-F238E27FC236}">
                <a16:creationId xmlns:a16="http://schemas.microsoft.com/office/drawing/2014/main" id="{40E80254-85EA-40FD-B3EC-A5A7F62AAAA8}"/>
              </a:ext>
            </a:extLst>
          </p:cNvPr>
          <p:cNvSpPr txBox="1"/>
          <p:nvPr/>
        </p:nvSpPr>
        <p:spPr>
          <a:xfrm>
            <a:off x="2263140" y="712470"/>
            <a:ext cx="9384030" cy="584775"/>
          </a:xfrm>
          <a:prstGeom prst="rect">
            <a:avLst/>
          </a:prstGeom>
          <a:noFill/>
        </p:spPr>
        <p:txBody>
          <a:bodyPr wrap="square" rtlCol="0">
            <a:spAutoFit/>
          </a:bodyPr>
          <a:lstStyle/>
          <a:p>
            <a:r>
              <a:rPr lang="en-US" altLang="ko-KR" sz="1600" dirty="0"/>
              <a:t>In a smart factory, machines interconnect millions of sensors and actuators, either static or mobile devices, through the internet.</a:t>
            </a:r>
            <a:endParaRPr lang="ko-KR" altLang="en-US" sz="1600" dirty="0"/>
          </a:p>
        </p:txBody>
      </p:sp>
      <p:sp>
        <p:nvSpPr>
          <p:cNvPr id="13" name="TextBox 12">
            <a:extLst>
              <a:ext uri="{FF2B5EF4-FFF2-40B4-BE49-F238E27FC236}">
                <a16:creationId xmlns:a16="http://schemas.microsoft.com/office/drawing/2014/main" id="{9AEFF05F-C30C-4A8B-AB04-BEC87BC42B0F}"/>
              </a:ext>
            </a:extLst>
          </p:cNvPr>
          <p:cNvSpPr txBox="1"/>
          <p:nvPr/>
        </p:nvSpPr>
        <p:spPr>
          <a:xfrm>
            <a:off x="2640330" y="1270560"/>
            <a:ext cx="4446270" cy="276999"/>
          </a:xfrm>
          <a:prstGeom prst="rect">
            <a:avLst/>
          </a:prstGeom>
          <a:noFill/>
        </p:spPr>
        <p:txBody>
          <a:bodyPr wrap="square" rtlCol="0">
            <a:spAutoFit/>
          </a:bodyPr>
          <a:lstStyle/>
          <a:p>
            <a:r>
              <a:rPr lang="en-US" altLang="ko-KR" sz="1200" dirty="0">
                <a:sym typeface="Wingdings" panose="05000000000000000000" pitchFamily="2" charset="2"/>
              </a:rPr>
              <a:t> Enables the machines to communicate with each other</a:t>
            </a:r>
            <a:endParaRPr lang="ko-KR" altLang="en-US" sz="1200" dirty="0"/>
          </a:p>
        </p:txBody>
      </p:sp>
      <p:sp>
        <p:nvSpPr>
          <p:cNvPr id="14" name="TextBox 13">
            <a:extLst>
              <a:ext uri="{FF2B5EF4-FFF2-40B4-BE49-F238E27FC236}">
                <a16:creationId xmlns:a16="http://schemas.microsoft.com/office/drawing/2014/main" id="{42731979-9F94-4DF5-8AA5-A96A3F96A829}"/>
              </a:ext>
            </a:extLst>
          </p:cNvPr>
          <p:cNvSpPr txBox="1"/>
          <p:nvPr/>
        </p:nvSpPr>
        <p:spPr>
          <a:xfrm>
            <a:off x="2263140" y="1513119"/>
            <a:ext cx="9384030" cy="584775"/>
          </a:xfrm>
          <a:prstGeom prst="rect">
            <a:avLst/>
          </a:prstGeom>
          <a:noFill/>
        </p:spPr>
        <p:txBody>
          <a:bodyPr wrap="square" rtlCol="0">
            <a:spAutoFit/>
          </a:bodyPr>
          <a:lstStyle/>
          <a:p>
            <a:r>
              <a:rPr lang="en-US" altLang="ko-KR" sz="1600" dirty="0"/>
              <a:t>The machine is located at the edge network which has a lower capacity to compute a task. </a:t>
            </a:r>
            <a:r>
              <a:rPr lang="en-US" altLang="ko-KR" sz="1600" dirty="0">
                <a:sym typeface="Wingdings" panose="05000000000000000000" pitchFamily="2" charset="2"/>
              </a:rPr>
              <a:t> for a mobile device (UAV, </a:t>
            </a:r>
            <a:r>
              <a:rPr lang="en-US" altLang="ko-KR" sz="1600" dirty="0" err="1">
                <a:sym typeface="Wingdings" panose="05000000000000000000" pitchFamily="2" charset="2"/>
              </a:rPr>
              <a:t>AGVehicle</a:t>
            </a:r>
            <a:r>
              <a:rPr lang="en-US" altLang="ko-KR" sz="1600" dirty="0">
                <a:sym typeface="Wingdings" panose="05000000000000000000" pitchFamily="2" charset="2"/>
              </a:rPr>
              <a:t>) has an energy limit.</a:t>
            </a:r>
            <a:endParaRPr lang="ko-KR" altLang="en-US" sz="1600" dirty="0"/>
          </a:p>
        </p:txBody>
      </p:sp>
      <p:sp>
        <p:nvSpPr>
          <p:cNvPr id="15" name="TextBox 14">
            <a:extLst>
              <a:ext uri="{FF2B5EF4-FFF2-40B4-BE49-F238E27FC236}">
                <a16:creationId xmlns:a16="http://schemas.microsoft.com/office/drawing/2014/main" id="{10F78BB2-F54D-48C9-BC92-4CF773D75237}"/>
              </a:ext>
            </a:extLst>
          </p:cNvPr>
          <p:cNvSpPr txBox="1"/>
          <p:nvPr/>
        </p:nvSpPr>
        <p:spPr>
          <a:xfrm>
            <a:off x="2263140" y="2144491"/>
            <a:ext cx="9384030" cy="338554"/>
          </a:xfrm>
          <a:prstGeom prst="rect">
            <a:avLst/>
          </a:prstGeom>
          <a:noFill/>
        </p:spPr>
        <p:txBody>
          <a:bodyPr wrap="square" rtlCol="0">
            <a:spAutoFit/>
          </a:bodyPr>
          <a:lstStyle/>
          <a:p>
            <a:r>
              <a:rPr lang="en-US" altLang="ko-KR" sz="1600" dirty="0"/>
              <a:t>Thus they need to offload a task to a computation service that near to them</a:t>
            </a:r>
            <a:endParaRPr lang="ko-KR" altLang="en-US" sz="1600" dirty="0"/>
          </a:p>
        </p:txBody>
      </p:sp>
      <p:sp>
        <p:nvSpPr>
          <p:cNvPr id="16" name="TextBox 15">
            <a:extLst>
              <a:ext uri="{FF2B5EF4-FFF2-40B4-BE49-F238E27FC236}">
                <a16:creationId xmlns:a16="http://schemas.microsoft.com/office/drawing/2014/main" id="{857AA4FE-B3A1-4394-9106-F4CDDF280894}"/>
              </a:ext>
            </a:extLst>
          </p:cNvPr>
          <p:cNvSpPr txBox="1"/>
          <p:nvPr/>
        </p:nvSpPr>
        <p:spPr>
          <a:xfrm>
            <a:off x="2263140" y="5937983"/>
            <a:ext cx="9384030" cy="584775"/>
          </a:xfrm>
          <a:prstGeom prst="rect">
            <a:avLst/>
          </a:prstGeom>
          <a:noFill/>
        </p:spPr>
        <p:txBody>
          <a:bodyPr wrap="square" rtlCol="0">
            <a:spAutoFit/>
          </a:bodyPr>
          <a:lstStyle/>
          <a:p>
            <a:r>
              <a:rPr lang="en-US" altLang="ko-KR" sz="1600" dirty="0"/>
              <a:t>A new paradigm, edge computing service that near to edge network, can provide computation with lower latency than cloud computing that far away from edge network.</a:t>
            </a:r>
            <a:endParaRPr lang="ko-KR" altLang="en-US" sz="1600" dirty="0"/>
          </a:p>
        </p:txBody>
      </p:sp>
      <p:pic>
        <p:nvPicPr>
          <p:cNvPr id="2052" name="Picture 4" descr="edge computing offload task 이미지 검색결과">
            <a:extLst>
              <a:ext uri="{FF2B5EF4-FFF2-40B4-BE49-F238E27FC236}">
                <a16:creationId xmlns:a16="http://schemas.microsoft.com/office/drawing/2014/main" id="{2C939725-40ED-4C68-8E0D-02FC17AA8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0410" y="2750114"/>
            <a:ext cx="6983730" cy="29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891670"/>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1" name="TextBox 10">
            <a:extLst>
              <a:ext uri="{FF2B5EF4-FFF2-40B4-BE49-F238E27FC236}">
                <a16:creationId xmlns:a16="http://schemas.microsoft.com/office/drawing/2014/main" id="{E3C211B0-E8DA-47AE-A782-6BA84C1A6294}"/>
              </a:ext>
            </a:extLst>
          </p:cNvPr>
          <p:cNvSpPr txBox="1"/>
          <p:nvPr/>
        </p:nvSpPr>
        <p:spPr>
          <a:xfrm>
            <a:off x="2263140" y="181492"/>
            <a:ext cx="9384030" cy="369332"/>
          </a:xfrm>
          <a:prstGeom prst="rect">
            <a:avLst/>
          </a:prstGeom>
          <a:noFill/>
        </p:spPr>
        <p:txBody>
          <a:bodyPr wrap="square" rtlCol="0">
            <a:spAutoFit/>
          </a:bodyPr>
          <a:lstStyle/>
          <a:p>
            <a:r>
              <a:rPr lang="en-US" altLang="ko-KR" dirty="0"/>
              <a:t>Introduction</a:t>
            </a:r>
            <a:endParaRPr lang="ko-KR" altLang="en-US" dirty="0"/>
          </a:p>
        </p:txBody>
      </p:sp>
      <p:sp>
        <p:nvSpPr>
          <p:cNvPr id="10" name="TextBox 9">
            <a:extLst>
              <a:ext uri="{FF2B5EF4-FFF2-40B4-BE49-F238E27FC236}">
                <a16:creationId xmlns:a16="http://schemas.microsoft.com/office/drawing/2014/main" id="{F450B85E-3AAD-4ACC-AB4E-D756FD2C7CCB}"/>
              </a:ext>
            </a:extLst>
          </p:cNvPr>
          <p:cNvSpPr txBox="1"/>
          <p:nvPr/>
        </p:nvSpPr>
        <p:spPr>
          <a:xfrm>
            <a:off x="2263140" y="550824"/>
            <a:ext cx="9384030" cy="584775"/>
          </a:xfrm>
          <a:prstGeom prst="rect">
            <a:avLst/>
          </a:prstGeom>
          <a:noFill/>
        </p:spPr>
        <p:txBody>
          <a:bodyPr wrap="square" rtlCol="0">
            <a:spAutoFit/>
          </a:bodyPr>
          <a:lstStyle/>
          <a:p>
            <a:r>
              <a:rPr lang="en-US" altLang="ko-KR" sz="1600" dirty="0"/>
              <a:t>A massive amount of data needs to schedule for the execution procedure of the requested task regarding the timing constraint of each machine in the industrial environment.</a:t>
            </a:r>
            <a:endParaRPr lang="ko-KR" altLang="en-US" sz="1600" dirty="0"/>
          </a:p>
        </p:txBody>
      </p:sp>
      <p:sp>
        <p:nvSpPr>
          <p:cNvPr id="17" name="TextBox 16">
            <a:extLst>
              <a:ext uri="{FF2B5EF4-FFF2-40B4-BE49-F238E27FC236}">
                <a16:creationId xmlns:a16="http://schemas.microsoft.com/office/drawing/2014/main" id="{2F2C1B11-41D9-4B21-AD7F-366B76D04A0A}"/>
              </a:ext>
            </a:extLst>
          </p:cNvPr>
          <p:cNvSpPr txBox="1"/>
          <p:nvPr/>
        </p:nvSpPr>
        <p:spPr>
          <a:xfrm>
            <a:off x="2263140" y="1286240"/>
            <a:ext cx="9384030" cy="2062103"/>
          </a:xfrm>
          <a:prstGeom prst="rect">
            <a:avLst/>
          </a:prstGeom>
          <a:noFill/>
        </p:spPr>
        <p:txBody>
          <a:bodyPr wrap="square" rtlCol="0">
            <a:spAutoFit/>
          </a:bodyPr>
          <a:lstStyle/>
          <a:p>
            <a:r>
              <a:rPr lang="en-US" altLang="ko-KR" sz="1600" dirty="0"/>
              <a:t>However, data scheduling has to be concerned because it is equipped with the timing constraint to achieve real-time data. </a:t>
            </a:r>
          </a:p>
          <a:p>
            <a:endParaRPr lang="en-US" altLang="ko-KR" sz="1600" dirty="0"/>
          </a:p>
          <a:p>
            <a:r>
              <a:rPr lang="en-US" altLang="ko-KR" sz="1600" dirty="0"/>
              <a:t>When the scheduling process is bothered by interruption, the execution time of each task can inhibited. </a:t>
            </a:r>
            <a:r>
              <a:rPr lang="en-US" altLang="ko-KR" sz="1600" dirty="0">
                <a:sym typeface="Wingdings" panose="05000000000000000000" pitchFamily="2" charset="2"/>
              </a:rPr>
              <a:t> decrease QoS</a:t>
            </a:r>
            <a:r>
              <a:rPr lang="en-US" altLang="ko-KR" sz="1600" dirty="0"/>
              <a:t> </a:t>
            </a:r>
          </a:p>
          <a:p>
            <a:endParaRPr lang="en-US" altLang="ko-KR" sz="1600" dirty="0"/>
          </a:p>
          <a:p>
            <a:r>
              <a:rPr lang="en-US" altLang="ko-KR" sz="1600" dirty="0"/>
              <a:t>Such as autonomous vehicle, which is move with instruction that also needs the execution task by a near-edge node.</a:t>
            </a:r>
            <a:endParaRPr lang="ko-KR" altLang="en-US" sz="1600" dirty="0"/>
          </a:p>
        </p:txBody>
      </p:sp>
      <p:pic>
        <p:nvPicPr>
          <p:cNvPr id="18" name="Picture 4" descr="edge computing offload task 이미지 검색결과">
            <a:extLst>
              <a:ext uri="{FF2B5EF4-FFF2-40B4-BE49-F238E27FC236}">
                <a16:creationId xmlns:a16="http://schemas.microsoft.com/office/drawing/2014/main" id="{6FAAD07F-046C-4A82-87AE-A9124AB41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525" y="3498984"/>
            <a:ext cx="7517385" cy="3143990"/>
          </a:xfrm>
          <a:prstGeom prst="rect">
            <a:avLst/>
          </a:prstGeom>
          <a:noFill/>
          <a:extLst>
            <a:ext uri="{909E8E84-426E-40DD-AFC4-6F175D3DCCD1}">
              <a14:hiddenFill xmlns:a14="http://schemas.microsoft.com/office/drawing/2010/main">
                <a:solidFill>
                  <a:srgbClr val="FFFFFF"/>
                </a:solidFill>
              </a14:hiddenFill>
            </a:ext>
          </a:extLst>
        </p:spPr>
      </p:pic>
      <p:sp>
        <p:nvSpPr>
          <p:cNvPr id="2" name="폭발: 8pt 1">
            <a:extLst>
              <a:ext uri="{FF2B5EF4-FFF2-40B4-BE49-F238E27FC236}">
                <a16:creationId xmlns:a16="http://schemas.microsoft.com/office/drawing/2014/main" id="{C1C38982-2DFC-4B1C-A2BC-03673A8EB17A}"/>
              </a:ext>
            </a:extLst>
          </p:cNvPr>
          <p:cNvSpPr/>
          <p:nvPr/>
        </p:nvSpPr>
        <p:spPr>
          <a:xfrm>
            <a:off x="6271133" y="5314950"/>
            <a:ext cx="365760" cy="36576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폭발: 8pt 19">
            <a:extLst>
              <a:ext uri="{FF2B5EF4-FFF2-40B4-BE49-F238E27FC236}">
                <a16:creationId xmlns:a16="http://schemas.microsoft.com/office/drawing/2014/main" id="{C9808054-E96F-4EFC-AE35-08AEBC2519E2}"/>
              </a:ext>
            </a:extLst>
          </p:cNvPr>
          <p:cNvSpPr/>
          <p:nvPr/>
        </p:nvSpPr>
        <p:spPr>
          <a:xfrm>
            <a:off x="8307641" y="5302852"/>
            <a:ext cx="365760" cy="36576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35FA3937-C23D-4B46-AFB3-EB1AFF070232}"/>
              </a:ext>
            </a:extLst>
          </p:cNvPr>
          <p:cNvSpPr txBox="1"/>
          <p:nvPr/>
        </p:nvSpPr>
        <p:spPr>
          <a:xfrm>
            <a:off x="6819402" y="5129907"/>
            <a:ext cx="1024427" cy="276999"/>
          </a:xfrm>
          <a:prstGeom prst="rect">
            <a:avLst/>
          </a:prstGeom>
          <a:noFill/>
        </p:spPr>
        <p:txBody>
          <a:bodyPr wrap="square" rtlCol="0">
            <a:spAutoFit/>
          </a:bodyPr>
          <a:lstStyle/>
          <a:p>
            <a:r>
              <a:rPr lang="en-US" altLang="ko-KR" sz="1200" dirty="0"/>
              <a:t>In real-time</a:t>
            </a:r>
            <a:endParaRPr lang="ko-KR" altLang="en-US" sz="1200" dirty="0"/>
          </a:p>
        </p:txBody>
      </p:sp>
      <p:pic>
        <p:nvPicPr>
          <p:cNvPr id="26" name="Picture 4" descr="edge computing offload task 이미지 검색결과">
            <a:extLst>
              <a:ext uri="{FF2B5EF4-FFF2-40B4-BE49-F238E27FC236}">
                <a16:creationId xmlns:a16="http://schemas.microsoft.com/office/drawing/2014/main" id="{6FA5BF3A-6EA0-4C49-932C-D88F4FE16B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637" t="50382" r="44264" b="41919"/>
          <a:stretch/>
        </p:blipFill>
        <p:spPr bwMode="auto">
          <a:xfrm>
            <a:off x="6719862" y="5364708"/>
            <a:ext cx="533688" cy="2598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edge computing offload task 이미지 검색결과">
            <a:extLst>
              <a:ext uri="{FF2B5EF4-FFF2-40B4-BE49-F238E27FC236}">
                <a16:creationId xmlns:a16="http://schemas.microsoft.com/office/drawing/2014/main" id="{644E8AA2-87C0-44CB-AC73-A710AE772F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88" t="59112" r="46222" b="32163"/>
          <a:stretch/>
        </p:blipFill>
        <p:spPr bwMode="auto">
          <a:xfrm>
            <a:off x="6700855" y="5361496"/>
            <a:ext cx="502920" cy="27432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edge computing offload task 이미지 검색결과">
            <a:extLst>
              <a:ext uri="{FF2B5EF4-FFF2-40B4-BE49-F238E27FC236}">
                <a16:creationId xmlns:a16="http://schemas.microsoft.com/office/drawing/2014/main" id="{0D4E3D9A-68E7-4E3C-A0A4-43F87ADB0F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8741" t="50751" r="15714" b="42721"/>
          <a:stretch/>
        </p:blipFill>
        <p:spPr bwMode="auto">
          <a:xfrm>
            <a:off x="8337550" y="5066783"/>
            <a:ext cx="442114" cy="26404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edge computing offload task 이미지 검색결과">
            <a:extLst>
              <a:ext uri="{FF2B5EF4-FFF2-40B4-BE49-F238E27FC236}">
                <a16:creationId xmlns:a16="http://schemas.microsoft.com/office/drawing/2014/main" id="{87E92811-9F85-424E-8D1D-854CA94309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616" t="49299" r="25839" b="41292"/>
          <a:stretch/>
        </p:blipFill>
        <p:spPr bwMode="auto">
          <a:xfrm>
            <a:off x="8352908" y="5045606"/>
            <a:ext cx="416858" cy="29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896068"/>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29167E-6 -3.7037E-7 L 0.09258 -3.7037E-7 " pathEditMode="relative" rAng="0" ptsTypes="AA">
                                      <p:cBhvr>
                                        <p:cTn id="6" dur="2000" fill="hold"/>
                                        <p:tgtEl>
                                          <p:spTgt spid="21"/>
                                        </p:tgtEl>
                                        <p:attrNameLst>
                                          <p:attrName>ppt_x</p:attrName>
                                          <p:attrName>ppt_y</p:attrName>
                                        </p:attrNameLst>
                                      </p:cBhvr>
                                      <p:rCtr x="4622" y="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5" presetClass="path" presetSubtype="0" accel="50000" decel="50000" fill="hold" nodeType="clickEffect">
                                  <p:stCondLst>
                                    <p:cond delay="0"/>
                                  </p:stCondLst>
                                  <p:childTnLst>
                                    <p:animMotion origin="layout" path="M -3.54167E-6 4.07407E-6 L -0.07617 0.00023 " pathEditMode="relative" rAng="0" ptsTypes="AA">
                                      <p:cBhvr>
                                        <p:cTn id="15" dur="2000" fill="hold"/>
                                        <p:tgtEl>
                                          <p:spTgt spid="25"/>
                                        </p:tgtEl>
                                        <p:attrNameLst>
                                          <p:attrName>ppt_x</p:attrName>
                                          <p:attrName>ppt_y</p:attrName>
                                        </p:attrNameLst>
                                      </p:cBhvr>
                                      <p:rCtr x="-3815" y="0"/>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1" name="TextBox 10">
            <a:extLst>
              <a:ext uri="{FF2B5EF4-FFF2-40B4-BE49-F238E27FC236}">
                <a16:creationId xmlns:a16="http://schemas.microsoft.com/office/drawing/2014/main" id="{E3C211B0-E8DA-47AE-A782-6BA84C1A6294}"/>
              </a:ext>
            </a:extLst>
          </p:cNvPr>
          <p:cNvSpPr txBox="1"/>
          <p:nvPr/>
        </p:nvSpPr>
        <p:spPr>
          <a:xfrm>
            <a:off x="2263140" y="181492"/>
            <a:ext cx="9384030" cy="369332"/>
          </a:xfrm>
          <a:prstGeom prst="rect">
            <a:avLst/>
          </a:prstGeom>
          <a:noFill/>
        </p:spPr>
        <p:txBody>
          <a:bodyPr wrap="square" rtlCol="0">
            <a:spAutoFit/>
          </a:bodyPr>
          <a:lstStyle/>
          <a:p>
            <a:r>
              <a:rPr lang="en-US" altLang="ko-KR" dirty="0"/>
              <a:t>Introduction</a:t>
            </a:r>
            <a:endParaRPr lang="ko-KR" altLang="en-US" dirty="0"/>
          </a:p>
        </p:txBody>
      </p:sp>
      <p:pic>
        <p:nvPicPr>
          <p:cNvPr id="3" name="그림 2">
            <a:extLst>
              <a:ext uri="{FF2B5EF4-FFF2-40B4-BE49-F238E27FC236}">
                <a16:creationId xmlns:a16="http://schemas.microsoft.com/office/drawing/2014/main" id="{3E253896-4A55-459C-8187-86749CC5282E}"/>
              </a:ext>
            </a:extLst>
          </p:cNvPr>
          <p:cNvPicPr>
            <a:picLocks noChangeAspect="1"/>
          </p:cNvPicPr>
          <p:nvPr/>
        </p:nvPicPr>
        <p:blipFill>
          <a:blip r:embed="rId2"/>
          <a:stretch>
            <a:fillRect/>
          </a:stretch>
        </p:blipFill>
        <p:spPr>
          <a:xfrm>
            <a:off x="4035831" y="1026538"/>
            <a:ext cx="5838647" cy="3131374"/>
          </a:xfrm>
          <a:prstGeom prst="rect">
            <a:avLst/>
          </a:prstGeom>
        </p:spPr>
      </p:pic>
      <p:sp>
        <p:nvSpPr>
          <p:cNvPr id="10" name="TextBox 9">
            <a:extLst>
              <a:ext uri="{FF2B5EF4-FFF2-40B4-BE49-F238E27FC236}">
                <a16:creationId xmlns:a16="http://schemas.microsoft.com/office/drawing/2014/main" id="{F450B85E-3AAD-4ACC-AB4E-D756FD2C7CCB}"/>
              </a:ext>
            </a:extLst>
          </p:cNvPr>
          <p:cNvSpPr txBox="1"/>
          <p:nvPr/>
        </p:nvSpPr>
        <p:spPr>
          <a:xfrm>
            <a:off x="2263140" y="550824"/>
            <a:ext cx="9384030" cy="338554"/>
          </a:xfrm>
          <a:prstGeom prst="rect">
            <a:avLst/>
          </a:prstGeom>
          <a:noFill/>
        </p:spPr>
        <p:txBody>
          <a:bodyPr wrap="square" rtlCol="0">
            <a:spAutoFit/>
          </a:bodyPr>
          <a:lstStyle/>
          <a:p>
            <a:r>
              <a:rPr lang="en-US" altLang="ko-KR" sz="1600" dirty="0"/>
              <a:t>Consider UAV within the edge computing network can act as an edge node.</a:t>
            </a:r>
            <a:endParaRPr lang="ko-KR" altLang="en-US" sz="1600" dirty="0"/>
          </a:p>
        </p:txBody>
      </p:sp>
      <p:sp>
        <p:nvSpPr>
          <p:cNvPr id="8" name="TextBox 7">
            <a:extLst>
              <a:ext uri="{FF2B5EF4-FFF2-40B4-BE49-F238E27FC236}">
                <a16:creationId xmlns:a16="http://schemas.microsoft.com/office/drawing/2014/main" id="{E33ED5E6-C803-4C3B-9978-BEFB2AA0B757}"/>
              </a:ext>
            </a:extLst>
          </p:cNvPr>
          <p:cNvSpPr txBox="1"/>
          <p:nvPr/>
        </p:nvSpPr>
        <p:spPr>
          <a:xfrm>
            <a:off x="2263140" y="4279877"/>
            <a:ext cx="9384030" cy="307777"/>
          </a:xfrm>
          <a:prstGeom prst="rect">
            <a:avLst/>
          </a:prstGeom>
          <a:noFill/>
        </p:spPr>
        <p:txBody>
          <a:bodyPr wrap="square" rtlCol="0">
            <a:spAutoFit/>
          </a:bodyPr>
          <a:lstStyle/>
          <a:p>
            <a:r>
              <a:rPr lang="en-US" altLang="ko-KR" sz="1400" dirty="0"/>
              <a:t>A UAV can provide computation capability for edge devices offload their task.</a:t>
            </a:r>
            <a:endParaRPr lang="ko-KR" altLang="en-US" sz="1400" dirty="0"/>
          </a:p>
        </p:txBody>
      </p:sp>
      <p:sp>
        <p:nvSpPr>
          <p:cNvPr id="9" name="TextBox 8">
            <a:extLst>
              <a:ext uri="{FF2B5EF4-FFF2-40B4-BE49-F238E27FC236}">
                <a16:creationId xmlns:a16="http://schemas.microsoft.com/office/drawing/2014/main" id="{85507DCB-2B24-4BFE-A0E0-89F9E39BFD6F}"/>
              </a:ext>
            </a:extLst>
          </p:cNvPr>
          <p:cNvSpPr txBox="1"/>
          <p:nvPr/>
        </p:nvSpPr>
        <p:spPr>
          <a:xfrm>
            <a:off x="2263140" y="4638237"/>
            <a:ext cx="9384030" cy="523220"/>
          </a:xfrm>
          <a:prstGeom prst="rect">
            <a:avLst/>
          </a:prstGeom>
          <a:noFill/>
        </p:spPr>
        <p:txBody>
          <a:bodyPr wrap="square" rtlCol="0">
            <a:spAutoFit/>
          </a:bodyPr>
          <a:lstStyle/>
          <a:p>
            <a:r>
              <a:rPr lang="en-US" altLang="ko-KR" sz="1400" dirty="0"/>
              <a:t>In previous research, the optimization of connectivity constraint using cellular-enable UAV method, is slightly edge devices that can provide communication.</a:t>
            </a:r>
            <a:endParaRPr lang="ko-KR" altLang="en-US" sz="1400" dirty="0"/>
          </a:p>
        </p:txBody>
      </p:sp>
      <p:sp>
        <p:nvSpPr>
          <p:cNvPr id="12" name="TextBox 11">
            <a:extLst>
              <a:ext uri="{FF2B5EF4-FFF2-40B4-BE49-F238E27FC236}">
                <a16:creationId xmlns:a16="http://schemas.microsoft.com/office/drawing/2014/main" id="{71BB28D3-564F-4D60-A44B-64567F0FC0B9}"/>
              </a:ext>
            </a:extLst>
          </p:cNvPr>
          <p:cNvSpPr txBox="1"/>
          <p:nvPr/>
        </p:nvSpPr>
        <p:spPr>
          <a:xfrm>
            <a:off x="2263140" y="5242818"/>
            <a:ext cx="9384030" cy="523220"/>
          </a:xfrm>
          <a:prstGeom prst="rect">
            <a:avLst/>
          </a:prstGeom>
          <a:noFill/>
        </p:spPr>
        <p:txBody>
          <a:bodyPr wrap="square" rtlCol="0">
            <a:spAutoFit/>
          </a:bodyPr>
          <a:lstStyle/>
          <a:p>
            <a:r>
              <a:rPr lang="en-US" altLang="ko-KR" sz="1400" dirty="0"/>
              <a:t>Therefore, the machine learning algorithm is chosen to provide communication for edge devices</a:t>
            </a:r>
          </a:p>
          <a:p>
            <a:r>
              <a:rPr lang="en-US" altLang="ko-KR" sz="1400" dirty="0"/>
              <a:t>briefly, the contributions of this paper as follows.</a:t>
            </a:r>
            <a:endParaRPr lang="ko-KR" altLang="en-US" sz="1400" dirty="0"/>
          </a:p>
        </p:txBody>
      </p:sp>
      <p:sp>
        <p:nvSpPr>
          <p:cNvPr id="2" name="직사각형 1">
            <a:extLst>
              <a:ext uri="{FF2B5EF4-FFF2-40B4-BE49-F238E27FC236}">
                <a16:creationId xmlns:a16="http://schemas.microsoft.com/office/drawing/2014/main" id="{160C33C9-B977-4E18-8743-B88ED0000E0C}"/>
              </a:ext>
            </a:extLst>
          </p:cNvPr>
          <p:cNvSpPr/>
          <p:nvPr/>
        </p:nvSpPr>
        <p:spPr>
          <a:xfrm>
            <a:off x="2263140" y="5819778"/>
            <a:ext cx="8530590" cy="830997"/>
          </a:xfrm>
          <a:prstGeom prst="rect">
            <a:avLst/>
          </a:prstGeom>
        </p:spPr>
        <p:txBody>
          <a:bodyPr wrap="square">
            <a:spAutoFit/>
          </a:bodyPr>
          <a:lstStyle/>
          <a:p>
            <a:pPr marL="342900" indent="-342900">
              <a:buFont typeface="+mj-lt"/>
              <a:buAutoNum type="arabicParenR"/>
            </a:pPr>
            <a:r>
              <a:rPr lang="ko-KR" altLang="en-US" sz="1200" dirty="0" err="1"/>
              <a:t>Edge</a:t>
            </a:r>
            <a:r>
              <a:rPr lang="ko-KR" altLang="en-US" sz="1200" dirty="0"/>
              <a:t> </a:t>
            </a:r>
            <a:r>
              <a:rPr lang="ko-KR" altLang="en-US" sz="1200" dirty="0" err="1"/>
              <a:t>computing</a:t>
            </a:r>
            <a:r>
              <a:rPr lang="ko-KR" altLang="en-US" sz="1200" dirty="0"/>
              <a:t> </a:t>
            </a:r>
            <a:r>
              <a:rPr lang="ko-KR" altLang="en-US" sz="1200" dirty="0" err="1"/>
              <a:t>network</a:t>
            </a:r>
            <a:r>
              <a:rPr lang="ko-KR" altLang="en-US" sz="1200" dirty="0"/>
              <a:t> </a:t>
            </a:r>
            <a:r>
              <a:rPr lang="ko-KR" altLang="en-US" sz="1200" dirty="0" err="1"/>
              <a:t>with</a:t>
            </a:r>
            <a:r>
              <a:rPr lang="ko-KR" altLang="en-US" sz="1200" dirty="0"/>
              <a:t> UAV </a:t>
            </a:r>
            <a:r>
              <a:rPr lang="ko-KR" altLang="en-US" sz="1200" dirty="0" err="1"/>
              <a:t>is</a:t>
            </a:r>
            <a:r>
              <a:rPr lang="ko-KR" altLang="en-US" sz="1200" dirty="0"/>
              <a:t> </a:t>
            </a:r>
            <a:r>
              <a:rPr lang="ko-KR" altLang="en-US" sz="1200" dirty="0" err="1"/>
              <a:t>provided</a:t>
            </a:r>
            <a:r>
              <a:rPr lang="ko-KR" altLang="en-US" sz="1200" dirty="0"/>
              <a:t> </a:t>
            </a:r>
            <a:r>
              <a:rPr lang="ko-KR" altLang="en-US" sz="1200" dirty="0" err="1"/>
              <a:t>that</a:t>
            </a:r>
            <a:r>
              <a:rPr lang="ko-KR" altLang="en-US" sz="1200" dirty="0"/>
              <a:t> </a:t>
            </a:r>
            <a:r>
              <a:rPr lang="ko-KR" altLang="en-US" sz="1200" dirty="0" err="1"/>
              <a:t>enables</a:t>
            </a:r>
            <a:r>
              <a:rPr lang="ko-KR" altLang="en-US" sz="1200" dirty="0"/>
              <a:t> </a:t>
            </a:r>
            <a:r>
              <a:rPr lang="ko-KR" altLang="en-US" sz="1200" dirty="0" err="1"/>
              <a:t>coverage</a:t>
            </a:r>
            <a:r>
              <a:rPr lang="ko-KR" altLang="en-US" sz="1200" dirty="0"/>
              <a:t> </a:t>
            </a:r>
            <a:r>
              <a:rPr lang="ko-KR" altLang="en-US" sz="1200" dirty="0" err="1"/>
              <a:t>communication</a:t>
            </a:r>
            <a:r>
              <a:rPr lang="ko-KR" altLang="en-US" sz="1200" dirty="0"/>
              <a:t> </a:t>
            </a:r>
            <a:r>
              <a:rPr lang="ko-KR" altLang="en-US" sz="1200" dirty="0" err="1"/>
              <a:t>to</a:t>
            </a:r>
            <a:r>
              <a:rPr lang="ko-KR" altLang="en-US" sz="1200" dirty="0"/>
              <a:t> </a:t>
            </a:r>
            <a:r>
              <a:rPr lang="ko-KR" altLang="en-US" sz="1200" dirty="0" err="1"/>
              <a:t>edge</a:t>
            </a:r>
            <a:r>
              <a:rPr lang="ko-KR" altLang="en-US" sz="1200" dirty="0"/>
              <a:t> </a:t>
            </a:r>
            <a:r>
              <a:rPr lang="ko-KR" altLang="en-US" sz="1200" dirty="0" err="1"/>
              <a:t>devices</a:t>
            </a:r>
            <a:r>
              <a:rPr lang="ko-KR" altLang="en-US" sz="1200" dirty="0"/>
              <a:t> </a:t>
            </a:r>
            <a:r>
              <a:rPr lang="ko-KR" altLang="en-US" sz="1200" dirty="0" err="1"/>
              <a:t>without</a:t>
            </a:r>
            <a:r>
              <a:rPr lang="ko-KR" altLang="en-US" sz="1200" dirty="0"/>
              <a:t> </a:t>
            </a:r>
            <a:r>
              <a:rPr lang="ko-KR" altLang="en-US" sz="1200" dirty="0" err="1"/>
              <a:t>interfering</a:t>
            </a:r>
            <a:r>
              <a:rPr lang="ko-KR" altLang="en-US" sz="1200" dirty="0"/>
              <a:t> </a:t>
            </a:r>
            <a:r>
              <a:rPr lang="ko-KR" altLang="en-US" sz="1200" dirty="0" err="1"/>
              <a:t>with</a:t>
            </a:r>
            <a:r>
              <a:rPr lang="ko-KR" altLang="en-US" sz="1200" dirty="0"/>
              <a:t> </a:t>
            </a:r>
            <a:r>
              <a:rPr lang="ko-KR" altLang="en-US" sz="1200" dirty="0" err="1"/>
              <a:t>the</a:t>
            </a:r>
            <a:r>
              <a:rPr lang="ko-KR" altLang="en-US" sz="1200" dirty="0"/>
              <a:t> </a:t>
            </a:r>
            <a:r>
              <a:rPr lang="ko-KR" altLang="en-US" sz="1200" dirty="0" err="1"/>
              <a:t>data</a:t>
            </a:r>
            <a:r>
              <a:rPr lang="ko-KR" altLang="en-US" sz="1200" dirty="0"/>
              <a:t> </a:t>
            </a:r>
            <a:r>
              <a:rPr lang="ko-KR" altLang="en-US" sz="1200" dirty="0" err="1"/>
              <a:t>scheduling</a:t>
            </a:r>
            <a:r>
              <a:rPr lang="ko-KR" altLang="en-US" sz="1200" dirty="0"/>
              <a:t> </a:t>
            </a:r>
            <a:r>
              <a:rPr lang="ko-KR" altLang="en-US" sz="1200" dirty="0" err="1"/>
              <a:t>in</a:t>
            </a:r>
            <a:r>
              <a:rPr lang="ko-KR" altLang="en-US" sz="1200" dirty="0"/>
              <a:t> </a:t>
            </a:r>
            <a:r>
              <a:rPr lang="ko-KR" altLang="en-US" sz="1200" dirty="0" err="1"/>
              <a:t>IIoT</a:t>
            </a:r>
            <a:r>
              <a:rPr lang="ko-KR" altLang="en-US" sz="1200" dirty="0"/>
              <a:t>.</a:t>
            </a:r>
            <a:endParaRPr lang="en-US" altLang="ko-KR" sz="1200" dirty="0"/>
          </a:p>
          <a:p>
            <a:pPr marL="342900" indent="-342900">
              <a:buFont typeface="+mj-lt"/>
              <a:buAutoNum type="arabicParenR"/>
            </a:pPr>
            <a:endParaRPr lang="ko-KR" altLang="en-US" sz="1200" dirty="0"/>
          </a:p>
          <a:p>
            <a:pPr marL="342900" indent="-342900">
              <a:buFont typeface="+mj-lt"/>
              <a:buAutoNum type="arabicParenR"/>
            </a:pPr>
            <a:r>
              <a:rPr lang="ko-KR" altLang="en-US" sz="1200" dirty="0" err="1"/>
              <a:t>Deep</a:t>
            </a:r>
            <a:r>
              <a:rPr lang="ko-KR" altLang="en-US" sz="1200" dirty="0"/>
              <a:t> </a:t>
            </a:r>
            <a:r>
              <a:rPr lang="ko-KR" altLang="en-US" sz="1200" dirty="0" err="1"/>
              <a:t>Q-network</a:t>
            </a:r>
            <a:r>
              <a:rPr lang="ko-KR" altLang="en-US" sz="1200" dirty="0"/>
              <a:t> (DQN) </a:t>
            </a:r>
            <a:r>
              <a:rPr lang="ko-KR" altLang="en-US" sz="1200" dirty="0" err="1"/>
              <a:t>Learning</a:t>
            </a:r>
            <a:r>
              <a:rPr lang="ko-KR" altLang="en-US" sz="1200" dirty="0"/>
              <a:t> </a:t>
            </a:r>
            <a:r>
              <a:rPr lang="ko-KR" altLang="en-US" sz="1200" dirty="0" err="1"/>
              <a:t>for</a:t>
            </a:r>
            <a:r>
              <a:rPr lang="ko-KR" altLang="en-US" sz="1200" dirty="0"/>
              <a:t> UAV </a:t>
            </a:r>
            <a:r>
              <a:rPr lang="ko-KR" altLang="en-US" sz="1200" dirty="0" err="1"/>
              <a:t>is</a:t>
            </a:r>
            <a:r>
              <a:rPr lang="ko-KR" altLang="en-US" sz="1200" dirty="0"/>
              <a:t> </a:t>
            </a:r>
            <a:r>
              <a:rPr lang="ko-KR" altLang="en-US" sz="1200" dirty="0" err="1"/>
              <a:t>proposed</a:t>
            </a:r>
            <a:r>
              <a:rPr lang="ko-KR" altLang="en-US" sz="1200" dirty="0"/>
              <a:t>, </a:t>
            </a:r>
            <a:r>
              <a:rPr lang="ko-KR" altLang="en-US" sz="1200" dirty="0" err="1"/>
              <a:t>which</a:t>
            </a:r>
            <a:r>
              <a:rPr lang="ko-KR" altLang="en-US" sz="1200" dirty="0"/>
              <a:t> </a:t>
            </a:r>
            <a:r>
              <a:rPr lang="ko-KR" altLang="en-US" sz="1200" dirty="0" err="1"/>
              <a:t>considers</a:t>
            </a:r>
            <a:r>
              <a:rPr lang="ko-KR" altLang="en-US" sz="1200" dirty="0"/>
              <a:t> </a:t>
            </a:r>
            <a:r>
              <a:rPr lang="ko-KR" altLang="en-US" sz="1200" dirty="0" err="1"/>
              <a:t>the</a:t>
            </a:r>
            <a:r>
              <a:rPr lang="ko-KR" altLang="en-US" sz="1200" dirty="0"/>
              <a:t> </a:t>
            </a:r>
            <a:r>
              <a:rPr lang="ko-KR" altLang="en-US" sz="1200" dirty="0" err="1"/>
              <a:t>edge</a:t>
            </a:r>
            <a:r>
              <a:rPr lang="ko-KR" altLang="en-US" sz="1200" dirty="0"/>
              <a:t> </a:t>
            </a:r>
            <a:r>
              <a:rPr lang="ko-KR" altLang="en-US" sz="1200" dirty="0" err="1"/>
              <a:t>computing</a:t>
            </a:r>
            <a:r>
              <a:rPr lang="ko-KR" altLang="en-US" sz="1200" dirty="0"/>
              <a:t> </a:t>
            </a:r>
            <a:r>
              <a:rPr lang="ko-KR" altLang="en-US" sz="1200" dirty="0" err="1"/>
              <a:t>network</a:t>
            </a:r>
            <a:r>
              <a:rPr lang="ko-KR" altLang="en-US" sz="1200" dirty="0"/>
              <a:t> </a:t>
            </a:r>
            <a:r>
              <a:rPr lang="ko-KR" altLang="en-US" sz="1200" dirty="0" err="1"/>
              <a:t>in</a:t>
            </a:r>
            <a:r>
              <a:rPr lang="ko-KR" altLang="en-US" sz="1200" dirty="0"/>
              <a:t> </a:t>
            </a:r>
            <a:r>
              <a:rPr lang="ko-KR" altLang="en-US" sz="1200" dirty="0" err="1"/>
              <a:t>IIoT</a:t>
            </a:r>
            <a:r>
              <a:rPr lang="ko-KR" altLang="en-US" sz="1200" dirty="0"/>
              <a:t>.</a:t>
            </a:r>
          </a:p>
        </p:txBody>
      </p:sp>
    </p:spTree>
    <p:extLst>
      <p:ext uri="{BB962C8B-B14F-4D97-AF65-F5344CB8AC3E}">
        <p14:creationId xmlns:p14="http://schemas.microsoft.com/office/powerpoint/2010/main" val="1686699039"/>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1" name="TextBox 10">
            <a:extLst>
              <a:ext uri="{FF2B5EF4-FFF2-40B4-BE49-F238E27FC236}">
                <a16:creationId xmlns:a16="http://schemas.microsoft.com/office/drawing/2014/main" id="{E3C211B0-E8DA-47AE-A782-6BA84C1A6294}"/>
              </a:ext>
            </a:extLst>
          </p:cNvPr>
          <p:cNvSpPr txBox="1"/>
          <p:nvPr/>
        </p:nvSpPr>
        <p:spPr>
          <a:xfrm>
            <a:off x="2103120" y="181492"/>
            <a:ext cx="9384030" cy="369332"/>
          </a:xfrm>
          <a:prstGeom prst="rect">
            <a:avLst/>
          </a:prstGeom>
          <a:noFill/>
        </p:spPr>
        <p:txBody>
          <a:bodyPr wrap="square" rtlCol="0">
            <a:spAutoFit/>
          </a:bodyPr>
          <a:lstStyle/>
          <a:p>
            <a:r>
              <a:rPr lang="en-US" altLang="ko-KR" dirty="0"/>
              <a:t>System model</a:t>
            </a:r>
            <a:endParaRPr lang="ko-KR" altLang="en-US" dirty="0"/>
          </a:p>
        </p:txBody>
      </p:sp>
      <p:pic>
        <p:nvPicPr>
          <p:cNvPr id="4" name="그림 3">
            <a:extLst>
              <a:ext uri="{FF2B5EF4-FFF2-40B4-BE49-F238E27FC236}">
                <a16:creationId xmlns:a16="http://schemas.microsoft.com/office/drawing/2014/main" id="{B28E5854-FA9F-41BC-8930-0F037ABAC8D0}"/>
              </a:ext>
            </a:extLst>
          </p:cNvPr>
          <p:cNvPicPr>
            <a:picLocks noChangeAspect="1"/>
          </p:cNvPicPr>
          <p:nvPr/>
        </p:nvPicPr>
        <p:blipFill>
          <a:blip r:embed="rId2"/>
          <a:stretch>
            <a:fillRect/>
          </a:stretch>
        </p:blipFill>
        <p:spPr>
          <a:xfrm>
            <a:off x="2103120" y="1226820"/>
            <a:ext cx="6344742" cy="4404360"/>
          </a:xfrm>
          <a:prstGeom prst="rect">
            <a:avLst/>
          </a:prstGeom>
        </p:spPr>
      </p:pic>
      <p:sp>
        <p:nvSpPr>
          <p:cNvPr id="6" name="TextBox 5">
            <a:extLst>
              <a:ext uri="{FF2B5EF4-FFF2-40B4-BE49-F238E27FC236}">
                <a16:creationId xmlns:a16="http://schemas.microsoft.com/office/drawing/2014/main" id="{0DF242B6-0814-4FC9-AB69-A7E69DEC4085}"/>
              </a:ext>
            </a:extLst>
          </p:cNvPr>
          <p:cNvSpPr txBox="1"/>
          <p:nvPr/>
        </p:nvSpPr>
        <p:spPr>
          <a:xfrm>
            <a:off x="8641080" y="925830"/>
            <a:ext cx="2354580" cy="523220"/>
          </a:xfrm>
          <a:prstGeom prst="rect">
            <a:avLst/>
          </a:prstGeom>
          <a:noFill/>
        </p:spPr>
        <p:txBody>
          <a:bodyPr wrap="square" rtlCol="0">
            <a:spAutoFit/>
          </a:bodyPr>
          <a:lstStyle/>
          <a:p>
            <a:r>
              <a:rPr lang="en-US" altLang="ko-KR" sz="1400" dirty="0"/>
              <a:t>The structure of </a:t>
            </a:r>
            <a:r>
              <a:rPr lang="en-US" altLang="ko-KR" sz="1400" dirty="0" err="1"/>
              <a:t>IIoT</a:t>
            </a:r>
            <a:r>
              <a:rPr lang="en-US" altLang="ko-KR" sz="1400" dirty="0"/>
              <a:t> network within layering</a:t>
            </a:r>
            <a:endParaRPr lang="ko-KR" altLang="en-US" sz="1400" dirty="0"/>
          </a:p>
        </p:txBody>
      </p:sp>
      <p:sp>
        <p:nvSpPr>
          <p:cNvPr id="13" name="TextBox 12">
            <a:extLst>
              <a:ext uri="{FF2B5EF4-FFF2-40B4-BE49-F238E27FC236}">
                <a16:creationId xmlns:a16="http://schemas.microsoft.com/office/drawing/2014/main" id="{F10E62E2-300B-48BD-AAFD-0776B70CA793}"/>
              </a:ext>
            </a:extLst>
          </p:cNvPr>
          <p:cNvSpPr txBox="1"/>
          <p:nvPr/>
        </p:nvSpPr>
        <p:spPr>
          <a:xfrm>
            <a:off x="8641080" y="3509010"/>
            <a:ext cx="2354580" cy="307777"/>
          </a:xfrm>
          <a:prstGeom prst="rect">
            <a:avLst/>
          </a:prstGeom>
          <a:noFill/>
        </p:spPr>
        <p:txBody>
          <a:bodyPr wrap="square" rtlCol="0">
            <a:spAutoFit/>
          </a:bodyPr>
          <a:lstStyle/>
          <a:p>
            <a:r>
              <a:rPr lang="en-US" altLang="ko-KR" sz="1400" dirty="0"/>
              <a:t>First layer</a:t>
            </a:r>
            <a:endParaRPr lang="ko-KR" altLang="en-US" sz="1400" dirty="0"/>
          </a:p>
        </p:txBody>
      </p:sp>
      <p:sp>
        <p:nvSpPr>
          <p:cNvPr id="14" name="TextBox 13">
            <a:extLst>
              <a:ext uri="{FF2B5EF4-FFF2-40B4-BE49-F238E27FC236}">
                <a16:creationId xmlns:a16="http://schemas.microsoft.com/office/drawing/2014/main" id="{A9D10551-9552-4532-B290-BE685C013DFA}"/>
              </a:ext>
            </a:extLst>
          </p:cNvPr>
          <p:cNvSpPr txBox="1"/>
          <p:nvPr/>
        </p:nvSpPr>
        <p:spPr>
          <a:xfrm>
            <a:off x="5110480" y="819740"/>
            <a:ext cx="2354580" cy="307777"/>
          </a:xfrm>
          <a:prstGeom prst="rect">
            <a:avLst/>
          </a:prstGeom>
          <a:noFill/>
        </p:spPr>
        <p:txBody>
          <a:bodyPr wrap="square" rtlCol="0">
            <a:spAutoFit/>
          </a:bodyPr>
          <a:lstStyle/>
          <a:p>
            <a:r>
              <a:rPr lang="en-US" altLang="ko-KR" sz="1400" dirty="0"/>
              <a:t>Second layer</a:t>
            </a:r>
            <a:endParaRPr lang="ko-KR" altLang="en-US" sz="1400" dirty="0"/>
          </a:p>
        </p:txBody>
      </p:sp>
      <p:sp>
        <p:nvSpPr>
          <p:cNvPr id="7" name="직사각형 6">
            <a:extLst>
              <a:ext uri="{FF2B5EF4-FFF2-40B4-BE49-F238E27FC236}">
                <a16:creationId xmlns:a16="http://schemas.microsoft.com/office/drawing/2014/main" id="{37A342FB-3031-4762-979A-25EE9344E1DD}"/>
              </a:ext>
            </a:extLst>
          </p:cNvPr>
          <p:cNvSpPr/>
          <p:nvPr/>
        </p:nvSpPr>
        <p:spPr>
          <a:xfrm>
            <a:off x="5143499" y="1187440"/>
            <a:ext cx="1737723" cy="1327160"/>
          </a:xfrm>
          <a:prstGeom prst="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F64D8C6D-6461-4B21-ABB7-DA0266E906D1}"/>
              </a:ext>
            </a:extLst>
          </p:cNvPr>
          <p:cNvSpPr/>
          <p:nvPr/>
        </p:nvSpPr>
        <p:spPr>
          <a:xfrm>
            <a:off x="2103120" y="2606040"/>
            <a:ext cx="6537960" cy="260603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CF66A4C2-C819-4B43-AF0F-A3361C2AE21D}"/>
              </a:ext>
            </a:extLst>
          </p:cNvPr>
          <p:cNvSpPr/>
          <p:nvPr/>
        </p:nvSpPr>
        <p:spPr>
          <a:xfrm>
            <a:off x="2103120" y="1187440"/>
            <a:ext cx="2847162" cy="1327160"/>
          </a:xfrm>
          <a:prstGeom prst="rect">
            <a:avLst/>
          </a:prstGeom>
          <a:noFill/>
          <a:ln w="19050">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736A0C73-B5DC-449A-A472-3A460D15CC89}"/>
              </a:ext>
            </a:extLst>
          </p:cNvPr>
          <p:cNvSpPr txBox="1"/>
          <p:nvPr/>
        </p:nvSpPr>
        <p:spPr>
          <a:xfrm>
            <a:off x="2103120" y="909209"/>
            <a:ext cx="2354580" cy="307777"/>
          </a:xfrm>
          <a:prstGeom prst="rect">
            <a:avLst/>
          </a:prstGeom>
          <a:noFill/>
        </p:spPr>
        <p:txBody>
          <a:bodyPr wrap="square" rtlCol="0">
            <a:spAutoFit/>
          </a:bodyPr>
          <a:lstStyle/>
          <a:p>
            <a:r>
              <a:rPr lang="en-US" altLang="ko-KR" sz="1400" dirty="0"/>
              <a:t>Third layer</a:t>
            </a:r>
            <a:endParaRPr lang="ko-KR" altLang="en-US" sz="1400" dirty="0"/>
          </a:p>
        </p:txBody>
      </p:sp>
      <p:sp>
        <p:nvSpPr>
          <p:cNvPr id="21" name="직사각형 20">
            <a:extLst>
              <a:ext uri="{FF2B5EF4-FFF2-40B4-BE49-F238E27FC236}">
                <a16:creationId xmlns:a16="http://schemas.microsoft.com/office/drawing/2014/main" id="{54068A91-5D97-45EA-89DC-FE2E705B36B6}"/>
              </a:ext>
            </a:extLst>
          </p:cNvPr>
          <p:cNvSpPr/>
          <p:nvPr/>
        </p:nvSpPr>
        <p:spPr>
          <a:xfrm>
            <a:off x="9131300" y="2138481"/>
            <a:ext cx="2781300" cy="830997"/>
          </a:xfrm>
          <a:prstGeom prst="rect">
            <a:avLst/>
          </a:prstGeom>
        </p:spPr>
        <p:txBody>
          <a:bodyPr wrap="square">
            <a:spAutoFit/>
          </a:bodyPr>
          <a:lstStyle/>
          <a:p>
            <a:r>
              <a:rPr lang="en-US" altLang="ko-KR" sz="1200" dirty="0"/>
              <a:t>Edge nodes deployment aims the execution task by millions of data. I.e., devices offload tasks to the adjacency edge node.</a:t>
            </a:r>
            <a:endParaRPr lang="ko-KR" altLang="en-US" sz="1200" dirty="0"/>
          </a:p>
        </p:txBody>
      </p:sp>
      <p:sp>
        <p:nvSpPr>
          <p:cNvPr id="22" name="타원 21">
            <a:extLst>
              <a:ext uri="{FF2B5EF4-FFF2-40B4-BE49-F238E27FC236}">
                <a16:creationId xmlns:a16="http://schemas.microsoft.com/office/drawing/2014/main" id="{B3F38A91-BFA8-41D1-A944-B42A5B5CEFA2}"/>
              </a:ext>
            </a:extLst>
          </p:cNvPr>
          <p:cNvSpPr/>
          <p:nvPr/>
        </p:nvSpPr>
        <p:spPr>
          <a:xfrm>
            <a:off x="7112000" y="1771996"/>
            <a:ext cx="787400" cy="78198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타원 22">
            <a:extLst>
              <a:ext uri="{FF2B5EF4-FFF2-40B4-BE49-F238E27FC236}">
                <a16:creationId xmlns:a16="http://schemas.microsoft.com/office/drawing/2014/main" id="{B7151C1E-5DD3-421C-BAFC-87E6801B1970}"/>
              </a:ext>
            </a:extLst>
          </p:cNvPr>
          <p:cNvSpPr/>
          <p:nvPr/>
        </p:nvSpPr>
        <p:spPr>
          <a:xfrm>
            <a:off x="4064000" y="3662542"/>
            <a:ext cx="787400" cy="78198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6039E816-CE4C-4E31-ADD1-49863FE465CF}"/>
              </a:ext>
            </a:extLst>
          </p:cNvPr>
          <p:cNvSpPr/>
          <p:nvPr/>
        </p:nvSpPr>
        <p:spPr>
          <a:xfrm>
            <a:off x="8822330" y="3966957"/>
            <a:ext cx="3233961" cy="1384995"/>
          </a:xfrm>
          <a:prstGeom prst="rect">
            <a:avLst/>
          </a:prstGeom>
        </p:spPr>
        <p:txBody>
          <a:bodyPr wrap="square">
            <a:spAutoFit/>
          </a:bodyPr>
          <a:lstStyle/>
          <a:p>
            <a:r>
              <a:rPr lang="en-US" altLang="ko-KR" sz="1200" dirty="0"/>
              <a:t>With that condition, the static devices that bothered by mobile devices need services from another edge node, it is a UAV.  </a:t>
            </a:r>
          </a:p>
          <a:p>
            <a:r>
              <a:rPr lang="en-US" altLang="ko-KR" sz="1200" dirty="0"/>
              <a:t>The higher edge server responsible for instructing the UAV base station that the UAV has to provide the communication to the static devices</a:t>
            </a:r>
            <a:endParaRPr lang="ko-KR" altLang="en-US" sz="1200" dirty="0"/>
          </a:p>
        </p:txBody>
      </p:sp>
      <p:sp>
        <p:nvSpPr>
          <p:cNvPr id="26" name="직사각형 25">
            <a:extLst>
              <a:ext uri="{FF2B5EF4-FFF2-40B4-BE49-F238E27FC236}">
                <a16:creationId xmlns:a16="http://schemas.microsoft.com/office/drawing/2014/main" id="{5E3E9483-4C22-44D8-A5A8-0BB454162FE0}"/>
              </a:ext>
            </a:extLst>
          </p:cNvPr>
          <p:cNvSpPr/>
          <p:nvPr/>
        </p:nvSpPr>
        <p:spPr>
          <a:xfrm>
            <a:off x="6995159" y="1345886"/>
            <a:ext cx="1633219" cy="125772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직사각형 27">
            <a:extLst>
              <a:ext uri="{FF2B5EF4-FFF2-40B4-BE49-F238E27FC236}">
                <a16:creationId xmlns:a16="http://schemas.microsoft.com/office/drawing/2014/main" id="{9BA7D870-8C18-45F1-BA77-ED0B4F6735BA}"/>
              </a:ext>
            </a:extLst>
          </p:cNvPr>
          <p:cNvSpPr/>
          <p:nvPr/>
        </p:nvSpPr>
        <p:spPr>
          <a:xfrm>
            <a:off x="2103120" y="5897016"/>
            <a:ext cx="8488680" cy="584775"/>
          </a:xfrm>
          <a:prstGeom prst="rect">
            <a:avLst/>
          </a:prstGeom>
        </p:spPr>
        <p:txBody>
          <a:bodyPr wrap="square">
            <a:spAutoFit/>
          </a:bodyPr>
          <a:lstStyle/>
          <a:p>
            <a:r>
              <a:rPr lang="en-US" altLang="ko-KR" sz="1600" dirty="0"/>
              <a:t>Based on the </a:t>
            </a:r>
            <a:r>
              <a:rPr lang="en-US" altLang="ko-KR" sz="1600" dirty="0">
                <a:solidFill>
                  <a:srgbClr val="FF0000"/>
                </a:solidFill>
              </a:rPr>
              <a:t>task position </a:t>
            </a:r>
            <a:r>
              <a:rPr lang="en-US" altLang="ko-KR" sz="1600" dirty="0"/>
              <a:t>and </a:t>
            </a:r>
            <a:r>
              <a:rPr lang="en-US" altLang="ko-KR" sz="1600" dirty="0">
                <a:solidFill>
                  <a:srgbClr val="0070C0"/>
                </a:solidFill>
              </a:rPr>
              <a:t>task priority</a:t>
            </a:r>
            <a:r>
              <a:rPr lang="en-US" altLang="ko-KR" sz="1600" dirty="0"/>
              <a:t>, the UAV moves freely to near static devices. Then, provide communication and computation for static devices in real-time.</a:t>
            </a:r>
            <a:endParaRPr lang="ko-KR" altLang="en-US" sz="1600" dirty="0"/>
          </a:p>
        </p:txBody>
      </p:sp>
    </p:spTree>
    <p:extLst>
      <p:ext uri="{BB962C8B-B14F-4D97-AF65-F5344CB8AC3E}">
        <p14:creationId xmlns:p14="http://schemas.microsoft.com/office/powerpoint/2010/main" val="3162737371"/>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872343"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1" name="TextBox 10">
            <a:extLst>
              <a:ext uri="{FF2B5EF4-FFF2-40B4-BE49-F238E27FC236}">
                <a16:creationId xmlns:a16="http://schemas.microsoft.com/office/drawing/2014/main" id="{E3C211B0-E8DA-47AE-A782-6BA84C1A6294}"/>
              </a:ext>
            </a:extLst>
          </p:cNvPr>
          <p:cNvSpPr txBox="1"/>
          <p:nvPr/>
        </p:nvSpPr>
        <p:spPr>
          <a:xfrm>
            <a:off x="2103120" y="181492"/>
            <a:ext cx="9384030" cy="369332"/>
          </a:xfrm>
          <a:prstGeom prst="rect">
            <a:avLst/>
          </a:prstGeom>
          <a:noFill/>
        </p:spPr>
        <p:txBody>
          <a:bodyPr wrap="square" rtlCol="0">
            <a:spAutoFit/>
          </a:bodyPr>
          <a:lstStyle/>
          <a:p>
            <a:r>
              <a:rPr lang="en-US" altLang="ko-KR" dirty="0"/>
              <a:t>DQN-based UAV path planning</a:t>
            </a:r>
            <a:endParaRPr lang="ko-KR" altLang="en-US" dirty="0"/>
          </a:p>
        </p:txBody>
      </p:sp>
      <p:pic>
        <p:nvPicPr>
          <p:cNvPr id="2" name="그림 1">
            <a:extLst>
              <a:ext uri="{FF2B5EF4-FFF2-40B4-BE49-F238E27FC236}">
                <a16:creationId xmlns:a16="http://schemas.microsoft.com/office/drawing/2014/main" id="{ED4D7B56-A8A8-4D57-861B-6630DD3E092E}"/>
              </a:ext>
            </a:extLst>
          </p:cNvPr>
          <p:cNvPicPr>
            <a:picLocks noChangeAspect="1"/>
          </p:cNvPicPr>
          <p:nvPr/>
        </p:nvPicPr>
        <p:blipFill>
          <a:blip r:embed="rId2"/>
          <a:stretch>
            <a:fillRect/>
          </a:stretch>
        </p:blipFill>
        <p:spPr>
          <a:xfrm>
            <a:off x="2103120" y="682625"/>
            <a:ext cx="5308467" cy="2619375"/>
          </a:xfrm>
          <a:prstGeom prst="rect">
            <a:avLst/>
          </a:prstGeom>
        </p:spPr>
      </p:pic>
      <p:sp>
        <p:nvSpPr>
          <p:cNvPr id="18" name="TextBox 17">
            <a:extLst>
              <a:ext uri="{FF2B5EF4-FFF2-40B4-BE49-F238E27FC236}">
                <a16:creationId xmlns:a16="http://schemas.microsoft.com/office/drawing/2014/main" id="{E53CB7C3-6ADD-47A4-B347-063382AB4B14}"/>
              </a:ext>
            </a:extLst>
          </p:cNvPr>
          <p:cNvSpPr txBox="1"/>
          <p:nvPr/>
        </p:nvSpPr>
        <p:spPr>
          <a:xfrm>
            <a:off x="2103120" y="3458092"/>
            <a:ext cx="9384030" cy="369332"/>
          </a:xfrm>
          <a:prstGeom prst="rect">
            <a:avLst/>
          </a:prstGeom>
          <a:noFill/>
        </p:spPr>
        <p:txBody>
          <a:bodyPr wrap="square" rtlCol="0">
            <a:spAutoFit/>
          </a:bodyPr>
          <a:lstStyle/>
          <a:p>
            <a:r>
              <a:rPr lang="en-US" altLang="ko-KR" dirty="0"/>
              <a:t>result</a:t>
            </a:r>
            <a:endParaRPr lang="ko-KR" altLang="en-US" dirty="0"/>
          </a:p>
        </p:txBody>
      </p:sp>
      <p:sp>
        <p:nvSpPr>
          <p:cNvPr id="9" name="직사각형 8">
            <a:extLst>
              <a:ext uri="{FF2B5EF4-FFF2-40B4-BE49-F238E27FC236}">
                <a16:creationId xmlns:a16="http://schemas.microsoft.com/office/drawing/2014/main" id="{6D6DDDA1-DC48-41F2-82A8-74C55CAE4934}"/>
              </a:ext>
            </a:extLst>
          </p:cNvPr>
          <p:cNvSpPr/>
          <p:nvPr/>
        </p:nvSpPr>
        <p:spPr>
          <a:xfrm>
            <a:off x="7642364" y="920156"/>
            <a:ext cx="4117836" cy="954107"/>
          </a:xfrm>
          <a:prstGeom prst="rect">
            <a:avLst/>
          </a:prstGeom>
        </p:spPr>
        <p:txBody>
          <a:bodyPr wrap="square">
            <a:spAutoFit/>
          </a:bodyPr>
          <a:lstStyle/>
          <a:p>
            <a:r>
              <a:rPr lang="en-US" altLang="ko-KR" sz="1400" dirty="0"/>
              <a:t>State is defined by static and mobile devices that generated the tasks, then offload it to the edge</a:t>
            </a:r>
          </a:p>
          <a:p>
            <a:r>
              <a:rPr lang="en-US" altLang="ko-KR" sz="1400" dirty="0"/>
              <a:t>node.</a:t>
            </a:r>
            <a:endParaRPr lang="ko-KR" altLang="en-US" sz="1400" dirty="0"/>
          </a:p>
        </p:txBody>
      </p:sp>
      <p:sp>
        <p:nvSpPr>
          <p:cNvPr id="24" name="직사각형 23">
            <a:extLst>
              <a:ext uri="{FF2B5EF4-FFF2-40B4-BE49-F238E27FC236}">
                <a16:creationId xmlns:a16="http://schemas.microsoft.com/office/drawing/2014/main" id="{CA6CE2B2-26E0-4F5D-A83A-BA704423E48D}"/>
              </a:ext>
            </a:extLst>
          </p:cNvPr>
          <p:cNvSpPr/>
          <p:nvPr/>
        </p:nvSpPr>
        <p:spPr>
          <a:xfrm>
            <a:off x="7642364" y="1963681"/>
            <a:ext cx="4117836" cy="307777"/>
          </a:xfrm>
          <a:prstGeom prst="rect">
            <a:avLst/>
          </a:prstGeom>
        </p:spPr>
        <p:txBody>
          <a:bodyPr wrap="square">
            <a:spAutoFit/>
          </a:bodyPr>
          <a:lstStyle/>
          <a:p>
            <a:r>
              <a:rPr lang="en-US" altLang="ko-KR" sz="1400" dirty="0"/>
              <a:t>Action is the assigned of the movement of UAV.</a:t>
            </a:r>
            <a:endParaRPr lang="ko-KR" altLang="en-US" sz="1400" dirty="0"/>
          </a:p>
        </p:txBody>
      </p:sp>
      <p:sp>
        <p:nvSpPr>
          <p:cNvPr id="12" name="직사각형 11">
            <a:extLst>
              <a:ext uri="{FF2B5EF4-FFF2-40B4-BE49-F238E27FC236}">
                <a16:creationId xmlns:a16="http://schemas.microsoft.com/office/drawing/2014/main" id="{20DA1957-4850-45C2-86B3-256DFC79A623}"/>
              </a:ext>
            </a:extLst>
          </p:cNvPr>
          <p:cNvSpPr/>
          <p:nvPr/>
        </p:nvSpPr>
        <p:spPr>
          <a:xfrm>
            <a:off x="7642364" y="2543066"/>
            <a:ext cx="3952736" cy="523220"/>
          </a:xfrm>
          <a:prstGeom prst="rect">
            <a:avLst/>
          </a:prstGeom>
        </p:spPr>
        <p:txBody>
          <a:bodyPr wrap="square">
            <a:spAutoFit/>
          </a:bodyPr>
          <a:lstStyle/>
          <a:p>
            <a:r>
              <a:rPr lang="en-US" altLang="ko-KR" sz="1400" dirty="0"/>
              <a:t>The cumulative reward is collected to achieve the goal. ???</a:t>
            </a:r>
            <a:endParaRPr lang="ko-KR" altLang="en-US" sz="1400" dirty="0"/>
          </a:p>
        </p:txBody>
      </p:sp>
      <p:pic>
        <p:nvPicPr>
          <p:cNvPr id="19" name="그림 18">
            <a:extLst>
              <a:ext uri="{FF2B5EF4-FFF2-40B4-BE49-F238E27FC236}">
                <a16:creationId xmlns:a16="http://schemas.microsoft.com/office/drawing/2014/main" id="{3045953B-F40D-4321-AD68-AC5823A64F13}"/>
              </a:ext>
            </a:extLst>
          </p:cNvPr>
          <p:cNvPicPr>
            <a:picLocks noChangeAspect="1"/>
          </p:cNvPicPr>
          <p:nvPr/>
        </p:nvPicPr>
        <p:blipFill>
          <a:blip r:embed="rId3"/>
          <a:stretch>
            <a:fillRect/>
          </a:stretch>
        </p:blipFill>
        <p:spPr>
          <a:xfrm>
            <a:off x="5635899" y="3827424"/>
            <a:ext cx="3129562" cy="2619375"/>
          </a:xfrm>
          <a:prstGeom prst="rect">
            <a:avLst/>
          </a:prstGeom>
        </p:spPr>
      </p:pic>
      <p:sp>
        <p:nvSpPr>
          <p:cNvPr id="27" name="직사각형 26">
            <a:extLst>
              <a:ext uri="{FF2B5EF4-FFF2-40B4-BE49-F238E27FC236}">
                <a16:creationId xmlns:a16="http://schemas.microsoft.com/office/drawing/2014/main" id="{4DD549EF-3BAA-4C82-9A31-E494928A1F42}"/>
              </a:ext>
            </a:extLst>
          </p:cNvPr>
          <p:cNvSpPr/>
          <p:nvPr/>
        </p:nvSpPr>
        <p:spPr>
          <a:xfrm>
            <a:off x="2103120" y="6538008"/>
            <a:ext cx="3071225" cy="276999"/>
          </a:xfrm>
          <a:prstGeom prst="rect">
            <a:avLst/>
          </a:prstGeom>
        </p:spPr>
        <p:txBody>
          <a:bodyPr wrap="none">
            <a:spAutoFit/>
          </a:bodyPr>
          <a:lstStyle/>
          <a:p>
            <a:r>
              <a:rPr lang="en-US" altLang="ko-KR" sz="1200" dirty="0"/>
              <a:t>UAV-based DQN trajectory (first training)</a:t>
            </a:r>
            <a:endParaRPr lang="ko-KR" altLang="en-US" sz="1200" dirty="0"/>
          </a:p>
        </p:txBody>
      </p:sp>
      <p:pic>
        <p:nvPicPr>
          <p:cNvPr id="28" name="그림 27">
            <a:extLst>
              <a:ext uri="{FF2B5EF4-FFF2-40B4-BE49-F238E27FC236}">
                <a16:creationId xmlns:a16="http://schemas.microsoft.com/office/drawing/2014/main" id="{2735DBB6-B7D8-4FA9-8E60-F5B4C79228E9}"/>
              </a:ext>
            </a:extLst>
          </p:cNvPr>
          <p:cNvPicPr>
            <a:picLocks noChangeAspect="1"/>
          </p:cNvPicPr>
          <p:nvPr/>
        </p:nvPicPr>
        <p:blipFill>
          <a:blip r:embed="rId4"/>
          <a:stretch>
            <a:fillRect/>
          </a:stretch>
        </p:blipFill>
        <p:spPr>
          <a:xfrm>
            <a:off x="2190142" y="3827423"/>
            <a:ext cx="3214980" cy="2619376"/>
          </a:xfrm>
          <a:prstGeom prst="rect">
            <a:avLst/>
          </a:prstGeom>
        </p:spPr>
      </p:pic>
      <p:sp>
        <p:nvSpPr>
          <p:cNvPr id="30" name="직사각형 29">
            <a:extLst>
              <a:ext uri="{FF2B5EF4-FFF2-40B4-BE49-F238E27FC236}">
                <a16:creationId xmlns:a16="http://schemas.microsoft.com/office/drawing/2014/main" id="{CA200DE9-DE36-468A-8A8B-644F4958F48B}"/>
              </a:ext>
            </a:extLst>
          </p:cNvPr>
          <p:cNvSpPr/>
          <p:nvPr/>
        </p:nvSpPr>
        <p:spPr>
          <a:xfrm>
            <a:off x="5635899" y="6548216"/>
            <a:ext cx="2964273" cy="276999"/>
          </a:xfrm>
          <a:prstGeom prst="rect">
            <a:avLst/>
          </a:prstGeom>
        </p:spPr>
        <p:txBody>
          <a:bodyPr wrap="none">
            <a:spAutoFit/>
          </a:bodyPr>
          <a:lstStyle/>
          <a:p>
            <a:r>
              <a:rPr lang="en-US" altLang="ko-KR" sz="1200" dirty="0"/>
              <a:t>UAV-based DQN trajectory (experience)</a:t>
            </a:r>
            <a:endParaRPr lang="ko-KR" altLang="en-US" sz="1200" dirty="0"/>
          </a:p>
        </p:txBody>
      </p:sp>
      <p:pic>
        <p:nvPicPr>
          <p:cNvPr id="32" name="그림 31">
            <a:extLst>
              <a:ext uri="{FF2B5EF4-FFF2-40B4-BE49-F238E27FC236}">
                <a16:creationId xmlns:a16="http://schemas.microsoft.com/office/drawing/2014/main" id="{E23FDADF-ABD4-4427-AA70-ACA74EFA5A66}"/>
              </a:ext>
            </a:extLst>
          </p:cNvPr>
          <p:cNvPicPr>
            <a:picLocks noChangeAspect="1"/>
          </p:cNvPicPr>
          <p:nvPr/>
        </p:nvPicPr>
        <p:blipFill>
          <a:blip r:embed="rId5"/>
          <a:stretch>
            <a:fillRect/>
          </a:stretch>
        </p:blipFill>
        <p:spPr>
          <a:xfrm>
            <a:off x="8822974" y="4006424"/>
            <a:ext cx="3310971" cy="2439988"/>
          </a:xfrm>
          <a:prstGeom prst="rect">
            <a:avLst/>
          </a:prstGeom>
        </p:spPr>
      </p:pic>
      <p:sp>
        <p:nvSpPr>
          <p:cNvPr id="35" name="직사각형 34">
            <a:extLst>
              <a:ext uri="{FF2B5EF4-FFF2-40B4-BE49-F238E27FC236}">
                <a16:creationId xmlns:a16="http://schemas.microsoft.com/office/drawing/2014/main" id="{62356644-F6B2-4BE3-997F-81F0CF1C2EB5}"/>
              </a:ext>
            </a:extLst>
          </p:cNvPr>
          <p:cNvSpPr/>
          <p:nvPr/>
        </p:nvSpPr>
        <p:spPr>
          <a:xfrm>
            <a:off x="8822974" y="6538007"/>
            <a:ext cx="1717650" cy="276999"/>
          </a:xfrm>
          <a:prstGeom prst="rect">
            <a:avLst/>
          </a:prstGeom>
        </p:spPr>
        <p:txBody>
          <a:bodyPr wrap="none">
            <a:spAutoFit/>
          </a:bodyPr>
          <a:lstStyle/>
          <a:p>
            <a:r>
              <a:rPr lang="en-US" altLang="ko-KR" sz="1200" dirty="0"/>
              <a:t> training step of DQN</a:t>
            </a:r>
          </a:p>
        </p:txBody>
      </p:sp>
    </p:spTree>
    <p:extLst>
      <p:ext uri="{BB962C8B-B14F-4D97-AF65-F5344CB8AC3E}">
        <p14:creationId xmlns:p14="http://schemas.microsoft.com/office/powerpoint/2010/main" val="3210550674"/>
      </p:ext>
    </p:extLst>
  </p:cSld>
  <p:clrMapOvr>
    <a:masterClrMapping/>
  </p:clrMapOvr>
  <mc:AlternateContent xmlns:mc="http://schemas.openxmlformats.org/markup-compatibility/2006" xmlns:p14="http://schemas.microsoft.com/office/powerpoint/2010/main">
    <mc:Choice Requires="p14">
      <p:transition/>
    </mc:Choice>
    <mc:Fallback xmlns="" xmlns:c="http://schemas.openxmlformats.org/drawingml/2006/chart" xmlns:dgm="http://schemas.openxmlformats.org/drawingml/2006/diagram" xmlns:dsp="http://schemas.microsoft.com/office/drawing/2008/diagram">
      <p:transition/>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20000000000000000000"/>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20000000000000000000"/>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3276</TotalTime>
  <Words>693</Words>
  <Application>Microsoft Office PowerPoint</Application>
  <PresentationFormat>와이드스크린</PresentationFormat>
  <Paragraphs>57</Paragraphs>
  <Slides>7</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7</vt:i4>
      </vt:variant>
    </vt:vector>
  </HeadingPairs>
  <TitlesOfParts>
    <vt:vector size="10"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ICSL</dc:creator>
  <cp:lastModifiedBy>전상은</cp:lastModifiedBy>
  <cp:revision>113</cp:revision>
  <dcterms:created xsi:type="dcterms:W3CDTF">2019-05-08T04:21:03Z</dcterms:created>
  <dcterms:modified xsi:type="dcterms:W3CDTF">2020-03-25T12:18:51Z</dcterms:modified>
  <cp:version>1000.0000.01</cp:version>
</cp:coreProperties>
</file>