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>
                <a:solidFill>
                  <a:schemeClr val="tx1"/>
                </a:solidFill>
              </a:rPr>
              <a:t>5 </a:t>
            </a:r>
            <a:r>
              <a:rPr lang="es-ES" dirty="0" err="1">
                <a:solidFill>
                  <a:schemeClr val="tx1"/>
                </a:solidFill>
              </a:rPr>
              <a:t>Paises</a:t>
            </a:r>
            <a:r>
              <a:rPr lang="es-ES" dirty="0">
                <a:solidFill>
                  <a:schemeClr val="tx1"/>
                </a:solidFill>
              </a:rPr>
              <a:t> con</a:t>
            </a:r>
            <a:r>
              <a:rPr lang="es-ES" baseline="0" dirty="0">
                <a:solidFill>
                  <a:schemeClr val="tx1"/>
                </a:solidFill>
              </a:rPr>
              <a:t> mayor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aseline="0" dirty="0">
                <a:solidFill>
                  <a:schemeClr val="tx1"/>
                </a:solidFill>
              </a:rPr>
              <a:t>tasa de natalidad</a:t>
            </a:r>
            <a:endParaRPr lang="es-E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8908483921944572"/>
          <c:y val="3.2812497981514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75000"/>
                <a:alpha val="69000"/>
              </a:schemeClr>
            </a:solidFill>
            <a:ln>
              <a:noFill/>
            </a:ln>
            <a:effectLst>
              <a:glow rad="127000">
                <a:schemeClr val="tx2">
                  <a:lumMod val="20000"/>
                  <a:lumOff val="80000"/>
                </a:schemeClr>
              </a:glow>
            </a:effectLst>
          </c:spPr>
          <c:invertIfNegative val="0"/>
          <c:cat>
            <c:strRef>
              <c:f>Hoja1!$A$2:$A$6</c:f>
              <c:strCache>
                <c:ptCount val="5"/>
                <c:pt idx="0">
                  <c:v>Mali</c:v>
                </c:pt>
                <c:pt idx="1">
                  <c:v>R.D Congo</c:v>
                </c:pt>
                <c:pt idx="2">
                  <c:v>Chad</c:v>
                </c:pt>
                <c:pt idx="3">
                  <c:v>Somalia</c:v>
                </c:pt>
                <c:pt idx="4">
                  <c:v>Niger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5.68</c:v>
                </c:pt>
                <c:pt idx="1">
                  <c:v>5.63</c:v>
                </c:pt>
                <c:pt idx="2">
                  <c:v>5.7</c:v>
                </c:pt>
                <c:pt idx="3">
                  <c:v>5.76</c:v>
                </c:pt>
                <c:pt idx="4">
                  <c:v>6.53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D-43B4-896A-272D1C2DF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133872"/>
        <c:axId val="2097136784"/>
      </c:barChart>
      <c:catAx>
        <c:axId val="209713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136784"/>
        <c:crosses val="autoZero"/>
        <c:auto val="1"/>
        <c:lblAlgn val="ctr"/>
        <c:lblOffset val="100"/>
        <c:noMultiLvlLbl val="0"/>
      </c:catAx>
      <c:valAx>
        <c:axId val="209713678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13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glow rad="127000">
        <a:schemeClr val="bg1"/>
      </a:glow>
    </a:effectLst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31AD-9F8F-4891-BC9C-EDE583815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3C94F-DC3E-4A7C-84AA-D6F4A83C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8DEF2-7D5C-478E-8745-BE1DBCBD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7BA09-D16A-4DD1-9972-812271B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8ED68-862E-466E-AFCF-53C3C576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5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810C7-E841-4362-88BB-1E817568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9DF975-F625-43E2-8F25-183670A4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CA671-1002-46E7-B44F-99EB29E4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3E6C1-ACAA-4A59-9413-E1F64CD3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299A0-EB72-4A1D-8E97-DDDD6181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8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F43A6-46F7-4DD8-9F0B-2739061C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CA6AA9-9AB4-4D2C-A358-A35A43D5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0A5BB-1067-46D3-B9C0-C425F42E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031F0-172F-4C64-A5D9-7C35C11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0428A-A2EF-4FE7-BC0A-785220D6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1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ECC7-A51B-4597-B9EE-347CE25D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FFE67-9926-4834-815C-62015862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E5252-4067-4449-B31C-E9305C8E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218F0-DBFB-4001-B3F0-049E1284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CDB21-15EF-41DC-8ACB-10D288DF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8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35DA-91BC-418E-B686-639B5E64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E4E87-E841-4CCB-A116-1AA508ED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FEC55-CA34-4ABF-BA4F-3D66AE92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39EF7-0180-4DA6-9A70-06386395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0CC97-471A-447D-8D63-99794B6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E324-84C9-4D3D-BB88-7E1774D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FCB95-5224-490B-A786-18EDD9A4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CA8AA-B1ED-485B-B8D5-E0E0F3E9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D3914-90DF-4FDD-A771-CF04BC1C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0B27B8-73AA-4285-AA99-F82B21E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CA758-D1F6-4F28-8D1F-C38288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32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92D17-2454-4010-803C-5EF32B66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B4280-FEF6-4452-B579-D7BF4C8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48971F-35BD-4005-8DC0-F1AC3B86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F12506-9CC4-4D10-A9FE-F1B6564C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6244E9-A922-4B46-B315-5824EE1D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A9150F-F4F5-495B-A770-79BA5A4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DE7C5A-4E60-4B9C-A494-1D60AF5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41DDBB-0B3F-45BB-B50E-38EE83C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93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C9B88-8390-44EA-8A80-4F278716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4ED652-EC73-4294-ABDD-C750DCA0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3AF0D-38B6-4974-88B5-B2C17F2E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CC3D97-DDD4-4DBE-9783-91B42141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22FD1B-2B66-4ECB-BE21-11ED0DA4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5FCFCF-E77D-45CF-B77A-D34F9859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FBE8E-1DE4-45D7-ACBD-57A9B0A9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87D3A-4563-4678-9810-7A9B40E9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C2707-BF3A-453C-90FD-413EB2C7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7D9896-CCEF-4634-9111-DF6F64F3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990E9-EC42-430E-987C-BD1B8C8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CD2B0-F187-4EF2-BCC3-23ACA7AD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43042-DEF6-4B53-B657-4DC29172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F5110-4F00-471C-96E8-0B52C620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533CAE-97E5-4E84-B503-AE64D3B8B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00B373-00D3-4187-B523-5F88B369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1B3AE-2712-4680-AC2F-14F2BC9E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88940-6249-4EE0-AE7A-C7B48B4D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781072-D62D-4724-A42C-FF7E8CAA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6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C4F16F-CEF2-4782-88F2-76647AB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EA5D9-0628-4623-A63C-4CFA812A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909F2-39D8-44D0-B34F-DDE41991B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88A8-1932-4556-92CD-27937E038EFF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7ACA7-32D9-48F4-AF53-BF6114E0C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83791-2D16-4A28-8CD2-574403E5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726C-9701-4587-9C28-D4F0D0CDE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6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E1DEE95-7DC6-45C7-8044-FF1BE5C4D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4275"/>
              </p:ext>
            </p:extLst>
          </p:nvPr>
        </p:nvGraphicFramePr>
        <p:xfrm>
          <a:off x="1583235" y="719666"/>
          <a:ext cx="936098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9595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Paises con mayor tasa de natalidad</Template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Paul David Pacheco Flores</dc:creator>
  <cp:lastModifiedBy>Jean Paul David Pacheco Flores</cp:lastModifiedBy>
  <cp:revision>1</cp:revision>
  <dcterms:created xsi:type="dcterms:W3CDTF">2021-09-08T19:32:30Z</dcterms:created>
  <dcterms:modified xsi:type="dcterms:W3CDTF">2021-09-08T19:33:01Z</dcterms:modified>
</cp:coreProperties>
</file>