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1"/>
  </p:sldMasterIdLst>
  <p:sldIdLst>
    <p:sldId id="256" r:id="rId2"/>
    <p:sldId id="279" r:id="rId3"/>
    <p:sldId id="288" r:id="rId4"/>
    <p:sldId id="287" r:id="rId5"/>
    <p:sldId id="286" r:id="rId6"/>
    <p:sldId id="285" r:id="rId7"/>
    <p:sldId id="289" r:id="rId8"/>
    <p:sldId id="290" r:id="rId9"/>
    <p:sldId id="292" r:id="rId10"/>
    <p:sldId id="29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1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7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2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2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1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8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3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5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4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4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2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5" r:id="rId8"/>
    <p:sldLayoutId id="2147483822" r:id="rId9"/>
    <p:sldLayoutId id="2147483823" r:id="rId10"/>
    <p:sldLayoutId id="214748382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0" name="Picture 29" descr="Eyes on a candy">
            <a:extLst>
              <a:ext uri="{FF2B5EF4-FFF2-40B4-BE49-F238E27FC236}">
                <a16:creationId xmlns:a16="http://schemas.microsoft.com/office/drawing/2014/main" id="{BF2337D7-0FC7-D72B-77F7-05A38D90C7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-1" b="15725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977426-57B5-2466-4807-D37AE81DC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897" y="731603"/>
            <a:ext cx="10460205" cy="3145855"/>
          </a:xfrm>
        </p:spPr>
        <p:txBody>
          <a:bodyPr anchor="b">
            <a:normAutofit/>
          </a:bodyPr>
          <a:lstStyle/>
          <a:p>
            <a:r>
              <a:rPr lang="en-GB" sz="5400" u="sng" kern="1400" spc="-50" dirty="0">
                <a:solidFill>
                  <a:schemeClr val="bg1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ICS5118 - Facial Emotion Recognition</a:t>
            </a:r>
            <a:endParaRPr lang="en-MT" sz="5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4B5E8-3808-CC19-046F-63BCB4C61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GB" sz="2200" dirty="0">
                <a:solidFill>
                  <a:srgbClr val="FFFFFF"/>
                </a:solidFill>
              </a:rPr>
              <a:t>Jerome Agius </a:t>
            </a:r>
            <a:endParaRPr lang="en-MT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FF172-FCF8-75F8-5618-6DE8D0C78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98CE-0C09-CBEB-FAEF-119CBD09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5897282" cy="897890"/>
          </a:xfrm>
        </p:spPr>
        <p:txBody>
          <a:bodyPr/>
          <a:lstStyle/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Ethical Consideration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2AD7E-FDD5-FD1F-824C-562E6940D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228589"/>
          </a:xfrm>
        </p:spPr>
        <p:txBody>
          <a:bodyPr>
            <a:normAutofit/>
          </a:bodyPr>
          <a:lstStyle/>
          <a:p>
            <a:r>
              <a:rPr lang="en-GB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EU AI Act Regulations</a:t>
            </a:r>
          </a:p>
          <a:p>
            <a:pPr lvl="1"/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Bans FER in high-risk contexts like education and workplaces.</a:t>
            </a:r>
          </a:p>
          <a:p>
            <a:pPr lvl="1"/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Prohibits use for manipulation, exploitation, or untargeted biometric data collection.</a:t>
            </a:r>
          </a:p>
          <a:p>
            <a:pPr lvl="1"/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Mandates strict oversight (e.g., risk assessments, transparency, bias mitigation) for FER in permitted high-risk settings.</a:t>
            </a:r>
          </a:p>
          <a:p>
            <a:r>
              <a:rPr lang="en-US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Considerations</a:t>
            </a:r>
          </a:p>
          <a:p>
            <a:pPr lvl="1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Results raises ethical concerns for Real-world deployment</a:t>
            </a:r>
          </a:p>
          <a:p>
            <a:pPr lvl="1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Accuracy ranges from the low 50s to high 70s (Not ideal)</a:t>
            </a:r>
          </a:p>
          <a:p>
            <a:pPr lvl="1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Poor performance (unseen datasets), crucial for real-world reliability.</a:t>
            </a:r>
          </a:p>
          <a:p>
            <a:pPr lvl="1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Models struggle with </a:t>
            </a:r>
            <a:r>
              <a:rPr lang="en-US" sz="12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generalisation</a:t>
            </a:r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(JAFFE)</a:t>
            </a:r>
          </a:p>
          <a:p>
            <a:pPr marL="0" indent="0">
              <a:buNone/>
            </a:pPr>
            <a:endParaRPr lang="en-US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1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D184A-C367-9777-C313-490192B73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2202-9384-80B3-F0A6-C41F123C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4346388" cy="897890"/>
          </a:xfrm>
        </p:spPr>
        <p:txBody>
          <a:bodyPr/>
          <a:lstStyle/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SOTA Models (1)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FE343-C34B-3968-446E-44FB81A8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228589"/>
          </a:xfrm>
        </p:spPr>
        <p:txBody>
          <a:bodyPr>
            <a:normAutofit/>
          </a:bodyPr>
          <a:lstStyle/>
          <a:p>
            <a:r>
              <a:rPr lang="en-GB" sz="2000" b="1" dirty="0" err="1">
                <a:latin typeface="Aptos" panose="020B0004020202020204" pitchFamily="34" charset="0"/>
                <a:cs typeface="Times New Roman" panose="02020603050405020304" pitchFamily="18" charset="0"/>
              </a:rPr>
              <a:t>EmoNeXt</a:t>
            </a:r>
            <a:r>
              <a:rPr lang="en-GB" sz="2000" b="1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Built upon Facebook’s </a:t>
            </a:r>
            <a:r>
              <a:rPr lang="en-GB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ConvNeXt</a:t>
            </a: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backbone</a:t>
            </a:r>
          </a:p>
          <a:p>
            <a:pPr lvl="2"/>
            <a:r>
              <a:rPr lang="en-GB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Spatial Transformer Network (STN)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Squeeze-and-Excitation (SE)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Self-</a:t>
            </a:r>
            <a:r>
              <a:rPr lang="en-US" sz="12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regularisation</a:t>
            </a:r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mechanism integrated into the loss function</a:t>
            </a:r>
          </a:p>
          <a:p>
            <a:pPr lvl="1"/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Self-attention </a:t>
            </a:r>
            <a:r>
              <a:rPr lang="en-US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regularisation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for balanced representation</a:t>
            </a:r>
          </a:p>
          <a:p>
            <a:pPr lvl="1"/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Final loss: Cross Entropy + Self-Attention </a:t>
            </a:r>
            <a:r>
              <a:rPr lang="en-US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Regularisation</a:t>
            </a:r>
            <a:endParaRPr lang="en-US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D7A548-4AF2-2357-C5ED-3F4255133D10}"/>
              </a:ext>
            </a:extLst>
          </p:cNvPr>
          <p:cNvGrpSpPr/>
          <p:nvPr/>
        </p:nvGrpSpPr>
        <p:grpSpPr>
          <a:xfrm>
            <a:off x="556948" y="3800028"/>
            <a:ext cx="4584706" cy="2454260"/>
            <a:chOff x="569724" y="3947158"/>
            <a:chExt cx="4584706" cy="2454260"/>
          </a:xfrm>
        </p:grpSpPr>
        <p:pic>
          <p:nvPicPr>
            <p:cNvPr id="7" name="Picture 6" descr="A diagram of a network&#10;&#10;AI-generated content may be incorrect.">
              <a:extLst>
                <a:ext uri="{FF2B5EF4-FFF2-40B4-BE49-F238E27FC236}">
                  <a16:creationId xmlns:a16="http://schemas.microsoft.com/office/drawing/2014/main" id="{CD457EBC-829F-7B17-7B9C-3F87FE17F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724" y="3947158"/>
              <a:ext cx="4584706" cy="2160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C856C8-47F4-85EC-13E1-7D064D7FAADA}"/>
                </a:ext>
              </a:extLst>
            </p:cNvPr>
            <p:cNvSpPr txBox="1"/>
            <p:nvPr/>
          </p:nvSpPr>
          <p:spPr>
            <a:xfrm>
              <a:off x="569724" y="6124419"/>
              <a:ext cx="4584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Aptos" panose="020B0004020202020204" pitchFamily="34" charset="0"/>
                </a:rPr>
                <a:t>STN Architecture</a:t>
              </a:r>
              <a:endParaRPr lang="en-MT" sz="1200" dirty="0">
                <a:latin typeface="Aptos" panose="020B00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53122D-C9A8-2237-2123-A8B91C0118A4}"/>
              </a:ext>
            </a:extLst>
          </p:cNvPr>
          <p:cNvGrpSpPr/>
          <p:nvPr/>
        </p:nvGrpSpPr>
        <p:grpSpPr>
          <a:xfrm>
            <a:off x="5837425" y="3792478"/>
            <a:ext cx="2830589" cy="2461810"/>
            <a:chOff x="5837427" y="3947158"/>
            <a:chExt cx="2830589" cy="2461810"/>
          </a:xfrm>
        </p:grpSpPr>
        <p:pic>
          <p:nvPicPr>
            <p:cNvPr id="9" name="Picture 8" descr="A diagram of a diagram of a scale&#10;&#10;AI-generated content may be incorrect.">
              <a:extLst>
                <a:ext uri="{FF2B5EF4-FFF2-40B4-BE49-F238E27FC236}">
                  <a16:creationId xmlns:a16="http://schemas.microsoft.com/office/drawing/2014/main" id="{FE07207C-458A-5A14-B315-FCD0DA358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7428" y="3947158"/>
              <a:ext cx="2830588" cy="2160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90DB83-E727-02D3-C717-4BEA307FEB32}"/>
                </a:ext>
              </a:extLst>
            </p:cNvPr>
            <p:cNvSpPr txBox="1"/>
            <p:nvPr/>
          </p:nvSpPr>
          <p:spPr>
            <a:xfrm>
              <a:off x="5837427" y="6131969"/>
              <a:ext cx="28305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Aptos" panose="020B0004020202020204" pitchFamily="34" charset="0"/>
                </a:rPr>
                <a:t>Squeeze-and-Excitation Process</a:t>
              </a:r>
              <a:endParaRPr lang="en-MT" sz="1200" dirty="0">
                <a:latin typeface="Aptos" panose="020B00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73E093-BA14-EE09-9DBD-EE1591AE5FC5}"/>
              </a:ext>
            </a:extLst>
          </p:cNvPr>
          <p:cNvGrpSpPr/>
          <p:nvPr/>
        </p:nvGrpSpPr>
        <p:grpSpPr>
          <a:xfrm>
            <a:off x="9363784" y="612879"/>
            <a:ext cx="1673745" cy="5641409"/>
            <a:chOff x="9363788" y="771835"/>
            <a:chExt cx="1673745" cy="5641409"/>
          </a:xfrm>
        </p:grpSpPr>
        <p:pic>
          <p:nvPicPr>
            <p:cNvPr id="5" name="Picture 4" descr="A diagram of a block diagram&#10;&#10;AI-generated content may be incorrect.">
              <a:extLst>
                <a:ext uri="{FF2B5EF4-FFF2-40B4-BE49-F238E27FC236}">
                  <a16:creationId xmlns:a16="http://schemas.microsoft.com/office/drawing/2014/main" id="{4AE0150C-A5F5-96BE-D264-523CF4510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49644"/>
            <a:stretch>
              <a:fillRect/>
            </a:stretch>
          </p:blipFill>
          <p:spPr>
            <a:xfrm>
              <a:off x="9570660" y="771835"/>
              <a:ext cx="1260000" cy="536013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645BB2-B5F6-7693-EAC6-9D528E3193EE}"/>
                </a:ext>
              </a:extLst>
            </p:cNvPr>
            <p:cNvSpPr txBox="1"/>
            <p:nvPr/>
          </p:nvSpPr>
          <p:spPr>
            <a:xfrm>
              <a:off x="9363788" y="6136245"/>
              <a:ext cx="16737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>
                  <a:latin typeface="Aptos" panose="020B0004020202020204" pitchFamily="34" charset="0"/>
                </a:rPr>
                <a:t>EmoNeXt</a:t>
              </a:r>
              <a:r>
                <a:rPr lang="en-GB" sz="1200" dirty="0">
                  <a:latin typeface="Aptos" panose="020B0004020202020204" pitchFamily="34" charset="0"/>
                </a:rPr>
                <a:t> Architecture</a:t>
              </a:r>
              <a:endParaRPr lang="en-MT" sz="1200" dirty="0"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760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784C1-0025-F29E-5D6C-3110B7217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BF98-6C9E-BCDB-52D1-AFE9D102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4346388" cy="897890"/>
          </a:xfrm>
        </p:spPr>
        <p:txBody>
          <a:bodyPr/>
          <a:lstStyle/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SOTA Models (2)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D79D-5A51-C320-2DCD-2F3AAC00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228589"/>
          </a:xfrm>
        </p:spPr>
        <p:txBody>
          <a:bodyPr>
            <a:normAutofit/>
          </a:bodyPr>
          <a:lstStyle/>
          <a:p>
            <a:r>
              <a:rPr lang="en-GB" sz="2000" b="1" dirty="0" err="1">
                <a:latin typeface="Aptos" panose="020B0004020202020204" pitchFamily="34" charset="0"/>
                <a:cs typeface="Times New Roman" panose="02020603050405020304" pitchFamily="18" charset="0"/>
              </a:rPr>
              <a:t>ResEmoteNet</a:t>
            </a:r>
            <a:r>
              <a:rPr lang="en-GB" sz="2000" b="1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Built upon a traditional CNN backbone + Residual connections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Three convolutional layers with batch normalization and max pooling</a:t>
            </a:r>
            <a:endParaRPr lang="en-US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Squeeze-and-Excitation (SE) block (Structure denoted in a)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Residual blocks (Structure denoted in c)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Adaptive Average Pooling (AAP) for flexible output sizing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Classifier layer for final emotion prediction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E7612B-ADDB-EEF5-DA8E-C211DC905634}"/>
              </a:ext>
            </a:extLst>
          </p:cNvPr>
          <p:cNvGrpSpPr/>
          <p:nvPr/>
        </p:nvGrpSpPr>
        <p:grpSpPr>
          <a:xfrm>
            <a:off x="2596828" y="3429000"/>
            <a:ext cx="6998344" cy="3158760"/>
            <a:chOff x="2596828" y="3429000"/>
            <a:chExt cx="6998344" cy="3158760"/>
          </a:xfrm>
        </p:grpSpPr>
        <p:pic>
          <p:nvPicPr>
            <p:cNvPr id="5" name="Picture 4" descr="A diagram of a person's face&#10;&#10;AI-generated content may be incorrect.">
              <a:extLst>
                <a:ext uri="{FF2B5EF4-FFF2-40B4-BE49-F238E27FC236}">
                  <a16:creationId xmlns:a16="http://schemas.microsoft.com/office/drawing/2014/main" id="{611CB84A-0AD1-7C68-A587-5B2F8EA9D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6828" y="3429000"/>
              <a:ext cx="6998344" cy="287928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668941-F5DD-F490-7C9D-B7F1333A4ABB}"/>
                </a:ext>
              </a:extLst>
            </p:cNvPr>
            <p:cNvSpPr txBox="1"/>
            <p:nvPr/>
          </p:nvSpPr>
          <p:spPr>
            <a:xfrm>
              <a:off x="2596828" y="6310761"/>
              <a:ext cx="6998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Aptos" panose="020B0004020202020204" pitchFamily="34" charset="0"/>
                </a:rPr>
                <a:t>SE Block (a) | </a:t>
              </a:r>
              <a:r>
                <a:rPr lang="en-GB" sz="1200" dirty="0" err="1">
                  <a:latin typeface="Aptos" panose="020B0004020202020204" pitchFamily="34" charset="0"/>
                </a:rPr>
                <a:t>ResEmoteNet</a:t>
              </a:r>
              <a:r>
                <a:rPr lang="en-GB" sz="1200" dirty="0">
                  <a:latin typeface="Aptos" panose="020B0004020202020204" pitchFamily="34" charset="0"/>
                </a:rPr>
                <a:t> Architecture (b) | Residual Block (c)</a:t>
              </a:r>
              <a:endParaRPr lang="en-MT" sz="1200" dirty="0"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8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9EC3B-C0E0-E521-DEA3-3D6261714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4DE8-DB5A-6DA0-9CD1-16CBC4C8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4346388" cy="897890"/>
          </a:xfrm>
        </p:spPr>
        <p:txBody>
          <a:bodyPr/>
          <a:lstStyle/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SOTA Models (3)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6A02-2646-C7F9-3188-A46E940D9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228589"/>
          </a:xfrm>
        </p:spPr>
        <p:txBody>
          <a:bodyPr>
            <a:normAutofit/>
          </a:bodyPr>
          <a:lstStyle/>
          <a:p>
            <a:r>
              <a:rPr lang="en-GB" sz="2000" b="1" dirty="0">
                <a:latin typeface="Aptos" panose="020B0004020202020204" pitchFamily="34" charset="0"/>
                <a:cs typeface="Times New Roman" panose="02020603050405020304" pitchFamily="18" charset="0"/>
              </a:rPr>
              <a:t>ResNet50 </a:t>
            </a:r>
          </a:p>
          <a:p>
            <a:pPr lvl="1"/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Baseline model</a:t>
            </a:r>
          </a:p>
          <a:p>
            <a:pPr lvl="2"/>
            <a:r>
              <a:rPr lang="en-GB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Residual connections</a:t>
            </a:r>
          </a:p>
          <a:p>
            <a:pPr lvl="2"/>
            <a:r>
              <a:rPr lang="en-GB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50-layer deep CNN architecture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Five main stages starting with a 7×7 convolution and max pooling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Residual blocks with three-layer bottlenecks</a:t>
            </a:r>
          </a:p>
          <a:p>
            <a:pPr lvl="2"/>
            <a:r>
              <a:rPr lang="en-GB" sz="12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Downsampling</a:t>
            </a:r>
            <a:r>
              <a:rPr lang="en-GB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via </a:t>
            </a:r>
            <a:r>
              <a:rPr lang="en-GB" sz="12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strided</a:t>
            </a:r>
            <a:r>
              <a:rPr lang="en-GB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convolutions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Global average pooling before the final fully connected layer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Optimized for large-scale image recognition tasks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DD41AA-0928-6D56-66CC-3C59EE11CB6A}"/>
              </a:ext>
            </a:extLst>
          </p:cNvPr>
          <p:cNvGrpSpPr/>
          <p:nvPr/>
        </p:nvGrpSpPr>
        <p:grpSpPr>
          <a:xfrm>
            <a:off x="6807591" y="1030287"/>
            <a:ext cx="4717470" cy="5074425"/>
            <a:chOff x="6807591" y="1030287"/>
            <a:chExt cx="4717470" cy="50744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B4B9F4-F9E5-9513-E6A6-9383452BD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7592" y="1030287"/>
              <a:ext cx="4717469" cy="479742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C87EF0-F003-7283-A31B-CC8A18260B15}"/>
                </a:ext>
              </a:extLst>
            </p:cNvPr>
            <p:cNvSpPr txBox="1"/>
            <p:nvPr/>
          </p:nvSpPr>
          <p:spPr>
            <a:xfrm>
              <a:off x="6807591" y="5827713"/>
              <a:ext cx="47174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Aptos" panose="020B0004020202020204" pitchFamily="34" charset="0"/>
                </a:rPr>
                <a:t>ResNet50 Architecture</a:t>
              </a:r>
              <a:endParaRPr lang="en-MT" sz="1200" dirty="0"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47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87C40-6C17-A055-23CB-FDB08C5EF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5C43D-0FE3-A0EB-C151-045CCBC3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4346388" cy="897890"/>
          </a:xfrm>
        </p:spPr>
        <p:txBody>
          <a:bodyPr/>
          <a:lstStyle/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SOTA Models (4)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CEE2-9B40-E119-9157-026273347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50"/>
            <a:ext cx="11274612" cy="5228589"/>
          </a:xfrm>
        </p:spPr>
        <p:txBody>
          <a:bodyPr>
            <a:normAutofit/>
          </a:bodyPr>
          <a:lstStyle/>
          <a:p>
            <a:r>
              <a:rPr lang="en-GB" sz="2000" b="1" dirty="0">
                <a:latin typeface="Aptos" panose="020B0004020202020204" pitchFamily="34" charset="0"/>
                <a:cs typeface="Times New Roman" panose="02020603050405020304" pitchFamily="18" charset="0"/>
              </a:rPr>
              <a:t>DDAMFN++ (</a:t>
            </a:r>
            <a:r>
              <a:rPr lang="en-US" sz="2000" b="1" dirty="0">
                <a:latin typeface="Aptos" panose="020B0004020202020204" pitchFamily="34" charset="0"/>
                <a:cs typeface="Times New Roman" panose="02020603050405020304" pitchFamily="18" charset="0"/>
              </a:rPr>
              <a:t>Dual-Direction Attention Mixed Feature Network)</a:t>
            </a:r>
            <a:endParaRPr lang="en-GB" sz="20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MT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wo main parts: </a:t>
            </a:r>
            <a:endParaRPr lang="en-GB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MT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MFN </a:t>
            </a:r>
            <a:r>
              <a:rPr lang="en-GB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(Mixed Feature Network)</a:t>
            </a:r>
          </a:p>
          <a:p>
            <a:pPr lvl="3"/>
            <a:r>
              <a:rPr lang="en-GB" sz="1000" dirty="0"/>
              <a:t>Adapted from </a:t>
            </a:r>
            <a:r>
              <a:rPr lang="en-GB" sz="1000" dirty="0" err="1"/>
              <a:t>MobileFaceNet</a:t>
            </a:r>
            <a:endParaRPr lang="en-GB" sz="1000" dirty="0"/>
          </a:p>
          <a:p>
            <a:pPr lvl="3"/>
            <a:r>
              <a:rPr lang="en-GB" sz="1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Non-Residual &amp; Residual Blocks</a:t>
            </a:r>
          </a:p>
          <a:p>
            <a:pPr lvl="3"/>
            <a:r>
              <a:rPr lang="en-GB" sz="1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Different kernel sizes</a:t>
            </a:r>
          </a:p>
          <a:p>
            <a:pPr lvl="3"/>
            <a:r>
              <a:rPr lang="en-GB" sz="10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PReLU</a:t>
            </a:r>
            <a:r>
              <a:rPr lang="en-GB" sz="1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Activation Function</a:t>
            </a:r>
          </a:p>
          <a:p>
            <a:pPr lvl="3"/>
            <a:r>
              <a:rPr lang="en-GB" sz="1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Adjusted Network Depth</a:t>
            </a:r>
          </a:p>
          <a:p>
            <a:pPr lvl="3"/>
            <a:r>
              <a:rPr lang="en-GB" sz="1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Coordinate Attention</a:t>
            </a:r>
          </a:p>
          <a:p>
            <a:pPr lvl="2"/>
            <a:r>
              <a:rPr lang="en-MT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DDAN</a:t>
            </a:r>
            <a:r>
              <a:rPr lang="en-GB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(Dual-Direction Attention Network)</a:t>
            </a:r>
          </a:p>
          <a:p>
            <a:pPr lvl="3"/>
            <a:r>
              <a:rPr lang="en-US" sz="1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Horizontal &amp; vertical attention maps</a:t>
            </a:r>
          </a:p>
          <a:p>
            <a:pPr lvl="3"/>
            <a:r>
              <a:rPr lang="en-US" sz="1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Linear </a:t>
            </a:r>
            <a:r>
              <a:rPr lang="en-US" sz="10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GDConv</a:t>
            </a:r>
            <a:r>
              <a:rPr lang="en-US" sz="1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- Assign different importance to spatial positions</a:t>
            </a:r>
          </a:p>
          <a:p>
            <a:pPr lvl="3"/>
            <a:r>
              <a:rPr lang="en-US" sz="1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Combines attention maps.</a:t>
            </a:r>
          </a:p>
          <a:p>
            <a:pPr lvl="3"/>
            <a:r>
              <a:rPr lang="en-US" sz="1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Attention loss - Heads focus on different areas.</a:t>
            </a:r>
          </a:p>
          <a:p>
            <a:pPr lvl="3"/>
            <a:r>
              <a:rPr lang="en-US" sz="1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The output feature map processed by a linear </a:t>
            </a:r>
            <a:r>
              <a:rPr lang="en-US" sz="10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GDConv</a:t>
            </a:r>
            <a:r>
              <a:rPr lang="en-US" sz="1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layer </a:t>
            </a:r>
          </a:p>
          <a:p>
            <a:pPr marL="1371600" lvl="3" indent="0">
              <a:buNone/>
            </a:pPr>
            <a:r>
              <a:rPr lang="en-US" sz="1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        and reshaped into a 512-dimensional vector.</a:t>
            </a:r>
          </a:p>
          <a:p>
            <a:pPr lvl="3"/>
            <a:r>
              <a:rPr lang="en-US" sz="10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Fully connected layer - predictions</a:t>
            </a:r>
            <a:endParaRPr lang="en-GB" sz="10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C215B70-BB1D-DF04-37EE-33AD30A63020}"/>
              </a:ext>
            </a:extLst>
          </p:cNvPr>
          <p:cNvGrpSpPr/>
          <p:nvPr/>
        </p:nvGrpSpPr>
        <p:grpSpPr>
          <a:xfrm>
            <a:off x="6095999" y="2466519"/>
            <a:ext cx="5480204" cy="3099848"/>
            <a:chOff x="6095999" y="2466519"/>
            <a:chExt cx="5480204" cy="3099848"/>
          </a:xfrm>
        </p:grpSpPr>
        <p:pic>
          <p:nvPicPr>
            <p:cNvPr id="5" name="Picture 4" descr="A diagram of a block diagram&#10;&#10;AI-generated content may be incorrect.">
              <a:extLst>
                <a:ext uri="{FF2B5EF4-FFF2-40B4-BE49-F238E27FC236}">
                  <a16:creationId xmlns:a16="http://schemas.microsoft.com/office/drawing/2014/main" id="{B79B828D-8F16-A522-07C7-0F75FFE0F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2466519"/>
              <a:ext cx="5480203" cy="282284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12A50E-D3D5-967A-5FAE-AE6583971324}"/>
                </a:ext>
              </a:extLst>
            </p:cNvPr>
            <p:cNvSpPr txBox="1"/>
            <p:nvPr/>
          </p:nvSpPr>
          <p:spPr>
            <a:xfrm>
              <a:off x="6095999" y="5289368"/>
              <a:ext cx="54802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Aptos" panose="020B0004020202020204" pitchFamily="34" charset="0"/>
                </a:rPr>
                <a:t>DDAMFN++ Architecture</a:t>
              </a:r>
              <a:endParaRPr lang="en-MT" sz="1200" dirty="0"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3770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E976B-003D-55BC-1154-77517B520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81A6-2BAA-F5DA-6080-BA0B0211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4346388" cy="897890"/>
          </a:xfrm>
        </p:spPr>
        <p:txBody>
          <a:bodyPr/>
          <a:lstStyle/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SOTA Models (5)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CECD-9B25-25AC-0728-B8D1D6098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228589"/>
          </a:xfrm>
        </p:spPr>
        <p:txBody>
          <a:bodyPr>
            <a:normAutofit/>
          </a:bodyPr>
          <a:lstStyle/>
          <a:p>
            <a:r>
              <a:rPr lang="en-GB" sz="2000" b="1" dirty="0">
                <a:latin typeface="Aptos" panose="020B0004020202020204" pitchFamily="34" charset="0"/>
                <a:cs typeface="Times New Roman" panose="02020603050405020304" pitchFamily="18" charset="0"/>
              </a:rPr>
              <a:t>Patt-Lite </a:t>
            </a:r>
          </a:p>
          <a:p>
            <a:pPr lvl="1"/>
            <a:r>
              <a:rPr lang="en-GB" sz="1600" dirty="0">
                <a:latin typeface="Aptos" panose="020B0004020202020204" pitchFamily="34" charset="0"/>
                <a:cs typeface="Times New Roman" panose="02020603050405020304" pitchFamily="18" charset="0"/>
              </a:rPr>
              <a:t>Three components:</a:t>
            </a:r>
          </a:p>
          <a:p>
            <a:pPr lvl="2"/>
            <a:r>
              <a:rPr lang="en-MT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Truncated MobileNetV1 backbone</a:t>
            </a:r>
          </a:p>
          <a:p>
            <a:pPr lvl="2"/>
            <a:r>
              <a:rPr lang="en-MT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Patch </a:t>
            </a:r>
            <a:r>
              <a:rPr lang="en-GB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en-MT" sz="12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xtraction</a:t>
            </a:r>
            <a:r>
              <a:rPr lang="en-MT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block</a:t>
            </a:r>
            <a:endParaRPr lang="en-GB" sz="1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n-MT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Global Average Pooling (GAP</a:t>
            </a:r>
            <a:r>
              <a:rPr lang="en-GB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MT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Attention classifier with dot-product self-attention</a:t>
            </a:r>
          </a:p>
          <a:p>
            <a:pPr lvl="1"/>
            <a:r>
              <a:rPr lang="en-MT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Lightweight </a:t>
            </a:r>
            <a:r>
              <a:rPr lang="en-MT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desig</a:t>
            </a: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n</a:t>
            </a:r>
            <a:endParaRPr lang="en-MT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82E2623-DE1E-E3B7-81AF-3423CB96C25F}"/>
              </a:ext>
            </a:extLst>
          </p:cNvPr>
          <p:cNvGrpSpPr/>
          <p:nvPr/>
        </p:nvGrpSpPr>
        <p:grpSpPr>
          <a:xfrm>
            <a:off x="1674438" y="3877943"/>
            <a:ext cx="8843123" cy="1828109"/>
            <a:chOff x="826173" y="3766242"/>
            <a:chExt cx="8843123" cy="1828109"/>
          </a:xfrm>
        </p:grpSpPr>
        <p:pic>
          <p:nvPicPr>
            <p:cNvPr id="23" name="Picture 22" descr="A blue card with white squares&#10;&#10;AI-generated content may be incorrect.">
              <a:extLst>
                <a:ext uri="{FF2B5EF4-FFF2-40B4-BE49-F238E27FC236}">
                  <a16:creationId xmlns:a16="http://schemas.microsoft.com/office/drawing/2014/main" id="{1824648B-5333-1296-AE4F-1EF6C71EF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6173" y="3766242"/>
              <a:ext cx="8843122" cy="153546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3E5730-04F1-AF5F-0381-AE491A980E29}"/>
                </a:ext>
              </a:extLst>
            </p:cNvPr>
            <p:cNvSpPr txBox="1"/>
            <p:nvPr/>
          </p:nvSpPr>
          <p:spPr>
            <a:xfrm>
              <a:off x="826173" y="5317352"/>
              <a:ext cx="8843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Aptos" panose="020B0004020202020204" pitchFamily="34" charset="0"/>
                </a:rPr>
                <a:t>Patt-Lite Architecture</a:t>
              </a:r>
              <a:endParaRPr lang="en-MT" sz="1200" dirty="0"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327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42C23-B018-D31C-F557-A9725D77F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93E7-466A-D4E3-7F00-A476A05A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4678082" cy="897890"/>
          </a:xfrm>
        </p:spPr>
        <p:txBody>
          <a:bodyPr/>
          <a:lstStyle/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Model Evaluation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1E127-D12E-C8EC-CBC2-4BBA6C01D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5637306" cy="5228589"/>
          </a:xfrm>
        </p:spPr>
        <p:txBody>
          <a:bodyPr>
            <a:normAutofit/>
          </a:bodyPr>
          <a:lstStyle/>
          <a:p>
            <a:r>
              <a:rPr lang="en-GB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Benchmark Datasets</a:t>
            </a:r>
          </a:p>
          <a:p>
            <a:pPr lvl="1"/>
            <a:r>
              <a:rPr lang="en-GB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AffectNet</a:t>
            </a:r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, RAF-DB, FER2013 (In-The-Wild)</a:t>
            </a:r>
          </a:p>
          <a:p>
            <a:pPr lvl="1"/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JAFFE, and CK+ (In-Lab)</a:t>
            </a:r>
          </a:p>
          <a:p>
            <a:pPr lvl="1"/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Align &amp; Crop / No Grayscale</a:t>
            </a:r>
          </a:p>
          <a:p>
            <a:pPr lvl="1"/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Consistent label mappings (0-7)</a:t>
            </a:r>
          </a:p>
          <a:p>
            <a:pPr lvl="1"/>
            <a:endParaRPr lang="en-US" sz="1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Training</a:t>
            </a:r>
          </a:p>
          <a:p>
            <a:pPr lvl="1"/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In-The-Wild only</a:t>
            </a:r>
          </a:p>
          <a:p>
            <a:pPr lvl="1"/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Same splits (train-test-validation)</a:t>
            </a:r>
          </a:p>
          <a:p>
            <a:pPr lvl="1"/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Hyperparameters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LR: 0.001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Batch size: 16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Momentum: 0.9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Weight decay: 0.0001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Patience = 15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Exception: </a:t>
            </a:r>
            <a:r>
              <a:rPr lang="en-US" sz="12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EmoNeXt</a:t>
            </a:r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LR: 0.0001 Batch size: 32</a:t>
            </a:r>
          </a:p>
          <a:p>
            <a:pPr marL="685800" lvl="3">
              <a:spcBef>
                <a:spcPts val="1000"/>
              </a:spcBef>
            </a:pPr>
            <a:endParaRPr lang="en-US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CAD695-671B-F2EF-C799-71E3B003BE13}"/>
              </a:ext>
            </a:extLst>
          </p:cNvPr>
          <p:cNvSpPr txBox="1">
            <a:spLocks/>
          </p:cNvSpPr>
          <p:nvPr/>
        </p:nvSpPr>
        <p:spPr>
          <a:xfrm>
            <a:off x="6096000" y="1263649"/>
            <a:ext cx="5637306" cy="5228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2">
              <a:spcBef>
                <a:spcPts val="1000"/>
              </a:spcBef>
            </a:pPr>
            <a:r>
              <a:rPr lang="en-US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Evaluation</a:t>
            </a:r>
          </a:p>
          <a:p>
            <a:pPr lvl="1"/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Label mismatch handling: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Unavailable labels in test set → sample excluded.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Model outputs outside label set → prediction invalid.</a:t>
            </a:r>
          </a:p>
          <a:p>
            <a:pPr lvl="1"/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Same / Cross Domain</a:t>
            </a:r>
          </a:p>
          <a:p>
            <a:pPr lvl="1"/>
            <a:r>
              <a:rPr lang="en-GB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Accuracy</a:t>
            </a:r>
          </a:p>
          <a:p>
            <a:pPr lvl="1"/>
            <a:endParaRPr lang="en-US" sz="1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685800" lvl="3">
              <a:spcBef>
                <a:spcPts val="1000"/>
              </a:spcBef>
            </a:pPr>
            <a:endParaRPr lang="en-US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9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DD2D1-F819-9CD6-CC99-7C1926FBD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F94F-C37E-E9D0-76B0-4DDFFF25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4678082" cy="897890"/>
          </a:xfrm>
        </p:spPr>
        <p:txBody>
          <a:bodyPr/>
          <a:lstStyle/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Model Results (1)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C046D-2DA7-AD4A-1B12-74F60458D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228589"/>
          </a:xfrm>
        </p:spPr>
        <p:txBody>
          <a:bodyPr>
            <a:normAutofit/>
          </a:bodyPr>
          <a:lstStyle/>
          <a:p>
            <a:r>
              <a:rPr lang="en-US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SOTA Model</a:t>
            </a:r>
          </a:p>
          <a:p>
            <a:pPr lvl="1"/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DDAMFN++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Overall accuracy outperformed other models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Strong cross-domain generalization (82.8% on CK+)</a:t>
            </a:r>
          </a:p>
          <a:p>
            <a:r>
              <a:rPr lang="en-US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JAFFE performance</a:t>
            </a:r>
          </a:p>
          <a:p>
            <a:pPr lvl="1"/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Poor performance overall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Limited </a:t>
            </a:r>
            <a:r>
              <a:rPr lang="en-US" sz="12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generalisation</a:t>
            </a:r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for datasets with narrow demographics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Importance of training data diversity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Raises ethical concerns about deploying these models in diverse real-world settings.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Models performed significantly better on CK+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C65735-EFA4-093A-F638-83840AD6866F}"/>
              </a:ext>
            </a:extLst>
          </p:cNvPr>
          <p:cNvGrpSpPr/>
          <p:nvPr/>
        </p:nvGrpSpPr>
        <p:grpSpPr>
          <a:xfrm>
            <a:off x="7754860" y="666313"/>
            <a:ext cx="3453329" cy="5525373"/>
            <a:chOff x="2322781" y="1118062"/>
            <a:chExt cx="3453329" cy="552537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C4D5DC5-E160-B090-464D-4DA6072BE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899"/>
            <a:stretch>
              <a:fillRect/>
            </a:stretch>
          </p:blipFill>
          <p:spPr>
            <a:xfrm>
              <a:off x="2322781" y="1118062"/>
              <a:ext cx="3453329" cy="447628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8E59F88-8DF1-D1F1-F9D6-CDD7EDE19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7899" b="67957"/>
            <a:stretch>
              <a:fillRect/>
            </a:stretch>
          </p:blipFill>
          <p:spPr>
            <a:xfrm>
              <a:off x="2322782" y="5594351"/>
              <a:ext cx="3453328" cy="10490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492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5967E-62A8-9CA4-ACB5-CF91BA547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0E840-76FA-C24B-5E63-F821C06B6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1"/>
            <a:ext cx="4678082" cy="897890"/>
          </a:xfrm>
        </p:spPr>
        <p:txBody>
          <a:bodyPr/>
          <a:lstStyle/>
          <a:p>
            <a:r>
              <a:rPr lang="en-GB" kern="100" spc="75" dirty="0">
                <a:solidFill>
                  <a:srgbClr val="595959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Model Results</a:t>
            </a:r>
            <a:endParaRPr lang="en-M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28A89-4407-88D7-38E3-04572668A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263649"/>
            <a:ext cx="11274612" cy="5228589"/>
          </a:xfrm>
        </p:spPr>
        <p:txBody>
          <a:bodyPr>
            <a:normAutofit/>
          </a:bodyPr>
          <a:lstStyle/>
          <a:p>
            <a:r>
              <a:rPr lang="en-US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Efficiency and Practicality</a:t>
            </a:r>
          </a:p>
          <a:p>
            <a:pPr lvl="1"/>
            <a:r>
              <a:rPr lang="en-US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ResNet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-based models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Trained faster still performing well.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Example: ResNet50 reached 83.3% in just 1 hour on RAF-DB.</a:t>
            </a:r>
          </a:p>
          <a:p>
            <a:pPr lvl="1"/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DDAMFN++ is more accurate but takes 4+ hours to train.</a:t>
            </a:r>
          </a:p>
          <a:p>
            <a:pPr lvl="1"/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RAF-DB shorter training times with high accuracy.</a:t>
            </a:r>
          </a:p>
          <a:p>
            <a:r>
              <a:rPr lang="en-US" sz="2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Reproducibility and Consistency</a:t>
            </a:r>
          </a:p>
          <a:p>
            <a:pPr lvl="1"/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Compared results with Papers With Code benchmarks: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Performance drops - </a:t>
            </a:r>
            <a:r>
              <a:rPr lang="en-US" sz="12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PAtt</a:t>
            </a:r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-Lite &amp; DDAMFN++ on FER2013 vs FER+.</a:t>
            </a:r>
          </a:p>
          <a:p>
            <a:pPr lvl="2"/>
            <a:r>
              <a:rPr lang="en-US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Suggests sensitivity to label variations and training splits.</a:t>
            </a:r>
          </a:p>
          <a:p>
            <a:pPr lvl="1"/>
            <a:r>
              <a:rPr lang="en-US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EmoNeXt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6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ResEmoteNet</a:t>
            </a: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underperformed relative to published benchmarks.</a:t>
            </a:r>
          </a:p>
          <a:p>
            <a:pPr lvl="1"/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DDAMFN++ better alignment with reported results, excluding FER2013.</a:t>
            </a:r>
          </a:p>
          <a:p>
            <a:pPr lvl="1"/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Importance of consistent labels and careful evaluation practices.</a:t>
            </a:r>
            <a:endParaRPr lang="en-MT" sz="16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86ABA9-E0DF-3548-3BCD-4841507C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242" r="3880"/>
          <a:stretch>
            <a:fillRect/>
          </a:stretch>
        </p:blipFill>
        <p:spPr>
          <a:xfrm>
            <a:off x="6881125" y="1263649"/>
            <a:ext cx="4852181" cy="294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1224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1148</TotalTime>
  <Words>669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Avenir Next LT Pro</vt:lpstr>
      <vt:lpstr>AvenirNext LT Pro Medium</vt:lpstr>
      <vt:lpstr>Sabon Next LT</vt:lpstr>
      <vt:lpstr>DappledVTI</vt:lpstr>
      <vt:lpstr>ICS5118 - Facial Emotion Recognition</vt:lpstr>
      <vt:lpstr>SOTA Models (1)</vt:lpstr>
      <vt:lpstr>SOTA Models (2)</vt:lpstr>
      <vt:lpstr>SOTA Models (3)</vt:lpstr>
      <vt:lpstr>SOTA Models (4)</vt:lpstr>
      <vt:lpstr>SOTA Models (5)</vt:lpstr>
      <vt:lpstr>Model Evaluation</vt:lpstr>
      <vt:lpstr>Model Results (1)</vt:lpstr>
      <vt:lpstr>Model Results</vt:lpstr>
      <vt:lpstr>Ethical Consideration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Jerome Agius</dc:creator>
  <cp:lastModifiedBy>Jerome Agius</cp:lastModifiedBy>
  <cp:revision>160</cp:revision>
  <dcterms:created xsi:type="dcterms:W3CDTF">2025-02-23T12:35:38Z</dcterms:created>
  <dcterms:modified xsi:type="dcterms:W3CDTF">2025-06-08T15:58:44Z</dcterms:modified>
</cp:coreProperties>
</file>