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56" r:id="rId2"/>
    <p:sldId id="257" r:id="rId3"/>
    <p:sldId id="258" r:id="rId4"/>
    <p:sldId id="261" r:id="rId5"/>
    <p:sldId id="264" r:id="rId6"/>
    <p:sldId id="265" r:id="rId7"/>
    <p:sldId id="263" r:id="rId8"/>
    <p:sldId id="266" r:id="rId9"/>
    <p:sldId id="267" r:id="rId10"/>
    <p:sldId id="272" r:id="rId11"/>
    <p:sldId id="269" r:id="rId12"/>
    <p:sldId id="268" r:id="rId13"/>
    <p:sldId id="273" r:id="rId14"/>
    <p:sldId id="274" r:id="rId15"/>
    <p:sldId id="275"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3/31/2025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6671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3/31/2025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417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3/31/2025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872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3/31/2025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682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3/31/2025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371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3/31/2025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81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3/31/2025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433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3/31/2025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275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3/31/2025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454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3/31/2025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954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3/31/2025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752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3/31/2025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87538171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17" r:id="rId3"/>
    <p:sldLayoutId id="2147483818" r:id="rId4"/>
    <p:sldLayoutId id="2147483819" r:id="rId5"/>
    <p:sldLayoutId id="2147483820" r:id="rId6"/>
    <p:sldLayoutId id="2147483821" r:id="rId7"/>
    <p:sldLayoutId id="2147483825" r:id="rId8"/>
    <p:sldLayoutId id="2147483822" r:id="rId9"/>
    <p:sldLayoutId id="2147483823" r:id="rId10"/>
    <p:sldLayoutId id="214748382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org/science/article/pii/S154622182500052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2106.1545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aperswithcod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org/science/article/pii/S154622182500052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descr="Eyes on a candy">
            <a:extLst>
              <a:ext uri="{FF2B5EF4-FFF2-40B4-BE49-F238E27FC236}">
                <a16:creationId xmlns:a16="http://schemas.microsoft.com/office/drawing/2014/main" id="{BF2337D7-0FC7-D72B-77F7-05A38D90C764}"/>
              </a:ext>
            </a:extLst>
          </p:cNvPr>
          <p:cNvPicPr>
            <a:picLocks noChangeAspect="1"/>
          </p:cNvPicPr>
          <p:nvPr/>
        </p:nvPicPr>
        <p:blipFill>
          <a:blip r:embed="rId2">
            <a:alphaModFix amt="60000"/>
          </a:blip>
          <a:srcRect r="-1" b="15725"/>
          <a:stretch/>
        </p:blipFill>
        <p:spPr>
          <a:xfrm>
            <a:off x="3048" y="10"/>
            <a:ext cx="12188952" cy="6856614"/>
          </a:xfrm>
          <a:prstGeom prst="rect">
            <a:avLst/>
          </a:prstGeom>
        </p:spPr>
      </p:pic>
      <p:grpSp>
        <p:nvGrpSpPr>
          <p:cNvPr id="37" name="Group 36">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8" name="Picture 37">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9" name="Picture 38">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37977426-57B5-2466-4807-D37AE81DCF28}"/>
              </a:ext>
            </a:extLst>
          </p:cNvPr>
          <p:cNvSpPr>
            <a:spLocks noGrp="1"/>
          </p:cNvSpPr>
          <p:nvPr>
            <p:ph type="ctrTitle"/>
          </p:nvPr>
        </p:nvSpPr>
        <p:spPr>
          <a:xfrm>
            <a:off x="865897" y="731603"/>
            <a:ext cx="10460205" cy="3145855"/>
          </a:xfrm>
        </p:spPr>
        <p:txBody>
          <a:bodyPr anchor="b">
            <a:normAutofit/>
          </a:bodyPr>
          <a:lstStyle/>
          <a:p>
            <a:r>
              <a:rPr lang="en-GB" sz="5400" u="sng" kern="1400" spc="-50" dirty="0">
                <a:solidFill>
                  <a:schemeClr val="bg1"/>
                </a:solidFill>
                <a:latin typeface="Aptos Display" panose="020B0004020202020204" pitchFamily="34" charset="0"/>
                <a:ea typeface="Times New Roman" panose="02020603050405020304" pitchFamily="18" charset="0"/>
                <a:cs typeface="Times New Roman" panose="02020603050405020304" pitchFamily="18" charset="0"/>
              </a:rPr>
              <a:t>ICS5118 - Facial Emotion Recognition</a:t>
            </a:r>
            <a:endParaRPr lang="en-MT" sz="5200" dirty="0">
              <a:solidFill>
                <a:schemeClr val="bg1"/>
              </a:solidFill>
            </a:endParaRPr>
          </a:p>
        </p:txBody>
      </p:sp>
      <p:sp>
        <p:nvSpPr>
          <p:cNvPr id="3" name="Subtitle 2">
            <a:extLst>
              <a:ext uri="{FF2B5EF4-FFF2-40B4-BE49-F238E27FC236}">
                <a16:creationId xmlns:a16="http://schemas.microsoft.com/office/drawing/2014/main" id="{0364B5E8-3808-CC19-046F-63BCB4C61A7B}"/>
              </a:ext>
            </a:extLst>
          </p:cNvPr>
          <p:cNvSpPr>
            <a:spLocks noGrp="1"/>
          </p:cNvSpPr>
          <p:nvPr>
            <p:ph type="subTitle" idx="1"/>
          </p:nvPr>
        </p:nvSpPr>
        <p:spPr>
          <a:xfrm>
            <a:off x="1218708" y="4069780"/>
            <a:ext cx="9781327" cy="2056617"/>
          </a:xfrm>
        </p:spPr>
        <p:txBody>
          <a:bodyPr anchor="t">
            <a:normAutofit/>
          </a:bodyPr>
          <a:lstStyle/>
          <a:p>
            <a:r>
              <a:rPr lang="en-GB" sz="2200" dirty="0">
                <a:solidFill>
                  <a:srgbClr val="FFFFFF"/>
                </a:solidFill>
              </a:rPr>
              <a:t>Jerome Agius </a:t>
            </a:r>
            <a:endParaRPr lang="en-MT" sz="2200" dirty="0">
              <a:solidFill>
                <a:srgbClr val="FFFFFF"/>
              </a:solidFill>
            </a:endParaRPr>
          </a:p>
        </p:txBody>
      </p:sp>
    </p:spTree>
    <p:extLst>
      <p:ext uri="{BB962C8B-B14F-4D97-AF65-F5344CB8AC3E}">
        <p14:creationId xmlns:p14="http://schemas.microsoft.com/office/powerpoint/2010/main" val="39420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BD48-93DC-2E04-A306-A745F0663E3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6D2C66D-36DF-3A63-050C-13F032F967CB}"/>
              </a:ext>
            </a:extLst>
          </p:cNvPr>
          <p:cNvSpPr>
            <a:spLocks noGrp="1"/>
          </p:cNvSpPr>
          <p:nvPr>
            <p:ph idx="1"/>
          </p:nvPr>
        </p:nvSpPr>
        <p:spPr>
          <a:xfrm>
            <a:off x="458694" y="1263650"/>
            <a:ext cx="11274612" cy="3451785"/>
          </a:xfrm>
        </p:spPr>
        <p:txBody>
          <a:bodyPr>
            <a:normAutofit fontScale="25000" lnSpcReduction="20000"/>
          </a:bodyPr>
          <a:lstStyle/>
          <a:p>
            <a:pPr marL="342900" indent="-342900">
              <a:lnSpc>
                <a:spcPct val="117000"/>
              </a:lnSpc>
              <a:spcAft>
                <a:spcPts val="800"/>
              </a:spcAft>
              <a:buFont typeface="Symbol" panose="05050102010706020507" pitchFamily="18" charset="2"/>
              <a:buChar char=""/>
            </a:pPr>
            <a:r>
              <a:rPr lang="en-US" sz="8000" b="1" kern="100" dirty="0">
                <a:latin typeface="Aptos" panose="020B0004020202020204" pitchFamily="34" charset="0"/>
                <a:cs typeface="Times New Roman" panose="02020603050405020304" pitchFamily="18" charset="0"/>
              </a:rPr>
              <a:t>Comprehensive Review and Analysis on Facial Emotion Recognition</a:t>
            </a:r>
          </a:p>
          <a:p>
            <a:pPr marL="800100" lvl="2" indent="-342900">
              <a:lnSpc>
                <a:spcPct val="117000"/>
              </a:lnSpc>
              <a:spcBef>
                <a:spcPts val="1000"/>
              </a:spcBef>
              <a:spcAft>
                <a:spcPts val="800"/>
              </a:spcAft>
              <a:buFont typeface="Symbol" panose="05050102010706020507" pitchFamily="18" charset="2"/>
              <a:buChar char=""/>
            </a:pPr>
            <a:r>
              <a:rPr lang="en-US" sz="6400" kern="100" dirty="0">
                <a:latin typeface="Aptos" panose="020B0004020202020204" pitchFamily="34" charset="0"/>
                <a:cs typeface="Times New Roman" panose="02020603050405020304" pitchFamily="18" charset="0"/>
              </a:rPr>
              <a:t>Authors: Amjad Rehman, Muhammad Mujahid, Alex </a:t>
            </a:r>
            <a:r>
              <a:rPr lang="en-US" sz="6400" kern="100" dirty="0" err="1">
                <a:latin typeface="Aptos" panose="020B0004020202020204" pitchFamily="34" charset="0"/>
                <a:cs typeface="Times New Roman" panose="02020603050405020304" pitchFamily="18" charset="0"/>
              </a:rPr>
              <a:t>Elyassih</a:t>
            </a:r>
            <a:r>
              <a:rPr lang="en-US" sz="6400" kern="100" dirty="0">
                <a:latin typeface="Aptos" panose="020B0004020202020204" pitchFamily="34" charset="0"/>
                <a:cs typeface="Times New Roman" panose="02020603050405020304" pitchFamily="18" charset="0"/>
              </a:rPr>
              <a:t>, Bayan </a:t>
            </a:r>
            <a:r>
              <a:rPr lang="en-US" sz="6400" kern="100" dirty="0" err="1">
                <a:latin typeface="Aptos" panose="020B0004020202020204" pitchFamily="34" charset="0"/>
                <a:cs typeface="Times New Roman" panose="02020603050405020304" pitchFamily="18" charset="0"/>
              </a:rPr>
              <a:t>AlGhofaily</a:t>
            </a:r>
            <a:r>
              <a:rPr lang="en-US" sz="6400" kern="100" dirty="0">
                <a:latin typeface="Aptos" panose="020B0004020202020204" pitchFamily="34" charset="0"/>
                <a:cs typeface="Times New Roman" panose="02020603050405020304" pitchFamily="18" charset="0"/>
              </a:rPr>
              <a:t>, Saeed Ali Omer Bahaj</a:t>
            </a:r>
          </a:p>
          <a:p>
            <a:pPr marL="342900" indent="-342900">
              <a:lnSpc>
                <a:spcPct val="117000"/>
              </a:lnSpc>
              <a:spcAft>
                <a:spcPts val="800"/>
              </a:spcAft>
              <a:buFont typeface="Symbol" panose="05050102010706020507" pitchFamily="18" charset="2"/>
              <a:buChar char=""/>
            </a:pPr>
            <a:r>
              <a:rPr lang="en-US" sz="8000" b="1" kern="100" dirty="0">
                <a:latin typeface="Aptos" panose="020B0004020202020204" pitchFamily="34" charset="0"/>
                <a:cs typeface="Times New Roman" panose="02020603050405020304" pitchFamily="18" charset="0"/>
              </a:rPr>
              <a:t>Comparison </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Comparing research but didn’t implement the model from scratch</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Traditional Machine Learning Models (SVM, KNN, RF, CART, LR)</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Deep Learning Models (</a:t>
            </a:r>
            <a:r>
              <a:rPr lang="en-US" sz="7200" kern="100" dirty="0" err="1">
                <a:latin typeface="Aptos" panose="020B0004020202020204" pitchFamily="34" charset="0"/>
                <a:cs typeface="Times New Roman" panose="02020603050405020304" pitchFamily="18" charset="0"/>
              </a:rPr>
              <a:t>MobileNet</a:t>
            </a:r>
            <a:r>
              <a:rPr lang="en-US" sz="7200" kern="100" dirty="0">
                <a:latin typeface="Aptos" panose="020B0004020202020204" pitchFamily="34" charset="0"/>
                <a:cs typeface="Times New Roman" panose="02020603050405020304" pitchFamily="18" charset="0"/>
              </a:rPr>
              <a:t>, CNN, DCNN, VGG16, ResNet-50)</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Hybrid Models (CNN + SVM, DBN + SVM) (Feature Extraction + Classification)</a:t>
            </a: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GB" sz="72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GB" sz="8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8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80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A842BFB-B65E-0E53-CC38-CE3A1D595B8B}"/>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(P1-1)</a:t>
            </a:r>
            <a:endParaRPr lang="en-MT" dirty="0"/>
          </a:p>
        </p:txBody>
      </p:sp>
      <p:sp>
        <p:nvSpPr>
          <p:cNvPr id="11" name="TextBox 10">
            <a:extLst>
              <a:ext uri="{FF2B5EF4-FFF2-40B4-BE49-F238E27FC236}">
                <a16:creationId xmlns:a16="http://schemas.microsoft.com/office/drawing/2014/main" id="{36CA5DCC-4CBC-ECC8-7A44-130662270D81}"/>
              </a:ext>
            </a:extLst>
          </p:cNvPr>
          <p:cNvSpPr txBox="1"/>
          <p:nvPr/>
        </p:nvSpPr>
        <p:spPr>
          <a:xfrm>
            <a:off x="0" y="6290152"/>
            <a:ext cx="12192000" cy="399340"/>
          </a:xfrm>
          <a:prstGeom prst="rect">
            <a:avLst/>
          </a:prstGeom>
          <a:noFill/>
        </p:spPr>
        <p:txBody>
          <a:bodyPr wrap="square">
            <a:spAutoFit/>
          </a:bodyPr>
          <a:lstStyle/>
          <a:p>
            <a:pPr marL="0" indent="0">
              <a:lnSpc>
                <a:spcPct val="117000"/>
              </a:lnSpc>
              <a:spcAft>
                <a:spcPts val="800"/>
              </a:spcAft>
              <a:buNone/>
            </a:pPr>
            <a:r>
              <a:rPr lang="en-US" sz="1800" dirty="0">
                <a:latin typeface="Aptos" panose="020B0004020202020204" pitchFamily="34" charset="0"/>
              </a:rPr>
              <a:t>LINK: </a:t>
            </a:r>
            <a:r>
              <a:rPr lang="en-US" sz="1800" dirty="0">
                <a:latin typeface="Aptos" panose="020B0004020202020204" pitchFamily="34" charset="0"/>
                <a:hlinkClick r:id="rId2"/>
              </a:rPr>
              <a:t>https://www.sciencedirect.com/org/science/article/pii/S1546221825000529</a:t>
            </a:r>
            <a:endParaRPr lang="en-GB" sz="8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77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131A-87F2-3C3F-7AF1-6AA5A369B0E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2E179E-2D52-397E-CA87-053AAEE7703C}"/>
              </a:ext>
            </a:extLst>
          </p:cNvPr>
          <p:cNvSpPr>
            <a:spLocks noGrp="1"/>
          </p:cNvSpPr>
          <p:nvPr>
            <p:ph idx="1"/>
          </p:nvPr>
        </p:nvSpPr>
        <p:spPr>
          <a:xfrm>
            <a:off x="458694" y="1263649"/>
            <a:ext cx="11274612" cy="5228589"/>
          </a:xfrm>
        </p:spPr>
        <p:txBody>
          <a:bodyPr>
            <a:normAutofit/>
          </a:bodyPr>
          <a:lstStyle/>
          <a:p>
            <a:pPr marL="342900" indent="-342900">
              <a:lnSpc>
                <a:spcPct val="11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Datasets Utilised (Deep Learning)</a:t>
            </a:r>
          </a:p>
          <a:p>
            <a:pPr marL="800100" lvl="2" indent="-342900">
              <a:lnSpc>
                <a:spcPct val="117000"/>
              </a:lnSpc>
              <a:spcBef>
                <a:spcPts val="1000"/>
              </a:spcBef>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FER2013, </a:t>
            </a:r>
            <a:r>
              <a:rPr lang="en-GB" sz="1600" kern="100" dirty="0" err="1">
                <a:latin typeface="Aptos" panose="020B0004020202020204" pitchFamily="34" charset="0"/>
                <a:cs typeface="Times New Roman" panose="02020603050405020304" pitchFamily="18" charset="0"/>
              </a:rPr>
              <a:t>FERPlus</a:t>
            </a:r>
            <a:r>
              <a:rPr lang="en-GB" sz="1600" kern="100" dirty="0">
                <a:latin typeface="Aptos" panose="020B0004020202020204" pitchFamily="34" charset="0"/>
                <a:cs typeface="Times New Roman" panose="02020603050405020304" pitchFamily="18" charset="0"/>
              </a:rPr>
              <a:t>, JAFFE, CK, CK+, RAF-DB, KDEF</a:t>
            </a:r>
            <a:endParaRPr lang="en-US" sz="1600" b="1" dirty="0"/>
          </a:p>
          <a:p>
            <a:pPr marL="342900" indent="-342900">
              <a:lnSpc>
                <a:spcPct val="11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Evaluation Metrics</a:t>
            </a:r>
          </a:p>
          <a:p>
            <a:pPr marL="800100" lvl="2" indent="-342900">
              <a:lnSpc>
                <a:spcPct val="117000"/>
              </a:lnSpc>
              <a:spcBef>
                <a:spcPts val="1000"/>
              </a:spcBef>
              <a:spcAft>
                <a:spcPts val="800"/>
              </a:spcAft>
              <a:buFont typeface="Symbol" panose="05050102010706020507" pitchFamily="18" charset="2"/>
              <a:buChar char=""/>
            </a:pPr>
            <a:r>
              <a:rPr lang="en-US" sz="1600" b="1" kern="100" dirty="0">
                <a:latin typeface="Aptos" panose="020B0004020202020204" pitchFamily="34" charset="0"/>
                <a:cs typeface="Times New Roman" panose="02020603050405020304" pitchFamily="18" charset="0"/>
              </a:rPr>
              <a:t>Primary Metric</a:t>
            </a:r>
            <a:r>
              <a:rPr lang="en-US" sz="1600" kern="100" dirty="0">
                <a:latin typeface="Aptos" panose="020B0004020202020204" pitchFamily="34" charset="0"/>
                <a:cs typeface="Times New Roman" panose="02020603050405020304" pitchFamily="18" charset="0"/>
              </a:rPr>
              <a:t>: Accuracy.</a:t>
            </a:r>
          </a:p>
          <a:p>
            <a:pPr marL="800100" lvl="2" indent="-342900">
              <a:lnSpc>
                <a:spcPct val="117000"/>
              </a:lnSpc>
              <a:spcBef>
                <a:spcPts val="1000"/>
              </a:spcBef>
              <a:spcAft>
                <a:spcPts val="800"/>
              </a:spcAft>
              <a:buFont typeface="Symbol" panose="05050102010706020507" pitchFamily="18" charset="2"/>
              <a:buChar char=""/>
            </a:pPr>
            <a:r>
              <a:rPr lang="en-US" sz="1600" b="1" kern="100" dirty="0">
                <a:latin typeface="Aptos" panose="020B0004020202020204" pitchFamily="34" charset="0"/>
                <a:cs typeface="Times New Roman" panose="02020603050405020304" pitchFamily="18" charset="0"/>
              </a:rPr>
              <a:t>Other Key Metrics</a:t>
            </a:r>
            <a:r>
              <a:rPr lang="en-US" sz="1600" kern="100" dirty="0">
                <a:latin typeface="Aptos" panose="020B0004020202020204" pitchFamily="34" charset="0"/>
                <a:cs typeface="Times New Roman" panose="02020603050405020304" pitchFamily="18" charset="0"/>
              </a:rPr>
              <a:t>: F1-score, Precision, Recall (used in model-specific papers).</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63E8631-1C0E-8B09-76FE-2F61E07D137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(P1-2)</a:t>
            </a:r>
            <a:endParaRPr lang="en-MT" dirty="0"/>
          </a:p>
        </p:txBody>
      </p:sp>
      <p:sp>
        <p:nvSpPr>
          <p:cNvPr id="4" name="Content Placeholder 2">
            <a:extLst>
              <a:ext uri="{FF2B5EF4-FFF2-40B4-BE49-F238E27FC236}">
                <a16:creationId xmlns:a16="http://schemas.microsoft.com/office/drawing/2014/main" id="{8FAF1FEA-5D22-468D-0D1B-10101A2B7AD4}"/>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6140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BE5C0-1336-BEB7-9C0B-FC2CAEA0B3D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B8FD190-3072-ED5A-0366-E5408827815F}"/>
              </a:ext>
            </a:extLst>
          </p:cNvPr>
          <p:cNvSpPr>
            <a:spLocks noGrp="1"/>
          </p:cNvSpPr>
          <p:nvPr>
            <p:ph idx="1"/>
          </p:nvPr>
        </p:nvSpPr>
        <p:spPr>
          <a:xfrm>
            <a:off x="458694" y="1263649"/>
            <a:ext cx="11274612" cy="5594351"/>
          </a:xfrm>
        </p:spPr>
        <p:txBody>
          <a:bodyPr>
            <a:normAutofit fontScale="85000" lnSpcReduction="20000"/>
          </a:bodyPr>
          <a:lstStyle/>
          <a:p>
            <a:pPr marL="342900" indent="-342900">
              <a:lnSpc>
                <a:spcPct val="107000"/>
              </a:lnSpc>
              <a:spcAft>
                <a:spcPts val="800"/>
              </a:spcAft>
              <a:buFont typeface="Symbol" panose="05050102010706020507" pitchFamily="18" charset="2"/>
              <a:buChar char=""/>
            </a:pPr>
            <a:r>
              <a:rPr lang="en-GB" sz="2400" b="1" kern="100" dirty="0">
                <a:latin typeface="Aptos" panose="020B0004020202020204" pitchFamily="34" charset="0"/>
                <a:cs typeface="Times New Roman" panose="02020603050405020304" pitchFamily="18" charset="0"/>
              </a:rPr>
              <a:t>Deep Learning Results</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Deep Learning Models outperform Traditional ML techniques in accuracy.</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Drawbacks: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Extensive datasets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Substantial memory and processing power</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Considerable duration for both training and testing.</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Data augmentation is overall advantageous: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Enhance model flexibility</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Prevent overfitting</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Enhance model accuracy</a:t>
            </a:r>
          </a:p>
          <a:p>
            <a:pPr marL="342900" indent="-342900">
              <a:lnSpc>
                <a:spcPct val="107000"/>
              </a:lnSpc>
              <a:spcAft>
                <a:spcPts val="800"/>
              </a:spcAft>
              <a:buFont typeface="Symbol" panose="05050102010706020507" pitchFamily="18" charset="2"/>
              <a:buChar char=""/>
            </a:pPr>
            <a:r>
              <a:rPr lang="en-US" sz="2400" b="1" kern="100" dirty="0">
                <a:latin typeface="Aptos" panose="020B0004020202020204" pitchFamily="34" charset="0"/>
                <a:cs typeface="Times New Roman" panose="02020603050405020304" pitchFamily="18" charset="0"/>
              </a:rPr>
              <a:t>Limitations</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Models weren’t compared using the same datasets / hyperparameters</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Considered only widely used models as opposed to SOTA</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Comparison was only done based on Accuracy</a:t>
            </a: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FC82661B-E797-8AE2-FD11-D50B5067C6A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(P1-3)</a:t>
            </a:r>
            <a:endParaRPr lang="en-MT" dirty="0"/>
          </a:p>
        </p:txBody>
      </p:sp>
      <p:sp>
        <p:nvSpPr>
          <p:cNvPr id="4" name="Content Placeholder 2">
            <a:extLst>
              <a:ext uri="{FF2B5EF4-FFF2-40B4-BE49-F238E27FC236}">
                <a16:creationId xmlns:a16="http://schemas.microsoft.com/office/drawing/2014/main" id="{E70B741B-7325-E35D-5CE8-C512868CE135}"/>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0626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37723-B24E-620E-2827-FD5BA05CD0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FC99BDD-F0F6-B21F-CA7E-77B9D82B5FDC}"/>
              </a:ext>
            </a:extLst>
          </p:cNvPr>
          <p:cNvSpPr>
            <a:spLocks noGrp="1"/>
          </p:cNvSpPr>
          <p:nvPr>
            <p:ph idx="1"/>
          </p:nvPr>
        </p:nvSpPr>
        <p:spPr>
          <a:xfrm>
            <a:off x="458694" y="1263650"/>
            <a:ext cx="11274612" cy="4007598"/>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Critically examining the Domain </a:t>
            </a:r>
            <a:r>
              <a:rPr lang="en-US" sz="2000" b="1" kern="100" dirty="0" err="1">
                <a:latin typeface="Aptos" panose="020B0004020202020204" pitchFamily="34" charset="0"/>
                <a:cs typeface="Times New Roman" panose="02020603050405020304" pitchFamily="18" charset="0"/>
              </a:rPr>
              <a:t>Generalisability</a:t>
            </a:r>
            <a:r>
              <a:rPr lang="en-US" sz="2000" b="1" kern="100" dirty="0">
                <a:latin typeface="Aptos" panose="020B0004020202020204" pitchFamily="34" charset="0"/>
                <a:cs typeface="Times New Roman" panose="02020603050405020304" pitchFamily="18" charset="0"/>
              </a:rPr>
              <a:t> of Facial Expression Recognition models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Authors: </a:t>
            </a:r>
            <a:r>
              <a:rPr lang="en-US" sz="1600" kern="100" dirty="0">
                <a:latin typeface="Aptos" panose="020B0004020202020204" pitchFamily="34" charset="0"/>
                <a:cs typeface="Times New Roman" panose="02020603050405020304" pitchFamily="18" charset="0"/>
              </a:rPr>
              <a:t>Varsha Suresh, Gerard Yeo, and Desmond C. Ong</a:t>
            </a:r>
          </a:p>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Comparison</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Three SOTA models - ResNet50 (PT on </a:t>
            </a:r>
            <a:r>
              <a:rPr lang="en-GB" sz="1600" kern="100" dirty="0">
                <a:latin typeface="Aptos" panose="020B0004020202020204" pitchFamily="34" charset="0"/>
                <a:cs typeface="Times New Roman" panose="02020603050405020304" pitchFamily="18" charset="0"/>
              </a:rPr>
              <a:t>VGGFace2</a:t>
            </a:r>
            <a:r>
              <a:rPr lang="en-US" sz="1600" kern="100" dirty="0">
                <a:latin typeface="Aptos" panose="020B0004020202020204" pitchFamily="34" charset="0"/>
                <a:cs typeface="Times New Roman" panose="02020603050405020304" pitchFamily="18" charset="0"/>
              </a:rPr>
              <a:t>), Inception-</a:t>
            </a:r>
            <a:r>
              <a:rPr lang="en-US" sz="1600" kern="100" dirty="0" err="1">
                <a:latin typeface="Aptos" panose="020B0004020202020204" pitchFamily="34" charset="0"/>
                <a:cs typeface="Times New Roman" panose="02020603050405020304" pitchFamily="18" charset="0"/>
              </a:rPr>
              <a:t>ResNet</a:t>
            </a:r>
            <a:r>
              <a:rPr lang="en-US" sz="1600" kern="100" dirty="0">
                <a:latin typeface="Aptos" panose="020B0004020202020204" pitchFamily="34" charset="0"/>
                <a:cs typeface="Times New Roman" panose="02020603050405020304" pitchFamily="18" charset="0"/>
              </a:rPr>
              <a:t> (PT on </a:t>
            </a:r>
            <a:r>
              <a:rPr lang="en-GB" sz="1600" kern="100" dirty="0">
                <a:latin typeface="Aptos" panose="020B0004020202020204" pitchFamily="34" charset="0"/>
                <a:cs typeface="Times New Roman" panose="02020603050405020304" pitchFamily="18" charset="0"/>
              </a:rPr>
              <a:t>CASIA-</a:t>
            </a:r>
            <a:r>
              <a:rPr lang="en-GB" sz="1600" kern="100" dirty="0" err="1">
                <a:latin typeface="Aptos" panose="020B0004020202020204" pitchFamily="34" charset="0"/>
                <a:cs typeface="Times New Roman" panose="02020603050405020304" pitchFamily="18" charset="0"/>
              </a:rPr>
              <a:t>WebFace</a:t>
            </a:r>
            <a:r>
              <a:rPr lang="en-GB" sz="1600" kern="100" dirty="0">
                <a:latin typeface="Aptos" panose="020B0004020202020204" pitchFamily="34" charset="0"/>
                <a:cs typeface="Times New Roman" panose="02020603050405020304" pitchFamily="18" charset="0"/>
              </a:rPr>
              <a:t>), </a:t>
            </a:r>
            <a:r>
              <a:rPr lang="en-US" sz="1600" kern="100" dirty="0">
                <a:latin typeface="Aptos" panose="020B0004020202020204" pitchFamily="34" charset="0"/>
                <a:cs typeface="Times New Roman" panose="02020603050405020304" pitchFamily="18" charset="0"/>
              </a:rPr>
              <a:t>ResNet50 + Entropy </a:t>
            </a:r>
            <a:r>
              <a:rPr lang="en-US" sz="1600" kern="100" dirty="0" err="1">
                <a:latin typeface="Aptos" panose="020B0004020202020204" pitchFamily="34" charset="0"/>
                <a:cs typeface="Times New Roman" panose="02020603050405020304" pitchFamily="18" charset="0"/>
              </a:rPr>
              <a:t>Regularisation</a:t>
            </a:r>
            <a:r>
              <a:rPr lang="en-US" sz="1600" kern="100" dirty="0">
                <a:latin typeface="Aptos" panose="020B0004020202020204" pitchFamily="34" charset="0"/>
                <a:cs typeface="Times New Roman" panose="02020603050405020304" pitchFamily="18" charset="0"/>
              </a:rPr>
              <a:t> (PT on </a:t>
            </a:r>
            <a:r>
              <a:rPr lang="en-GB" sz="1600" kern="100" dirty="0">
                <a:latin typeface="Aptos" panose="020B0004020202020204" pitchFamily="34" charset="0"/>
                <a:cs typeface="Times New Roman" panose="02020603050405020304" pitchFamily="18" charset="0"/>
              </a:rPr>
              <a:t>VGGFace2</a:t>
            </a:r>
            <a:r>
              <a:rPr lang="en-US" sz="1600" kern="100" dirty="0">
                <a:latin typeface="Aptos" panose="020B0004020202020204" pitchFamily="34" charset="0"/>
                <a:cs typeface="Times New Roman" panose="02020603050405020304" pitchFamily="18" charset="0"/>
              </a:rPr>
              <a:t>)</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Three API models – Face++, </a:t>
            </a:r>
            <a:r>
              <a:rPr lang="en-GB" sz="1600" kern="100" dirty="0">
                <a:latin typeface="Aptos" panose="020B0004020202020204" pitchFamily="34" charset="0"/>
                <a:cs typeface="Times New Roman" panose="02020603050405020304" pitchFamily="18" charset="0"/>
              </a:rPr>
              <a:t>Amazon </a:t>
            </a:r>
            <a:r>
              <a:rPr lang="en-GB" sz="1600" kern="100" dirty="0" err="1">
                <a:latin typeface="Aptos" panose="020B0004020202020204" pitchFamily="34" charset="0"/>
                <a:cs typeface="Times New Roman" panose="02020603050405020304" pitchFamily="18" charset="0"/>
              </a:rPr>
              <a:t>Rekognition</a:t>
            </a:r>
            <a:r>
              <a:rPr lang="en-GB" sz="1600" kern="100" dirty="0">
                <a:latin typeface="Aptos" panose="020B0004020202020204" pitchFamily="34" charset="0"/>
                <a:cs typeface="Times New Roman" panose="02020603050405020304" pitchFamily="18" charset="0"/>
              </a:rPr>
              <a:t>, Microsoft Azure</a:t>
            </a:r>
            <a:endParaRPr lang="en-US"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12 FER datasets (6 In-Lab / 6 In-The-Wild)</a:t>
            </a:r>
          </a:p>
          <a:p>
            <a:pPr marL="1257300" lvl="2"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JAFFE, CK+, Oulu-CASIA, KDEF, </a:t>
            </a:r>
            <a:r>
              <a:rPr lang="en-US" sz="1600" kern="100" dirty="0" err="1">
                <a:latin typeface="Aptos" panose="020B0004020202020204" pitchFamily="34" charset="0"/>
                <a:cs typeface="Times New Roman" panose="02020603050405020304" pitchFamily="18" charset="0"/>
              </a:rPr>
              <a:t>IASLab</a:t>
            </a:r>
            <a:r>
              <a:rPr lang="en-US" sz="1600" kern="100" dirty="0">
                <a:latin typeface="Aptos" panose="020B0004020202020204" pitchFamily="34" charset="0"/>
                <a:cs typeface="Times New Roman" panose="02020603050405020304" pitchFamily="18" charset="0"/>
              </a:rPr>
              <a:t>, GEMEP</a:t>
            </a:r>
          </a:p>
          <a:p>
            <a:pPr marL="1257300" lvl="2"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a:t>
            </a:r>
            <a:r>
              <a:rPr lang="en-US" sz="1600" kern="100" dirty="0" err="1">
                <a:latin typeface="Aptos" panose="020B0004020202020204" pitchFamily="34" charset="0"/>
                <a:cs typeface="Times New Roman" panose="02020603050405020304" pitchFamily="18" charset="0"/>
              </a:rPr>
              <a:t>EmotioNet</a:t>
            </a:r>
            <a:r>
              <a:rPr lang="en-US" sz="1600" kern="100" dirty="0">
                <a:latin typeface="Aptos" panose="020B0004020202020204" pitchFamily="34" charset="0"/>
                <a:cs typeface="Times New Roman" panose="02020603050405020304" pitchFamily="18" charset="0"/>
              </a:rPr>
              <a:t>, SFEW, RAF-DB, Aff-Wild2, FER2013, </a:t>
            </a:r>
            <a:r>
              <a:rPr lang="en-US" sz="1600" kern="100" dirty="0" err="1">
                <a:latin typeface="Aptos" panose="020B0004020202020204" pitchFamily="34" charset="0"/>
                <a:cs typeface="Times New Roman" panose="02020603050405020304" pitchFamily="18" charset="0"/>
              </a:rPr>
              <a:t>AffectNet</a:t>
            </a:r>
            <a:endParaRPr lang="en-US" sz="16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2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20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GB" sz="20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00CC945-0B3A-1344-9712-880197B7BB21}"/>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(P2-1)</a:t>
            </a:r>
            <a:endParaRPr lang="en-MT" dirty="0"/>
          </a:p>
        </p:txBody>
      </p:sp>
      <p:sp>
        <p:nvSpPr>
          <p:cNvPr id="3" name="TextBox 2">
            <a:extLst>
              <a:ext uri="{FF2B5EF4-FFF2-40B4-BE49-F238E27FC236}">
                <a16:creationId xmlns:a16="http://schemas.microsoft.com/office/drawing/2014/main" id="{3B5D43EE-C8C7-0875-EF1F-94B22A31B1D7}"/>
              </a:ext>
            </a:extLst>
          </p:cNvPr>
          <p:cNvSpPr txBox="1"/>
          <p:nvPr/>
        </p:nvSpPr>
        <p:spPr>
          <a:xfrm>
            <a:off x="0" y="6290152"/>
            <a:ext cx="6096000" cy="378565"/>
          </a:xfrm>
          <a:prstGeom prst="rect">
            <a:avLst/>
          </a:prstGeom>
          <a:noFill/>
        </p:spPr>
        <p:txBody>
          <a:bodyPr wrap="square">
            <a:spAutoFit/>
          </a:bodyPr>
          <a:lstStyle/>
          <a:p>
            <a:pPr marL="0" indent="0">
              <a:lnSpc>
                <a:spcPct val="107000"/>
              </a:lnSpc>
              <a:spcAft>
                <a:spcPts val="800"/>
              </a:spcAft>
              <a:buNone/>
            </a:pPr>
            <a:r>
              <a:rPr lang="en-GB" sz="1800" kern="100" dirty="0">
                <a:latin typeface="Aptos" panose="020B0004020202020204" pitchFamily="34" charset="0"/>
                <a:cs typeface="Times New Roman" panose="02020603050405020304" pitchFamily="18" charset="0"/>
              </a:rPr>
              <a:t>LINK: </a:t>
            </a:r>
            <a:r>
              <a:rPr lang="en-GB" sz="1800" kern="100" dirty="0">
                <a:latin typeface="Aptos" panose="020B0004020202020204" pitchFamily="34" charset="0"/>
                <a:cs typeface="Times New Roman" panose="02020603050405020304" pitchFamily="18" charset="0"/>
                <a:hlinkClick r:id="rId2"/>
              </a:rPr>
              <a:t>https://arxiv.org/abs/2106.15453</a:t>
            </a:r>
            <a:endParaRPr lang="en-GB" sz="1800"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763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6E9-1E9A-3D70-CCE6-10FF2C2C84DE}"/>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7404D37-F8BA-E979-7DD0-0F3F9A485C33}"/>
              </a:ext>
            </a:extLst>
          </p:cNvPr>
          <p:cNvSpPr>
            <a:spLocks noGrp="1"/>
          </p:cNvSpPr>
          <p:nvPr>
            <p:ph idx="1"/>
          </p:nvPr>
        </p:nvSpPr>
        <p:spPr>
          <a:xfrm>
            <a:off x="458694" y="1263649"/>
            <a:ext cx="11274612" cy="5594351"/>
          </a:xfrm>
        </p:spPr>
        <p:txBody>
          <a:bodyPr>
            <a:normAutofit fontScale="77500" lnSpcReduction="20000"/>
          </a:bodyPr>
          <a:lstStyle/>
          <a:p>
            <a:pPr marL="342900" indent="-342900">
              <a:lnSpc>
                <a:spcPct val="107000"/>
              </a:lnSpc>
              <a:spcAft>
                <a:spcPts val="800"/>
              </a:spcAft>
              <a:buFont typeface="Symbol" panose="05050102010706020507" pitchFamily="18" charset="2"/>
              <a:buChar char=""/>
            </a:pPr>
            <a:r>
              <a:rPr lang="en-US" sz="2600" b="1" kern="100" dirty="0">
                <a:latin typeface="Aptos" panose="020B0004020202020204" pitchFamily="34" charset="0"/>
                <a:cs typeface="Times New Roman" panose="02020603050405020304" pitchFamily="18" charset="0"/>
              </a:rPr>
              <a:t>Procedure</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Preprocessed Images </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MTCNN (Facial Detection) + Facial Alignment (Eye Location)</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Grayscale</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Resized (ResNet50 – 224</a:t>
            </a:r>
            <a:r>
              <a:rPr lang="en-US" sz="2100" kern="100" baseline="30000" dirty="0">
                <a:latin typeface="Aptos" panose="020B0004020202020204" pitchFamily="34" charset="0"/>
                <a:cs typeface="Times New Roman" panose="02020603050405020304" pitchFamily="18" charset="0"/>
              </a:rPr>
              <a:t>2</a:t>
            </a:r>
            <a:r>
              <a:rPr lang="en-US" sz="2100" kern="100" dirty="0">
                <a:latin typeface="Aptos" panose="020B0004020202020204" pitchFamily="34" charset="0"/>
                <a:cs typeface="Times New Roman" panose="02020603050405020304" pitchFamily="18" charset="0"/>
              </a:rPr>
              <a:t>, Inception-</a:t>
            </a:r>
            <a:r>
              <a:rPr lang="en-US" sz="2100" kern="100" dirty="0" err="1">
                <a:latin typeface="Aptos" panose="020B0004020202020204" pitchFamily="34" charset="0"/>
                <a:cs typeface="Times New Roman" panose="02020603050405020304" pitchFamily="18" charset="0"/>
              </a:rPr>
              <a:t>ResNet</a:t>
            </a:r>
            <a:r>
              <a:rPr lang="en-US" sz="2100" kern="100" dirty="0">
                <a:latin typeface="Aptos" panose="020B0004020202020204" pitchFamily="34" charset="0"/>
                <a:cs typeface="Times New Roman" panose="02020603050405020304" pitchFamily="18" charset="0"/>
              </a:rPr>
              <a:t> – 160</a:t>
            </a:r>
            <a:r>
              <a:rPr lang="en-US" sz="2100" kern="100" baseline="30000" dirty="0">
                <a:latin typeface="Aptos" panose="020B0004020202020204" pitchFamily="34" charset="0"/>
                <a:cs typeface="Times New Roman" panose="02020603050405020304" pitchFamily="18" charset="0"/>
              </a:rPr>
              <a:t>2</a:t>
            </a:r>
            <a:r>
              <a:rPr lang="en-US" sz="2100" kern="100" dirty="0">
                <a:latin typeface="Aptos" panose="020B0004020202020204" pitchFamily="34" charset="0"/>
                <a:cs typeface="Times New Roman" panose="02020603050405020304" pitchFamily="18" charset="0"/>
              </a:rPr>
              <a:t>)</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50% Horizontal Flip (Reduce Overfitting)</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Maintained  same hyperparameters where possible </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Three experiments – Investigate Cross-Corpus domain generalisation:</a:t>
            </a:r>
          </a:p>
          <a:p>
            <a:pPr marL="1257300" lvl="2" indent="-342900">
              <a:lnSpc>
                <a:spcPct val="107000"/>
              </a:lnSpc>
              <a:spcAft>
                <a:spcPts val="800"/>
              </a:spcAft>
              <a:buFont typeface="Symbol" panose="05050102010706020507" pitchFamily="18" charset="2"/>
              <a:buChar char=""/>
            </a:pPr>
            <a:r>
              <a:rPr lang="en-US" sz="2100" b="0" i="0" dirty="0">
                <a:effectLst/>
                <a:latin typeface="Arial" panose="020B0604020202020204" pitchFamily="34" charset="0"/>
              </a:rPr>
              <a:t>Single-Source training</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Multiple-Source training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Within-Setting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Cross-Setting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Leave-one-out</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Evaluate three FER APIs</a:t>
            </a:r>
            <a:endParaRPr lang="en-GB" sz="21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A2A7ACC1-F702-B95C-A1EF-CDF00084F71F}"/>
              </a:ext>
            </a:extLst>
          </p:cNvPr>
          <p:cNvSpPr txBox="1">
            <a:spLocks/>
          </p:cNvSpPr>
          <p:nvPr/>
        </p:nvSpPr>
        <p:spPr>
          <a:xfrm>
            <a:off x="458694" y="358392"/>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(P2-2)</a:t>
            </a:r>
            <a:endParaRPr lang="en-MT" dirty="0"/>
          </a:p>
        </p:txBody>
      </p:sp>
      <p:sp>
        <p:nvSpPr>
          <p:cNvPr id="4" name="Content Placeholder 2">
            <a:extLst>
              <a:ext uri="{FF2B5EF4-FFF2-40B4-BE49-F238E27FC236}">
                <a16:creationId xmlns:a16="http://schemas.microsoft.com/office/drawing/2014/main" id="{F8B0FC4A-7B0C-1193-B079-67BD17E107DD}"/>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4030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816E-FCCD-CAA9-99FF-11EF0C598581}"/>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89EE8278-D188-2493-96B9-409683847B6D}"/>
              </a:ext>
            </a:extLst>
          </p:cNvPr>
          <p:cNvSpPr>
            <a:spLocks noGrp="1"/>
          </p:cNvSpPr>
          <p:nvPr>
            <p:ph idx="1"/>
          </p:nvPr>
        </p:nvSpPr>
        <p:spPr>
          <a:xfrm>
            <a:off x="458694" y="1263649"/>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GB" sz="1600" dirty="0">
                <a:latin typeface="Arial" panose="020B0604020202020204" pitchFamily="34" charset="0"/>
              </a:rPr>
              <a:t>Primarily Metric – Accuracy</a:t>
            </a:r>
          </a:p>
          <a:p>
            <a:pPr marL="800100" lvl="1" indent="-342900">
              <a:lnSpc>
                <a:spcPct val="87000"/>
              </a:lnSpc>
              <a:spcAft>
                <a:spcPts val="800"/>
              </a:spcAft>
              <a:buFont typeface="Symbol" panose="05050102010706020507" pitchFamily="18" charset="2"/>
              <a:buChar char=""/>
            </a:pPr>
            <a:r>
              <a:rPr lang="en-GB" sz="1600" dirty="0">
                <a:latin typeface="Arial" panose="020B0604020202020204" pitchFamily="34" charset="0"/>
              </a:rPr>
              <a:t>Experiment 1 (</a:t>
            </a:r>
            <a:r>
              <a:rPr lang="en-US" sz="1600" dirty="0">
                <a:latin typeface="Arial" panose="020B0604020202020204" pitchFamily="34" charset="0"/>
              </a:rPr>
              <a:t>Single-Source)</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Average Accuracy (76.4% -&gt; 42.0%)</a:t>
            </a:r>
          </a:p>
          <a:p>
            <a:pPr marL="800100" lvl="1" indent="-342900">
              <a:lnSpc>
                <a:spcPct val="87000"/>
              </a:lnSpc>
              <a:spcAft>
                <a:spcPts val="800"/>
              </a:spcAft>
              <a:buFont typeface="Symbol" panose="05050102010706020507" pitchFamily="18" charset="2"/>
              <a:buChar char=""/>
            </a:pPr>
            <a:r>
              <a:rPr lang="en-US" sz="1600" dirty="0">
                <a:latin typeface="Arial" panose="020B0604020202020204" pitchFamily="34" charset="0"/>
              </a:rPr>
              <a:t>Experiment 2 (Multi-Source) </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Within-Setting - Average Accuracy (61.7%)</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Cross-Setting - Average Accuracy (42.76%)</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Leave-one-out - Average Accuracy (65.6%)</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The larger the training data generally improves cross-setting performance for all models</a:t>
            </a:r>
          </a:p>
          <a:p>
            <a:pPr marL="800100" lvl="1" indent="-342900">
              <a:lnSpc>
                <a:spcPct val="87000"/>
              </a:lnSpc>
              <a:spcAft>
                <a:spcPts val="800"/>
              </a:spcAft>
              <a:buFont typeface="Symbol" panose="05050102010706020507" pitchFamily="18" charset="2"/>
              <a:buChar char=""/>
            </a:pPr>
            <a:r>
              <a:rPr lang="en-US" sz="1600" dirty="0">
                <a:latin typeface="Arial" panose="020B0604020202020204" pitchFamily="34" charset="0"/>
              </a:rPr>
              <a:t>Experiment 3 (Commercial API)</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API average performance underperforms by 25% across all datasets compared to within-corpus results</a:t>
            </a:r>
            <a:endParaRPr lang="en-GB" sz="1600" dirty="0">
              <a:latin typeface="Arial" panose="020B0604020202020204" pitchFamily="34" charset="0"/>
            </a:endParaRPr>
          </a:p>
        </p:txBody>
      </p:sp>
      <p:sp>
        <p:nvSpPr>
          <p:cNvPr id="7" name="Title 1">
            <a:extLst>
              <a:ext uri="{FF2B5EF4-FFF2-40B4-BE49-F238E27FC236}">
                <a16:creationId xmlns:a16="http://schemas.microsoft.com/office/drawing/2014/main" id="{9CD3E5FB-1502-CC19-AD33-8A807B519864}"/>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(P2-3)</a:t>
            </a:r>
            <a:endParaRPr lang="en-MT" dirty="0"/>
          </a:p>
        </p:txBody>
      </p:sp>
      <p:sp>
        <p:nvSpPr>
          <p:cNvPr id="4" name="Content Placeholder 2">
            <a:extLst>
              <a:ext uri="{FF2B5EF4-FFF2-40B4-BE49-F238E27FC236}">
                <a16:creationId xmlns:a16="http://schemas.microsoft.com/office/drawing/2014/main" id="{C6F84582-F2AB-E337-21B8-106503808527}"/>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6149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EADF-23AC-CB8E-6DBB-2D9CC517CDF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E99EBD4-E64B-5E9C-57BF-EC8880522D57}"/>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Experimental Setup</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Determine SOTA Models &amp; Benchmark datasets (Papers with Code)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Retrieve Datasets &amp; Pre-Process (Face Detection &amp; Alignment, Grayscale, Resizing)</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Implement the model architectures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Train Models on each In-The-Wild Dataset (3) </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Larger -&gt; Better overall performance (Concluded in Paper 2)</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Use same hyperparameters were applicable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Evaluate Models on Testing set + Other Datasets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Arrive to a conclusion on best model considering:</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Training time / Setup / Reported Performance Replicability / Generalisability (within / cross setting)</a:t>
            </a: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23360B9-C4FA-1A5E-E947-FE4FF05BD4F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(1)</a:t>
            </a:r>
            <a:endParaRPr lang="en-MT" dirty="0"/>
          </a:p>
        </p:txBody>
      </p:sp>
      <p:sp>
        <p:nvSpPr>
          <p:cNvPr id="4" name="Content Placeholder 2">
            <a:extLst>
              <a:ext uri="{FF2B5EF4-FFF2-40B4-BE49-F238E27FC236}">
                <a16:creationId xmlns:a16="http://schemas.microsoft.com/office/drawing/2014/main" id="{3D230860-6E29-B259-1770-891A3BFF712E}"/>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9496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EB4CA-A71E-157D-297C-0E44E857BD1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3C4E69E-7117-B48A-22F2-9FD9237CBEDA}"/>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Models &amp; Datasets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These SOTA Models are derived from </a:t>
            </a:r>
            <a:r>
              <a:rPr lang="en-GB" sz="1600" kern="100" dirty="0">
                <a:latin typeface="Aptos" panose="020B0004020202020204" pitchFamily="34" charset="0"/>
                <a:cs typeface="Times New Roman" panose="02020603050405020304" pitchFamily="18" charset="0"/>
                <a:hlinkClick r:id="rId2"/>
              </a:rPr>
              <a:t>https://paperswithcode.com/</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a:lnSpc>
                <a:spcPct val="107000"/>
              </a:lnSpc>
              <a:spcAft>
                <a:spcPts val="800"/>
              </a:spcAft>
            </a:pPr>
            <a:endParaRPr lang="en-GB" sz="2000" b="1" kern="100" dirty="0">
              <a:latin typeface="Aptos" panose="020B0004020202020204" pitchFamily="34" charset="0"/>
              <a:cs typeface="Times New Roman" panose="02020603050405020304" pitchFamily="18" charset="0"/>
            </a:endParaRPr>
          </a:p>
          <a:p>
            <a:pPr>
              <a:lnSpc>
                <a:spcPct val="107000"/>
              </a:lnSpc>
              <a:spcAft>
                <a:spcPts val="800"/>
              </a:spcAft>
            </a:pPr>
            <a:r>
              <a:rPr lang="en-GB" sz="2000" b="1" kern="100" dirty="0">
                <a:latin typeface="Aptos" panose="020B0004020202020204" pitchFamily="34" charset="0"/>
                <a:cs typeface="Times New Roman" panose="02020603050405020304" pitchFamily="18" charset="0"/>
              </a:rPr>
              <a:t>Performance Metrics</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Primary Metric : Accuracy</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Secondary Metric: Precision, Recall, </a:t>
            </a:r>
            <a:r>
              <a:rPr lang="en-US" sz="1600" kern="100" dirty="0">
                <a:latin typeface="Aptos" panose="020B0004020202020204" pitchFamily="34" charset="0"/>
                <a:cs typeface="Times New Roman" panose="02020603050405020304" pitchFamily="18" charset="0"/>
              </a:rPr>
              <a:t>F1-score</a:t>
            </a:r>
            <a:endParaRPr lang="en-GB" sz="1600" b="1"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519A7B8-31B7-9775-C0AC-058A330F5EA2}"/>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(2)</a:t>
            </a:r>
            <a:endParaRPr lang="en-MT" dirty="0"/>
          </a:p>
        </p:txBody>
      </p:sp>
      <p:graphicFrame>
        <p:nvGraphicFramePr>
          <p:cNvPr id="2" name="Table 1">
            <a:extLst>
              <a:ext uri="{FF2B5EF4-FFF2-40B4-BE49-F238E27FC236}">
                <a16:creationId xmlns:a16="http://schemas.microsoft.com/office/drawing/2014/main" id="{D857B56B-B369-AE6C-61CB-1391DF5B4D4F}"/>
              </a:ext>
            </a:extLst>
          </p:cNvPr>
          <p:cNvGraphicFramePr>
            <a:graphicFrameLocks noGrp="1"/>
          </p:cNvGraphicFramePr>
          <p:nvPr>
            <p:extLst>
              <p:ext uri="{D42A27DB-BD31-4B8C-83A1-F6EECF244321}">
                <p14:modId xmlns:p14="http://schemas.microsoft.com/office/powerpoint/2010/main" val="92273645"/>
              </p:ext>
            </p:extLst>
          </p:nvPr>
        </p:nvGraphicFramePr>
        <p:xfrm>
          <a:off x="2032000" y="2319020"/>
          <a:ext cx="8128000" cy="2189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4696118"/>
                    </a:ext>
                  </a:extLst>
                </a:gridCol>
                <a:gridCol w="4064000">
                  <a:extLst>
                    <a:ext uri="{9D8B030D-6E8A-4147-A177-3AD203B41FA5}">
                      <a16:colId xmlns:a16="http://schemas.microsoft.com/office/drawing/2014/main" val="3759233739"/>
                    </a:ext>
                  </a:extLst>
                </a:gridCol>
              </a:tblGrid>
              <a:tr h="0">
                <a:tc>
                  <a:txBody>
                    <a:bodyPr/>
                    <a:lstStyle/>
                    <a:p>
                      <a:r>
                        <a:rPr lang="en-GB" sz="1600" kern="100" dirty="0">
                          <a:solidFill>
                            <a:schemeClr val="bg1"/>
                          </a:solidFill>
                          <a:latin typeface="Aptos" panose="020B0004020202020204" pitchFamily="34" charset="0"/>
                          <a:ea typeface="+mn-ea"/>
                          <a:cs typeface="Times New Roman" panose="02020603050405020304" pitchFamily="18" charset="0"/>
                        </a:rPr>
                        <a:t>Models</a:t>
                      </a:r>
                      <a:endParaRPr lang="en-MT" sz="1600" kern="100" dirty="0">
                        <a:solidFill>
                          <a:schemeClr val="bg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bg1"/>
                          </a:solidFill>
                          <a:latin typeface="Aptos" panose="020B0004020202020204" pitchFamily="34" charset="0"/>
                          <a:ea typeface="+mn-ea"/>
                          <a:cs typeface="Times New Roman" panose="02020603050405020304" pitchFamily="18" charset="0"/>
                        </a:rPr>
                        <a:t>Datasets</a:t>
                      </a:r>
                      <a:endParaRPr lang="en-MT" sz="1600" kern="100" dirty="0">
                        <a:solidFill>
                          <a:schemeClr val="bg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35874453"/>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ResEmoteNet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AffectNet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884886486"/>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ResNet50</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FER2013</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23323182"/>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EmoNeXt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RAF-DB</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2673018738"/>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DDAMFN++</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CK+</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009863000"/>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Patt-Lite</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JAFFE</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704132675"/>
                  </a:ext>
                </a:extLst>
              </a:tr>
            </a:tbl>
          </a:graphicData>
        </a:graphic>
      </p:graphicFrame>
    </p:spTree>
    <p:extLst>
      <p:ext uri="{BB962C8B-B14F-4D97-AF65-F5344CB8AC3E}">
        <p14:creationId xmlns:p14="http://schemas.microsoft.com/office/powerpoint/2010/main" val="223010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1558-C2E5-50E3-7BF8-CC856B3ACE9E}"/>
              </a:ext>
            </a:extLst>
          </p:cNvPr>
          <p:cNvSpPr>
            <a:spLocks noGrp="1"/>
          </p:cNvSpPr>
          <p:nvPr>
            <p:ph type="title"/>
          </p:nvPr>
        </p:nvSpPr>
        <p:spPr>
          <a:xfrm>
            <a:off x="458694" y="365761"/>
            <a:ext cx="3691965" cy="897890"/>
          </a:xfrm>
        </p:spPr>
        <p:txBody>
          <a:bodyPr/>
          <a:lstStyle/>
          <a:p>
            <a:r>
              <a:rPr lang="en-GB"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Motivation (1)</a:t>
            </a:r>
            <a:endParaRPr lang="en-MT" dirty="0"/>
          </a:p>
        </p:txBody>
      </p:sp>
      <p:sp>
        <p:nvSpPr>
          <p:cNvPr id="3" name="Content Placeholder 2">
            <a:extLst>
              <a:ext uri="{FF2B5EF4-FFF2-40B4-BE49-F238E27FC236}">
                <a16:creationId xmlns:a16="http://schemas.microsoft.com/office/drawing/2014/main" id="{232C85E3-FF74-7BEB-0630-58690E35856D}"/>
              </a:ext>
            </a:extLst>
          </p:cNvPr>
          <p:cNvSpPr>
            <a:spLocks noGrp="1"/>
          </p:cNvSpPr>
          <p:nvPr>
            <p:ph idx="1"/>
          </p:nvPr>
        </p:nvSpPr>
        <p:spPr>
          <a:xfrm>
            <a:off x="458694" y="1263649"/>
            <a:ext cx="11274612" cy="5228589"/>
          </a:xfrm>
        </p:spPr>
        <p:txBody>
          <a:bodyPr>
            <a:normAutofit/>
          </a:bodyPr>
          <a:lstStyle/>
          <a:p>
            <a:r>
              <a:rPr lang="en-GB" sz="2000" b="1" dirty="0">
                <a:latin typeface="Aptos" panose="020B0004020202020204" pitchFamily="34" charset="0"/>
                <a:cs typeface="Times New Roman" panose="02020603050405020304" pitchFamily="18" charset="0"/>
              </a:rPr>
              <a:t>FER </a:t>
            </a:r>
          </a:p>
          <a:p>
            <a:pPr lvl="1"/>
            <a:r>
              <a:rPr lang="en-GB" sz="1600" dirty="0">
                <a:latin typeface="Aptos" panose="020B0004020202020204" pitchFamily="34" charset="0"/>
                <a:cs typeface="Times New Roman" panose="02020603050405020304" pitchFamily="18" charset="0"/>
              </a:rPr>
              <a:t>Analysing Sentiments</a:t>
            </a:r>
          </a:p>
          <a:p>
            <a:pPr lvl="1"/>
            <a:r>
              <a:rPr lang="en-GB" sz="1600" dirty="0">
                <a:latin typeface="Aptos" panose="020B0004020202020204" pitchFamily="34" charset="0"/>
                <a:cs typeface="Times New Roman" panose="02020603050405020304" pitchFamily="18" charset="0"/>
              </a:rPr>
              <a:t>Psychology &amp; Human-Computer Interaction </a:t>
            </a:r>
          </a:p>
          <a:p>
            <a:r>
              <a:rPr lang="en-GB" sz="2000" b="1" dirty="0">
                <a:latin typeface="Aptos" panose="020B0004020202020204" pitchFamily="34" charset="0"/>
                <a:cs typeface="Times New Roman" panose="02020603050405020304" pitchFamily="18" charset="0"/>
              </a:rPr>
              <a:t>Applications</a:t>
            </a: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Personalised Services</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Provide tailored messages, music recommendations etc.</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Customer Behaviour Analysis</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Tailored adverts based on emotion analysis.</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Healthcare</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Detecting diseases, predict psychotic disorders, suicide prevention and patient observation.</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Employment</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Monitor employee attention and mood.</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Education</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Tailored tutoring systems, detect engagement in online learning. </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Public Safety</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Identify emotions triggering potential terrorist threats.</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Crime Detection</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Spot shoplifters.</a:t>
            </a:r>
          </a:p>
          <a:p>
            <a:pPr marL="800100" lvl="1" indent="-342900">
              <a:lnSpc>
                <a:spcPct val="107000"/>
              </a:lnSpc>
              <a:spcAft>
                <a:spcPts val="800"/>
              </a:spcAft>
              <a:buFont typeface="Symbol" panose="05050102010706020507" pitchFamily="18" charset="2"/>
              <a:buChar char=""/>
            </a:pPr>
            <a:endParaRPr lang="en-GB" sz="1400" kern="100" dirty="0">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None/>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endParaRPr lang="en-MT" dirty="0"/>
          </a:p>
        </p:txBody>
      </p:sp>
    </p:spTree>
    <p:extLst>
      <p:ext uri="{BB962C8B-B14F-4D97-AF65-F5344CB8AC3E}">
        <p14:creationId xmlns:p14="http://schemas.microsoft.com/office/powerpoint/2010/main" val="101018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E6EC9-E46C-ACE4-CE35-67BFCF73941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81736E-9FC7-C901-F364-68444FC35EC9}"/>
              </a:ext>
            </a:extLst>
          </p:cNvPr>
          <p:cNvSpPr>
            <a:spLocks noGrp="1"/>
          </p:cNvSpPr>
          <p:nvPr>
            <p:ph idx="1"/>
          </p:nvPr>
        </p:nvSpPr>
        <p:spPr>
          <a:xfrm>
            <a:off x="458694" y="1263649"/>
            <a:ext cx="11274612" cy="5228589"/>
          </a:xfrm>
        </p:spPr>
        <p:txBody>
          <a:bodyPr>
            <a:normAutofit/>
          </a:bodyPr>
          <a:lstStyle/>
          <a:p>
            <a:pPr>
              <a:lnSpc>
                <a:spcPct val="107000"/>
              </a:lnSpc>
              <a:spcAft>
                <a:spcPts val="800"/>
              </a:spcAf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Issues</a:t>
            </a:r>
            <a:endParaRPr lang="en-MT"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Privacy Risks</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A</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nalysing sensitive biometric data -&gt; privacy concerns and unauthorised data use.</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Accuracy and Bias</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I</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naccuracies and biases, particularly against certain ethnic groups or skin colours, leading to unfair profiling and discrimination.</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Emotional Misinterpretation</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M</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isinterpretation of emotions due to contextual factors, resulting in erroneous conclusions that can affect individuals' lives negatively.</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00C8DEF-E91B-41D0-1E1B-711A5EAC18B0}"/>
              </a:ext>
            </a:extLst>
          </p:cNvPr>
          <p:cNvSpPr txBox="1">
            <a:spLocks/>
          </p:cNvSpPr>
          <p:nvPr/>
        </p:nvSpPr>
        <p:spPr>
          <a:xfrm>
            <a:off x="458694" y="365761"/>
            <a:ext cx="3691965"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Motivation (2)</a:t>
            </a:r>
            <a:endParaRPr lang="en-MT" dirty="0"/>
          </a:p>
        </p:txBody>
      </p:sp>
      <p:sp>
        <p:nvSpPr>
          <p:cNvPr id="4" name="Content Placeholder 2">
            <a:extLst>
              <a:ext uri="{FF2B5EF4-FFF2-40B4-BE49-F238E27FC236}">
                <a16:creationId xmlns:a16="http://schemas.microsoft.com/office/drawing/2014/main" id="{0850E826-5739-EDF4-74B5-06FEB5382B0D}"/>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442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81423DF-407D-3B34-5F17-9A69D2DD37AD}"/>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7E2C3C4-9ADD-F28A-AD21-2897FBDD92B2}"/>
              </a:ext>
            </a:extLst>
          </p:cNvPr>
          <p:cNvSpPr>
            <a:spLocks noGrp="1"/>
          </p:cNvSpPr>
          <p:nvPr>
            <p:ph idx="1"/>
          </p:nvPr>
        </p:nvSpPr>
        <p:spPr>
          <a:xfrm>
            <a:off x="458694" y="1263649"/>
            <a:ext cx="11274612" cy="5228589"/>
          </a:xfrm>
        </p:spPr>
        <p:txBody>
          <a:bodyPr>
            <a:normAutofit fontScale="92500"/>
          </a:bodyPr>
          <a:lstStyle/>
          <a:p>
            <a:pPr>
              <a:lnSpc>
                <a:spcPct val="107000"/>
              </a:lnSpc>
              <a:spcAft>
                <a:spcPts val="800"/>
              </a:spcAft>
            </a:pPr>
            <a:r>
              <a:rPr lang="en-GB" kern="100" dirty="0">
                <a:latin typeface="Aptos" panose="020B0004020202020204" pitchFamily="34" charset="0"/>
                <a:ea typeface="Aptos" panose="020B0004020202020204" pitchFamily="34" charset="0"/>
                <a:cs typeface="Times New Roman" panose="02020603050405020304" pitchFamily="18" charset="0"/>
              </a:rPr>
              <a:t>FER revolves around the idea of training visual models to detect emotions within human faces. This is primarily separated into two variations those which detect in-lab and those using in-the-wild images. However, in both cases the final required result remains the same this being an FER model able to generalise with high accuracy on unseen data thereby allowing for wide-spread application of such tools.</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kern="100" dirty="0">
                <a:effectLst/>
                <a:latin typeface="Aptos" panose="020B0004020202020204" pitchFamily="34" charset="0"/>
                <a:ea typeface="Aptos" panose="020B0004020202020204" pitchFamily="34" charset="0"/>
                <a:cs typeface="Times New Roman" panose="02020603050405020304" pitchFamily="18" charset="0"/>
              </a:rPr>
              <a:t>The general manner in which this is achieved is through the use of CNN trained on large descriptive datasets such as FER2013, </a:t>
            </a:r>
            <a:r>
              <a:rPr lang="en-GB" kern="100" dirty="0" err="1">
                <a:effectLst/>
                <a:latin typeface="Aptos" panose="020B0004020202020204" pitchFamily="34" charset="0"/>
                <a:ea typeface="Aptos" panose="020B0004020202020204" pitchFamily="34" charset="0"/>
                <a:cs typeface="Times New Roman" panose="02020603050405020304" pitchFamily="18" charset="0"/>
              </a:rPr>
              <a:t>AffectNet</a:t>
            </a:r>
            <a:r>
              <a:rPr lang="en-GB" kern="100" dirty="0">
                <a:effectLst/>
                <a:latin typeface="Aptos" panose="020B0004020202020204" pitchFamily="34" charset="0"/>
                <a:ea typeface="Aptos" panose="020B0004020202020204" pitchFamily="34" charset="0"/>
                <a:cs typeface="Times New Roman" panose="02020603050405020304" pitchFamily="18" charset="0"/>
              </a:rPr>
              <a:t>, JAFFE and others to detect important relevant facial features thereby deriving an emotional classification.</a:t>
            </a:r>
            <a:endParaRPr lang="en-MT"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6B753576-664E-FF96-44F5-EE3A4879AEA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070641C2-476F-5CCD-DF12-F959349E175F}"/>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116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909B4-1D28-6C7F-10E9-3F5CC7CC9D6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C4E64BE-A5AB-2532-BE0A-086DF4BB130F}"/>
              </a:ext>
            </a:extLst>
          </p:cNvPr>
          <p:cNvSpPr>
            <a:spLocks noGrp="1"/>
          </p:cNvSpPr>
          <p:nvPr>
            <p:ph idx="1"/>
          </p:nvPr>
        </p:nvSpPr>
        <p:spPr>
          <a:xfrm>
            <a:off x="458694" y="1263649"/>
            <a:ext cx="11274612" cy="5228589"/>
          </a:xfrm>
        </p:spPr>
        <p:txBody>
          <a:bodyPr>
            <a:normAutofit/>
          </a:bodyPr>
          <a:lstStyle/>
          <a:p>
            <a:pPr marL="342900" indent="-342900">
              <a:lnSpc>
                <a:spcPct val="107000"/>
              </a:lnSpc>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Process</a:t>
            </a:r>
          </a:p>
          <a:p>
            <a:pPr marL="800100" lvl="1"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Facial Expression Recognition (FER) involves training visual models to detect human emotions from facial images. This can be broadly classified into:</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FER: Models trained on controlled, structured datasets. (CK+, JAFFE)</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FER: Models trained on real-world, unstructured images. (</a:t>
            </a:r>
            <a:r>
              <a:rPr lang="en-US" sz="1600" kern="100" dirty="0" err="1">
                <a:latin typeface="Aptos" panose="020B0004020202020204" pitchFamily="34" charset="0"/>
                <a:cs typeface="Times New Roman" panose="02020603050405020304" pitchFamily="18" charset="0"/>
              </a:rPr>
              <a:t>AffectNet</a:t>
            </a:r>
            <a:r>
              <a:rPr lang="en-US" sz="1600" kern="100" dirty="0">
                <a:latin typeface="Aptos" panose="020B0004020202020204" pitchFamily="34" charset="0"/>
                <a:cs typeface="Times New Roman" panose="02020603050405020304" pitchFamily="18" charset="0"/>
              </a:rPr>
              <a:t>, FER2013, RAF-DB,)</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6CE8756-BD3A-B595-A937-1020F0DD81E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C39662C9-C512-C5BE-C012-15E8C7541A66}"/>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DD3C04F0-E296-F9A2-99B5-91BD1A560947}"/>
              </a:ext>
            </a:extLst>
          </p:cNvPr>
          <p:cNvGrpSpPr/>
          <p:nvPr/>
        </p:nvGrpSpPr>
        <p:grpSpPr>
          <a:xfrm>
            <a:off x="2017348" y="3263262"/>
            <a:ext cx="2520000" cy="2889332"/>
            <a:chOff x="2017348" y="3263262"/>
            <a:chExt cx="2520000" cy="2889332"/>
          </a:xfrm>
        </p:grpSpPr>
        <p:pic>
          <p:nvPicPr>
            <p:cNvPr id="3" name="Picture 2" descr="A collage of a person's face&#10;&#10;AI-generated content may be incorrect.">
              <a:extLst>
                <a:ext uri="{FF2B5EF4-FFF2-40B4-BE49-F238E27FC236}">
                  <a16:creationId xmlns:a16="http://schemas.microsoft.com/office/drawing/2014/main" id="{FC690167-AFB0-9CE1-F44B-0B1F8A8D0436}"/>
                </a:ext>
              </a:extLst>
            </p:cNvPr>
            <p:cNvPicPr>
              <a:picLocks noChangeAspect="1"/>
            </p:cNvPicPr>
            <p:nvPr/>
          </p:nvPicPr>
          <p:blipFill>
            <a:blip r:embed="rId2"/>
            <a:stretch>
              <a:fillRect/>
            </a:stretch>
          </p:blipFill>
          <p:spPr>
            <a:xfrm>
              <a:off x="2017348" y="3263262"/>
              <a:ext cx="2520000" cy="2520000"/>
            </a:xfrm>
            <a:prstGeom prst="rect">
              <a:avLst/>
            </a:prstGeom>
          </p:spPr>
        </p:pic>
        <p:sp>
          <p:nvSpPr>
            <p:cNvPr id="9" name="TextBox 8">
              <a:extLst>
                <a:ext uri="{FF2B5EF4-FFF2-40B4-BE49-F238E27FC236}">
                  <a16:creationId xmlns:a16="http://schemas.microsoft.com/office/drawing/2014/main" id="{E5E90884-2D6F-0DFF-3F25-05D0F3ECEE67}"/>
                </a:ext>
              </a:extLst>
            </p:cNvPr>
            <p:cNvSpPr txBox="1"/>
            <p:nvPr/>
          </p:nvSpPr>
          <p:spPr>
            <a:xfrm>
              <a:off x="2017348" y="5783262"/>
              <a:ext cx="2520000" cy="369332"/>
            </a:xfrm>
            <a:prstGeom prst="rect">
              <a:avLst/>
            </a:prstGeom>
            <a:noFill/>
          </p:spPr>
          <p:txBody>
            <a:bodyPr wrap="square" rtlCol="0">
              <a:spAutoFit/>
            </a:bodyPr>
            <a:lstStyle/>
            <a:p>
              <a:pPr algn="ctr"/>
              <a:r>
                <a:rPr lang="en-GB" dirty="0"/>
                <a:t>In-Lab Images</a:t>
              </a:r>
              <a:endParaRPr lang="en-MT" dirty="0"/>
            </a:p>
          </p:txBody>
        </p:sp>
      </p:grpSp>
      <p:grpSp>
        <p:nvGrpSpPr>
          <p:cNvPr id="11" name="Group 10">
            <a:extLst>
              <a:ext uri="{FF2B5EF4-FFF2-40B4-BE49-F238E27FC236}">
                <a16:creationId xmlns:a16="http://schemas.microsoft.com/office/drawing/2014/main" id="{C47F000E-0964-A0C7-6E27-A38D0E6B6756}"/>
              </a:ext>
            </a:extLst>
          </p:cNvPr>
          <p:cNvGrpSpPr/>
          <p:nvPr/>
        </p:nvGrpSpPr>
        <p:grpSpPr>
          <a:xfrm>
            <a:off x="7654652" y="3263262"/>
            <a:ext cx="2520000" cy="2889332"/>
            <a:chOff x="7654652" y="3263262"/>
            <a:chExt cx="2520000" cy="2889332"/>
          </a:xfrm>
        </p:grpSpPr>
        <p:pic>
          <p:nvPicPr>
            <p:cNvPr id="6" name="Picture 5" descr="A collage of people making faces&#10;&#10;AI-generated content may be incorrect.">
              <a:extLst>
                <a:ext uri="{FF2B5EF4-FFF2-40B4-BE49-F238E27FC236}">
                  <a16:creationId xmlns:a16="http://schemas.microsoft.com/office/drawing/2014/main" id="{FA6555A0-4989-82A1-D31C-AAF920F5E91D}"/>
                </a:ext>
              </a:extLst>
            </p:cNvPr>
            <p:cNvPicPr>
              <a:picLocks noChangeAspect="1"/>
            </p:cNvPicPr>
            <p:nvPr/>
          </p:nvPicPr>
          <p:blipFill>
            <a:blip r:embed="rId3"/>
            <a:stretch>
              <a:fillRect/>
            </a:stretch>
          </p:blipFill>
          <p:spPr>
            <a:xfrm>
              <a:off x="7654652" y="3263262"/>
              <a:ext cx="2520000" cy="2520000"/>
            </a:xfrm>
            <a:prstGeom prst="rect">
              <a:avLst/>
            </a:prstGeom>
          </p:spPr>
        </p:pic>
        <p:sp>
          <p:nvSpPr>
            <p:cNvPr id="10" name="TextBox 9">
              <a:extLst>
                <a:ext uri="{FF2B5EF4-FFF2-40B4-BE49-F238E27FC236}">
                  <a16:creationId xmlns:a16="http://schemas.microsoft.com/office/drawing/2014/main" id="{13AB56A5-4E3F-8477-A519-CECC9804566F}"/>
                </a:ext>
              </a:extLst>
            </p:cNvPr>
            <p:cNvSpPr txBox="1"/>
            <p:nvPr/>
          </p:nvSpPr>
          <p:spPr>
            <a:xfrm>
              <a:off x="7654652" y="5783262"/>
              <a:ext cx="2520000" cy="369332"/>
            </a:xfrm>
            <a:prstGeom prst="rect">
              <a:avLst/>
            </a:prstGeom>
            <a:noFill/>
          </p:spPr>
          <p:txBody>
            <a:bodyPr wrap="square" rtlCol="0">
              <a:spAutoFit/>
            </a:bodyPr>
            <a:lstStyle/>
            <a:p>
              <a:pPr algn="ctr"/>
              <a:r>
                <a:rPr lang="en-GB" dirty="0"/>
                <a:t>In-The-Wild Images</a:t>
              </a:r>
              <a:endParaRPr lang="en-MT" dirty="0"/>
            </a:p>
          </p:txBody>
        </p:sp>
      </p:grpSp>
    </p:spTree>
    <p:extLst>
      <p:ext uri="{BB962C8B-B14F-4D97-AF65-F5344CB8AC3E}">
        <p14:creationId xmlns:p14="http://schemas.microsoft.com/office/powerpoint/2010/main" val="108596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3ADFB-101E-EF9B-C9D4-A2AE6A06102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1042B07-A798-C388-68A7-CC7C89B2B84B}"/>
              </a:ext>
            </a:extLst>
          </p:cNvPr>
          <p:cNvSpPr>
            <a:spLocks noGrp="1"/>
          </p:cNvSpPr>
          <p:nvPr>
            <p:ph idx="1"/>
          </p:nvPr>
        </p:nvSpPr>
        <p:spPr>
          <a:xfrm>
            <a:off x="458694" y="1263649"/>
            <a:ext cx="7053730" cy="5228590"/>
          </a:xfrm>
        </p:spPr>
        <p:txBody>
          <a:bodyPr>
            <a:normAutofit/>
          </a:bodyPr>
          <a:lstStyle/>
          <a:p>
            <a:pPr>
              <a:lnSpc>
                <a:spcPct val="107000"/>
              </a:lnSpc>
              <a:spcAft>
                <a:spcPts val="800"/>
              </a:spcAft>
            </a:pPr>
            <a:r>
              <a:rPr lang="en-GB" sz="2000" b="1" kern="100" dirty="0">
                <a:latin typeface="Aptos" panose="020B0004020202020204" pitchFamily="34" charset="0"/>
                <a:cs typeface="Times New Roman" panose="02020603050405020304" pitchFamily="18" charset="0"/>
              </a:rPr>
              <a:t>FER Pipeline</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Preprocessing</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Grayscale conversion, Image Normalisation, Resizing &amp; Face Alignment</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Face Detection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Haar Cascades, MTCNN, Deep-Learning face detectors </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Feature Extraction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Modern approaches use Deep Learning to automatically learn spatial                                                                                           and temporal patterns in facial expressions</a:t>
            </a:r>
          </a:p>
          <a:p>
            <a:pPr lvl="1">
              <a:lnSpc>
                <a:spcPct val="107000"/>
              </a:lnSpc>
              <a:spcAft>
                <a:spcPts val="800"/>
              </a:spcAft>
            </a:pPr>
            <a:r>
              <a:rPr lang="en-US" sz="1600" kern="100" dirty="0">
                <a:latin typeface="Aptos" panose="020B0004020202020204" pitchFamily="34" charset="0"/>
                <a:cs typeface="Times New Roman" panose="02020603050405020304" pitchFamily="18" charset="0"/>
              </a:rPr>
              <a:t>Classification with Deep Learning Models</a:t>
            </a:r>
          </a:p>
          <a:p>
            <a:pPr lvl="2">
              <a:lnSpc>
                <a:spcPct val="107000"/>
              </a:lnSpc>
              <a:spcAft>
                <a:spcPts val="800"/>
              </a:spcAft>
            </a:pPr>
            <a:r>
              <a:rPr lang="en-US" sz="1300" kern="100" dirty="0">
                <a:latin typeface="Aptos" panose="020B0004020202020204" pitchFamily="34" charset="0"/>
                <a:cs typeface="Times New Roman" panose="02020603050405020304" pitchFamily="18" charset="0"/>
              </a:rPr>
              <a:t>The extracted features are then passed through the deep learning architecture</a:t>
            </a:r>
          </a:p>
          <a:p>
            <a:pPr lvl="3">
              <a:lnSpc>
                <a:spcPct val="107000"/>
              </a:lnSpc>
              <a:spcAft>
                <a:spcPts val="800"/>
              </a:spcAft>
            </a:pPr>
            <a:r>
              <a:rPr lang="en-US" sz="1300" kern="100" dirty="0">
                <a:latin typeface="Aptos" panose="020B0004020202020204" pitchFamily="34" charset="0"/>
                <a:cs typeface="Times New Roman" panose="02020603050405020304" pitchFamily="18" charset="0"/>
              </a:rPr>
              <a:t>CNN, Transformers, RNN, LSTM</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Emotion Prediction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Finally, the model outputs an emotional label in accordance with its training data</a:t>
            </a:r>
          </a:p>
        </p:txBody>
      </p:sp>
      <p:sp>
        <p:nvSpPr>
          <p:cNvPr id="7" name="Title 1">
            <a:extLst>
              <a:ext uri="{FF2B5EF4-FFF2-40B4-BE49-F238E27FC236}">
                <a16:creationId xmlns:a16="http://schemas.microsoft.com/office/drawing/2014/main" id="{51F0C852-2799-EFC7-037A-A6FD67045DC0}"/>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(2)</a:t>
            </a:r>
            <a:endParaRPr lang="en-MT" dirty="0"/>
          </a:p>
        </p:txBody>
      </p:sp>
      <p:sp>
        <p:nvSpPr>
          <p:cNvPr id="4" name="Content Placeholder 2">
            <a:extLst>
              <a:ext uri="{FF2B5EF4-FFF2-40B4-BE49-F238E27FC236}">
                <a16:creationId xmlns:a16="http://schemas.microsoft.com/office/drawing/2014/main" id="{FE9EA080-7DB9-D027-CE8A-66508D3C67BF}"/>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A558B0B4-848C-88CA-DE35-1586ED72CA0B}"/>
              </a:ext>
            </a:extLst>
          </p:cNvPr>
          <p:cNvGrpSpPr/>
          <p:nvPr/>
        </p:nvGrpSpPr>
        <p:grpSpPr>
          <a:xfrm>
            <a:off x="7605792" y="2913026"/>
            <a:ext cx="4127514" cy="2379850"/>
            <a:chOff x="7605792" y="2913026"/>
            <a:chExt cx="4127514" cy="2379850"/>
          </a:xfrm>
        </p:grpSpPr>
        <p:pic>
          <p:nvPicPr>
            <p:cNvPr id="6" name="Picture 5" descr="A screenshot of a person's face&#10;&#10;AI-generated content may be incorrect.">
              <a:extLst>
                <a:ext uri="{FF2B5EF4-FFF2-40B4-BE49-F238E27FC236}">
                  <a16:creationId xmlns:a16="http://schemas.microsoft.com/office/drawing/2014/main" id="{9C569D1E-3AB1-A974-2008-1DD6535D8463}"/>
                </a:ext>
              </a:extLst>
            </p:cNvPr>
            <p:cNvPicPr>
              <a:picLocks noChangeAspect="1"/>
            </p:cNvPicPr>
            <p:nvPr/>
          </p:nvPicPr>
          <p:blipFill>
            <a:blip r:embed="rId2"/>
            <a:stretch>
              <a:fillRect/>
            </a:stretch>
          </p:blipFill>
          <p:spPr>
            <a:xfrm>
              <a:off x="7605792" y="2913026"/>
              <a:ext cx="4127514" cy="1929836"/>
            </a:xfrm>
            <a:prstGeom prst="rect">
              <a:avLst/>
            </a:prstGeom>
          </p:spPr>
        </p:pic>
        <p:sp>
          <p:nvSpPr>
            <p:cNvPr id="9" name="TextBox 8">
              <a:extLst>
                <a:ext uri="{FF2B5EF4-FFF2-40B4-BE49-F238E27FC236}">
                  <a16:creationId xmlns:a16="http://schemas.microsoft.com/office/drawing/2014/main" id="{4ADA1B97-40E8-2AD5-4D32-97FA40622804}"/>
                </a:ext>
              </a:extLst>
            </p:cNvPr>
            <p:cNvSpPr txBox="1"/>
            <p:nvPr/>
          </p:nvSpPr>
          <p:spPr>
            <a:xfrm>
              <a:off x="7605792" y="4923544"/>
              <a:ext cx="4127514" cy="369332"/>
            </a:xfrm>
            <a:prstGeom prst="rect">
              <a:avLst/>
            </a:prstGeom>
            <a:noFill/>
          </p:spPr>
          <p:txBody>
            <a:bodyPr wrap="square" rtlCol="0">
              <a:spAutoFit/>
            </a:bodyPr>
            <a:lstStyle/>
            <a:p>
              <a:pPr algn="ctr"/>
              <a:r>
                <a:rPr lang="en-GB" dirty="0"/>
                <a:t>Generic FER Pipeline</a:t>
              </a:r>
              <a:endParaRPr lang="en-MT" dirty="0"/>
            </a:p>
          </p:txBody>
        </p:sp>
      </p:grpSp>
    </p:spTree>
    <p:extLst>
      <p:ext uri="{BB962C8B-B14F-4D97-AF65-F5344CB8AC3E}">
        <p14:creationId xmlns:p14="http://schemas.microsoft.com/office/powerpoint/2010/main" val="159320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E1A93-57DE-F918-52C8-9046BD8997B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F00565E-C25D-5A26-CD5F-F94424C0370F}"/>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Key Challenge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The primary challenge for FER model is Generalisability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Assess SOTA models and their generalisability</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Replicability of reported results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Assess results on unseen data</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Benefits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Model comparison</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Highlight limitations in current models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Focus further research on promising solutions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Highlight non-replicable results (Questioning SOTA status)</a:t>
            </a:r>
          </a:p>
          <a:p>
            <a:pPr marL="1257300" lvl="2"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0940C8CC-5843-3684-656D-5A58366F2A6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(3)</a:t>
            </a:r>
            <a:endParaRPr lang="en-MT" dirty="0"/>
          </a:p>
        </p:txBody>
      </p:sp>
      <p:sp>
        <p:nvSpPr>
          <p:cNvPr id="4" name="Content Placeholder 2">
            <a:extLst>
              <a:ext uri="{FF2B5EF4-FFF2-40B4-BE49-F238E27FC236}">
                <a16:creationId xmlns:a16="http://schemas.microsoft.com/office/drawing/2014/main" id="{53EEACB3-1A39-A9B7-F480-8D784BDDB307}"/>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2723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DF733-6005-FD56-C6C2-B12EFC75075C}"/>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7F3E4A-E1DE-BC46-9702-39CB71FFE6A9}"/>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Motivation</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 has promising applications (Healthcare, Education, Safety)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Encourage FER model applicability (Assessing Generalisability)</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What I Want to Explore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Model Performance Replicability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Cross-Datasets Performance</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What I Hope to Achieve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Comprehensive Understanding</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Identify Best Model &amp; Techniques (Results and Ease of use)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Encourage Replicability &amp; Result transparency  </a:t>
            </a: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BB9710B-A443-0699-820E-A35BB834B8F8}"/>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a:solidFill>
                  <a:srgbClr val="595959"/>
                </a:solidFill>
                <a:latin typeface="Aptos" panose="020B0004020202020204" pitchFamily="34" charset="0"/>
                <a:ea typeface="Times New Roman" panose="02020603050405020304" pitchFamily="18" charset="0"/>
                <a:cs typeface="Times New Roman" panose="02020603050405020304" pitchFamily="18" charset="0"/>
              </a:rPr>
              <a:t>Aims and Objectives</a:t>
            </a:r>
            <a:endParaRPr lang="en-MT" dirty="0"/>
          </a:p>
        </p:txBody>
      </p:sp>
      <p:sp>
        <p:nvSpPr>
          <p:cNvPr id="4" name="Content Placeholder 2">
            <a:extLst>
              <a:ext uri="{FF2B5EF4-FFF2-40B4-BE49-F238E27FC236}">
                <a16:creationId xmlns:a16="http://schemas.microsoft.com/office/drawing/2014/main" id="{03988AB9-15CA-35F4-4B55-B06666AEFC1C}"/>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5988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A821D8-C4A5-E467-15F0-45DBB7B98F7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6B14A5C-6F37-E0E5-C39A-F1F2D7833674}"/>
              </a:ext>
            </a:extLst>
          </p:cNvPr>
          <p:cNvSpPr>
            <a:spLocks noGrp="1"/>
          </p:cNvSpPr>
          <p:nvPr>
            <p:ph idx="1"/>
          </p:nvPr>
        </p:nvSpPr>
        <p:spPr>
          <a:xfrm>
            <a:off x="458694" y="1263649"/>
            <a:ext cx="11274612" cy="5228589"/>
          </a:xfrm>
        </p:spPr>
        <p:txBody>
          <a:bodyPr>
            <a:normAutofit fontScale="70000" lnSpcReduction="20000"/>
          </a:bodyPr>
          <a:lstStyle/>
          <a:p>
            <a:pPr marL="342900" indent="-342900">
              <a:lnSpc>
                <a:spcPct val="107000"/>
              </a:lnSpc>
              <a:spcAft>
                <a:spcPts val="800"/>
              </a:spcAft>
              <a:buFont typeface="Symbol" panose="05050102010706020507" pitchFamily="18" charset="2"/>
              <a:buChar char=""/>
            </a:pPr>
            <a:r>
              <a:rPr lang="en-US" sz="2900" dirty="0"/>
              <a:t>Comprehensive Review and Analysis on Facial Emotion Recognition: Performance Insights into Deep and Traditional Learning with Current Updates and Challenges</a:t>
            </a:r>
          </a:p>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Comparison </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Comparing research but didn’t implement the model from scratch</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Machine Learning Models (SVM, KNN, RF, CART, LR)</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Deep Learning Models (</a:t>
            </a:r>
            <a:r>
              <a:rPr lang="en-US" sz="1600" kern="100" dirty="0" err="1">
                <a:latin typeface="Aptos" panose="020B0004020202020204" pitchFamily="34" charset="0"/>
                <a:cs typeface="Times New Roman" panose="02020603050405020304" pitchFamily="18" charset="0"/>
              </a:rPr>
              <a:t>MobileNet</a:t>
            </a:r>
            <a:r>
              <a:rPr lang="en-US" sz="1600" kern="100" dirty="0">
                <a:latin typeface="Aptos" panose="020B0004020202020204" pitchFamily="34" charset="0"/>
                <a:cs typeface="Times New Roman" panose="02020603050405020304" pitchFamily="18" charset="0"/>
              </a:rPr>
              <a:t>, CNN, DCNN, VGG16, ResNet-50)</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Hybrid Models (CNN+SVM, DBN+SVM) (Feature </a:t>
            </a:r>
            <a:r>
              <a:rPr lang="en-US" sz="1600" kern="100" dirty="0" err="1">
                <a:latin typeface="Aptos" panose="020B0004020202020204" pitchFamily="34" charset="0"/>
                <a:cs typeface="Times New Roman" panose="02020603050405020304" pitchFamily="18" charset="0"/>
              </a:rPr>
              <a:t>Extraction+Classification</a:t>
            </a:r>
            <a:r>
              <a:rPr lang="en-US" sz="1600" kern="100" dirty="0">
                <a:latin typeface="Aptos" panose="020B0004020202020204" pitchFamily="34" charset="0"/>
                <a:cs typeface="Times New Roman" panose="02020603050405020304" pitchFamily="18" charset="0"/>
              </a:rPr>
              <a:t>)</a:t>
            </a:r>
            <a:endParaRPr lang="en-GB" sz="16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Datasets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FER2013, JAFFE, CK+, RAF-DB</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Deep Learning Results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Deep Learning techniques outperformed traditional ML models</a:t>
            </a:r>
          </a:p>
          <a:p>
            <a:pPr marL="800100" lvl="1" indent="-342900">
              <a:lnSpc>
                <a:spcPct val="107000"/>
              </a:lnSpc>
              <a:spcAft>
                <a:spcPts val="800"/>
              </a:spcAft>
              <a:buFont typeface="Symbol" panose="05050102010706020507" pitchFamily="18" charset="2"/>
              <a:buChar char=""/>
            </a:pPr>
            <a:r>
              <a:rPr lang="en-US" sz="1200" dirty="0"/>
              <a:t>Regrettably, deep learning-based FER methodology still has several drawbacks. Specifically, these techniques need extensive datasets, substantial memory and processing power, and a considerable duration for both training and testing.</a:t>
            </a:r>
          </a:p>
          <a:p>
            <a:pPr marL="800100" lvl="1" indent="-342900">
              <a:lnSpc>
                <a:spcPct val="107000"/>
              </a:lnSpc>
              <a:spcAft>
                <a:spcPts val="800"/>
              </a:spcAft>
              <a:buFont typeface="Symbol" panose="05050102010706020507" pitchFamily="18" charset="2"/>
              <a:buChar char=""/>
            </a:pPr>
            <a:r>
              <a:rPr lang="en-US" sz="1200" dirty="0"/>
              <a:t>Metrics (Accuracy – however the model papers themselves opted for accuracy, f1-score, precision, recall)</a:t>
            </a:r>
          </a:p>
          <a:p>
            <a:pPr marL="800100" lvl="1" indent="-342900">
              <a:lnSpc>
                <a:spcPct val="107000"/>
              </a:lnSpc>
              <a:spcAft>
                <a:spcPts val="800"/>
              </a:spcAft>
              <a:buFont typeface="Symbol" panose="05050102010706020507" pitchFamily="18" charset="2"/>
              <a:buChar char=""/>
            </a:pPr>
            <a:r>
              <a:rPr lang="en-US" sz="1050" dirty="0"/>
              <a:t>In all applications, data augmentation is advantageous due to its ability to enhance model flexibility, prevent overfitting, and generally enhance model accuracy by artificially increasing their training data.</a:t>
            </a:r>
            <a:endParaRPr lang="en-US" sz="1200" dirty="0"/>
          </a:p>
          <a:p>
            <a:pPr marL="0" indent="0">
              <a:lnSpc>
                <a:spcPct val="107000"/>
              </a:lnSpc>
              <a:spcAft>
                <a:spcPts val="800"/>
              </a:spcAft>
              <a:buNone/>
            </a:pPr>
            <a:r>
              <a:rPr lang="en-US" sz="1600" dirty="0"/>
              <a:t>LINK: </a:t>
            </a:r>
            <a:r>
              <a:rPr lang="en-US" sz="1600" dirty="0">
                <a:hlinkClick r:id="rId2"/>
              </a:rPr>
              <a:t>https://www.sciencedirect.com/org/science/article/pii/S1546221825000529</a:t>
            </a:r>
            <a:endParaRPr lang="en-US" sz="1600" dirty="0"/>
          </a:p>
          <a:p>
            <a:pPr marL="800100" lvl="1" indent="-342900">
              <a:lnSpc>
                <a:spcPct val="107000"/>
              </a:lnSpc>
              <a:spcAft>
                <a:spcPts val="800"/>
              </a:spcAft>
              <a:buFont typeface="Symbol" panose="05050102010706020507" pitchFamily="18" charset="2"/>
              <a:buChar char=""/>
            </a:pPr>
            <a:endParaRPr lang="en-GB" sz="16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1CC0649-44C9-EF36-A818-C7EEC82881CF}"/>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(1)</a:t>
            </a:r>
            <a:endParaRPr lang="en-MT" dirty="0"/>
          </a:p>
        </p:txBody>
      </p:sp>
      <p:sp>
        <p:nvSpPr>
          <p:cNvPr id="4" name="Content Placeholder 2">
            <a:extLst>
              <a:ext uri="{FF2B5EF4-FFF2-40B4-BE49-F238E27FC236}">
                <a16:creationId xmlns:a16="http://schemas.microsoft.com/office/drawing/2014/main" id="{858C313D-A2F3-F87E-27CD-083FDEFCE142}"/>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7662833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Default Theme</Template>
  <TotalTime>502</TotalTime>
  <Words>1366</Words>
  <Application>Microsoft Office PowerPoint</Application>
  <PresentationFormat>Widescreen</PresentationFormat>
  <Paragraphs>198</Paragraphs>
  <Slides>17</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Avenir Next LT Pro</vt:lpstr>
      <vt:lpstr>AvenirNext LT Pro Medium</vt:lpstr>
      <vt:lpstr>Sabon Next LT</vt:lpstr>
      <vt:lpstr>Symbol</vt:lpstr>
      <vt:lpstr>DappledVTI</vt:lpstr>
      <vt:lpstr>ICS5118 - Facial Emotion Recognition</vt:lpstr>
      <vt:lpstr>Motivation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Jerome Agius</dc:creator>
  <cp:lastModifiedBy>Jerome Agius</cp:lastModifiedBy>
  <cp:revision>72</cp:revision>
  <dcterms:created xsi:type="dcterms:W3CDTF">2025-02-23T12:35:38Z</dcterms:created>
  <dcterms:modified xsi:type="dcterms:W3CDTF">2025-03-31T14:41:18Z</dcterms:modified>
</cp:coreProperties>
</file>