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28" r:id="rId1"/>
  </p:sldMasterIdLst>
  <p:sldIdLst>
    <p:sldId id="256" r:id="rId2"/>
    <p:sldId id="279" r:id="rId3"/>
    <p:sldId id="258" r:id="rId4"/>
    <p:sldId id="264" r:id="rId5"/>
    <p:sldId id="281" r:id="rId6"/>
    <p:sldId id="265" r:id="rId7"/>
    <p:sldId id="263" r:id="rId8"/>
    <p:sldId id="266" r:id="rId9"/>
    <p:sldId id="272" r:id="rId10"/>
    <p:sldId id="269" r:id="rId11"/>
    <p:sldId id="268" r:id="rId12"/>
    <p:sldId id="273" r:id="rId13"/>
    <p:sldId id="274" r:id="rId14"/>
    <p:sldId id="275" r:id="rId15"/>
    <p:sldId id="277" r:id="rId16"/>
    <p:sldId id="276" r:id="rId17"/>
    <p:sldId id="282" r:id="rId18"/>
    <p:sldId id="270" r:id="rId19"/>
    <p:sldId id="271" r:id="rId20"/>
    <p:sldId id="261" r:id="rId21"/>
    <p:sldId id="26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7" d="100"/>
          <a:sy n="107" d="100"/>
        </p:scale>
        <p:origin x="75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4/7/2025</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466716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4/7/2025</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004177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4/7/2025</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38720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4/7/2025</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56825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4/7/2025</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33714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4/7/2025</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78184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4/7/2025</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64337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4/7/2025</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22752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4/7/2025</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84549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4/7/2025</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49549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4/7/2025</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87522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4/7/2025</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2875381713"/>
      </p:ext>
    </p:extLst>
  </p:cSld>
  <p:clrMap bg1="lt1" tx1="dk1" bg2="lt2" tx2="dk2" accent1="accent1" accent2="accent2" accent3="accent3" accent4="accent4" accent5="accent5" accent6="accent6" hlink="hlink" folHlink="folHlink"/>
  <p:sldLayoutIdLst>
    <p:sldLayoutId id="2147483826" r:id="rId1"/>
    <p:sldLayoutId id="2147483827" r:id="rId2"/>
    <p:sldLayoutId id="2147483817" r:id="rId3"/>
    <p:sldLayoutId id="2147483818" r:id="rId4"/>
    <p:sldLayoutId id="2147483819" r:id="rId5"/>
    <p:sldLayoutId id="2147483820" r:id="rId6"/>
    <p:sldLayoutId id="2147483821" r:id="rId7"/>
    <p:sldLayoutId id="2147483825" r:id="rId8"/>
    <p:sldLayoutId id="2147483822" r:id="rId9"/>
    <p:sldLayoutId id="2147483823" r:id="rId10"/>
    <p:sldLayoutId id="2147483824"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arxiv.org/abs/2106.15453"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paperswithcode.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sciencedirect.com/org/science/article/pii/S1546221825000529"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sciencedirect.com/org/science/article/pii/S1546221825000529"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5" name="Rectangle 34">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30" name="Picture 29" descr="Eyes on a candy">
            <a:extLst>
              <a:ext uri="{FF2B5EF4-FFF2-40B4-BE49-F238E27FC236}">
                <a16:creationId xmlns:a16="http://schemas.microsoft.com/office/drawing/2014/main" id="{BF2337D7-0FC7-D72B-77F7-05A38D90C764}"/>
              </a:ext>
            </a:extLst>
          </p:cNvPr>
          <p:cNvPicPr>
            <a:picLocks noChangeAspect="1"/>
          </p:cNvPicPr>
          <p:nvPr/>
        </p:nvPicPr>
        <p:blipFill>
          <a:blip r:embed="rId2">
            <a:alphaModFix amt="60000"/>
          </a:blip>
          <a:srcRect r="-1" b="15725"/>
          <a:stretch/>
        </p:blipFill>
        <p:spPr>
          <a:xfrm>
            <a:off x="3048" y="10"/>
            <a:ext cx="12188952" cy="6856614"/>
          </a:xfrm>
          <a:prstGeom prst="rect">
            <a:avLst/>
          </a:prstGeom>
        </p:spPr>
      </p:pic>
      <p:grpSp>
        <p:nvGrpSpPr>
          <p:cNvPr id="37" name="Group 36">
            <a:extLst>
              <a:ext uri="{FF2B5EF4-FFF2-40B4-BE49-F238E27FC236}">
                <a16:creationId xmlns:a16="http://schemas.microsoft.com/office/drawing/2014/main" id="{B9632603-447F-4389-863D-9820DB9915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6951981" y="0"/>
            <a:ext cx="5236971" cy="6858001"/>
            <a:chOff x="6951981" y="0"/>
            <a:chExt cx="5236971" cy="6858001"/>
          </a:xfrm>
        </p:grpSpPr>
        <p:pic>
          <p:nvPicPr>
            <p:cNvPr id="38" name="Picture 37">
              <a:extLst>
                <a:ext uri="{FF2B5EF4-FFF2-40B4-BE49-F238E27FC236}">
                  <a16:creationId xmlns:a16="http://schemas.microsoft.com/office/drawing/2014/main" id="{354F4BB5-9639-4525-A748-2B2D8FDB107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20000"/>
              <a:extLst>
                <a:ext uri="{28A0092B-C50C-407E-A947-70E740481C1C}">
                  <a14:useLocalDpi xmlns:a14="http://schemas.microsoft.com/office/drawing/2010/main" val="0"/>
                </a:ext>
              </a:extLst>
            </a:blip>
            <a:stretch>
              <a:fillRect/>
            </a:stretch>
          </p:blipFill>
          <p:spPr>
            <a:xfrm flipH="1">
              <a:off x="6951981" y="692703"/>
              <a:ext cx="5236971" cy="6165298"/>
            </a:xfrm>
            <a:prstGeom prst="rect">
              <a:avLst/>
            </a:prstGeom>
          </p:spPr>
        </p:pic>
        <p:pic>
          <p:nvPicPr>
            <p:cNvPr id="39" name="Picture 38">
              <a:extLst>
                <a:ext uri="{FF2B5EF4-FFF2-40B4-BE49-F238E27FC236}">
                  <a16:creationId xmlns:a16="http://schemas.microsoft.com/office/drawing/2014/main" id="{4D9AF55E-83EF-4A42-A236-590299A7B9C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alphaModFix amt="5000"/>
              <a:extLst>
                <a:ext uri="{28A0092B-C50C-407E-A947-70E740481C1C}">
                  <a14:useLocalDpi xmlns:a14="http://schemas.microsoft.com/office/drawing/2010/main" val="0"/>
                </a:ext>
              </a:extLst>
            </a:blip>
            <a:srcRect l="19154" b="19117"/>
            <a:stretch/>
          </p:blipFill>
          <p:spPr>
            <a:xfrm rot="16200000" flipH="1">
              <a:off x="7618603" y="-373126"/>
              <a:ext cx="4197223" cy="4943475"/>
            </a:xfrm>
            <a:prstGeom prst="rect">
              <a:avLst/>
            </a:prstGeom>
          </p:spPr>
        </p:pic>
      </p:grpSp>
      <p:sp>
        <p:nvSpPr>
          <p:cNvPr id="2" name="Title 1">
            <a:extLst>
              <a:ext uri="{FF2B5EF4-FFF2-40B4-BE49-F238E27FC236}">
                <a16:creationId xmlns:a16="http://schemas.microsoft.com/office/drawing/2014/main" id="{37977426-57B5-2466-4807-D37AE81DCF28}"/>
              </a:ext>
            </a:extLst>
          </p:cNvPr>
          <p:cNvSpPr>
            <a:spLocks noGrp="1"/>
          </p:cNvSpPr>
          <p:nvPr>
            <p:ph type="ctrTitle"/>
          </p:nvPr>
        </p:nvSpPr>
        <p:spPr>
          <a:xfrm>
            <a:off x="865897" y="731603"/>
            <a:ext cx="10460205" cy="3145855"/>
          </a:xfrm>
        </p:spPr>
        <p:txBody>
          <a:bodyPr anchor="b">
            <a:normAutofit/>
          </a:bodyPr>
          <a:lstStyle/>
          <a:p>
            <a:r>
              <a:rPr lang="en-GB" sz="5400" u="sng" kern="1400" spc="-50" dirty="0">
                <a:solidFill>
                  <a:schemeClr val="bg1"/>
                </a:solidFill>
                <a:latin typeface="Aptos Display" panose="020B0004020202020204" pitchFamily="34" charset="0"/>
                <a:ea typeface="Times New Roman" panose="02020603050405020304" pitchFamily="18" charset="0"/>
                <a:cs typeface="Times New Roman" panose="02020603050405020304" pitchFamily="18" charset="0"/>
              </a:rPr>
              <a:t>ICS5118 - Facial Emotion Recognition</a:t>
            </a:r>
            <a:endParaRPr lang="en-MT" sz="5200" dirty="0">
              <a:solidFill>
                <a:schemeClr val="bg1"/>
              </a:solidFill>
            </a:endParaRPr>
          </a:p>
        </p:txBody>
      </p:sp>
      <p:sp>
        <p:nvSpPr>
          <p:cNvPr id="3" name="Subtitle 2">
            <a:extLst>
              <a:ext uri="{FF2B5EF4-FFF2-40B4-BE49-F238E27FC236}">
                <a16:creationId xmlns:a16="http://schemas.microsoft.com/office/drawing/2014/main" id="{0364B5E8-3808-CC19-046F-63BCB4C61A7B}"/>
              </a:ext>
            </a:extLst>
          </p:cNvPr>
          <p:cNvSpPr>
            <a:spLocks noGrp="1"/>
          </p:cNvSpPr>
          <p:nvPr>
            <p:ph type="subTitle" idx="1"/>
          </p:nvPr>
        </p:nvSpPr>
        <p:spPr>
          <a:xfrm>
            <a:off x="1218708" y="4069780"/>
            <a:ext cx="9781327" cy="2056617"/>
          </a:xfrm>
        </p:spPr>
        <p:txBody>
          <a:bodyPr anchor="t">
            <a:normAutofit/>
          </a:bodyPr>
          <a:lstStyle/>
          <a:p>
            <a:r>
              <a:rPr lang="en-GB" sz="2200" dirty="0">
                <a:solidFill>
                  <a:srgbClr val="FFFFFF"/>
                </a:solidFill>
              </a:rPr>
              <a:t>Jerome Agius </a:t>
            </a:r>
            <a:endParaRPr lang="en-MT" sz="2200" dirty="0">
              <a:solidFill>
                <a:srgbClr val="FFFFFF"/>
              </a:solidFill>
            </a:endParaRPr>
          </a:p>
        </p:txBody>
      </p:sp>
    </p:spTree>
    <p:extLst>
      <p:ext uri="{BB962C8B-B14F-4D97-AF65-F5344CB8AC3E}">
        <p14:creationId xmlns:p14="http://schemas.microsoft.com/office/powerpoint/2010/main" val="394208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A45131A-87F2-3C3F-7AF1-6AA5A369B0EA}"/>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B2E179E-2D52-397E-CA87-053AAEE7703C}"/>
              </a:ext>
            </a:extLst>
          </p:cNvPr>
          <p:cNvSpPr>
            <a:spLocks noGrp="1"/>
          </p:cNvSpPr>
          <p:nvPr>
            <p:ph idx="1"/>
          </p:nvPr>
        </p:nvSpPr>
        <p:spPr>
          <a:xfrm>
            <a:off x="458694" y="1263649"/>
            <a:ext cx="11274612" cy="5228589"/>
          </a:xfrm>
        </p:spPr>
        <p:txBody>
          <a:bodyPr>
            <a:normAutofit/>
          </a:bodyPr>
          <a:lstStyle/>
          <a:p>
            <a:pPr marL="342900" indent="-342900">
              <a:lnSpc>
                <a:spcPct val="117000"/>
              </a:lnSpc>
              <a:spcAft>
                <a:spcPts val="800"/>
              </a:spcAft>
              <a:buFont typeface="Symbol" panose="05050102010706020507" pitchFamily="18" charset="2"/>
              <a:buChar char=""/>
            </a:pPr>
            <a:r>
              <a:rPr lang="en-US" sz="2000" b="1" kern="100" dirty="0">
                <a:latin typeface="Aptos" panose="020B0004020202020204" pitchFamily="34" charset="0"/>
                <a:cs typeface="Times New Roman" panose="02020603050405020304" pitchFamily="18" charset="0"/>
              </a:rPr>
              <a:t>Evaluation Metrics</a:t>
            </a:r>
          </a:p>
          <a:p>
            <a:pPr marL="800100" lvl="2" indent="-342900">
              <a:lnSpc>
                <a:spcPct val="117000"/>
              </a:lnSpc>
              <a:spcBef>
                <a:spcPts val="1000"/>
              </a:spcBef>
              <a:spcAft>
                <a:spcPts val="800"/>
              </a:spcAft>
              <a:buFont typeface="Symbol" panose="05050102010706020507" pitchFamily="18" charset="2"/>
              <a:buChar char=""/>
            </a:pPr>
            <a:r>
              <a:rPr lang="en-US" sz="1600" b="1" kern="100" dirty="0">
                <a:latin typeface="Aptos" panose="020B0004020202020204" pitchFamily="34" charset="0"/>
                <a:cs typeface="Times New Roman" panose="02020603050405020304" pitchFamily="18" charset="0"/>
              </a:rPr>
              <a:t>Primary Metric</a:t>
            </a:r>
            <a:r>
              <a:rPr lang="en-US" sz="1600" kern="100" dirty="0">
                <a:latin typeface="Aptos" panose="020B0004020202020204" pitchFamily="34" charset="0"/>
                <a:cs typeface="Times New Roman" panose="02020603050405020304" pitchFamily="18" charset="0"/>
              </a:rPr>
              <a:t>: Accuracy.</a:t>
            </a:r>
          </a:p>
          <a:p>
            <a:pPr marL="800100" lvl="2" indent="-342900">
              <a:lnSpc>
                <a:spcPct val="117000"/>
              </a:lnSpc>
              <a:spcBef>
                <a:spcPts val="1000"/>
              </a:spcBef>
              <a:spcAft>
                <a:spcPts val="800"/>
              </a:spcAft>
              <a:buFont typeface="Symbol" panose="05050102010706020507" pitchFamily="18" charset="2"/>
              <a:buChar char=""/>
            </a:pPr>
            <a:r>
              <a:rPr lang="en-US" sz="1600" b="1" kern="100" dirty="0">
                <a:latin typeface="Aptos" panose="020B0004020202020204" pitchFamily="34" charset="0"/>
                <a:cs typeface="Times New Roman" panose="02020603050405020304" pitchFamily="18" charset="0"/>
              </a:rPr>
              <a:t>Other Key Metrics</a:t>
            </a:r>
            <a:r>
              <a:rPr lang="en-US" sz="1600" kern="100" dirty="0">
                <a:latin typeface="Aptos" panose="020B0004020202020204" pitchFamily="34" charset="0"/>
                <a:cs typeface="Times New Roman" panose="02020603050405020304" pitchFamily="18" charset="0"/>
              </a:rPr>
              <a:t>: F1-score, Precision, Recall (used in model-specific papers). </a:t>
            </a:r>
          </a:p>
          <a:p>
            <a:pPr marL="342900" lvl="1" indent="-342900">
              <a:lnSpc>
                <a:spcPct val="117000"/>
              </a:lnSpc>
              <a:spcBef>
                <a:spcPts val="1000"/>
              </a:spcBef>
              <a:spcAft>
                <a:spcPts val="800"/>
              </a:spcAft>
              <a:buFont typeface="Symbol" panose="05050102010706020507" pitchFamily="18" charset="2"/>
              <a:buChar char=""/>
            </a:pPr>
            <a:r>
              <a:rPr lang="en-US" sz="2000" kern="100" dirty="0">
                <a:latin typeface="Aptos" panose="020B0004020202020204" pitchFamily="34" charset="0"/>
                <a:cs typeface="Times New Roman" panose="02020603050405020304" pitchFamily="18" charset="0"/>
              </a:rPr>
              <a:t>Deep Learning Results</a:t>
            </a:r>
          </a:p>
          <a:p>
            <a:pPr marL="800100" lvl="2" indent="-342900">
              <a:lnSpc>
                <a:spcPct val="117000"/>
              </a:lnSpc>
              <a:spcBef>
                <a:spcPts val="1000"/>
              </a:spcBef>
              <a:spcAft>
                <a:spcPts val="800"/>
              </a:spcAft>
              <a:buFont typeface="Symbol" panose="05050102010706020507" pitchFamily="18" charset="2"/>
              <a:buChar char=""/>
            </a:pPr>
            <a:r>
              <a:rPr lang="en-US" sz="1600" kern="100" dirty="0">
                <a:latin typeface="Aptos" panose="020B0004020202020204" pitchFamily="34" charset="0"/>
                <a:cs typeface="Times New Roman" panose="02020603050405020304" pitchFamily="18" charset="0"/>
              </a:rPr>
              <a:t>Deep Learning Models outperform Traditional ML techniques in accuracy.</a:t>
            </a:r>
          </a:p>
          <a:p>
            <a:pPr marL="800100" lvl="2" indent="-342900">
              <a:lnSpc>
                <a:spcPct val="117000"/>
              </a:lnSpc>
              <a:spcBef>
                <a:spcPts val="1000"/>
              </a:spcBef>
              <a:spcAft>
                <a:spcPts val="800"/>
              </a:spcAft>
              <a:buFont typeface="Symbol" panose="05050102010706020507" pitchFamily="18" charset="2"/>
              <a:buChar char=""/>
            </a:pPr>
            <a:r>
              <a:rPr lang="en-US" sz="1600" kern="100" dirty="0">
                <a:latin typeface="Aptos" panose="020B0004020202020204" pitchFamily="34" charset="0"/>
                <a:cs typeface="Times New Roman" panose="02020603050405020304" pitchFamily="18" charset="0"/>
              </a:rPr>
              <a:t>Drawbacks:</a:t>
            </a:r>
          </a:p>
          <a:p>
            <a:pPr marL="1257300" lvl="3" indent="-342900">
              <a:lnSpc>
                <a:spcPct val="117000"/>
              </a:lnSpc>
              <a:spcBef>
                <a:spcPts val="1000"/>
              </a:spcBef>
              <a:spcAft>
                <a:spcPts val="800"/>
              </a:spcAft>
              <a:buFont typeface="Symbol" panose="05050102010706020507" pitchFamily="18" charset="2"/>
              <a:buChar char=""/>
            </a:pPr>
            <a:r>
              <a:rPr lang="en-US" sz="1600" kern="100" dirty="0">
                <a:latin typeface="Aptos" panose="020B0004020202020204" pitchFamily="34" charset="0"/>
                <a:cs typeface="Times New Roman" panose="02020603050405020304" pitchFamily="18" charset="0"/>
              </a:rPr>
              <a:t>Extensive datasets</a:t>
            </a:r>
          </a:p>
          <a:p>
            <a:pPr marL="1257300" lvl="3" indent="-342900">
              <a:lnSpc>
                <a:spcPct val="117000"/>
              </a:lnSpc>
              <a:spcBef>
                <a:spcPts val="1000"/>
              </a:spcBef>
              <a:spcAft>
                <a:spcPts val="800"/>
              </a:spcAft>
              <a:buFont typeface="Symbol" panose="05050102010706020507" pitchFamily="18" charset="2"/>
              <a:buChar char=""/>
            </a:pPr>
            <a:r>
              <a:rPr lang="en-US" sz="1400" kern="100" dirty="0">
                <a:latin typeface="Aptos" panose="020B0004020202020204" pitchFamily="34" charset="0"/>
                <a:cs typeface="Times New Roman" panose="02020603050405020304" pitchFamily="18" charset="0"/>
              </a:rPr>
              <a:t>Substantial memory and processing power</a:t>
            </a:r>
          </a:p>
          <a:p>
            <a:pPr marL="1257300" lvl="3" indent="-342900">
              <a:lnSpc>
                <a:spcPct val="117000"/>
              </a:lnSpc>
              <a:spcBef>
                <a:spcPts val="1000"/>
              </a:spcBef>
              <a:spcAft>
                <a:spcPts val="800"/>
              </a:spcAft>
              <a:buFont typeface="Symbol" panose="05050102010706020507" pitchFamily="18" charset="2"/>
              <a:buChar char=""/>
            </a:pPr>
            <a:r>
              <a:rPr lang="en-US" sz="1400" kern="100" dirty="0">
                <a:latin typeface="Aptos" panose="020B0004020202020204" pitchFamily="34" charset="0"/>
                <a:cs typeface="Times New Roman" panose="02020603050405020304" pitchFamily="18" charset="0"/>
              </a:rPr>
              <a:t>Considerable duration for both training and testing.</a:t>
            </a:r>
          </a:p>
          <a:p>
            <a:pPr marL="800100" lvl="2" indent="-342900">
              <a:lnSpc>
                <a:spcPct val="117000"/>
              </a:lnSpc>
              <a:spcBef>
                <a:spcPts val="1000"/>
              </a:spcBef>
              <a:spcAft>
                <a:spcPts val="800"/>
              </a:spcAft>
              <a:buFont typeface="Symbol" panose="05050102010706020507" pitchFamily="18" charset="2"/>
              <a:buChar char=""/>
            </a:pPr>
            <a:r>
              <a:rPr lang="en-US" sz="1600" kern="100" dirty="0">
                <a:latin typeface="Aptos" panose="020B0004020202020204" pitchFamily="34" charset="0"/>
                <a:cs typeface="Times New Roman" panose="02020603050405020304" pitchFamily="18" charset="0"/>
              </a:rPr>
              <a:t>Data augmentation is overall advantageous:</a:t>
            </a:r>
          </a:p>
          <a:p>
            <a:pPr marL="1257300" lvl="3" indent="-342900">
              <a:lnSpc>
                <a:spcPct val="117000"/>
              </a:lnSpc>
              <a:spcBef>
                <a:spcPts val="1000"/>
              </a:spcBef>
              <a:spcAft>
                <a:spcPts val="800"/>
              </a:spcAft>
              <a:buFont typeface="Symbol" panose="05050102010706020507" pitchFamily="18" charset="2"/>
              <a:buChar char=""/>
            </a:pPr>
            <a:r>
              <a:rPr lang="en-US" sz="1400" kern="100" dirty="0">
                <a:latin typeface="Aptos" panose="020B0004020202020204" pitchFamily="34" charset="0"/>
                <a:cs typeface="Times New Roman" panose="02020603050405020304" pitchFamily="18" charset="0"/>
              </a:rPr>
              <a:t>Enhance model flexibility</a:t>
            </a:r>
          </a:p>
          <a:p>
            <a:pPr marL="1257300" lvl="3" indent="-342900">
              <a:lnSpc>
                <a:spcPct val="117000"/>
              </a:lnSpc>
              <a:spcBef>
                <a:spcPts val="1000"/>
              </a:spcBef>
              <a:spcAft>
                <a:spcPts val="800"/>
              </a:spcAft>
              <a:buFont typeface="Symbol" panose="05050102010706020507" pitchFamily="18" charset="2"/>
              <a:buChar char=""/>
            </a:pPr>
            <a:r>
              <a:rPr lang="en-US" sz="1400" kern="100" dirty="0">
                <a:latin typeface="Aptos" panose="020B0004020202020204" pitchFamily="34" charset="0"/>
                <a:cs typeface="Times New Roman" panose="02020603050405020304" pitchFamily="18" charset="0"/>
              </a:rPr>
              <a:t>Prevent overfitting</a:t>
            </a:r>
          </a:p>
          <a:p>
            <a:pPr marL="1257300" lvl="3" indent="-342900">
              <a:lnSpc>
                <a:spcPct val="117000"/>
              </a:lnSpc>
              <a:spcBef>
                <a:spcPts val="1000"/>
              </a:spcBef>
              <a:spcAft>
                <a:spcPts val="800"/>
              </a:spcAft>
              <a:buFont typeface="Symbol" panose="05050102010706020507" pitchFamily="18" charset="2"/>
              <a:buChar char=""/>
            </a:pPr>
            <a:r>
              <a:rPr lang="en-US" sz="1400" kern="100" dirty="0">
                <a:latin typeface="Aptos" panose="020B0004020202020204" pitchFamily="34" charset="0"/>
                <a:cs typeface="Times New Roman" panose="02020603050405020304" pitchFamily="18" charset="0"/>
              </a:rPr>
              <a:t>Enhance model accuracy</a:t>
            </a:r>
          </a:p>
          <a:p>
            <a:pPr marL="800100" lvl="2" indent="-342900">
              <a:lnSpc>
                <a:spcPct val="117000"/>
              </a:lnSpc>
              <a:spcBef>
                <a:spcPts val="1000"/>
              </a:spcBef>
              <a:spcAft>
                <a:spcPts val="800"/>
              </a:spcAft>
              <a:buFont typeface="Symbol" panose="05050102010706020507" pitchFamily="18" charset="2"/>
              <a:buChar char=""/>
            </a:pPr>
            <a:r>
              <a:rPr lang="en-US" sz="1600" kern="100" dirty="0">
                <a:latin typeface="Aptos" panose="020B0004020202020204" pitchFamily="34" charset="0"/>
                <a:cs typeface="Times New Roman" panose="02020603050405020304" pitchFamily="18" charset="0"/>
              </a:rPr>
              <a:t>Limitations</a:t>
            </a:r>
          </a:p>
          <a:p>
            <a:pPr marL="800100" lvl="2" indent="-342900">
              <a:lnSpc>
                <a:spcPct val="117000"/>
              </a:lnSpc>
              <a:spcBef>
                <a:spcPts val="1000"/>
              </a:spcBef>
              <a:spcAft>
                <a:spcPts val="800"/>
              </a:spcAft>
              <a:buFont typeface="Symbol" panose="05050102010706020507" pitchFamily="18" charset="2"/>
              <a:buChar char=""/>
            </a:pPr>
            <a:r>
              <a:rPr lang="en-US" sz="1600" kern="100" dirty="0">
                <a:latin typeface="Aptos" panose="020B0004020202020204" pitchFamily="34" charset="0"/>
                <a:cs typeface="Times New Roman" panose="02020603050405020304" pitchFamily="18" charset="0"/>
              </a:rPr>
              <a:t>Models weren’t compared using the same datasets / hyperparameters</a:t>
            </a:r>
            <a:endParaRPr lang="en-GB" sz="1600" kern="100" dirty="0">
              <a:latin typeface="Aptos" panose="020B000402020202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endParaRPr lang="en-GB" sz="2200" kern="100" dirty="0">
              <a:latin typeface="Aptos" panose="020B000402020202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endParaRPr lang="en-GB" sz="2200" kern="100" dirty="0">
              <a:latin typeface="Aptos" panose="020B000402020202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endParaRPr lang="en-GB" sz="1600" kern="100" dirty="0">
              <a:latin typeface="Aptos" panose="020B0004020202020204" pitchFamily="34" charset="0"/>
              <a:cs typeface="Times New Roman" panose="02020603050405020304" pitchFamily="18" charset="0"/>
            </a:endParaRPr>
          </a:p>
          <a:p>
            <a:pPr marL="914400" lvl="2" indent="0">
              <a:lnSpc>
                <a:spcPct val="107000"/>
              </a:lnSpc>
              <a:spcAft>
                <a:spcPts val="800"/>
              </a:spcAft>
              <a:buNone/>
            </a:pPr>
            <a:endParaRPr lang="en-GB" sz="1400" kern="100" dirty="0">
              <a:latin typeface="Aptos" panose="020B000402020202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C63E8631-1C0E-8B09-76FE-2F61E07D1379}"/>
              </a:ext>
            </a:extLst>
          </p:cNvPr>
          <p:cNvSpPr txBox="1">
            <a:spLocks/>
          </p:cNvSpPr>
          <p:nvPr/>
        </p:nvSpPr>
        <p:spPr>
          <a:xfrm>
            <a:off x="458694" y="365761"/>
            <a:ext cx="11274612" cy="89789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GB" kern="100" spc="75" dirty="0">
                <a:solidFill>
                  <a:srgbClr val="595959"/>
                </a:solidFill>
                <a:latin typeface="Aptos" panose="020B0004020202020204" pitchFamily="34" charset="0"/>
                <a:ea typeface="Times New Roman" panose="02020603050405020304" pitchFamily="18" charset="0"/>
                <a:cs typeface="Times New Roman" panose="02020603050405020304" pitchFamily="18" charset="0"/>
              </a:rPr>
              <a:t>Existing Research (P1-2)</a:t>
            </a:r>
            <a:endParaRPr lang="en-MT" dirty="0"/>
          </a:p>
        </p:txBody>
      </p:sp>
      <p:sp>
        <p:nvSpPr>
          <p:cNvPr id="4" name="Content Placeholder 2">
            <a:extLst>
              <a:ext uri="{FF2B5EF4-FFF2-40B4-BE49-F238E27FC236}">
                <a16:creationId xmlns:a16="http://schemas.microsoft.com/office/drawing/2014/main" id="{8FAF1FEA-5D22-468D-0D1B-10101A2B7AD4}"/>
              </a:ext>
            </a:extLst>
          </p:cNvPr>
          <p:cNvSpPr txBox="1">
            <a:spLocks/>
          </p:cNvSpPr>
          <p:nvPr/>
        </p:nvSpPr>
        <p:spPr>
          <a:xfrm>
            <a:off x="458694" y="4229100"/>
            <a:ext cx="11274612" cy="310832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endParaRPr lang="en-MT"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061408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6BE5C0-1336-BEB7-9C0B-FC2CAEA0B3D8}"/>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6B8FD190-3072-ED5A-0366-E5408827815F}"/>
              </a:ext>
            </a:extLst>
          </p:cNvPr>
          <p:cNvSpPr>
            <a:spLocks noGrp="1"/>
          </p:cNvSpPr>
          <p:nvPr>
            <p:ph idx="1"/>
          </p:nvPr>
        </p:nvSpPr>
        <p:spPr>
          <a:xfrm>
            <a:off x="458694" y="1263649"/>
            <a:ext cx="11274612" cy="5594351"/>
          </a:xfrm>
        </p:spPr>
        <p:txBody>
          <a:bodyPr>
            <a:normAutofit fontScale="92500" lnSpcReduction="10000"/>
          </a:bodyPr>
          <a:lstStyle/>
          <a:p>
            <a:pPr marL="342900" indent="-342900">
              <a:lnSpc>
                <a:spcPct val="107000"/>
              </a:lnSpc>
              <a:spcAft>
                <a:spcPts val="800"/>
              </a:spcAft>
              <a:buFont typeface="Symbol" panose="05050102010706020507" pitchFamily="18" charset="2"/>
              <a:buChar char=""/>
            </a:pPr>
            <a:r>
              <a:rPr lang="en-GB" sz="2400" b="1" kern="100" dirty="0">
                <a:latin typeface="Aptos" panose="020B0004020202020204" pitchFamily="34" charset="0"/>
                <a:cs typeface="Times New Roman" panose="02020603050405020304" pitchFamily="18" charset="0"/>
              </a:rPr>
              <a:t>Deep Learning Results</a:t>
            </a:r>
          </a:p>
          <a:p>
            <a:pPr marL="800100" lvl="1" indent="-342900">
              <a:lnSpc>
                <a:spcPct val="107000"/>
              </a:lnSpc>
              <a:spcAft>
                <a:spcPts val="800"/>
              </a:spcAft>
              <a:buFont typeface="Symbol" panose="05050102010706020507" pitchFamily="18" charset="2"/>
              <a:buChar char=""/>
            </a:pPr>
            <a:r>
              <a:rPr lang="en-US" sz="1900" kern="100" dirty="0">
                <a:latin typeface="Aptos" panose="020B0004020202020204" pitchFamily="34" charset="0"/>
                <a:cs typeface="Times New Roman" panose="02020603050405020304" pitchFamily="18" charset="0"/>
              </a:rPr>
              <a:t>Deep Learning Models outperform Traditional ML techniques in accuracy.</a:t>
            </a:r>
          </a:p>
          <a:p>
            <a:pPr marL="800100" lvl="1" indent="-342900">
              <a:lnSpc>
                <a:spcPct val="107000"/>
              </a:lnSpc>
              <a:spcAft>
                <a:spcPts val="800"/>
              </a:spcAft>
              <a:buFont typeface="Symbol" panose="05050102010706020507" pitchFamily="18" charset="2"/>
              <a:buChar char=""/>
            </a:pPr>
            <a:r>
              <a:rPr lang="en-US" sz="1900" kern="100" dirty="0">
                <a:latin typeface="Aptos" panose="020B0004020202020204" pitchFamily="34" charset="0"/>
                <a:cs typeface="Times New Roman" panose="02020603050405020304" pitchFamily="18" charset="0"/>
              </a:rPr>
              <a:t>Drawbacks:</a:t>
            </a:r>
          </a:p>
          <a:p>
            <a:pPr marL="1257300" lvl="2" indent="-342900">
              <a:lnSpc>
                <a:spcPct val="107000"/>
              </a:lnSpc>
              <a:spcAft>
                <a:spcPts val="800"/>
              </a:spcAft>
              <a:buFont typeface="Symbol" panose="05050102010706020507" pitchFamily="18" charset="2"/>
              <a:buChar char=""/>
            </a:pPr>
            <a:r>
              <a:rPr lang="en-US" sz="1900" kern="100" dirty="0">
                <a:latin typeface="Aptos" panose="020B0004020202020204" pitchFamily="34" charset="0"/>
                <a:cs typeface="Times New Roman" panose="02020603050405020304" pitchFamily="18" charset="0"/>
              </a:rPr>
              <a:t>Extensive datasets</a:t>
            </a:r>
          </a:p>
          <a:p>
            <a:pPr marL="1257300" lvl="2" indent="-342900">
              <a:lnSpc>
                <a:spcPct val="107000"/>
              </a:lnSpc>
              <a:spcAft>
                <a:spcPts val="800"/>
              </a:spcAft>
              <a:buFont typeface="Symbol" panose="05050102010706020507" pitchFamily="18" charset="2"/>
              <a:buChar char=""/>
            </a:pPr>
            <a:r>
              <a:rPr lang="en-US" sz="1900" kern="100" dirty="0">
                <a:latin typeface="Aptos" panose="020B0004020202020204" pitchFamily="34" charset="0"/>
                <a:cs typeface="Times New Roman" panose="02020603050405020304" pitchFamily="18" charset="0"/>
              </a:rPr>
              <a:t>Substantial memory and processing power</a:t>
            </a:r>
          </a:p>
          <a:p>
            <a:pPr marL="1257300" lvl="2" indent="-342900">
              <a:lnSpc>
                <a:spcPct val="107000"/>
              </a:lnSpc>
              <a:spcAft>
                <a:spcPts val="800"/>
              </a:spcAft>
              <a:buFont typeface="Symbol" panose="05050102010706020507" pitchFamily="18" charset="2"/>
              <a:buChar char=""/>
            </a:pPr>
            <a:r>
              <a:rPr lang="en-US" sz="1900" kern="100" dirty="0">
                <a:latin typeface="Aptos" panose="020B0004020202020204" pitchFamily="34" charset="0"/>
                <a:cs typeface="Times New Roman" panose="02020603050405020304" pitchFamily="18" charset="0"/>
              </a:rPr>
              <a:t>Considerable duration for both training and testing.</a:t>
            </a:r>
          </a:p>
          <a:p>
            <a:pPr marL="800100" lvl="1" indent="-342900">
              <a:lnSpc>
                <a:spcPct val="107000"/>
              </a:lnSpc>
              <a:spcAft>
                <a:spcPts val="800"/>
              </a:spcAft>
              <a:buFont typeface="Symbol" panose="05050102010706020507" pitchFamily="18" charset="2"/>
              <a:buChar char=""/>
            </a:pPr>
            <a:r>
              <a:rPr lang="en-US" sz="1900" kern="100" dirty="0">
                <a:latin typeface="Aptos" panose="020B0004020202020204" pitchFamily="34" charset="0"/>
                <a:cs typeface="Times New Roman" panose="02020603050405020304" pitchFamily="18" charset="0"/>
              </a:rPr>
              <a:t>Data augmentation is overall advantageous:</a:t>
            </a:r>
          </a:p>
          <a:p>
            <a:pPr marL="1257300" lvl="2" indent="-342900">
              <a:lnSpc>
                <a:spcPct val="107000"/>
              </a:lnSpc>
              <a:spcAft>
                <a:spcPts val="800"/>
              </a:spcAft>
              <a:buFont typeface="Symbol" panose="05050102010706020507" pitchFamily="18" charset="2"/>
              <a:buChar char=""/>
            </a:pPr>
            <a:r>
              <a:rPr lang="en-US" sz="1900" kern="100" dirty="0">
                <a:latin typeface="Aptos" panose="020B0004020202020204" pitchFamily="34" charset="0"/>
                <a:cs typeface="Times New Roman" panose="02020603050405020304" pitchFamily="18" charset="0"/>
              </a:rPr>
              <a:t>Enhance model flexibility</a:t>
            </a:r>
          </a:p>
          <a:p>
            <a:pPr marL="1257300" lvl="2" indent="-342900">
              <a:lnSpc>
                <a:spcPct val="107000"/>
              </a:lnSpc>
              <a:spcAft>
                <a:spcPts val="800"/>
              </a:spcAft>
              <a:buFont typeface="Symbol" panose="05050102010706020507" pitchFamily="18" charset="2"/>
              <a:buChar char=""/>
            </a:pPr>
            <a:r>
              <a:rPr lang="en-US" sz="1900" kern="100" dirty="0">
                <a:latin typeface="Aptos" panose="020B0004020202020204" pitchFamily="34" charset="0"/>
                <a:cs typeface="Times New Roman" panose="02020603050405020304" pitchFamily="18" charset="0"/>
              </a:rPr>
              <a:t>Prevent overfitting</a:t>
            </a:r>
          </a:p>
          <a:p>
            <a:pPr marL="1257300" lvl="2" indent="-342900">
              <a:lnSpc>
                <a:spcPct val="107000"/>
              </a:lnSpc>
              <a:spcAft>
                <a:spcPts val="800"/>
              </a:spcAft>
              <a:buFont typeface="Symbol" panose="05050102010706020507" pitchFamily="18" charset="2"/>
              <a:buChar char=""/>
            </a:pPr>
            <a:r>
              <a:rPr lang="en-US" sz="1900" kern="100" dirty="0">
                <a:latin typeface="Aptos" panose="020B0004020202020204" pitchFamily="34" charset="0"/>
                <a:cs typeface="Times New Roman" panose="02020603050405020304" pitchFamily="18" charset="0"/>
              </a:rPr>
              <a:t>Enhance model accuracy</a:t>
            </a:r>
          </a:p>
          <a:p>
            <a:pPr marL="342900" indent="-342900">
              <a:lnSpc>
                <a:spcPct val="107000"/>
              </a:lnSpc>
              <a:spcAft>
                <a:spcPts val="800"/>
              </a:spcAft>
              <a:buFont typeface="Symbol" panose="05050102010706020507" pitchFamily="18" charset="2"/>
              <a:buChar char=""/>
            </a:pPr>
            <a:r>
              <a:rPr lang="en-US" sz="2400" b="1" kern="100" dirty="0">
                <a:latin typeface="Aptos" panose="020B0004020202020204" pitchFamily="34" charset="0"/>
                <a:cs typeface="Times New Roman" panose="02020603050405020304" pitchFamily="18" charset="0"/>
              </a:rPr>
              <a:t>Limitations</a:t>
            </a:r>
          </a:p>
          <a:p>
            <a:pPr marL="800100" lvl="1" indent="-342900">
              <a:lnSpc>
                <a:spcPct val="107000"/>
              </a:lnSpc>
              <a:spcAft>
                <a:spcPts val="800"/>
              </a:spcAft>
              <a:buFont typeface="Symbol" panose="05050102010706020507" pitchFamily="18" charset="2"/>
              <a:buChar char=""/>
            </a:pPr>
            <a:r>
              <a:rPr lang="en-GB" sz="1900" kern="100" dirty="0">
                <a:latin typeface="Aptos" panose="020B0004020202020204" pitchFamily="34" charset="0"/>
                <a:cs typeface="Times New Roman" panose="02020603050405020304" pitchFamily="18" charset="0"/>
              </a:rPr>
              <a:t>Models weren’t compared using the same datasets / hyperparameters</a:t>
            </a:r>
          </a:p>
          <a:p>
            <a:pPr marL="800100" lvl="1" indent="-342900">
              <a:lnSpc>
                <a:spcPct val="107000"/>
              </a:lnSpc>
              <a:spcAft>
                <a:spcPts val="800"/>
              </a:spcAft>
              <a:buFont typeface="Symbol" panose="05050102010706020507" pitchFamily="18" charset="2"/>
              <a:buChar char=""/>
            </a:pPr>
            <a:endParaRPr lang="en-GB" sz="2200" kern="100" dirty="0">
              <a:latin typeface="Aptos" panose="020B000402020202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endParaRPr lang="en-GB" sz="1600" kern="100" dirty="0">
              <a:latin typeface="Aptos" panose="020B0004020202020204" pitchFamily="34" charset="0"/>
              <a:cs typeface="Times New Roman" panose="02020603050405020304" pitchFamily="18" charset="0"/>
            </a:endParaRPr>
          </a:p>
          <a:p>
            <a:pPr marL="914400" lvl="2" indent="0">
              <a:lnSpc>
                <a:spcPct val="107000"/>
              </a:lnSpc>
              <a:spcAft>
                <a:spcPts val="800"/>
              </a:spcAft>
              <a:buNone/>
            </a:pPr>
            <a:endParaRPr lang="en-GB" sz="1400" kern="100" dirty="0">
              <a:latin typeface="Aptos" panose="020B000402020202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FC82661B-E797-8AE2-FD11-D50B5067C6A9}"/>
              </a:ext>
            </a:extLst>
          </p:cNvPr>
          <p:cNvSpPr txBox="1">
            <a:spLocks/>
          </p:cNvSpPr>
          <p:nvPr/>
        </p:nvSpPr>
        <p:spPr>
          <a:xfrm>
            <a:off x="458694" y="365761"/>
            <a:ext cx="11274612" cy="89789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GB" kern="100" spc="75" dirty="0">
                <a:solidFill>
                  <a:srgbClr val="595959"/>
                </a:solidFill>
                <a:latin typeface="Aptos" panose="020B0004020202020204" pitchFamily="34" charset="0"/>
                <a:ea typeface="Times New Roman" panose="02020603050405020304" pitchFamily="18" charset="0"/>
                <a:cs typeface="Times New Roman" panose="02020603050405020304" pitchFamily="18" charset="0"/>
              </a:rPr>
              <a:t>Existing Research (P1-2)</a:t>
            </a:r>
            <a:endParaRPr lang="en-MT" dirty="0"/>
          </a:p>
        </p:txBody>
      </p:sp>
      <p:sp>
        <p:nvSpPr>
          <p:cNvPr id="4" name="Content Placeholder 2">
            <a:extLst>
              <a:ext uri="{FF2B5EF4-FFF2-40B4-BE49-F238E27FC236}">
                <a16:creationId xmlns:a16="http://schemas.microsoft.com/office/drawing/2014/main" id="{E70B741B-7325-E35D-5CE8-C512868CE135}"/>
              </a:ext>
            </a:extLst>
          </p:cNvPr>
          <p:cNvSpPr txBox="1">
            <a:spLocks/>
          </p:cNvSpPr>
          <p:nvPr/>
        </p:nvSpPr>
        <p:spPr>
          <a:xfrm>
            <a:off x="458694" y="4229100"/>
            <a:ext cx="11274612" cy="310832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endParaRPr lang="en-MT"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806267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137723-B24E-620E-2827-FD5BA05CD09B}"/>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1FC99BDD-F0F6-B21F-CA7E-77B9D82B5FDC}"/>
              </a:ext>
            </a:extLst>
          </p:cNvPr>
          <p:cNvSpPr>
            <a:spLocks noGrp="1"/>
          </p:cNvSpPr>
          <p:nvPr>
            <p:ph idx="1"/>
          </p:nvPr>
        </p:nvSpPr>
        <p:spPr>
          <a:xfrm>
            <a:off x="458694" y="1263650"/>
            <a:ext cx="11274612" cy="4007598"/>
          </a:xfrm>
        </p:spPr>
        <p:txBody>
          <a:bodyPr>
            <a:normAutofit/>
          </a:bodyPr>
          <a:lstStyle/>
          <a:p>
            <a:pPr marL="342900" indent="-342900">
              <a:lnSpc>
                <a:spcPct val="107000"/>
              </a:lnSpc>
              <a:spcAft>
                <a:spcPts val="800"/>
              </a:spcAft>
              <a:buFont typeface="Symbol" panose="05050102010706020507" pitchFamily="18" charset="2"/>
              <a:buChar char=""/>
            </a:pPr>
            <a:r>
              <a:rPr lang="en-US" sz="2000" b="1" kern="100" dirty="0">
                <a:latin typeface="Aptos" panose="020B0004020202020204" pitchFamily="34" charset="0"/>
                <a:cs typeface="Times New Roman" panose="02020603050405020304" pitchFamily="18" charset="0"/>
              </a:rPr>
              <a:t>Critically examining the Domain </a:t>
            </a:r>
            <a:r>
              <a:rPr lang="en-US" sz="2000" b="1" kern="100" dirty="0" err="1">
                <a:latin typeface="Aptos" panose="020B0004020202020204" pitchFamily="34" charset="0"/>
                <a:cs typeface="Times New Roman" panose="02020603050405020304" pitchFamily="18" charset="0"/>
              </a:rPr>
              <a:t>Generalisability</a:t>
            </a:r>
            <a:r>
              <a:rPr lang="en-US" sz="2000" b="1" kern="100" dirty="0">
                <a:latin typeface="Aptos" panose="020B0004020202020204" pitchFamily="34" charset="0"/>
                <a:cs typeface="Times New Roman" panose="02020603050405020304" pitchFamily="18" charset="0"/>
              </a:rPr>
              <a:t> of Facial Expression Recognition models</a:t>
            </a: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Authors: </a:t>
            </a:r>
            <a:r>
              <a:rPr lang="en-US" sz="1600" kern="100" dirty="0">
                <a:latin typeface="Aptos" panose="020B0004020202020204" pitchFamily="34" charset="0"/>
                <a:cs typeface="Times New Roman" panose="02020603050405020304" pitchFamily="18" charset="0"/>
              </a:rPr>
              <a:t>Varsha Suresh, Gerard Yeo, and Desmond C. Ong</a:t>
            </a:r>
          </a:p>
          <a:p>
            <a:pPr marL="342900" indent="-342900">
              <a:lnSpc>
                <a:spcPct val="107000"/>
              </a:lnSpc>
              <a:spcAft>
                <a:spcPts val="800"/>
              </a:spcAft>
              <a:buFont typeface="Symbol" panose="05050102010706020507" pitchFamily="18" charset="2"/>
              <a:buChar char=""/>
            </a:pPr>
            <a:r>
              <a:rPr lang="en-US" sz="2000" b="1" kern="100" dirty="0">
                <a:latin typeface="Aptos" panose="020B0004020202020204" pitchFamily="34" charset="0"/>
                <a:cs typeface="Times New Roman" panose="02020603050405020304" pitchFamily="18" charset="0"/>
              </a:rPr>
              <a:t>Comparison</a:t>
            </a:r>
          </a:p>
          <a:p>
            <a:pPr marL="800100" lvl="1" indent="-342900">
              <a:lnSpc>
                <a:spcPct val="107000"/>
              </a:lnSpc>
              <a:spcAft>
                <a:spcPts val="800"/>
              </a:spcAft>
              <a:buFont typeface="Symbol" panose="05050102010706020507" pitchFamily="18" charset="2"/>
              <a:buChar char=""/>
            </a:pPr>
            <a:r>
              <a:rPr lang="en-US" sz="1600" kern="100" dirty="0">
                <a:latin typeface="Aptos" panose="020B0004020202020204" pitchFamily="34" charset="0"/>
                <a:cs typeface="Times New Roman" panose="02020603050405020304" pitchFamily="18" charset="0"/>
              </a:rPr>
              <a:t>Three SOTA models - ResNet50 (PT on </a:t>
            </a:r>
            <a:r>
              <a:rPr lang="en-GB" sz="1600" kern="100" dirty="0">
                <a:latin typeface="Aptos" panose="020B0004020202020204" pitchFamily="34" charset="0"/>
                <a:cs typeface="Times New Roman" panose="02020603050405020304" pitchFamily="18" charset="0"/>
              </a:rPr>
              <a:t>VGGFace2</a:t>
            </a:r>
            <a:r>
              <a:rPr lang="en-US" sz="1600" kern="100" dirty="0">
                <a:latin typeface="Aptos" panose="020B0004020202020204" pitchFamily="34" charset="0"/>
                <a:cs typeface="Times New Roman" panose="02020603050405020304" pitchFamily="18" charset="0"/>
              </a:rPr>
              <a:t>), Inception-</a:t>
            </a:r>
            <a:r>
              <a:rPr lang="en-US" sz="1600" kern="100" dirty="0" err="1">
                <a:latin typeface="Aptos" panose="020B0004020202020204" pitchFamily="34" charset="0"/>
                <a:cs typeface="Times New Roman" panose="02020603050405020304" pitchFamily="18" charset="0"/>
              </a:rPr>
              <a:t>ResNet</a:t>
            </a:r>
            <a:r>
              <a:rPr lang="en-US" sz="1600" kern="100" dirty="0">
                <a:latin typeface="Aptos" panose="020B0004020202020204" pitchFamily="34" charset="0"/>
                <a:cs typeface="Times New Roman" panose="02020603050405020304" pitchFamily="18" charset="0"/>
              </a:rPr>
              <a:t> (PT on </a:t>
            </a:r>
            <a:r>
              <a:rPr lang="en-GB" sz="1600" kern="100" dirty="0">
                <a:latin typeface="Aptos" panose="020B0004020202020204" pitchFamily="34" charset="0"/>
                <a:cs typeface="Times New Roman" panose="02020603050405020304" pitchFamily="18" charset="0"/>
              </a:rPr>
              <a:t>CASIA-</a:t>
            </a:r>
            <a:r>
              <a:rPr lang="en-GB" sz="1600" kern="100" dirty="0" err="1">
                <a:latin typeface="Aptos" panose="020B0004020202020204" pitchFamily="34" charset="0"/>
                <a:cs typeface="Times New Roman" panose="02020603050405020304" pitchFamily="18" charset="0"/>
              </a:rPr>
              <a:t>WebFace</a:t>
            </a:r>
            <a:r>
              <a:rPr lang="en-GB" sz="1600" kern="100" dirty="0">
                <a:latin typeface="Aptos" panose="020B0004020202020204" pitchFamily="34" charset="0"/>
                <a:cs typeface="Times New Roman" panose="02020603050405020304" pitchFamily="18" charset="0"/>
              </a:rPr>
              <a:t>), </a:t>
            </a:r>
            <a:r>
              <a:rPr lang="en-US" sz="1600" kern="100" dirty="0">
                <a:latin typeface="Aptos" panose="020B0004020202020204" pitchFamily="34" charset="0"/>
                <a:cs typeface="Times New Roman" panose="02020603050405020304" pitchFamily="18" charset="0"/>
              </a:rPr>
              <a:t>ResNet50 + Entropy </a:t>
            </a:r>
            <a:r>
              <a:rPr lang="en-US" sz="1600" kern="100" dirty="0" err="1">
                <a:latin typeface="Aptos" panose="020B0004020202020204" pitchFamily="34" charset="0"/>
                <a:cs typeface="Times New Roman" panose="02020603050405020304" pitchFamily="18" charset="0"/>
              </a:rPr>
              <a:t>Regularisation</a:t>
            </a:r>
            <a:r>
              <a:rPr lang="en-US" sz="1600" kern="100" dirty="0">
                <a:latin typeface="Aptos" panose="020B0004020202020204" pitchFamily="34" charset="0"/>
                <a:cs typeface="Times New Roman" panose="02020603050405020304" pitchFamily="18" charset="0"/>
              </a:rPr>
              <a:t> (PT on </a:t>
            </a:r>
            <a:r>
              <a:rPr lang="en-GB" sz="1600" kern="100" dirty="0">
                <a:latin typeface="Aptos" panose="020B0004020202020204" pitchFamily="34" charset="0"/>
                <a:cs typeface="Times New Roman" panose="02020603050405020304" pitchFamily="18" charset="0"/>
              </a:rPr>
              <a:t>VGGFace2</a:t>
            </a:r>
            <a:r>
              <a:rPr lang="en-US" sz="1600" kern="100" dirty="0">
                <a:latin typeface="Aptos" panose="020B0004020202020204" pitchFamily="34" charset="0"/>
                <a:cs typeface="Times New Roman" panose="02020603050405020304" pitchFamily="18" charset="0"/>
              </a:rPr>
              <a:t>)</a:t>
            </a:r>
          </a:p>
          <a:p>
            <a:pPr marL="800100" lvl="1" indent="-342900">
              <a:lnSpc>
                <a:spcPct val="107000"/>
              </a:lnSpc>
              <a:spcAft>
                <a:spcPts val="800"/>
              </a:spcAft>
              <a:buFont typeface="Symbol" panose="05050102010706020507" pitchFamily="18" charset="2"/>
              <a:buChar char=""/>
            </a:pPr>
            <a:r>
              <a:rPr lang="en-US" sz="1600" kern="100" dirty="0">
                <a:latin typeface="Aptos" panose="020B0004020202020204" pitchFamily="34" charset="0"/>
                <a:cs typeface="Times New Roman" panose="02020603050405020304" pitchFamily="18" charset="0"/>
              </a:rPr>
              <a:t>Three API models – Face++, </a:t>
            </a:r>
            <a:r>
              <a:rPr lang="en-GB" sz="1600" kern="100" dirty="0">
                <a:latin typeface="Aptos" panose="020B0004020202020204" pitchFamily="34" charset="0"/>
                <a:cs typeface="Times New Roman" panose="02020603050405020304" pitchFamily="18" charset="0"/>
              </a:rPr>
              <a:t>Amazon </a:t>
            </a:r>
            <a:r>
              <a:rPr lang="en-GB" sz="1600" kern="100" dirty="0" err="1">
                <a:latin typeface="Aptos" panose="020B0004020202020204" pitchFamily="34" charset="0"/>
                <a:cs typeface="Times New Roman" panose="02020603050405020304" pitchFamily="18" charset="0"/>
              </a:rPr>
              <a:t>Rekognition</a:t>
            </a:r>
            <a:r>
              <a:rPr lang="en-GB" sz="1600" kern="100" dirty="0">
                <a:latin typeface="Aptos" panose="020B0004020202020204" pitchFamily="34" charset="0"/>
                <a:cs typeface="Times New Roman" panose="02020603050405020304" pitchFamily="18" charset="0"/>
              </a:rPr>
              <a:t>, Microsoft Azure</a:t>
            </a:r>
            <a:endParaRPr lang="en-US" sz="1600" kern="100" dirty="0">
              <a:latin typeface="Aptos" panose="020B000402020202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r>
              <a:rPr lang="en-US" sz="1600" kern="100" dirty="0">
                <a:latin typeface="Aptos" panose="020B0004020202020204" pitchFamily="34" charset="0"/>
                <a:cs typeface="Times New Roman" panose="02020603050405020304" pitchFamily="18" charset="0"/>
              </a:rPr>
              <a:t>12 FER datasets (6 In-Lab / 6 In-The-Wild)</a:t>
            </a:r>
          </a:p>
          <a:p>
            <a:pPr marL="1257300" lvl="2" indent="-342900">
              <a:lnSpc>
                <a:spcPct val="107000"/>
              </a:lnSpc>
              <a:spcAft>
                <a:spcPts val="800"/>
              </a:spcAft>
              <a:buFont typeface="Symbol" panose="05050102010706020507" pitchFamily="18" charset="2"/>
              <a:buChar char=""/>
            </a:pPr>
            <a:r>
              <a:rPr lang="en-US" sz="1600" kern="100" dirty="0">
                <a:latin typeface="Aptos" panose="020B0004020202020204" pitchFamily="34" charset="0"/>
                <a:cs typeface="Times New Roman" panose="02020603050405020304" pitchFamily="18" charset="0"/>
              </a:rPr>
              <a:t>In-Lab: JAFFE, CK+, Oulu-CASIA, KDEF, </a:t>
            </a:r>
            <a:r>
              <a:rPr lang="en-US" sz="1600" kern="100" dirty="0" err="1">
                <a:latin typeface="Aptos" panose="020B0004020202020204" pitchFamily="34" charset="0"/>
                <a:cs typeface="Times New Roman" panose="02020603050405020304" pitchFamily="18" charset="0"/>
              </a:rPr>
              <a:t>IASLab</a:t>
            </a:r>
            <a:r>
              <a:rPr lang="en-US" sz="1600" kern="100" dirty="0">
                <a:latin typeface="Aptos" panose="020B0004020202020204" pitchFamily="34" charset="0"/>
                <a:cs typeface="Times New Roman" panose="02020603050405020304" pitchFamily="18" charset="0"/>
              </a:rPr>
              <a:t>, GEMEP</a:t>
            </a:r>
          </a:p>
          <a:p>
            <a:pPr marL="1257300" lvl="2" indent="-342900">
              <a:lnSpc>
                <a:spcPct val="107000"/>
              </a:lnSpc>
              <a:spcAft>
                <a:spcPts val="800"/>
              </a:spcAft>
              <a:buFont typeface="Symbol" panose="05050102010706020507" pitchFamily="18" charset="2"/>
              <a:buChar char=""/>
            </a:pPr>
            <a:r>
              <a:rPr lang="en-US" sz="1600" kern="100" dirty="0">
                <a:latin typeface="Aptos" panose="020B0004020202020204" pitchFamily="34" charset="0"/>
                <a:cs typeface="Times New Roman" panose="02020603050405020304" pitchFamily="18" charset="0"/>
              </a:rPr>
              <a:t>In-The-Wild: </a:t>
            </a:r>
            <a:r>
              <a:rPr lang="en-US" sz="1600" kern="100" dirty="0" err="1">
                <a:latin typeface="Aptos" panose="020B0004020202020204" pitchFamily="34" charset="0"/>
                <a:cs typeface="Times New Roman" panose="02020603050405020304" pitchFamily="18" charset="0"/>
              </a:rPr>
              <a:t>EmotioNet</a:t>
            </a:r>
            <a:r>
              <a:rPr lang="en-US" sz="1600" kern="100" dirty="0">
                <a:latin typeface="Aptos" panose="020B0004020202020204" pitchFamily="34" charset="0"/>
                <a:cs typeface="Times New Roman" panose="02020603050405020304" pitchFamily="18" charset="0"/>
              </a:rPr>
              <a:t>, SFEW, RAF-DB, Aff-Wild2, FER2013, </a:t>
            </a:r>
            <a:r>
              <a:rPr lang="en-US" sz="1600" kern="100" dirty="0" err="1">
                <a:latin typeface="Aptos" panose="020B0004020202020204" pitchFamily="34" charset="0"/>
                <a:cs typeface="Times New Roman" panose="02020603050405020304" pitchFamily="18" charset="0"/>
              </a:rPr>
              <a:t>AffectNet</a:t>
            </a:r>
            <a:endParaRPr lang="en-US" sz="1600" kern="100" dirty="0">
              <a:latin typeface="Aptos" panose="020B0004020202020204" pitchFamily="34" charset="0"/>
              <a:cs typeface="Times New Roman" panose="02020603050405020304" pitchFamily="18" charset="0"/>
            </a:endParaRPr>
          </a:p>
          <a:p>
            <a:pPr marL="0" indent="0">
              <a:lnSpc>
                <a:spcPct val="107000"/>
              </a:lnSpc>
              <a:spcAft>
                <a:spcPts val="800"/>
              </a:spcAft>
              <a:buNone/>
            </a:pPr>
            <a:endParaRPr lang="en-GB" sz="2000" kern="100" dirty="0">
              <a:latin typeface="Aptos" panose="020B0004020202020204" pitchFamily="34" charset="0"/>
              <a:cs typeface="Times New Roman" panose="02020603050405020304" pitchFamily="18" charset="0"/>
            </a:endParaRPr>
          </a:p>
          <a:p>
            <a:pPr marL="0" indent="0">
              <a:lnSpc>
                <a:spcPct val="107000"/>
              </a:lnSpc>
              <a:spcAft>
                <a:spcPts val="800"/>
              </a:spcAft>
              <a:buNone/>
            </a:pPr>
            <a:endParaRPr lang="en-GB" sz="2000" kern="100" dirty="0">
              <a:latin typeface="Aptos" panose="020B0004020202020204" pitchFamily="34" charset="0"/>
              <a:cs typeface="Times New Roman" panose="02020603050405020304" pitchFamily="18" charset="0"/>
            </a:endParaRPr>
          </a:p>
          <a:p>
            <a:pPr marL="342900" indent="-342900">
              <a:lnSpc>
                <a:spcPct val="107000"/>
              </a:lnSpc>
              <a:spcAft>
                <a:spcPts val="800"/>
              </a:spcAft>
              <a:buFont typeface="Symbol" panose="05050102010706020507" pitchFamily="18" charset="2"/>
              <a:buChar char=""/>
            </a:pPr>
            <a:endParaRPr lang="en-GB" sz="2000" kern="100" dirty="0">
              <a:latin typeface="Aptos" panose="020B0004020202020204" pitchFamily="34" charset="0"/>
              <a:cs typeface="Times New Roman" panose="02020603050405020304" pitchFamily="18" charset="0"/>
            </a:endParaRPr>
          </a:p>
          <a:p>
            <a:pPr marL="914400" lvl="2" indent="0">
              <a:lnSpc>
                <a:spcPct val="107000"/>
              </a:lnSpc>
              <a:spcAft>
                <a:spcPts val="800"/>
              </a:spcAft>
              <a:buNone/>
            </a:pPr>
            <a:endParaRPr lang="en-GB" sz="1400" kern="100" dirty="0">
              <a:latin typeface="Aptos" panose="020B000402020202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100CC945-0B3A-1344-9712-880197B7BB21}"/>
              </a:ext>
            </a:extLst>
          </p:cNvPr>
          <p:cNvSpPr txBox="1">
            <a:spLocks/>
          </p:cNvSpPr>
          <p:nvPr/>
        </p:nvSpPr>
        <p:spPr>
          <a:xfrm>
            <a:off x="458694" y="365761"/>
            <a:ext cx="11274612" cy="89789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GB" kern="100" spc="75" dirty="0">
                <a:solidFill>
                  <a:srgbClr val="595959"/>
                </a:solidFill>
                <a:latin typeface="Aptos" panose="020B0004020202020204" pitchFamily="34" charset="0"/>
                <a:ea typeface="Times New Roman" panose="02020603050405020304" pitchFamily="18" charset="0"/>
                <a:cs typeface="Times New Roman" panose="02020603050405020304" pitchFamily="18" charset="0"/>
              </a:rPr>
              <a:t>Existing Research (P2-1)</a:t>
            </a:r>
            <a:endParaRPr lang="en-MT" dirty="0"/>
          </a:p>
        </p:txBody>
      </p:sp>
      <p:sp>
        <p:nvSpPr>
          <p:cNvPr id="3" name="TextBox 2">
            <a:extLst>
              <a:ext uri="{FF2B5EF4-FFF2-40B4-BE49-F238E27FC236}">
                <a16:creationId xmlns:a16="http://schemas.microsoft.com/office/drawing/2014/main" id="{3B5D43EE-C8C7-0875-EF1F-94B22A31B1D7}"/>
              </a:ext>
            </a:extLst>
          </p:cNvPr>
          <p:cNvSpPr txBox="1"/>
          <p:nvPr/>
        </p:nvSpPr>
        <p:spPr>
          <a:xfrm>
            <a:off x="0" y="6290152"/>
            <a:ext cx="6096000" cy="378565"/>
          </a:xfrm>
          <a:prstGeom prst="rect">
            <a:avLst/>
          </a:prstGeom>
          <a:noFill/>
        </p:spPr>
        <p:txBody>
          <a:bodyPr wrap="square">
            <a:spAutoFit/>
          </a:bodyPr>
          <a:lstStyle/>
          <a:p>
            <a:pPr marL="0" indent="0">
              <a:lnSpc>
                <a:spcPct val="107000"/>
              </a:lnSpc>
              <a:spcAft>
                <a:spcPts val="800"/>
              </a:spcAft>
              <a:buNone/>
            </a:pPr>
            <a:r>
              <a:rPr lang="en-GB" sz="1800" kern="100" dirty="0">
                <a:latin typeface="Aptos" panose="020B0004020202020204" pitchFamily="34" charset="0"/>
                <a:cs typeface="Times New Roman" panose="02020603050405020304" pitchFamily="18" charset="0"/>
              </a:rPr>
              <a:t>LINK: </a:t>
            </a:r>
            <a:r>
              <a:rPr lang="en-GB" sz="1800" kern="100" dirty="0">
                <a:latin typeface="Aptos" panose="020B0004020202020204" pitchFamily="34" charset="0"/>
                <a:cs typeface="Times New Roman" panose="02020603050405020304" pitchFamily="18" charset="0"/>
                <a:hlinkClick r:id="rId2"/>
              </a:rPr>
              <a:t>https://arxiv.org/abs/2106.15453</a:t>
            </a:r>
            <a:endParaRPr lang="en-GB" sz="1800" kern="100" dirty="0">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847634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626E9-1E9A-3D70-CCE6-10FF2C2C84DE}"/>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E7404D37-F8BA-E979-7DD0-0F3F9A485C33}"/>
              </a:ext>
            </a:extLst>
          </p:cNvPr>
          <p:cNvSpPr>
            <a:spLocks noGrp="1"/>
          </p:cNvSpPr>
          <p:nvPr>
            <p:ph idx="1"/>
          </p:nvPr>
        </p:nvSpPr>
        <p:spPr>
          <a:xfrm>
            <a:off x="458694" y="1263649"/>
            <a:ext cx="11274612" cy="5594351"/>
          </a:xfrm>
        </p:spPr>
        <p:txBody>
          <a:bodyPr>
            <a:normAutofit fontScale="77500" lnSpcReduction="20000"/>
          </a:bodyPr>
          <a:lstStyle/>
          <a:p>
            <a:pPr marL="342900" indent="-342900">
              <a:lnSpc>
                <a:spcPct val="107000"/>
              </a:lnSpc>
              <a:spcAft>
                <a:spcPts val="800"/>
              </a:spcAft>
              <a:buFont typeface="Symbol" panose="05050102010706020507" pitchFamily="18" charset="2"/>
              <a:buChar char=""/>
            </a:pPr>
            <a:r>
              <a:rPr lang="en-US" sz="2600" b="1" kern="100" dirty="0">
                <a:latin typeface="Aptos" panose="020B0004020202020204" pitchFamily="34" charset="0"/>
                <a:cs typeface="Times New Roman" panose="02020603050405020304" pitchFamily="18" charset="0"/>
              </a:rPr>
              <a:t>Procedure</a:t>
            </a:r>
          </a:p>
          <a:p>
            <a:pPr marL="800100" lvl="1" indent="-342900">
              <a:lnSpc>
                <a:spcPct val="107000"/>
              </a:lnSpc>
              <a:spcAft>
                <a:spcPts val="800"/>
              </a:spcAft>
              <a:buFont typeface="Symbol" panose="05050102010706020507" pitchFamily="18" charset="2"/>
              <a:buChar char=""/>
            </a:pPr>
            <a:r>
              <a:rPr lang="en-US" sz="2100" kern="100" dirty="0">
                <a:latin typeface="Aptos" panose="020B0004020202020204" pitchFamily="34" charset="0"/>
                <a:cs typeface="Times New Roman" panose="02020603050405020304" pitchFamily="18" charset="0"/>
              </a:rPr>
              <a:t>Preprocessed Images </a:t>
            </a:r>
          </a:p>
          <a:p>
            <a:pPr marL="1257300" lvl="2" indent="-342900">
              <a:lnSpc>
                <a:spcPct val="107000"/>
              </a:lnSpc>
              <a:spcAft>
                <a:spcPts val="800"/>
              </a:spcAft>
              <a:buFont typeface="Symbol" panose="05050102010706020507" pitchFamily="18" charset="2"/>
              <a:buChar char=""/>
            </a:pPr>
            <a:r>
              <a:rPr lang="en-US" sz="2100" kern="100" dirty="0">
                <a:latin typeface="Aptos" panose="020B0004020202020204" pitchFamily="34" charset="0"/>
                <a:cs typeface="Times New Roman" panose="02020603050405020304" pitchFamily="18" charset="0"/>
              </a:rPr>
              <a:t>MTCNN (Facial Detection) + Facial Alignment (Eye Location)</a:t>
            </a:r>
          </a:p>
          <a:p>
            <a:pPr marL="1257300" lvl="2" indent="-342900">
              <a:lnSpc>
                <a:spcPct val="107000"/>
              </a:lnSpc>
              <a:spcAft>
                <a:spcPts val="800"/>
              </a:spcAft>
              <a:buFont typeface="Symbol" panose="05050102010706020507" pitchFamily="18" charset="2"/>
              <a:buChar char=""/>
            </a:pPr>
            <a:r>
              <a:rPr lang="en-US" sz="2100" kern="100" dirty="0">
                <a:latin typeface="Aptos" panose="020B0004020202020204" pitchFamily="34" charset="0"/>
                <a:cs typeface="Times New Roman" panose="02020603050405020304" pitchFamily="18" charset="0"/>
              </a:rPr>
              <a:t>Grayscale</a:t>
            </a:r>
          </a:p>
          <a:p>
            <a:pPr marL="1257300" lvl="2" indent="-342900">
              <a:lnSpc>
                <a:spcPct val="107000"/>
              </a:lnSpc>
              <a:spcAft>
                <a:spcPts val="800"/>
              </a:spcAft>
              <a:buFont typeface="Symbol" panose="05050102010706020507" pitchFamily="18" charset="2"/>
              <a:buChar char=""/>
            </a:pPr>
            <a:r>
              <a:rPr lang="en-US" sz="2100" kern="100" dirty="0">
                <a:latin typeface="Aptos" panose="020B0004020202020204" pitchFamily="34" charset="0"/>
                <a:cs typeface="Times New Roman" panose="02020603050405020304" pitchFamily="18" charset="0"/>
              </a:rPr>
              <a:t>Resized (ResNet50 – 224</a:t>
            </a:r>
            <a:r>
              <a:rPr lang="en-US" sz="2100" kern="100" baseline="30000" dirty="0">
                <a:latin typeface="Aptos" panose="020B0004020202020204" pitchFamily="34" charset="0"/>
                <a:cs typeface="Times New Roman" panose="02020603050405020304" pitchFamily="18" charset="0"/>
              </a:rPr>
              <a:t>2</a:t>
            </a:r>
            <a:r>
              <a:rPr lang="en-US" sz="2100" kern="100" dirty="0">
                <a:latin typeface="Aptos" panose="020B0004020202020204" pitchFamily="34" charset="0"/>
                <a:cs typeface="Times New Roman" panose="02020603050405020304" pitchFamily="18" charset="0"/>
              </a:rPr>
              <a:t>, Inception-</a:t>
            </a:r>
            <a:r>
              <a:rPr lang="en-US" sz="2100" kern="100" dirty="0" err="1">
                <a:latin typeface="Aptos" panose="020B0004020202020204" pitchFamily="34" charset="0"/>
                <a:cs typeface="Times New Roman" panose="02020603050405020304" pitchFamily="18" charset="0"/>
              </a:rPr>
              <a:t>ResNet</a:t>
            </a:r>
            <a:r>
              <a:rPr lang="en-US" sz="2100" kern="100" dirty="0">
                <a:latin typeface="Aptos" panose="020B0004020202020204" pitchFamily="34" charset="0"/>
                <a:cs typeface="Times New Roman" panose="02020603050405020304" pitchFamily="18" charset="0"/>
              </a:rPr>
              <a:t> – 160</a:t>
            </a:r>
            <a:r>
              <a:rPr lang="en-US" sz="2100" kern="100" baseline="30000" dirty="0">
                <a:latin typeface="Aptos" panose="020B0004020202020204" pitchFamily="34" charset="0"/>
                <a:cs typeface="Times New Roman" panose="02020603050405020304" pitchFamily="18" charset="0"/>
              </a:rPr>
              <a:t>2</a:t>
            </a:r>
            <a:r>
              <a:rPr lang="en-US" sz="2100" kern="100" dirty="0">
                <a:latin typeface="Aptos" panose="020B0004020202020204" pitchFamily="34" charset="0"/>
                <a:cs typeface="Times New Roman" panose="02020603050405020304" pitchFamily="18" charset="0"/>
              </a:rPr>
              <a:t>)</a:t>
            </a:r>
          </a:p>
          <a:p>
            <a:pPr marL="1257300" lvl="2" indent="-342900">
              <a:lnSpc>
                <a:spcPct val="107000"/>
              </a:lnSpc>
              <a:spcAft>
                <a:spcPts val="800"/>
              </a:spcAft>
              <a:buFont typeface="Symbol" panose="05050102010706020507" pitchFamily="18" charset="2"/>
              <a:buChar char=""/>
            </a:pPr>
            <a:r>
              <a:rPr lang="en-US" sz="2100" kern="100" dirty="0">
                <a:latin typeface="Aptos" panose="020B0004020202020204" pitchFamily="34" charset="0"/>
                <a:cs typeface="Times New Roman" panose="02020603050405020304" pitchFamily="18" charset="0"/>
              </a:rPr>
              <a:t>50% Horizontal Flip (Reduce Overfitting)</a:t>
            </a:r>
          </a:p>
          <a:p>
            <a:pPr marL="800100" lvl="1" indent="-342900">
              <a:lnSpc>
                <a:spcPct val="107000"/>
              </a:lnSpc>
              <a:spcAft>
                <a:spcPts val="800"/>
              </a:spcAft>
              <a:buFont typeface="Symbol" panose="05050102010706020507" pitchFamily="18" charset="2"/>
              <a:buChar char=""/>
            </a:pPr>
            <a:r>
              <a:rPr lang="en-US" sz="2100" kern="100" dirty="0">
                <a:latin typeface="Aptos" panose="020B0004020202020204" pitchFamily="34" charset="0"/>
                <a:cs typeface="Times New Roman" panose="02020603050405020304" pitchFamily="18" charset="0"/>
              </a:rPr>
              <a:t>Maintained  same hyperparameters where possible </a:t>
            </a:r>
          </a:p>
          <a:p>
            <a:pPr marL="800100" lvl="1" indent="-342900">
              <a:lnSpc>
                <a:spcPct val="107000"/>
              </a:lnSpc>
              <a:spcAft>
                <a:spcPts val="800"/>
              </a:spcAft>
              <a:buFont typeface="Symbol" panose="05050102010706020507" pitchFamily="18" charset="2"/>
              <a:buChar char=""/>
            </a:pPr>
            <a:r>
              <a:rPr lang="en-US" sz="2100" kern="100" dirty="0">
                <a:latin typeface="Aptos" panose="020B0004020202020204" pitchFamily="34" charset="0"/>
                <a:cs typeface="Times New Roman" panose="02020603050405020304" pitchFamily="18" charset="0"/>
              </a:rPr>
              <a:t>Three experiments – Investigate Cross-Corpus domain generalisation:</a:t>
            </a:r>
          </a:p>
          <a:p>
            <a:pPr marL="1257300" lvl="2" indent="-342900">
              <a:lnSpc>
                <a:spcPct val="107000"/>
              </a:lnSpc>
              <a:spcAft>
                <a:spcPts val="800"/>
              </a:spcAft>
              <a:buFont typeface="Symbol" panose="05050102010706020507" pitchFamily="18" charset="2"/>
              <a:buChar char=""/>
            </a:pPr>
            <a:r>
              <a:rPr lang="en-US" sz="2100" b="0" i="0" dirty="0">
                <a:effectLst/>
                <a:latin typeface="Aptos" panose="020B0004020202020204" pitchFamily="34" charset="0"/>
              </a:rPr>
              <a:t>Single-Source </a:t>
            </a:r>
            <a:r>
              <a:rPr lang="en-US" sz="2100" b="0" i="0" dirty="0" err="1">
                <a:effectLst/>
                <a:latin typeface="Aptos" panose="020B0004020202020204" pitchFamily="34" charset="0"/>
              </a:rPr>
              <a:t>Generalisation</a:t>
            </a:r>
            <a:endParaRPr lang="en-US" sz="2100" b="0" i="0" dirty="0">
              <a:effectLst/>
              <a:latin typeface="Aptos" panose="020B0004020202020204" pitchFamily="34" charset="0"/>
            </a:endParaRPr>
          </a:p>
          <a:p>
            <a:pPr marL="1257300" lvl="2" indent="-342900">
              <a:lnSpc>
                <a:spcPct val="107000"/>
              </a:lnSpc>
              <a:spcAft>
                <a:spcPts val="800"/>
              </a:spcAft>
              <a:buFont typeface="Symbol" panose="05050102010706020507" pitchFamily="18" charset="2"/>
              <a:buChar char=""/>
            </a:pPr>
            <a:r>
              <a:rPr lang="en-US" sz="2100" kern="100" dirty="0">
                <a:latin typeface="Aptos" panose="020B0004020202020204" pitchFamily="34" charset="0"/>
                <a:cs typeface="Times New Roman" panose="02020603050405020304" pitchFamily="18" charset="0"/>
              </a:rPr>
              <a:t>Multiple-Source </a:t>
            </a:r>
            <a:r>
              <a:rPr lang="en-US" sz="2100" b="0" i="0" dirty="0" err="1">
                <a:effectLst/>
                <a:latin typeface="Aptos" panose="020B0004020202020204" pitchFamily="34" charset="0"/>
              </a:rPr>
              <a:t>Generalisation</a:t>
            </a:r>
            <a:endParaRPr lang="en-US" sz="2100" kern="100" dirty="0">
              <a:latin typeface="Aptos" panose="020B0004020202020204" pitchFamily="34" charset="0"/>
              <a:cs typeface="Times New Roman" panose="02020603050405020304" pitchFamily="18" charset="0"/>
            </a:endParaRPr>
          </a:p>
          <a:p>
            <a:pPr marL="1714500" lvl="3" indent="-342900">
              <a:lnSpc>
                <a:spcPct val="107000"/>
              </a:lnSpc>
              <a:spcAft>
                <a:spcPts val="800"/>
              </a:spcAft>
              <a:buFont typeface="Symbol" panose="05050102010706020507" pitchFamily="18" charset="2"/>
              <a:buChar char=""/>
            </a:pPr>
            <a:r>
              <a:rPr lang="en-US" kern="100" dirty="0">
                <a:latin typeface="Aptos" panose="020B0004020202020204" pitchFamily="34" charset="0"/>
                <a:cs typeface="Times New Roman" panose="02020603050405020304" pitchFamily="18" charset="0"/>
              </a:rPr>
              <a:t>Within-Setting</a:t>
            </a:r>
          </a:p>
          <a:p>
            <a:pPr marL="1714500" lvl="3" indent="-342900">
              <a:lnSpc>
                <a:spcPct val="107000"/>
              </a:lnSpc>
              <a:spcAft>
                <a:spcPts val="800"/>
              </a:spcAft>
              <a:buFont typeface="Symbol" panose="05050102010706020507" pitchFamily="18" charset="2"/>
              <a:buChar char=""/>
            </a:pPr>
            <a:r>
              <a:rPr lang="en-US" kern="100" dirty="0">
                <a:latin typeface="Aptos" panose="020B0004020202020204" pitchFamily="34" charset="0"/>
                <a:cs typeface="Times New Roman" panose="02020603050405020304" pitchFamily="18" charset="0"/>
              </a:rPr>
              <a:t>Cross-Setting</a:t>
            </a:r>
          </a:p>
          <a:p>
            <a:pPr marL="1714500" lvl="3" indent="-342900">
              <a:lnSpc>
                <a:spcPct val="107000"/>
              </a:lnSpc>
              <a:spcAft>
                <a:spcPts val="800"/>
              </a:spcAft>
              <a:buFont typeface="Symbol" panose="05050102010706020507" pitchFamily="18" charset="2"/>
              <a:buChar char=""/>
            </a:pPr>
            <a:r>
              <a:rPr lang="en-US" kern="100" dirty="0">
                <a:latin typeface="Aptos" panose="020B0004020202020204" pitchFamily="34" charset="0"/>
                <a:cs typeface="Times New Roman" panose="02020603050405020304" pitchFamily="18" charset="0"/>
              </a:rPr>
              <a:t>Leave-one-out</a:t>
            </a:r>
          </a:p>
          <a:p>
            <a:pPr marL="1257300" lvl="2" indent="-342900">
              <a:lnSpc>
                <a:spcPct val="107000"/>
              </a:lnSpc>
              <a:spcAft>
                <a:spcPts val="800"/>
              </a:spcAft>
              <a:buFont typeface="Symbol" panose="05050102010706020507" pitchFamily="18" charset="2"/>
              <a:buChar char=""/>
            </a:pPr>
            <a:r>
              <a:rPr lang="en-US" sz="2100" kern="100" dirty="0">
                <a:latin typeface="Aptos" panose="020B0004020202020204" pitchFamily="34" charset="0"/>
                <a:cs typeface="Times New Roman" panose="02020603050405020304" pitchFamily="18" charset="0"/>
              </a:rPr>
              <a:t>Commercial APIs </a:t>
            </a:r>
            <a:r>
              <a:rPr lang="en-US" sz="2100" kern="100" dirty="0" err="1">
                <a:latin typeface="Aptos" panose="020B0004020202020204" pitchFamily="34" charset="0"/>
                <a:cs typeface="Times New Roman" panose="02020603050405020304" pitchFamily="18" charset="0"/>
              </a:rPr>
              <a:t>Evalutaion</a:t>
            </a:r>
            <a:endParaRPr lang="en-GB" sz="2100" kern="100" dirty="0">
              <a:latin typeface="Aptos" panose="020B000402020202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endParaRPr lang="en-GB" sz="2200" kern="100" dirty="0">
              <a:latin typeface="Aptos" panose="020B000402020202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endParaRPr lang="en-GB" sz="1600" kern="100" dirty="0">
              <a:latin typeface="Aptos" panose="020B0004020202020204" pitchFamily="34" charset="0"/>
              <a:cs typeface="Times New Roman" panose="02020603050405020304" pitchFamily="18" charset="0"/>
            </a:endParaRPr>
          </a:p>
          <a:p>
            <a:pPr marL="914400" lvl="2" indent="0">
              <a:lnSpc>
                <a:spcPct val="107000"/>
              </a:lnSpc>
              <a:spcAft>
                <a:spcPts val="800"/>
              </a:spcAft>
              <a:buNone/>
            </a:pPr>
            <a:endParaRPr lang="en-GB" sz="1400" kern="100" dirty="0">
              <a:latin typeface="Aptos" panose="020B000402020202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A2A7ACC1-F702-B95C-A1EF-CDF00084F71F}"/>
              </a:ext>
            </a:extLst>
          </p:cNvPr>
          <p:cNvSpPr txBox="1">
            <a:spLocks/>
          </p:cNvSpPr>
          <p:nvPr/>
        </p:nvSpPr>
        <p:spPr>
          <a:xfrm>
            <a:off x="458694" y="358392"/>
            <a:ext cx="11274612" cy="89789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GB" kern="100" spc="75" dirty="0">
                <a:solidFill>
                  <a:srgbClr val="595959"/>
                </a:solidFill>
                <a:latin typeface="Aptos" panose="020B0004020202020204" pitchFamily="34" charset="0"/>
                <a:ea typeface="Times New Roman" panose="02020603050405020304" pitchFamily="18" charset="0"/>
                <a:cs typeface="Times New Roman" panose="02020603050405020304" pitchFamily="18" charset="0"/>
              </a:rPr>
              <a:t>Existing Research (P2-2)</a:t>
            </a:r>
            <a:endParaRPr lang="en-MT" dirty="0"/>
          </a:p>
        </p:txBody>
      </p:sp>
      <p:sp>
        <p:nvSpPr>
          <p:cNvPr id="4" name="Content Placeholder 2">
            <a:extLst>
              <a:ext uri="{FF2B5EF4-FFF2-40B4-BE49-F238E27FC236}">
                <a16:creationId xmlns:a16="http://schemas.microsoft.com/office/drawing/2014/main" id="{F8B0FC4A-7B0C-1193-B079-67BD17E107DD}"/>
              </a:ext>
            </a:extLst>
          </p:cNvPr>
          <p:cNvSpPr txBox="1">
            <a:spLocks/>
          </p:cNvSpPr>
          <p:nvPr/>
        </p:nvSpPr>
        <p:spPr>
          <a:xfrm>
            <a:off x="458694" y="4229100"/>
            <a:ext cx="11274612" cy="310832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endParaRPr lang="en-MT"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640308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5C816E-FCCD-CAA9-99FF-11EF0C598581}"/>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89EE8278-D188-2493-96B9-409683847B6D}"/>
              </a:ext>
            </a:extLst>
          </p:cNvPr>
          <p:cNvSpPr>
            <a:spLocks noGrp="1"/>
          </p:cNvSpPr>
          <p:nvPr>
            <p:ph idx="1"/>
          </p:nvPr>
        </p:nvSpPr>
        <p:spPr>
          <a:xfrm>
            <a:off x="458694" y="1263649"/>
            <a:ext cx="11274612" cy="5594351"/>
          </a:xfrm>
        </p:spPr>
        <p:txBody>
          <a:bodyPr>
            <a:normAutofit/>
          </a:bodyPr>
          <a:lstStyle/>
          <a:p>
            <a:pPr marL="342900" indent="-342900">
              <a:lnSpc>
                <a:spcPct val="107000"/>
              </a:lnSpc>
              <a:spcAft>
                <a:spcPts val="800"/>
              </a:spcAft>
              <a:buFont typeface="Symbol" panose="05050102010706020507" pitchFamily="18" charset="2"/>
              <a:buChar char=""/>
            </a:pPr>
            <a:r>
              <a:rPr lang="en-US" sz="2000" b="1" kern="100" dirty="0">
                <a:latin typeface="Aptos" panose="020B0004020202020204" pitchFamily="34" charset="0"/>
                <a:cs typeface="Times New Roman" panose="02020603050405020304" pitchFamily="18" charset="0"/>
              </a:rPr>
              <a:t>Results</a:t>
            </a:r>
          </a:p>
          <a:p>
            <a:pPr marL="800100" lvl="1" indent="-342900">
              <a:lnSpc>
                <a:spcPct val="87000"/>
              </a:lnSpc>
              <a:spcAft>
                <a:spcPts val="800"/>
              </a:spcAft>
              <a:buFont typeface="Symbol" panose="05050102010706020507" pitchFamily="18" charset="2"/>
              <a:buChar char=""/>
            </a:pPr>
            <a:r>
              <a:rPr lang="en-GB" sz="1600" dirty="0">
                <a:latin typeface="Arial" panose="020B0604020202020204" pitchFamily="34" charset="0"/>
              </a:rPr>
              <a:t>Experiment 1 (</a:t>
            </a:r>
            <a:r>
              <a:rPr lang="en-US" sz="1600" dirty="0">
                <a:latin typeface="Arial" panose="020B0604020202020204" pitchFamily="34" charset="0"/>
              </a:rPr>
              <a:t>Single-Source)</a:t>
            </a:r>
          </a:p>
          <a:p>
            <a:pPr marL="1257300" lvl="2" indent="-342900">
              <a:lnSpc>
                <a:spcPct val="87000"/>
              </a:lnSpc>
              <a:spcAft>
                <a:spcPts val="800"/>
              </a:spcAft>
              <a:buFont typeface="Symbol" panose="05050102010706020507" pitchFamily="18" charset="2"/>
              <a:buChar char=""/>
            </a:pPr>
            <a:r>
              <a:rPr lang="en-US" sz="1600" dirty="0">
                <a:latin typeface="Arial" panose="020B0604020202020204" pitchFamily="34" charset="0"/>
              </a:rPr>
              <a:t>132 permutations</a:t>
            </a:r>
          </a:p>
          <a:p>
            <a:pPr marL="1257300" lvl="2" indent="-342900">
              <a:lnSpc>
                <a:spcPct val="87000"/>
              </a:lnSpc>
              <a:spcAft>
                <a:spcPts val="800"/>
              </a:spcAft>
              <a:buFont typeface="Symbol" panose="05050102010706020507" pitchFamily="18" charset="2"/>
              <a:buChar char=""/>
            </a:pPr>
            <a:r>
              <a:rPr lang="en-US" sz="1600" dirty="0">
                <a:latin typeface="Arial" panose="020B0604020202020204" pitchFamily="34" charset="0"/>
              </a:rPr>
              <a:t>Average Accuracy (76.4% -&gt; 42.0%)</a:t>
            </a:r>
          </a:p>
          <a:p>
            <a:pPr marL="1257300" lvl="2" indent="-342900">
              <a:lnSpc>
                <a:spcPct val="87000"/>
              </a:lnSpc>
              <a:spcAft>
                <a:spcPts val="800"/>
              </a:spcAft>
              <a:buFont typeface="Symbol" panose="05050102010706020507" pitchFamily="18" charset="2"/>
              <a:buChar char=""/>
            </a:pPr>
            <a:r>
              <a:rPr lang="en-US" sz="1600" dirty="0" err="1">
                <a:latin typeface="Arial" panose="020B0604020202020204" pitchFamily="34" charset="0"/>
              </a:rPr>
              <a:t>AffectNet</a:t>
            </a:r>
            <a:r>
              <a:rPr lang="en-US" sz="1600" dirty="0">
                <a:latin typeface="Arial" panose="020B0604020202020204" pitchFamily="34" charset="0"/>
              </a:rPr>
              <a:t> Best Results</a:t>
            </a:r>
          </a:p>
          <a:p>
            <a:pPr marL="1257300" lvl="2" indent="-342900">
              <a:lnSpc>
                <a:spcPct val="87000"/>
              </a:lnSpc>
              <a:spcAft>
                <a:spcPts val="800"/>
              </a:spcAft>
              <a:buFont typeface="Symbol" panose="05050102010706020507" pitchFamily="18" charset="2"/>
              <a:buChar char=""/>
            </a:pPr>
            <a:endParaRPr lang="en-US" sz="1600" dirty="0">
              <a:latin typeface="Arial" panose="020B0604020202020204" pitchFamily="34" charset="0"/>
            </a:endParaRPr>
          </a:p>
        </p:txBody>
      </p:sp>
      <p:sp>
        <p:nvSpPr>
          <p:cNvPr id="7" name="Title 1">
            <a:extLst>
              <a:ext uri="{FF2B5EF4-FFF2-40B4-BE49-F238E27FC236}">
                <a16:creationId xmlns:a16="http://schemas.microsoft.com/office/drawing/2014/main" id="{9CD3E5FB-1502-CC19-AD33-8A807B519864}"/>
              </a:ext>
            </a:extLst>
          </p:cNvPr>
          <p:cNvSpPr txBox="1">
            <a:spLocks/>
          </p:cNvSpPr>
          <p:nvPr/>
        </p:nvSpPr>
        <p:spPr>
          <a:xfrm>
            <a:off x="458694" y="365761"/>
            <a:ext cx="11274612" cy="89789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GB" kern="100" spc="75" dirty="0">
                <a:solidFill>
                  <a:srgbClr val="595959"/>
                </a:solidFill>
                <a:latin typeface="Aptos" panose="020B0004020202020204" pitchFamily="34" charset="0"/>
                <a:ea typeface="Times New Roman" panose="02020603050405020304" pitchFamily="18" charset="0"/>
                <a:cs typeface="Times New Roman" panose="02020603050405020304" pitchFamily="18" charset="0"/>
              </a:rPr>
              <a:t>Existing Research (P2-3)</a:t>
            </a:r>
            <a:endParaRPr lang="en-MT" dirty="0"/>
          </a:p>
        </p:txBody>
      </p:sp>
      <p:sp>
        <p:nvSpPr>
          <p:cNvPr id="4" name="Content Placeholder 2">
            <a:extLst>
              <a:ext uri="{FF2B5EF4-FFF2-40B4-BE49-F238E27FC236}">
                <a16:creationId xmlns:a16="http://schemas.microsoft.com/office/drawing/2014/main" id="{C6F84582-F2AB-E337-21B8-106503808527}"/>
              </a:ext>
            </a:extLst>
          </p:cNvPr>
          <p:cNvSpPr txBox="1">
            <a:spLocks/>
          </p:cNvSpPr>
          <p:nvPr/>
        </p:nvSpPr>
        <p:spPr>
          <a:xfrm>
            <a:off x="458694" y="4229100"/>
            <a:ext cx="11274612" cy="310832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endParaRPr lang="en-MT" sz="14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3" name="Picture 2">
            <a:extLst>
              <a:ext uri="{FF2B5EF4-FFF2-40B4-BE49-F238E27FC236}">
                <a16:creationId xmlns:a16="http://schemas.microsoft.com/office/drawing/2014/main" id="{11421873-ACDF-FBBA-C634-3BF0A54A8460}"/>
              </a:ext>
            </a:extLst>
          </p:cNvPr>
          <p:cNvPicPr>
            <a:picLocks noChangeAspect="1"/>
          </p:cNvPicPr>
          <p:nvPr/>
        </p:nvPicPr>
        <p:blipFill>
          <a:blip r:embed="rId2"/>
          <a:stretch>
            <a:fillRect/>
          </a:stretch>
        </p:blipFill>
        <p:spPr>
          <a:xfrm>
            <a:off x="1871662" y="3272587"/>
            <a:ext cx="8448675" cy="3219652"/>
          </a:xfrm>
          <a:prstGeom prst="rect">
            <a:avLst/>
          </a:prstGeom>
        </p:spPr>
      </p:pic>
    </p:spTree>
    <p:extLst>
      <p:ext uri="{BB962C8B-B14F-4D97-AF65-F5344CB8AC3E}">
        <p14:creationId xmlns:p14="http://schemas.microsoft.com/office/powerpoint/2010/main" val="2061491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A51381-A2FC-3827-41C3-BE4DB1799F07}"/>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BEC3A1AD-021E-E7C8-442D-300A9B7E6D69}"/>
              </a:ext>
            </a:extLst>
          </p:cNvPr>
          <p:cNvSpPr>
            <a:spLocks noGrp="1"/>
          </p:cNvSpPr>
          <p:nvPr>
            <p:ph idx="1"/>
          </p:nvPr>
        </p:nvSpPr>
        <p:spPr>
          <a:xfrm>
            <a:off x="458694" y="1263649"/>
            <a:ext cx="11274612" cy="5594351"/>
          </a:xfrm>
        </p:spPr>
        <p:txBody>
          <a:bodyPr>
            <a:normAutofit/>
          </a:bodyPr>
          <a:lstStyle/>
          <a:p>
            <a:pPr marL="342900" indent="-342900">
              <a:lnSpc>
                <a:spcPct val="107000"/>
              </a:lnSpc>
              <a:spcAft>
                <a:spcPts val="800"/>
              </a:spcAft>
              <a:buFont typeface="Symbol" panose="05050102010706020507" pitchFamily="18" charset="2"/>
              <a:buChar char=""/>
            </a:pPr>
            <a:r>
              <a:rPr lang="en-US" sz="2000" b="1" kern="100" dirty="0">
                <a:latin typeface="Aptos" panose="020B0004020202020204" pitchFamily="34" charset="0"/>
                <a:cs typeface="Times New Roman" panose="02020603050405020304" pitchFamily="18" charset="0"/>
              </a:rPr>
              <a:t>Results</a:t>
            </a:r>
          </a:p>
          <a:p>
            <a:pPr marL="800100" lvl="1" indent="-342900">
              <a:lnSpc>
                <a:spcPct val="87000"/>
              </a:lnSpc>
              <a:spcAft>
                <a:spcPts val="800"/>
              </a:spcAft>
              <a:buFont typeface="Symbol" panose="05050102010706020507" pitchFamily="18" charset="2"/>
              <a:buChar char=""/>
            </a:pPr>
            <a:r>
              <a:rPr lang="en-US" sz="1600" dirty="0">
                <a:latin typeface="Arial" panose="020B0604020202020204" pitchFamily="34" charset="0"/>
              </a:rPr>
              <a:t>Experiment 2 (Multi-Source) </a:t>
            </a:r>
          </a:p>
          <a:p>
            <a:pPr marL="1257300" lvl="2" indent="-342900">
              <a:lnSpc>
                <a:spcPct val="87000"/>
              </a:lnSpc>
              <a:spcAft>
                <a:spcPts val="800"/>
              </a:spcAft>
              <a:buFont typeface="Symbol" panose="05050102010706020507" pitchFamily="18" charset="2"/>
              <a:buChar char=""/>
            </a:pPr>
            <a:r>
              <a:rPr lang="en-US" sz="1600" dirty="0">
                <a:latin typeface="Arial" panose="020B0604020202020204" pitchFamily="34" charset="0"/>
              </a:rPr>
              <a:t>Within-Setting - Average Accuracy (61.7%)</a:t>
            </a:r>
          </a:p>
          <a:p>
            <a:pPr marL="1257300" lvl="2" indent="-342900">
              <a:lnSpc>
                <a:spcPct val="87000"/>
              </a:lnSpc>
              <a:spcAft>
                <a:spcPts val="800"/>
              </a:spcAft>
              <a:buFont typeface="Symbol" panose="05050102010706020507" pitchFamily="18" charset="2"/>
              <a:buChar char=""/>
            </a:pPr>
            <a:r>
              <a:rPr lang="en-US" sz="1600" dirty="0">
                <a:latin typeface="Arial" panose="020B0604020202020204" pitchFamily="34" charset="0"/>
              </a:rPr>
              <a:t>Cross-Setting - Average Accuracy (42.76%)</a:t>
            </a:r>
          </a:p>
          <a:p>
            <a:pPr marL="1257300" lvl="2" indent="-342900">
              <a:lnSpc>
                <a:spcPct val="87000"/>
              </a:lnSpc>
              <a:spcAft>
                <a:spcPts val="800"/>
              </a:spcAft>
              <a:buFont typeface="Symbol" panose="05050102010706020507" pitchFamily="18" charset="2"/>
              <a:buChar char=""/>
            </a:pPr>
            <a:r>
              <a:rPr lang="en-US" sz="1600" dirty="0">
                <a:latin typeface="Arial" panose="020B0604020202020204" pitchFamily="34" charset="0"/>
              </a:rPr>
              <a:t>Leave-one-out - Average Accuracy (65.6%)</a:t>
            </a:r>
          </a:p>
          <a:p>
            <a:pPr marL="1257300" lvl="2" indent="-342900">
              <a:lnSpc>
                <a:spcPct val="87000"/>
              </a:lnSpc>
              <a:spcAft>
                <a:spcPts val="800"/>
              </a:spcAft>
              <a:buFont typeface="Symbol" panose="05050102010706020507" pitchFamily="18" charset="2"/>
              <a:buChar char=""/>
            </a:pPr>
            <a:r>
              <a:rPr lang="en-US" sz="1600" dirty="0">
                <a:latin typeface="Arial" panose="020B0604020202020204" pitchFamily="34" charset="0"/>
              </a:rPr>
              <a:t>The larger the training data generally improves cross-setting performance for all models</a:t>
            </a:r>
          </a:p>
        </p:txBody>
      </p:sp>
      <p:sp>
        <p:nvSpPr>
          <p:cNvPr id="7" name="Title 1">
            <a:extLst>
              <a:ext uri="{FF2B5EF4-FFF2-40B4-BE49-F238E27FC236}">
                <a16:creationId xmlns:a16="http://schemas.microsoft.com/office/drawing/2014/main" id="{876886EF-CAE4-9DA1-EA34-5A8716A4CA80}"/>
              </a:ext>
            </a:extLst>
          </p:cNvPr>
          <p:cNvSpPr txBox="1">
            <a:spLocks/>
          </p:cNvSpPr>
          <p:nvPr/>
        </p:nvSpPr>
        <p:spPr>
          <a:xfrm>
            <a:off x="458694" y="365761"/>
            <a:ext cx="11274612" cy="89789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GB" kern="100" spc="75" dirty="0">
                <a:solidFill>
                  <a:srgbClr val="595959"/>
                </a:solidFill>
                <a:latin typeface="Aptos" panose="020B0004020202020204" pitchFamily="34" charset="0"/>
                <a:ea typeface="Times New Roman" panose="02020603050405020304" pitchFamily="18" charset="0"/>
                <a:cs typeface="Times New Roman" panose="02020603050405020304" pitchFamily="18" charset="0"/>
              </a:rPr>
              <a:t>Existing Research (P2-4)</a:t>
            </a:r>
            <a:endParaRPr lang="en-MT" dirty="0"/>
          </a:p>
        </p:txBody>
      </p:sp>
      <p:sp>
        <p:nvSpPr>
          <p:cNvPr id="4" name="Content Placeholder 2">
            <a:extLst>
              <a:ext uri="{FF2B5EF4-FFF2-40B4-BE49-F238E27FC236}">
                <a16:creationId xmlns:a16="http://schemas.microsoft.com/office/drawing/2014/main" id="{D951518D-6247-9654-2E6C-607F37A9E8FE}"/>
              </a:ext>
            </a:extLst>
          </p:cNvPr>
          <p:cNvSpPr txBox="1">
            <a:spLocks/>
          </p:cNvSpPr>
          <p:nvPr/>
        </p:nvSpPr>
        <p:spPr>
          <a:xfrm>
            <a:off x="458694" y="4229100"/>
            <a:ext cx="11274612" cy="310832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endParaRPr lang="en-MT" sz="14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423020D1-378C-BCEF-4D60-E2BB919C835E}"/>
              </a:ext>
            </a:extLst>
          </p:cNvPr>
          <p:cNvPicPr>
            <a:picLocks noChangeAspect="1"/>
          </p:cNvPicPr>
          <p:nvPr/>
        </p:nvPicPr>
        <p:blipFill>
          <a:blip r:embed="rId2"/>
          <a:stretch>
            <a:fillRect/>
          </a:stretch>
        </p:blipFill>
        <p:spPr>
          <a:xfrm>
            <a:off x="458694" y="3624561"/>
            <a:ext cx="7136607" cy="2867678"/>
          </a:xfrm>
          <a:prstGeom prst="rect">
            <a:avLst/>
          </a:prstGeom>
        </p:spPr>
      </p:pic>
      <p:pic>
        <p:nvPicPr>
          <p:cNvPr id="9" name="Picture 8">
            <a:extLst>
              <a:ext uri="{FF2B5EF4-FFF2-40B4-BE49-F238E27FC236}">
                <a16:creationId xmlns:a16="http://schemas.microsoft.com/office/drawing/2014/main" id="{B1366A95-4ED5-08F9-5F1E-474E904C6618}"/>
              </a:ext>
            </a:extLst>
          </p:cNvPr>
          <p:cNvPicPr>
            <a:picLocks noChangeAspect="1"/>
          </p:cNvPicPr>
          <p:nvPr/>
        </p:nvPicPr>
        <p:blipFill>
          <a:blip r:embed="rId3"/>
          <a:stretch>
            <a:fillRect/>
          </a:stretch>
        </p:blipFill>
        <p:spPr>
          <a:xfrm>
            <a:off x="7885205" y="3624561"/>
            <a:ext cx="3848101" cy="2868711"/>
          </a:xfrm>
          <a:prstGeom prst="rect">
            <a:avLst/>
          </a:prstGeom>
        </p:spPr>
      </p:pic>
    </p:spTree>
    <p:extLst>
      <p:ext uri="{BB962C8B-B14F-4D97-AF65-F5344CB8AC3E}">
        <p14:creationId xmlns:p14="http://schemas.microsoft.com/office/powerpoint/2010/main" val="3785657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350D0B4-CB19-85A5-716D-6C15F8373EE7}"/>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B41E31A-6438-6C03-DEDF-67AC5AFFF027}"/>
              </a:ext>
            </a:extLst>
          </p:cNvPr>
          <p:cNvSpPr>
            <a:spLocks noGrp="1"/>
          </p:cNvSpPr>
          <p:nvPr>
            <p:ph idx="1"/>
          </p:nvPr>
        </p:nvSpPr>
        <p:spPr>
          <a:xfrm>
            <a:off x="458694" y="1263651"/>
            <a:ext cx="11274612" cy="5594351"/>
          </a:xfrm>
        </p:spPr>
        <p:txBody>
          <a:bodyPr>
            <a:normAutofit/>
          </a:bodyPr>
          <a:lstStyle/>
          <a:p>
            <a:pPr marL="342900" indent="-342900">
              <a:lnSpc>
                <a:spcPct val="107000"/>
              </a:lnSpc>
              <a:spcAft>
                <a:spcPts val="800"/>
              </a:spcAft>
              <a:buFont typeface="Symbol" panose="05050102010706020507" pitchFamily="18" charset="2"/>
              <a:buChar char=""/>
            </a:pPr>
            <a:r>
              <a:rPr lang="en-US" sz="2000" b="1" kern="100" dirty="0">
                <a:latin typeface="Aptos" panose="020B0004020202020204" pitchFamily="34" charset="0"/>
                <a:cs typeface="Times New Roman" panose="02020603050405020304" pitchFamily="18" charset="0"/>
              </a:rPr>
              <a:t>Results</a:t>
            </a:r>
          </a:p>
          <a:p>
            <a:pPr marL="800100" lvl="1" indent="-342900">
              <a:lnSpc>
                <a:spcPct val="87000"/>
              </a:lnSpc>
              <a:spcAft>
                <a:spcPts val="800"/>
              </a:spcAft>
              <a:buFont typeface="Symbol" panose="05050102010706020507" pitchFamily="18" charset="2"/>
              <a:buChar char=""/>
            </a:pPr>
            <a:r>
              <a:rPr lang="en-US" sz="1600" dirty="0">
                <a:latin typeface="Arial" panose="020B0604020202020204" pitchFamily="34" charset="0"/>
              </a:rPr>
              <a:t>Experiment 3 (Commercial API)</a:t>
            </a:r>
          </a:p>
          <a:p>
            <a:pPr marL="1257300" lvl="2" indent="-342900">
              <a:lnSpc>
                <a:spcPct val="87000"/>
              </a:lnSpc>
              <a:spcAft>
                <a:spcPts val="800"/>
              </a:spcAft>
              <a:buFont typeface="Symbol" panose="05050102010706020507" pitchFamily="18" charset="2"/>
              <a:buChar char=""/>
            </a:pPr>
            <a:r>
              <a:rPr lang="en-US" sz="1600" dirty="0">
                <a:latin typeface="Arial" panose="020B0604020202020204" pitchFamily="34" charset="0"/>
              </a:rPr>
              <a:t>Only Test Sets used for results</a:t>
            </a:r>
          </a:p>
          <a:p>
            <a:pPr marL="1257300" lvl="2" indent="-342900">
              <a:lnSpc>
                <a:spcPct val="87000"/>
              </a:lnSpc>
              <a:spcAft>
                <a:spcPts val="800"/>
              </a:spcAft>
              <a:buFont typeface="Symbol" panose="05050102010706020507" pitchFamily="18" charset="2"/>
              <a:buChar char=""/>
            </a:pPr>
            <a:r>
              <a:rPr lang="en-US" sz="1600" dirty="0">
                <a:latin typeface="Arial" panose="020B0604020202020204" pitchFamily="34" charset="0"/>
              </a:rPr>
              <a:t>API average performance underperforms by 25% across all datasets compared to within-corpus results</a:t>
            </a:r>
          </a:p>
          <a:p>
            <a:pPr marL="1257300" lvl="2" indent="-342900">
              <a:lnSpc>
                <a:spcPct val="87000"/>
              </a:lnSpc>
              <a:spcAft>
                <a:spcPts val="800"/>
              </a:spcAft>
              <a:buFont typeface="Symbol" panose="05050102010706020507" pitchFamily="18" charset="2"/>
              <a:buChar char=""/>
            </a:pPr>
            <a:r>
              <a:rPr lang="en-US" sz="1600" dirty="0">
                <a:latin typeface="Arial" panose="020B0604020202020204" pitchFamily="34" charset="0"/>
              </a:rPr>
              <a:t>Microsoft Azure (Discontinued -&gt; Missing Results)</a:t>
            </a:r>
          </a:p>
          <a:p>
            <a:pPr marL="1257300" lvl="2" indent="-342900">
              <a:lnSpc>
                <a:spcPct val="87000"/>
              </a:lnSpc>
              <a:spcAft>
                <a:spcPts val="800"/>
              </a:spcAft>
              <a:buFont typeface="Symbol" panose="05050102010706020507" pitchFamily="18" charset="2"/>
              <a:buChar char=""/>
            </a:pPr>
            <a:r>
              <a:rPr lang="en-US" sz="1600" dirty="0">
                <a:latin typeface="Arial" panose="020B0604020202020204" pitchFamily="34" charset="0"/>
              </a:rPr>
              <a:t>Constantly Changing</a:t>
            </a:r>
            <a:endParaRPr lang="en-GB" sz="1600" dirty="0">
              <a:latin typeface="Arial" panose="020B0604020202020204" pitchFamily="34" charset="0"/>
            </a:endParaRPr>
          </a:p>
        </p:txBody>
      </p:sp>
      <p:sp>
        <p:nvSpPr>
          <p:cNvPr id="7" name="Title 1">
            <a:extLst>
              <a:ext uri="{FF2B5EF4-FFF2-40B4-BE49-F238E27FC236}">
                <a16:creationId xmlns:a16="http://schemas.microsoft.com/office/drawing/2014/main" id="{2C6B5BAF-926A-5883-E3EB-424E1A5DA557}"/>
              </a:ext>
            </a:extLst>
          </p:cNvPr>
          <p:cNvSpPr txBox="1">
            <a:spLocks/>
          </p:cNvSpPr>
          <p:nvPr/>
        </p:nvSpPr>
        <p:spPr>
          <a:xfrm>
            <a:off x="458694" y="365761"/>
            <a:ext cx="11274612" cy="89789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GB" kern="100" spc="75" dirty="0">
                <a:solidFill>
                  <a:srgbClr val="595959"/>
                </a:solidFill>
                <a:latin typeface="Aptos" panose="020B0004020202020204" pitchFamily="34" charset="0"/>
                <a:ea typeface="Times New Roman" panose="02020603050405020304" pitchFamily="18" charset="0"/>
                <a:cs typeface="Times New Roman" panose="02020603050405020304" pitchFamily="18" charset="0"/>
              </a:rPr>
              <a:t>Existing Research (P2-5)</a:t>
            </a:r>
            <a:endParaRPr lang="en-MT" dirty="0"/>
          </a:p>
        </p:txBody>
      </p:sp>
      <p:pic>
        <p:nvPicPr>
          <p:cNvPr id="10" name="Picture 9">
            <a:extLst>
              <a:ext uri="{FF2B5EF4-FFF2-40B4-BE49-F238E27FC236}">
                <a16:creationId xmlns:a16="http://schemas.microsoft.com/office/drawing/2014/main" id="{2FABF062-6605-C4AB-8263-E3763242EB54}"/>
              </a:ext>
            </a:extLst>
          </p:cNvPr>
          <p:cNvPicPr>
            <a:picLocks noChangeAspect="1"/>
          </p:cNvPicPr>
          <p:nvPr/>
        </p:nvPicPr>
        <p:blipFill>
          <a:blip r:embed="rId2"/>
          <a:stretch>
            <a:fillRect/>
          </a:stretch>
        </p:blipFill>
        <p:spPr>
          <a:xfrm>
            <a:off x="2986980" y="3739493"/>
            <a:ext cx="6218039" cy="2752746"/>
          </a:xfrm>
          <a:prstGeom prst="rect">
            <a:avLst/>
          </a:prstGeom>
        </p:spPr>
      </p:pic>
    </p:spTree>
    <p:extLst>
      <p:ext uri="{BB962C8B-B14F-4D97-AF65-F5344CB8AC3E}">
        <p14:creationId xmlns:p14="http://schemas.microsoft.com/office/powerpoint/2010/main" val="1378192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27E3CC-7536-8531-8828-282F3BB4FBCC}"/>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9452374B-A1A3-9B93-E9DF-C846948CA6E3}"/>
              </a:ext>
            </a:extLst>
          </p:cNvPr>
          <p:cNvSpPr>
            <a:spLocks noGrp="1"/>
          </p:cNvSpPr>
          <p:nvPr>
            <p:ph idx="1"/>
          </p:nvPr>
        </p:nvSpPr>
        <p:spPr>
          <a:xfrm>
            <a:off x="458694" y="1263649"/>
            <a:ext cx="11274612" cy="5228589"/>
          </a:xfrm>
        </p:spPr>
        <p:txBody>
          <a:bodyPr>
            <a:normAutofit/>
          </a:bodyPr>
          <a:lstStyle/>
          <a:p>
            <a:pPr marL="342900" indent="-342900">
              <a:lnSpc>
                <a:spcPct val="107000"/>
              </a:lnSpc>
              <a:spcAft>
                <a:spcPts val="800"/>
              </a:spcAft>
              <a:buFont typeface="Symbol" panose="05050102010706020507" pitchFamily="18" charset="2"/>
              <a:buChar char=""/>
            </a:pPr>
            <a:r>
              <a:rPr lang="en-GB" sz="2000" b="1" kern="100" dirty="0">
                <a:latin typeface="Aptos" panose="020B0004020202020204" pitchFamily="34" charset="0"/>
                <a:cs typeface="Times New Roman" panose="02020603050405020304" pitchFamily="18" charset="0"/>
              </a:rPr>
              <a:t>Datasets / Models</a:t>
            </a: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SOTA Models &amp; Benchmark datasets:</a:t>
            </a:r>
          </a:p>
          <a:p>
            <a:pPr marL="800100" lvl="1" indent="-342900">
              <a:lnSpc>
                <a:spcPct val="107000"/>
              </a:lnSpc>
              <a:spcAft>
                <a:spcPts val="800"/>
              </a:spcAft>
              <a:buFont typeface="Symbol" panose="05050102010706020507" pitchFamily="18" charset="2"/>
              <a:buChar char=""/>
            </a:pPr>
            <a:endParaRPr lang="en-GB" sz="1600" kern="100" dirty="0">
              <a:latin typeface="Aptos" panose="020B000402020202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endParaRPr lang="en-GB" sz="1600" kern="100" dirty="0">
              <a:latin typeface="Aptos" panose="020B000402020202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endParaRPr lang="en-GB" sz="1600" kern="100" dirty="0">
              <a:latin typeface="Aptos" panose="020B000402020202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endParaRPr lang="en-GB" sz="1600" kern="100" dirty="0">
              <a:latin typeface="Aptos" panose="020B0004020202020204" pitchFamily="34" charset="0"/>
              <a:cs typeface="Times New Roman" panose="02020603050405020304" pitchFamily="18" charset="0"/>
            </a:endParaRPr>
          </a:p>
          <a:p>
            <a:pPr marL="457200" lvl="1" indent="0">
              <a:lnSpc>
                <a:spcPct val="107000"/>
              </a:lnSpc>
              <a:spcAft>
                <a:spcPts val="800"/>
              </a:spcAft>
              <a:buNone/>
            </a:pPr>
            <a:endParaRPr lang="en-GB" sz="1600" kern="100" dirty="0">
              <a:latin typeface="Aptos" panose="020B000402020202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Prepare &amp; Pre-Process Datasets (Face Detection &amp; Alignment, Grayscale, Resizing)</a:t>
            </a:r>
          </a:p>
          <a:p>
            <a:pPr>
              <a:lnSpc>
                <a:spcPct val="107000"/>
              </a:lnSpc>
              <a:spcAft>
                <a:spcPts val="800"/>
              </a:spcAft>
            </a:pPr>
            <a:r>
              <a:rPr lang="en-GB" sz="2000" b="1" kern="100" dirty="0">
                <a:latin typeface="Aptos" panose="020B0004020202020204" pitchFamily="34" charset="0"/>
                <a:cs typeface="Times New Roman" panose="02020603050405020304" pitchFamily="18" charset="0"/>
              </a:rPr>
              <a:t>Performance Metrics</a:t>
            </a: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Primary Metric : Accuracy</a:t>
            </a: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Secondary Metric: Precision, Recall, </a:t>
            </a:r>
            <a:r>
              <a:rPr lang="en-US" sz="1600" kern="100" dirty="0">
                <a:latin typeface="Aptos" panose="020B0004020202020204" pitchFamily="34" charset="0"/>
                <a:cs typeface="Times New Roman" panose="02020603050405020304" pitchFamily="18" charset="0"/>
              </a:rPr>
              <a:t>F1-score</a:t>
            </a:r>
            <a:endParaRPr lang="en-GB" sz="1600" kern="100" dirty="0">
              <a:latin typeface="Aptos" panose="020B0004020202020204" pitchFamily="34" charset="0"/>
              <a:cs typeface="Times New Roman" panose="02020603050405020304" pitchFamily="18" charset="0"/>
            </a:endParaRPr>
          </a:p>
          <a:p>
            <a:pPr marL="914400" lvl="2" indent="0">
              <a:lnSpc>
                <a:spcPct val="107000"/>
              </a:lnSpc>
              <a:spcAft>
                <a:spcPts val="800"/>
              </a:spcAft>
              <a:buNone/>
            </a:pPr>
            <a:endParaRPr lang="en-GB" sz="1400" kern="100" dirty="0">
              <a:latin typeface="Aptos" panose="020B000402020202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DC147A3D-4741-837B-F179-D57AF30B9343}"/>
              </a:ext>
            </a:extLst>
          </p:cNvPr>
          <p:cNvSpPr txBox="1">
            <a:spLocks/>
          </p:cNvSpPr>
          <p:nvPr/>
        </p:nvSpPr>
        <p:spPr>
          <a:xfrm>
            <a:off x="458694" y="365761"/>
            <a:ext cx="11274612" cy="89789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GB" kern="100" spc="75" dirty="0">
                <a:solidFill>
                  <a:srgbClr val="595959"/>
                </a:solidFill>
                <a:latin typeface="Aptos" panose="020B0004020202020204" pitchFamily="34" charset="0"/>
                <a:ea typeface="Times New Roman" panose="02020603050405020304" pitchFamily="18" charset="0"/>
                <a:cs typeface="Times New Roman" panose="02020603050405020304" pitchFamily="18" charset="0"/>
              </a:rPr>
              <a:t>My Plan (1)</a:t>
            </a:r>
            <a:endParaRPr lang="en-MT" dirty="0"/>
          </a:p>
        </p:txBody>
      </p:sp>
      <p:sp>
        <p:nvSpPr>
          <p:cNvPr id="4" name="Content Placeholder 2">
            <a:extLst>
              <a:ext uri="{FF2B5EF4-FFF2-40B4-BE49-F238E27FC236}">
                <a16:creationId xmlns:a16="http://schemas.microsoft.com/office/drawing/2014/main" id="{C3973960-34F0-0B3A-A769-59D6241C6505}"/>
              </a:ext>
            </a:extLst>
          </p:cNvPr>
          <p:cNvSpPr txBox="1">
            <a:spLocks/>
          </p:cNvSpPr>
          <p:nvPr/>
        </p:nvSpPr>
        <p:spPr>
          <a:xfrm>
            <a:off x="458694" y="4229100"/>
            <a:ext cx="11274612" cy="310832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endParaRPr lang="en-MT" sz="1400" kern="100" dirty="0">
              <a:effectLst/>
              <a:latin typeface="Aptos" panose="020B0004020202020204" pitchFamily="34" charset="0"/>
              <a:ea typeface="Aptos" panose="020B0004020202020204" pitchFamily="34"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4CA1CC1B-FCC2-B407-D87E-CC9EC9900385}"/>
              </a:ext>
            </a:extLst>
          </p:cNvPr>
          <p:cNvGraphicFramePr>
            <a:graphicFrameLocks noGrp="1"/>
          </p:cNvGraphicFramePr>
          <p:nvPr>
            <p:extLst>
              <p:ext uri="{D42A27DB-BD31-4B8C-83A1-F6EECF244321}">
                <p14:modId xmlns:p14="http://schemas.microsoft.com/office/powerpoint/2010/main" val="1765612262"/>
              </p:ext>
            </p:extLst>
          </p:nvPr>
        </p:nvGraphicFramePr>
        <p:xfrm>
          <a:off x="2894106" y="2161539"/>
          <a:ext cx="6403788" cy="1919685"/>
        </p:xfrm>
        <a:graphic>
          <a:graphicData uri="http://schemas.openxmlformats.org/drawingml/2006/table">
            <a:tbl>
              <a:tblPr firstRow="1" bandRow="1">
                <a:tableStyleId>{5C22544A-7EE6-4342-B048-85BDC9FD1C3A}</a:tableStyleId>
              </a:tblPr>
              <a:tblGrid>
                <a:gridCol w="3201894">
                  <a:extLst>
                    <a:ext uri="{9D8B030D-6E8A-4147-A177-3AD203B41FA5}">
                      <a16:colId xmlns:a16="http://schemas.microsoft.com/office/drawing/2014/main" val="74696118"/>
                    </a:ext>
                  </a:extLst>
                </a:gridCol>
                <a:gridCol w="3201894">
                  <a:extLst>
                    <a:ext uri="{9D8B030D-6E8A-4147-A177-3AD203B41FA5}">
                      <a16:colId xmlns:a16="http://schemas.microsoft.com/office/drawing/2014/main" val="3759233739"/>
                    </a:ext>
                  </a:extLst>
                </a:gridCol>
              </a:tblGrid>
              <a:tr h="265461">
                <a:tc>
                  <a:txBody>
                    <a:bodyPr/>
                    <a:lstStyle/>
                    <a:p>
                      <a:r>
                        <a:rPr lang="en-GB" sz="1400" kern="100" dirty="0">
                          <a:solidFill>
                            <a:schemeClr val="bg1"/>
                          </a:solidFill>
                          <a:latin typeface="Aptos" panose="020B0004020202020204" pitchFamily="34" charset="0"/>
                          <a:ea typeface="+mn-ea"/>
                          <a:cs typeface="Times New Roman" panose="02020603050405020304" pitchFamily="18" charset="0"/>
                        </a:rPr>
                        <a:t>Models</a:t>
                      </a:r>
                      <a:endParaRPr lang="en-MT" sz="1400" kern="100" dirty="0">
                        <a:solidFill>
                          <a:schemeClr val="bg1"/>
                        </a:solidFill>
                        <a:latin typeface="Aptos" panose="020B0004020202020204" pitchFamily="34" charset="0"/>
                        <a:ea typeface="+mn-ea"/>
                        <a:cs typeface="Times New Roman" panose="02020603050405020304" pitchFamily="18" charset="0"/>
                      </a:endParaRPr>
                    </a:p>
                  </a:txBody>
                  <a:tcPr/>
                </a:tc>
                <a:tc>
                  <a:txBody>
                    <a:bodyPr/>
                    <a:lstStyle/>
                    <a:p>
                      <a:r>
                        <a:rPr lang="en-GB" sz="1400" kern="100" dirty="0">
                          <a:solidFill>
                            <a:schemeClr val="bg1"/>
                          </a:solidFill>
                          <a:latin typeface="Aptos" panose="020B0004020202020204" pitchFamily="34" charset="0"/>
                          <a:ea typeface="+mn-ea"/>
                          <a:cs typeface="Times New Roman" panose="02020603050405020304" pitchFamily="18" charset="0"/>
                        </a:rPr>
                        <a:t>Datasets</a:t>
                      </a:r>
                      <a:endParaRPr lang="en-MT" sz="1400" kern="100" dirty="0">
                        <a:solidFill>
                          <a:schemeClr val="bg1"/>
                        </a:solidFill>
                        <a:latin typeface="Aptos" panose="020B0004020202020204" pitchFamily="34" charset="0"/>
                        <a:ea typeface="+mn-ea"/>
                        <a:cs typeface="Times New Roman" panose="02020603050405020304" pitchFamily="18" charset="0"/>
                      </a:endParaRPr>
                    </a:p>
                  </a:txBody>
                  <a:tcPr/>
                </a:tc>
                <a:extLst>
                  <a:ext uri="{0D108BD9-81ED-4DB2-BD59-A6C34878D82A}">
                    <a16:rowId xmlns:a16="http://schemas.microsoft.com/office/drawing/2014/main" val="135874453"/>
                  </a:ext>
                </a:extLst>
              </a:tr>
              <a:tr h="322977">
                <a:tc>
                  <a:txBody>
                    <a:bodyPr/>
                    <a:lstStyle/>
                    <a:p>
                      <a:r>
                        <a:rPr lang="en-GB" sz="1400" kern="100" dirty="0" err="1">
                          <a:solidFill>
                            <a:schemeClr val="tx1"/>
                          </a:solidFill>
                          <a:latin typeface="Aptos" panose="020B0004020202020204" pitchFamily="34" charset="0"/>
                          <a:ea typeface="+mn-ea"/>
                          <a:cs typeface="Times New Roman" panose="02020603050405020304" pitchFamily="18" charset="0"/>
                        </a:rPr>
                        <a:t>ResEmoteNet</a:t>
                      </a:r>
                      <a:endParaRPr lang="en-MT" sz="1400" kern="100" dirty="0">
                        <a:solidFill>
                          <a:schemeClr val="tx1"/>
                        </a:solidFill>
                        <a:latin typeface="Aptos" panose="020B0004020202020204" pitchFamily="34" charset="0"/>
                        <a:ea typeface="+mn-ea"/>
                        <a:cs typeface="Times New Roman" panose="02020603050405020304" pitchFamily="18" charset="0"/>
                      </a:endParaRPr>
                    </a:p>
                  </a:txBody>
                  <a:tcPr/>
                </a:tc>
                <a:tc>
                  <a:txBody>
                    <a:bodyPr/>
                    <a:lstStyle/>
                    <a:p>
                      <a:r>
                        <a:rPr lang="en-GB" sz="1400" kern="100" dirty="0" err="1">
                          <a:solidFill>
                            <a:schemeClr val="tx1"/>
                          </a:solidFill>
                          <a:latin typeface="Aptos" panose="020B0004020202020204" pitchFamily="34" charset="0"/>
                          <a:ea typeface="+mn-ea"/>
                          <a:cs typeface="Times New Roman" panose="02020603050405020304" pitchFamily="18" charset="0"/>
                        </a:rPr>
                        <a:t>AffectNet</a:t>
                      </a:r>
                      <a:endParaRPr lang="en-MT" sz="1400" kern="100" dirty="0">
                        <a:solidFill>
                          <a:schemeClr val="tx1"/>
                        </a:solidFill>
                        <a:latin typeface="Aptos" panose="020B0004020202020204" pitchFamily="34" charset="0"/>
                        <a:ea typeface="+mn-ea"/>
                        <a:cs typeface="Times New Roman" panose="02020603050405020304" pitchFamily="18" charset="0"/>
                      </a:endParaRPr>
                    </a:p>
                  </a:txBody>
                  <a:tcPr/>
                </a:tc>
                <a:extLst>
                  <a:ext uri="{0D108BD9-81ED-4DB2-BD59-A6C34878D82A}">
                    <a16:rowId xmlns:a16="http://schemas.microsoft.com/office/drawing/2014/main" val="3884886486"/>
                  </a:ext>
                </a:extLst>
              </a:tr>
              <a:tr h="322977">
                <a:tc>
                  <a:txBody>
                    <a:bodyPr/>
                    <a:lstStyle/>
                    <a:p>
                      <a:r>
                        <a:rPr lang="en-GB" sz="1400" kern="100" dirty="0">
                          <a:solidFill>
                            <a:schemeClr val="tx1"/>
                          </a:solidFill>
                          <a:latin typeface="Aptos" panose="020B0004020202020204" pitchFamily="34" charset="0"/>
                          <a:ea typeface="+mn-ea"/>
                          <a:cs typeface="Times New Roman" panose="02020603050405020304" pitchFamily="18" charset="0"/>
                        </a:rPr>
                        <a:t>ResNet50</a:t>
                      </a:r>
                      <a:endParaRPr lang="en-MT" sz="1400" kern="100" dirty="0">
                        <a:solidFill>
                          <a:schemeClr val="tx1"/>
                        </a:solidFill>
                        <a:latin typeface="Aptos" panose="020B0004020202020204" pitchFamily="34" charset="0"/>
                        <a:ea typeface="+mn-ea"/>
                        <a:cs typeface="Times New Roman" panose="02020603050405020304" pitchFamily="18" charset="0"/>
                      </a:endParaRPr>
                    </a:p>
                  </a:txBody>
                  <a:tcPr/>
                </a:tc>
                <a:tc>
                  <a:txBody>
                    <a:bodyPr/>
                    <a:lstStyle/>
                    <a:p>
                      <a:r>
                        <a:rPr lang="en-GB" sz="1400" kern="100" dirty="0">
                          <a:solidFill>
                            <a:schemeClr val="tx1"/>
                          </a:solidFill>
                          <a:latin typeface="Aptos" panose="020B0004020202020204" pitchFamily="34" charset="0"/>
                          <a:ea typeface="+mn-ea"/>
                          <a:cs typeface="Times New Roman" panose="02020603050405020304" pitchFamily="18" charset="0"/>
                        </a:rPr>
                        <a:t>FER2013</a:t>
                      </a:r>
                      <a:endParaRPr lang="en-MT" sz="1400" kern="100" dirty="0">
                        <a:solidFill>
                          <a:schemeClr val="tx1"/>
                        </a:solidFill>
                        <a:latin typeface="Aptos" panose="020B0004020202020204" pitchFamily="34" charset="0"/>
                        <a:ea typeface="+mn-ea"/>
                        <a:cs typeface="Times New Roman" panose="02020603050405020304" pitchFamily="18" charset="0"/>
                      </a:endParaRPr>
                    </a:p>
                  </a:txBody>
                  <a:tcPr/>
                </a:tc>
                <a:extLst>
                  <a:ext uri="{0D108BD9-81ED-4DB2-BD59-A6C34878D82A}">
                    <a16:rowId xmlns:a16="http://schemas.microsoft.com/office/drawing/2014/main" val="123323182"/>
                  </a:ext>
                </a:extLst>
              </a:tr>
              <a:tr h="322977">
                <a:tc>
                  <a:txBody>
                    <a:bodyPr/>
                    <a:lstStyle/>
                    <a:p>
                      <a:r>
                        <a:rPr lang="en-GB" sz="1400" kern="100" dirty="0" err="1">
                          <a:solidFill>
                            <a:schemeClr val="tx1"/>
                          </a:solidFill>
                          <a:latin typeface="Aptos" panose="020B0004020202020204" pitchFamily="34" charset="0"/>
                          <a:ea typeface="+mn-ea"/>
                          <a:cs typeface="Times New Roman" panose="02020603050405020304" pitchFamily="18" charset="0"/>
                        </a:rPr>
                        <a:t>EmoNeXt</a:t>
                      </a:r>
                      <a:endParaRPr lang="en-MT" sz="1400" kern="100" dirty="0">
                        <a:solidFill>
                          <a:schemeClr val="tx1"/>
                        </a:solidFill>
                        <a:latin typeface="Aptos" panose="020B0004020202020204" pitchFamily="34" charset="0"/>
                        <a:ea typeface="+mn-ea"/>
                        <a:cs typeface="Times New Roman" panose="02020603050405020304" pitchFamily="18" charset="0"/>
                      </a:endParaRPr>
                    </a:p>
                  </a:txBody>
                  <a:tcPr/>
                </a:tc>
                <a:tc>
                  <a:txBody>
                    <a:bodyPr/>
                    <a:lstStyle/>
                    <a:p>
                      <a:r>
                        <a:rPr lang="en-GB" sz="1400" kern="100" dirty="0">
                          <a:solidFill>
                            <a:schemeClr val="tx1"/>
                          </a:solidFill>
                          <a:latin typeface="Aptos" panose="020B0004020202020204" pitchFamily="34" charset="0"/>
                          <a:ea typeface="+mn-ea"/>
                          <a:cs typeface="Times New Roman" panose="02020603050405020304" pitchFamily="18" charset="0"/>
                        </a:rPr>
                        <a:t>RAF-DB</a:t>
                      </a:r>
                      <a:endParaRPr lang="en-MT" sz="1400" kern="100" dirty="0">
                        <a:solidFill>
                          <a:schemeClr val="tx1"/>
                        </a:solidFill>
                        <a:latin typeface="Aptos" panose="020B0004020202020204" pitchFamily="34" charset="0"/>
                        <a:ea typeface="+mn-ea"/>
                        <a:cs typeface="Times New Roman" panose="02020603050405020304" pitchFamily="18" charset="0"/>
                      </a:endParaRPr>
                    </a:p>
                  </a:txBody>
                  <a:tcPr/>
                </a:tc>
                <a:extLst>
                  <a:ext uri="{0D108BD9-81ED-4DB2-BD59-A6C34878D82A}">
                    <a16:rowId xmlns:a16="http://schemas.microsoft.com/office/drawing/2014/main" val="2673018738"/>
                  </a:ext>
                </a:extLst>
              </a:tr>
              <a:tr h="322977">
                <a:tc>
                  <a:txBody>
                    <a:bodyPr/>
                    <a:lstStyle/>
                    <a:p>
                      <a:r>
                        <a:rPr lang="en-GB" sz="1400" kern="100" dirty="0">
                          <a:solidFill>
                            <a:schemeClr val="tx1"/>
                          </a:solidFill>
                          <a:latin typeface="Aptos" panose="020B0004020202020204" pitchFamily="34" charset="0"/>
                          <a:ea typeface="+mn-ea"/>
                          <a:cs typeface="Times New Roman" panose="02020603050405020304" pitchFamily="18" charset="0"/>
                        </a:rPr>
                        <a:t>DDAMFN++</a:t>
                      </a:r>
                      <a:endParaRPr lang="en-MT" sz="1400" kern="100" dirty="0">
                        <a:solidFill>
                          <a:schemeClr val="tx1"/>
                        </a:solidFill>
                        <a:latin typeface="Aptos" panose="020B0004020202020204" pitchFamily="34" charset="0"/>
                        <a:ea typeface="+mn-ea"/>
                        <a:cs typeface="Times New Roman" panose="02020603050405020304" pitchFamily="18" charset="0"/>
                      </a:endParaRPr>
                    </a:p>
                  </a:txBody>
                  <a:tcPr/>
                </a:tc>
                <a:tc>
                  <a:txBody>
                    <a:bodyPr/>
                    <a:lstStyle/>
                    <a:p>
                      <a:r>
                        <a:rPr lang="en-GB" sz="1400" kern="100" dirty="0">
                          <a:solidFill>
                            <a:schemeClr val="tx1"/>
                          </a:solidFill>
                          <a:latin typeface="Aptos" panose="020B0004020202020204" pitchFamily="34" charset="0"/>
                          <a:ea typeface="+mn-ea"/>
                          <a:cs typeface="Times New Roman" panose="02020603050405020304" pitchFamily="18" charset="0"/>
                        </a:rPr>
                        <a:t>CK+</a:t>
                      </a:r>
                      <a:endParaRPr lang="en-MT" sz="1400" kern="100" dirty="0">
                        <a:solidFill>
                          <a:schemeClr val="tx1"/>
                        </a:solidFill>
                        <a:latin typeface="Aptos" panose="020B0004020202020204" pitchFamily="34" charset="0"/>
                        <a:ea typeface="+mn-ea"/>
                        <a:cs typeface="Times New Roman" panose="02020603050405020304" pitchFamily="18" charset="0"/>
                      </a:endParaRPr>
                    </a:p>
                  </a:txBody>
                  <a:tcPr/>
                </a:tc>
                <a:extLst>
                  <a:ext uri="{0D108BD9-81ED-4DB2-BD59-A6C34878D82A}">
                    <a16:rowId xmlns:a16="http://schemas.microsoft.com/office/drawing/2014/main" val="1009863000"/>
                  </a:ext>
                </a:extLst>
              </a:tr>
              <a:tr h="322977">
                <a:tc>
                  <a:txBody>
                    <a:bodyPr/>
                    <a:lstStyle/>
                    <a:p>
                      <a:r>
                        <a:rPr lang="en-GB" sz="1400" kern="100" dirty="0" err="1">
                          <a:solidFill>
                            <a:schemeClr val="tx1"/>
                          </a:solidFill>
                          <a:latin typeface="Aptos" panose="020B0004020202020204" pitchFamily="34" charset="0"/>
                          <a:ea typeface="+mn-ea"/>
                          <a:cs typeface="Times New Roman" panose="02020603050405020304" pitchFamily="18" charset="0"/>
                        </a:rPr>
                        <a:t>PAtt</a:t>
                      </a:r>
                      <a:r>
                        <a:rPr lang="en-GB" sz="1400" kern="100" dirty="0">
                          <a:solidFill>
                            <a:schemeClr val="tx1"/>
                          </a:solidFill>
                          <a:latin typeface="Aptos" panose="020B0004020202020204" pitchFamily="34" charset="0"/>
                          <a:ea typeface="+mn-ea"/>
                          <a:cs typeface="Times New Roman" panose="02020603050405020304" pitchFamily="18" charset="0"/>
                        </a:rPr>
                        <a:t>-Lite</a:t>
                      </a:r>
                      <a:endParaRPr lang="en-MT" sz="1400" kern="100" dirty="0">
                        <a:solidFill>
                          <a:schemeClr val="tx1"/>
                        </a:solidFill>
                        <a:latin typeface="Aptos" panose="020B0004020202020204" pitchFamily="34" charset="0"/>
                        <a:ea typeface="+mn-ea"/>
                        <a:cs typeface="Times New Roman" panose="02020603050405020304" pitchFamily="18" charset="0"/>
                      </a:endParaRPr>
                    </a:p>
                  </a:txBody>
                  <a:tcPr/>
                </a:tc>
                <a:tc>
                  <a:txBody>
                    <a:bodyPr/>
                    <a:lstStyle/>
                    <a:p>
                      <a:r>
                        <a:rPr lang="en-GB" sz="1400" kern="100" dirty="0">
                          <a:solidFill>
                            <a:schemeClr val="tx1"/>
                          </a:solidFill>
                          <a:latin typeface="Aptos" panose="020B0004020202020204" pitchFamily="34" charset="0"/>
                          <a:ea typeface="+mn-ea"/>
                          <a:cs typeface="Times New Roman" panose="02020603050405020304" pitchFamily="18" charset="0"/>
                        </a:rPr>
                        <a:t>JAFFE</a:t>
                      </a:r>
                      <a:endParaRPr lang="en-MT" sz="1400" kern="100" dirty="0">
                        <a:solidFill>
                          <a:schemeClr val="tx1"/>
                        </a:solidFill>
                        <a:latin typeface="Aptos" panose="020B0004020202020204" pitchFamily="34" charset="0"/>
                        <a:ea typeface="+mn-ea"/>
                        <a:cs typeface="Times New Roman" panose="02020603050405020304" pitchFamily="18" charset="0"/>
                      </a:endParaRPr>
                    </a:p>
                  </a:txBody>
                  <a:tcPr/>
                </a:tc>
                <a:extLst>
                  <a:ext uri="{0D108BD9-81ED-4DB2-BD59-A6C34878D82A}">
                    <a16:rowId xmlns:a16="http://schemas.microsoft.com/office/drawing/2014/main" val="3704132675"/>
                  </a:ext>
                </a:extLst>
              </a:tr>
            </a:tbl>
          </a:graphicData>
        </a:graphic>
      </p:graphicFrame>
    </p:spTree>
    <p:extLst>
      <p:ext uri="{BB962C8B-B14F-4D97-AF65-F5344CB8AC3E}">
        <p14:creationId xmlns:p14="http://schemas.microsoft.com/office/powerpoint/2010/main" val="3026126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52EADF-23AC-CB8E-6DBB-2D9CC517CDF3}"/>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9E99EBD4-E64B-5E9C-57BF-EC8880522D57}"/>
              </a:ext>
            </a:extLst>
          </p:cNvPr>
          <p:cNvSpPr>
            <a:spLocks noGrp="1"/>
          </p:cNvSpPr>
          <p:nvPr>
            <p:ph idx="1"/>
          </p:nvPr>
        </p:nvSpPr>
        <p:spPr>
          <a:xfrm>
            <a:off x="458694" y="1263649"/>
            <a:ext cx="11274612" cy="5228589"/>
          </a:xfrm>
        </p:spPr>
        <p:txBody>
          <a:bodyPr>
            <a:normAutofit/>
          </a:bodyPr>
          <a:lstStyle/>
          <a:p>
            <a:pPr marL="342900" indent="-342900">
              <a:lnSpc>
                <a:spcPct val="107000"/>
              </a:lnSpc>
              <a:spcAft>
                <a:spcPts val="800"/>
              </a:spcAft>
              <a:buFont typeface="Symbol" panose="05050102010706020507" pitchFamily="18" charset="2"/>
              <a:buChar char=""/>
            </a:pPr>
            <a:r>
              <a:rPr lang="en-GB" sz="2000" b="1" kern="100" dirty="0">
                <a:latin typeface="Aptos" panose="020B0004020202020204" pitchFamily="34" charset="0"/>
                <a:cs typeface="Times New Roman" panose="02020603050405020304" pitchFamily="18" charset="0"/>
              </a:rPr>
              <a:t>Experimental Setup</a:t>
            </a: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Train Models on each In-The-Wild Dataset (3) </a:t>
            </a:r>
          </a:p>
          <a:p>
            <a:pPr marL="1257300" lvl="2"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Larger -&gt; Better overall performance (Concluded in Paper 2)</a:t>
            </a:r>
          </a:p>
          <a:p>
            <a:pPr marL="1257300" lvl="2"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Use same hyperparameters were applicable </a:t>
            </a: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Evaluate Models on Testing set + Other Datasets</a:t>
            </a: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Arrive to a conclusion on best model considering:</a:t>
            </a:r>
          </a:p>
          <a:p>
            <a:pPr marL="1257300" lvl="2"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Training time </a:t>
            </a:r>
          </a:p>
          <a:p>
            <a:pPr marL="1257300" lvl="2"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Difficulty of Model Implementation</a:t>
            </a:r>
          </a:p>
          <a:p>
            <a:pPr marL="1257300" lvl="2"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Performance Replicability </a:t>
            </a:r>
          </a:p>
          <a:p>
            <a:pPr marL="1257300" lvl="2"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Metric Results</a:t>
            </a:r>
          </a:p>
          <a:p>
            <a:pPr marL="1257300" lvl="2"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Generalisability (within / cross setting)</a:t>
            </a:r>
          </a:p>
          <a:p>
            <a:pPr marL="800100" lvl="1" indent="-342900">
              <a:lnSpc>
                <a:spcPct val="107000"/>
              </a:lnSpc>
              <a:spcAft>
                <a:spcPts val="800"/>
              </a:spcAft>
              <a:buFont typeface="Symbol" panose="05050102010706020507" pitchFamily="18" charset="2"/>
              <a:buChar char=""/>
            </a:pPr>
            <a:endParaRPr lang="en-GB" sz="1600" kern="100" dirty="0">
              <a:latin typeface="Aptos" panose="020B0004020202020204" pitchFamily="34" charset="0"/>
              <a:cs typeface="Times New Roman" panose="02020603050405020304" pitchFamily="18" charset="0"/>
            </a:endParaRPr>
          </a:p>
          <a:p>
            <a:pPr marL="914400" lvl="2" indent="0">
              <a:lnSpc>
                <a:spcPct val="107000"/>
              </a:lnSpc>
              <a:spcAft>
                <a:spcPts val="800"/>
              </a:spcAft>
              <a:buNone/>
            </a:pPr>
            <a:endParaRPr lang="en-GB" sz="1400" kern="100" dirty="0">
              <a:latin typeface="Aptos" panose="020B000402020202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23360B9-C4FA-1A5E-E947-FE4FF05BD4FE}"/>
              </a:ext>
            </a:extLst>
          </p:cNvPr>
          <p:cNvSpPr txBox="1">
            <a:spLocks/>
          </p:cNvSpPr>
          <p:nvPr/>
        </p:nvSpPr>
        <p:spPr>
          <a:xfrm>
            <a:off x="458694" y="365761"/>
            <a:ext cx="11274612" cy="89789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GB" kern="100" spc="75" dirty="0">
                <a:solidFill>
                  <a:srgbClr val="595959"/>
                </a:solidFill>
                <a:latin typeface="Aptos" panose="020B0004020202020204" pitchFamily="34" charset="0"/>
                <a:ea typeface="Times New Roman" panose="02020603050405020304" pitchFamily="18" charset="0"/>
                <a:cs typeface="Times New Roman" panose="02020603050405020304" pitchFamily="18" charset="0"/>
              </a:rPr>
              <a:t>My Plan (2)</a:t>
            </a:r>
            <a:endParaRPr lang="en-MT" dirty="0"/>
          </a:p>
        </p:txBody>
      </p:sp>
      <p:sp>
        <p:nvSpPr>
          <p:cNvPr id="4" name="Content Placeholder 2">
            <a:extLst>
              <a:ext uri="{FF2B5EF4-FFF2-40B4-BE49-F238E27FC236}">
                <a16:creationId xmlns:a16="http://schemas.microsoft.com/office/drawing/2014/main" id="{3D230860-6E29-B259-1770-891A3BFF712E}"/>
              </a:ext>
            </a:extLst>
          </p:cNvPr>
          <p:cNvSpPr txBox="1">
            <a:spLocks/>
          </p:cNvSpPr>
          <p:nvPr/>
        </p:nvSpPr>
        <p:spPr>
          <a:xfrm>
            <a:off x="458694" y="4229100"/>
            <a:ext cx="11274612" cy="310832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endParaRPr lang="en-MT"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194962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75EB4CA-A71E-157D-297C-0E44E857BD18}"/>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23C4E69E-7117-B48A-22F2-9FD9237CBEDA}"/>
              </a:ext>
            </a:extLst>
          </p:cNvPr>
          <p:cNvSpPr>
            <a:spLocks noGrp="1"/>
          </p:cNvSpPr>
          <p:nvPr>
            <p:ph idx="1"/>
          </p:nvPr>
        </p:nvSpPr>
        <p:spPr>
          <a:xfrm>
            <a:off x="458694" y="1263649"/>
            <a:ext cx="11274612" cy="5228589"/>
          </a:xfrm>
        </p:spPr>
        <p:txBody>
          <a:bodyPr>
            <a:normAutofit/>
          </a:bodyPr>
          <a:lstStyle/>
          <a:p>
            <a:pPr marL="342900" indent="-342900">
              <a:lnSpc>
                <a:spcPct val="107000"/>
              </a:lnSpc>
              <a:spcAft>
                <a:spcPts val="800"/>
              </a:spcAft>
              <a:buFont typeface="Symbol" panose="05050102010706020507" pitchFamily="18" charset="2"/>
              <a:buChar char=""/>
            </a:pPr>
            <a:r>
              <a:rPr lang="en-GB" sz="2000" b="1" kern="100" dirty="0">
                <a:latin typeface="Aptos" panose="020B0004020202020204" pitchFamily="34" charset="0"/>
                <a:cs typeface="Times New Roman" panose="02020603050405020304" pitchFamily="18" charset="0"/>
              </a:rPr>
              <a:t>Models &amp; Datasets </a:t>
            </a: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These SOTA Models are derived from </a:t>
            </a:r>
            <a:r>
              <a:rPr lang="en-GB" sz="1600" kern="100" dirty="0">
                <a:latin typeface="Aptos" panose="020B0004020202020204" pitchFamily="34" charset="0"/>
                <a:cs typeface="Times New Roman" panose="02020603050405020304" pitchFamily="18" charset="0"/>
                <a:hlinkClick r:id="rId2"/>
              </a:rPr>
              <a:t>https://paperswithcode.com/</a:t>
            </a:r>
            <a:endParaRPr lang="en-GB" sz="1600" kern="100" dirty="0">
              <a:latin typeface="Aptos" panose="020B000402020202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endParaRPr lang="en-GB" sz="2200" b="1" kern="100" dirty="0">
              <a:latin typeface="Aptos" panose="020B000402020202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endParaRPr lang="en-GB" sz="2200" b="1" kern="100" dirty="0">
              <a:latin typeface="Aptos" panose="020B000402020202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endParaRPr lang="en-GB" sz="2200" b="1" kern="100" dirty="0">
              <a:latin typeface="Aptos" panose="020B000402020202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endParaRPr lang="en-GB" sz="2200" b="1" kern="100" dirty="0">
              <a:latin typeface="Aptos" panose="020B0004020202020204" pitchFamily="34" charset="0"/>
              <a:cs typeface="Times New Roman" panose="02020603050405020304" pitchFamily="18" charset="0"/>
            </a:endParaRPr>
          </a:p>
          <a:p>
            <a:pPr>
              <a:lnSpc>
                <a:spcPct val="107000"/>
              </a:lnSpc>
              <a:spcAft>
                <a:spcPts val="800"/>
              </a:spcAft>
            </a:pPr>
            <a:endParaRPr lang="en-GB" sz="2000" b="1" kern="100" dirty="0">
              <a:latin typeface="Aptos" panose="020B0004020202020204" pitchFamily="34" charset="0"/>
              <a:cs typeface="Times New Roman" panose="02020603050405020304" pitchFamily="18" charset="0"/>
            </a:endParaRPr>
          </a:p>
          <a:p>
            <a:pPr>
              <a:lnSpc>
                <a:spcPct val="107000"/>
              </a:lnSpc>
              <a:spcAft>
                <a:spcPts val="800"/>
              </a:spcAft>
            </a:pPr>
            <a:r>
              <a:rPr lang="en-GB" sz="2000" b="1" kern="100" dirty="0">
                <a:latin typeface="Aptos" panose="020B0004020202020204" pitchFamily="34" charset="0"/>
                <a:cs typeface="Times New Roman" panose="02020603050405020304" pitchFamily="18" charset="0"/>
              </a:rPr>
              <a:t>Performance Metrics</a:t>
            </a:r>
          </a:p>
          <a:p>
            <a:pPr lvl="1">
              <a:lnSpc>
                <a:spcPct val="107000"/>
              </a:lnSpc>
              <a:spcAft>
                <a:spcPts val="800"/>
              </a:spcAft>
            </a:pPr>
            <a:r>
              <a:rPr lang="en-GB" sz="1600" kern="100" dirty="0">
                <a:latin typeface="Aptos" panose="020B0004020202020204" pitchFamily="34" charset="0"/>
                <a:cs typeface="Times New Roman" panose="02020603050405020304" pitchFamily="18" charset="0"/>
              </a:rPr>
              <a:t>Primary Metric : Accuracy</a:t>
            </a:r>
          </a:p>
          <a:p>
            <a:pPr lvl="1">
              <a:lnSpc>
                <a:spcPct val="107000"/>
              </a:lnSpc>
              <a:spcAft>
                <a:spcPts val="800"/>
              </a:spcAft>
            </a:pPr>
            <a:r>
              <a:rPr lang="en-GB" sz="1600" kern="100" dirty="0">
                <a:latin typeface="Aptos" panose="020B0004020202020204" pitchFamily="34" charset="0"/>
                <a:cs typeface="Times New Roman" panose="02020603050405020304" pitchFamily="18" charset="0"/>
              </a:rPr>
              <a:t>Secondary Metric: Precision, Recall, </a:t>
            </a:r>
            <a:r>
              <a:rPr lang="en-US" sz="1600" kern="100" dirty="0">
                <a:latin typeface="Aptos" panose="020B0004020202020204" pitchFamily="34" charset="0"/>
                <a:cs typeface="Times New Roman" panose="02020603050405020304" pitchFamily="18" charset="0"/>
              </a:rPr>
              <a:t>F1-score</a:t>
            </a:r>
            <a:endParaRPr lang="en-GB" sz="1600" b="1" kern="100" dirty="0">
              <a:latin typeface="Aptos" panose="020B000402020202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8519A7B8-31B7-9775-C0AC-058A330F5EA2}"/>
              </a:ext>
            </a:extLst>
          </p:cNvPr>
          <p:cNvSpPr txBox="1">
            <a:spLocks/>
          </p:cNvSpPr>
          <p:nvPr/>
        </p:nvSpPr>
        <p:spPr>
          <a:xfrm>
            <a:off x="458694" y="365761"/>
            <a:ext cx="11274612" cy="89789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GB" kern="100" spc="75" dirty="0">
                <a:solidFill>
                  <a:srgbClr val="595959"/>
                </a:solidFill>
                <a:latin typeface="Aptos" panose="020B0004020202020204" pitchFamily="34" charset="0"/>
                <a:ea typeface="Times New Roman" panose="02020603050405020304" pitchFamily="18" charset="0"/>
                <a:cs typeface="Times New Roman" panose="02020603050405020304" pitchFamily="18" charset="0"/>
              </a:rPr>
              <a:t>My Plan (2)</a:t>
            </a:r>
            <a:endParaRPr lang="en-MT" dirty="0"/>
          </a:p>
        </p:txBody>
      </p:sp>
      <p:graphicFrame>
        <p:nvGraphicFramePr>
          <p:cNvPr id="2" name="Table 1">
            <a:extLst>
              <a:ext uri="{FF2B5EF4-FFF2-40B4-BE49-F238E27FC236}">
                <a16:creationId xmlns:a16="http://schemas.microsoft.com/office/drawing/2014/main" id="{D857B56B-B369-AE6C-61CB-1391DF5B4D4F}"/>
              </a:ext>
            </a:extLst>
          </p:cNvPr>
          <p:cNvGraphicFramePr>
            <a:graphicFrameLocks noGrp="1"/>
          </p:cNvGraphicFramePr>
          <p:nvPr>
            <p:extLst>
              <p:ext uri="{D42A27DB-BD31-4B8C-83A1-F6EECF244321}">
                <p14:modId xmlns:p14="http://schemas.microsoft.com/office/powerpoint/2010/main" val="4284510122"/>
              </p:ext>
            </p:extLst>
          </p:nvPr>
        </p:nvGraphicFramePr>
        <p:xfrm>
          <a:off x="2032000" y="2319020"/>
          <a:ext cx="8128000" cy="21894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74696118"/>
                    </a:ext>
                  </a:extLst>
                </a:gridCol>
                <a:gridCol w="4064000">
                  <a:extLst>
                    <a:ext uri="{9D8B030D-6E8A-4147-A177-3AD203B41FA5}">
                      <a16:colId xmlns:a16="http://schemas.microsoft.com/office/drawing/2014/main" val="3759233739"/>
                    </a:ext>
                  </a:extLst>
                </a:gridCol>
              </a:tblGrid>
              <a:tr h="0">
                <a:tc>
                  <a:txBody>
                    <a:bodyPr/>
                    <a:lstStyle/>
                    <a:p>
                      <a:r>
                        <a:rPr lang="en-GB" sz="1600" kern="100" dirty="0">
                          <a:solidFill>
                            <a:schemeClr val="bg1"/>
                          </a:solidFill>
                          <a:latin typeface="Aptos" panose="020B0004020202020204" pitchFamily="34" charset="0"/>
                          <a:ea typeface="+mn-ea"/>
                          <a:cs typeface="Times New Roman" panose="02020603050405020304" pitchFamily="18" charset="0"/>
                        </a:rPr>
                        <a:t>Models</a:t>
                      </a:r>
                      <a:endParaRPr lang="en-MT" sz="1600" kern="100" dirty="0">
                        <a:solidFill>
                          <a:schemeClr val="bg1"/>
                        </a:solidFill>
                        <a:latin typeface="Aptos" panose="020B0004020202020204" pitchFamily="34" charset="0"/>
                        <a:ea typeface="+mn-ea"/>
                        <a:cs typeface="Times New Roman" panose="02020603050405020304" pitchFamily="18" charset="0"/>
                      </a:endParaRPr>
                    </a:p>
                  </a:txBody>
                  <a:tcPr/>
                </a:tc>
                <a:tc>
                  <a:txBody>
                    <a:bodyPr/>
                    <a:lstStyle/>
                    <a:p>
                      <a:r>
                        <a:rPr lang="en-GB" sz="1600" kern="100" dirty="0">
                          <a:solidFill>
                            <a:schemeClr val="bg1"/>
                          </a:solidFill>
                          <a:latin typeface="Aptos" panose="020B0004020202020204" pitchFamily="34" charset="0"/>
                          <a:ea typeface="+mn-ea"/>
                          <a:cs typeface="Times New Roman" panose="02020603050405020304" pitchFamily="18" charset="0"/>
                        </a:rPr>
                        <a:t>Datasets</a:t>
                      </a:r>
                      <a:endParaRPr lang="en-MT" sz="1600" kern="100" dirty="0">
                        <a:solidFill>
                          <a:schemeClr val="bg1"/>
                        </a:solidFill>
                        <a:latin typeface="Aptos" panose="020B0004020202020204" pitchFamily="34" charset="0"/>
                        <a:ea typeface="+mn-ea"/>
                        <a:cs typeface="Times New Roman" panose="02020603050405020304" pitchFamily="18" charset="0"/>
                      </a:endParaRPr>
                    </a:p>
                  </a:txBody>
                  <a:tcPr/>
                </a:tc>
                <a:extLst>
                  <a:ext uri="{0D108BD9-81ED-4DB2-BD59-A6C34878D82A}">
                    <a16:rowId xmlns:a16="http://schemas.microsoft.com/office/drawing/2014/main" val="135874453"/>
                  </a:ext>
                </a:extLst>
              </a:tr>
              <a:tr h="370840">
                <a:tc>
                  <a:txBody>
                    <a:bodyPr/>
                    <a:lstStyle/>
                    <a:p>
                      <a:r>
                        <a:rPr lang="en-GB" sz="1600" kern="100" dirty="0" err="1">
                          <a:solidFill>
                            <a:schemeClr val="tx1"/>
                          </a:solidFill>
                          <a:latin typeface="Aptos" panose="020B0004020202020204" pitchFamily="34" charset="0"/>
                          <a:ea typeface="+mn-ea"/>
                          <a:cs typeface="Times New Roman" panose="02020603050405020304" pitchFamily="18" charset="0"/>
                        </a:rPr>
                        <a:t>ResEmoteNet</a:t>
                      </a:r>
                      <a:endParaRPr lang="en-MT" sz="1600" kern="100" dirty="0">
                        <a:solidFill>
                          <a:schemeClr val="tx1"/>
                        </a:solidFill>
                        <a:latin typeface="Aptos" panose="020B0004020202020204" pitchFamily="34" charset="0"/>
                        <a:ea typeface="+mn-ea"/>
                        <a:cs typeface="Times New Roman" panose="02020603050405020304" pitchFamily="18" charset="0"/>
                      </a:endParaRPr>
                    </a:p>
                  </a:txBody>
                  <a:tcPr/>
                </a:tc>
                <a:tc>
                  <a:txBody>
                    <a:bodyPr/>
                    <a:lstStyle/>
                    <a:p>
                      <a:r>
                        <a:rPr lang="en-GB" sz="1600" kern="100" dirty="0" err="1">
                          <a:solidFill>
                            <a:schemeClr val="tx1"/>
                          </a:solidFill>
                          <a:latin typeface="Aptos" panose="020B0004020202020204" pitchFamily="34" charset="0"/>
                          <a:ea typeface="+mn-ea"/>
                          <a:cs typeface="Times New Roman" panose="02020603050405020304" pitchFamily="18" charset="0"/>
                        </a:rPr>
                        <a:t>AffectNet</a:t>
                      </a:r>
                      <a:endParaRPr lang="en-MT" sz="1600" kern="100" dirty="0">
                        <a:solidFill>
                          <a:schemeClr val="tx1"/>
                        </a:solidFill>
                        <a:latin typeface="Aptos" panose="020B0004020202020204" pitchFamily="34" charset="0"/>
                        <a:ea typeface="+mn-ea"/>
                        <a:cs typeface="Times New Roman" panose="02020603050405020304" pitchFamily="18" charset="0"/>
                      </a:endParaRPr>
                    </a:p>
                  </a:txBody>
                  <a:tcPr/>
                </a:tc>
                <a:extLst>
                  <a:ext uri="{0D108BD9-81ED-4DB2-BD59-A6C34878D82A}">
                    <a16:rowId xmlns:a16="http://schemas.microsoft.com/office/drawing/2014/main" val="3884886486"/>
                  </a:ext>
                </a:extLst>
              </a:tr>
              <a:tr h="370840">
                <a:tc>
                  <a:txBody>
                    <a:bodyPr/>
                    <a:lstStyle/>
                    <a:p>
                      <a:r>
                        <a:rPr lang="en-GB" sz="1600" kern="100" dirty="0">
                          <a:solidFill>
                            <a:schemeClr val="tx1"/>
                          </a:solidFill>
                          <a:latin typeface="Aptos" panose="020B0004020202020204" pitchFamily="34" charset="0"/>
                          <a:ea typeface="+mn-ea"/>
                          <a:cs typeface="Times New Roman" panose="02020603050405020304" pitchFamily="18" charset="0"/>
                        </a:rPr>
                        <a:t>ResNet50</a:t>
                      </a:r>
                      <a:endParaRPr lang="en-MT" sz="1600" kern="100" dirty="0">
                        <a:solidFill>
                          <a:schemeClr val="tx1"/>
                        </a:solidFill>
                        <a:latin typeface="Aptos" panose="020B0004020202020204" pitchFamily="34" charset="0"/>
                        <a:ea typeface="+mn-ea"/>
                        <a:cs typeface="Times New Roman" panose="02020603050405020304" pitchFamily="18" charset="0"/>
                      </a:endParaRPr>
                    </a:p>
                  </a:txBody>
                  <a:tcPr/>
                </a:tc>
                <a:tc>
                  <a:txBody>
                    <a:bodyPr/>
                    <a:lstStyle/>
                    <a:p>
                      <a:r>
                        <a:rPr lang="en-GB" sz="1600" kern="100" dirty="0">
                          <a:solidFill>
                            <a:schemeClr val="tx1"/>
                          </a:solidFill>
                          <a:latin typeface="Aptos" panose="020B0004020202020204" pitchFamily="34" charset="0"/>
                          <a:ea typeface="+mn-ea"/>
                          <a:cs typeface="Times New Roman" panose="02020603050405020304" pitchFamily="18" charset="0"/>
                        </a:rPr>
                        <a:t>FER2013</a:t>
                      </a:r>
                      <a:endParaRPr lang="en-MT" sz="1600" kern="100" dirty="0">
                        <a:solidFill>
                          <a:schemeClr val="tx1"/>
                        </a:solidFill>
                        <a:latin typeface="Aptos" panose="020B0004020202020204" pitchFamily="34" charset="0"/>
                        <a:ea typeface="+mn-ea"/>
                        <a:cs typeface="Times New Roman" panose="02020603050405020304" pitchFamily="18" charset="0"/>
                      </a:endParaRPr>
                    </a:p>
                  </a:txBody>
                  <a:tcPr/>
                </a:tc>
                <a:extLst>
                  <a:ext uri="{0D108BD9-81ED-4DB2-BD59-A6C34878D82A}">
                    <a16:rowId xmlns:a16="http://schemas.microsoft.com/office/drawing/2014/main" val="123323182"/>
                  </a:ext>
                </a:extLst>
              </a:tr>
              <a:tr h="370840">
                <a:tc>
                  <a:txBody>
                    <a:bodyPr/>
                    <a:lstStyle/>
                    <a:p>
                      <a:r>
                        <a:rPr lang="en-GB" sz="1600" kern="100" dirty="0" err="1">
                          <a:solidFill>
                            <a:schemeClr val="tx1"/>
                          </a:solidFill>
                          <a:latin typeface="Aptos" panose="020B0004020202020204" pitchFamily="34" charset="0"/>
                          <a:ea typeface="+mn-ea"/>
                          <a:cs typeface="Times New Roman" panose="02020603050405020304" pitchFamily="18" charset="0"/>
                        </a:rPr>
                        <a:t>EmoNeXt</a:t>
                      </a:r>
                      <a:endParaRPr lang="en-MT" sz="1600" kern="100" dirty="0">
                        <a:solidFill>
                          <a:schemeClr val="tx1"/>
                        </a:solidFill>
                        <a:latin typeface="Aptos" panose="020B0004020202020204" pitchFamily="34" charset="0"/>
                        <a:ea typeface="+mn-ea"/>
                        <a:cs typeface="Times New Roman" panose="02020603050405020304" pitchFamily="18" charset="0"/>
                      </a:endParaRPr>
                    </a:p>
                  </a:txBody>
                  <a:tcPr/>
                </a:tc>
                <a:tc>
                  <a:txBody>
                    <a:bodyPr/>
                    <a:lstStyle/>
                    <a:p>
                      <a:r>
                        <a:rPr lang="en-GB" sz="1600" kern="100" dirty="0">
                          <a:solidFill>
                            <a:schemeClr val="tx1"/>
                          </a:solidFill>
                          <a:latin typeface="Aptos" panose="020B0004020202020204" pitchFamily="34" charset="0"/>
                          <a:ea typeface="+mn-ea"/>
                          <a:cs typeface="Times New Roman" panose="02020603050405020304" pitchFamily="18" charset="0"/>
                        </a:rPr>
                        <a:t>RAF-DB</a:t>
                      </a:r>
                      <a:endParaRPr lang="en-MT" sz="1600" kern="100" dirty="0">
                        <a:solidFill>
                          <a:schemeClr val="tx1"/>
                        </a:solidFill>
                        <a:latin typeface="Aptos" panose="020B0004020202020204" pitchFamily="34" charset="0"/>
                        <a:ea typeface="+mn-ea"/>
                        <a:cs typeface="Times New Roman" panose="02020603050405020304" pitchFamily="18" charset="0"/>
                      </a:endParaRPr>
                    </a:p>
                  </a:txBody>
                  <a:tcPr/>
                </a:tc>
                <a:extLst>
                  <a:ext uri="{0D108BD9-81ED-4DB2-BD59-A6C34878D82A}">
                    <a16:rowId xmlns:a16="http://schemas.microsoft.com/office/drawing/2014/main" val="2673018738"/>
                  </a:ext>
                </a:extLst>
              </a:tr>
              <a:tr h="370840">
                <a:tc>
                  <a:txBody>
                    <a:bodyPr/>
                    <a:lstStyle/>
                    <a:p>
                      <a:r>
                        <a:rPr lang="en-GB" sz="1600" kern="100" dirty="0">
                          <a:solidFill>
                            <a:schemeClr val="tx1"/>
                          </a:solidFill>
                          <a:latin typeface="Aptos" panose="020B0004020202020204" pitchFamily="34" charset="0"/>
                          <a:ea typeface="+mn-ea"/>
                          <a:cs typeface="Times New Roman" panose="02020603050405020304" pitchFamily="18" charset="0"/>
                        </a:rPr>
                        <a:t>DDAMFN++</a:t>
                      </a:r>
                      <a:endParaRPr lang="en-MT" sz="1600" kern="100" dirty="0">
                        <a:solidFill>
                          <a:schemeClr val="tx1"/>
                        </a:solidFill>
                        <a:latin typeface="Aptos" panose="020B0004020202020204" pitchFamily="34" charset="0"/>
                        <a:ea typeface="+mn-ea"/>
                        <a:cs typeface="Times New Roman" panose="02020603050405020304" pitchFamily="18" charset="0"/>
                      </a:endParaRPr>
                    </a:p>
                  </a:txBody>
                  <a:tcPr/>
                </a:tc>
                <a:tc>
                  <a:txBody>
                    <a:bodyPr/>
                    <a:lstStyle/>
                    <a:p>
                      <a:r>
                        <a:rPr lang="en-GB" sz="1600" kern="100" dirty="0">
                          <a:solidFill>
                            <a:schemeClr val="tx1"/>
                          </a:solidFill>
                          <a:latin typeface="Aptos" panose="020B0004020202020204" pitchFamily="34" charset="0"/>
                          <a:ea typeface="+mn-ea"/>
                          <a:cs typeface="Times New Roman" panose="02020603050405020304" pitchFamily="18" charset="0"/>
                        </a:rPr>
                        <a:t>CK+</a:t>
                      </a:r>
                      <a:endParaRPr lang="en-MT" sz="1600" kern="100" dirty="0">
                        <a:solidFill>
                          <a:schemeClr val="tx1"/>
                        </a:solidFill>
                        <a:latin typeface="Aptos" panose="020B0004020202020204" pitchFamily="34" charset="0"/>
                        <a:ea typeface="+mn-ea"/>
                        <a:cs typeface="Times New Roman" panose="02020603050405020304" pitchFamily="18" charset="0"/>
                      </a:endParaRPr>
                    </a:p>
                  </a:txBody>
                  <a:tcPr/>
                </a:tc>
                <a:extLst>
                  <a:ext uri="{0D108BD9-81ED-4DB2-BD59-A6C34878D82A}">
                    <a16:rowId xmlns:a16="http://schemas.microsoft.com/office/drawing/2014/main" val="1009863000"/>
                  </a:ext>
                </a:extLst>
              </a:tr>
              <a:tr h="370840">
                <a:tc>
                  <a:txBody>
                    <a:bodyPr/>
                    <a:lstStyle/>
                    <a:p>
                      <a:r>
                        <a:rPr lang="en-GB" sz="1600" kern="100" dirty="0" err="1">
                          <a:solidFill>
                            <a:schemeClr val="tx1"/>
                          </a:solidFill>
                          <a:latin typeface="Aptos" panose="020B0004020202020204" pitchFamily="34" charset="0"/>
                          <a:ea typeface="+mn-ea"/>
                          <a:cs typeface="Times New Roman" panose="02020603050405020304" pitchFamily="18" charset="0"/>
                        </a:rPr>
                        <a:t>PAtt</a:t>
                      </a:r>
                      <a:r>
                        <a:rPr lang="en-GB" sz="1600" kern="100" dirty="0">
                          <a:solidFill>
                            <a:schemeClr val="tx1"/>
                          </a:solidFill>
                          <a:latin typeface="Aptos" panose="020B0004020202020204" pitchFamily="34" charset="0"/>
                          <a:ea typeface="+mn-ea"/>
                          <a:cs typeface="Times New Roman" panose="02020603050405020304" pitchFamily="18" charset="0"/>
                        </a:rPr>
                        <a:t>-Lite</a:t>
                      </a:r>
                      <a:endParaRPr lang="en-MT" sz="1600" kern="100" dirty="0">
                        <a:solidFill>
                          <a:schemeClr val="tx1"/>
                        </a:solidFill>
                        <a:latin typeface="Aptos" panose="020B0004020202020204" pitchFamily="34" charset="0"/>
                        <a:ea typeface="+mn-ea"/>
                        <a:cs typeface="Times New Roman" panose="02020603050405020304" pitchFamily="18" charset="0"/>
                      </a:endParaRPr>
                    </a:p>
                  </a:txBody>
                  <a:tcPr/>
                </a:tc>
                <a:tc>
                  <a:txBody>
                    <a:bodyPr/>
                    <a:lstStyle/>
                    <a:p>
                      <a:r>
                        <a:rPr lang="en-GB" sz="1600" kern="100" dirty="0">
                          <a:solidFill>
                            <a:schemeClr val="tx1"/>
                          </a:solidFill>
                          <a:latin typeface="Aptos" panose="020B0004020202020204" pitchFamily="34" charset="0"/>
                          <a:ea typeface="+mn-ea"/>
                          <a:cs typeface="Times New Roman" panose="02020603050405020304" pitchFamily="18" charset="0"/>
                        </a:rPr>
                        <a:t>JAFFE</a:t>
                      </a:r>
                      <a:endParaRPr lang="en-MT" sz="1600" kern="100" dirty="0">
                        <a:solidFill>
                          <a:schemeClr val="tx1"/>
                        </a:solidFill>
                        <a:latin typeface="Aptos" panose="020B0004020202020204" pitchFamily="34" charset="0"/>
                        <a:ea typeface="+mn-ea"/>
                        <a:cs typeface="Times New Roman" panose="02020603050405020304" pitchFamily="18" charset="0"/>
                      </a:endParaRPr>
                    </a:p>
                  </a:txBody>
                  <a:tcPr/>
                </a:tc>
                <a:extLst>
                  <a:ext uri="{0D108BD9-81ED-4DB2-BD59-A6C34878D82A}">
                    <a16:rowId xmlns:a16="http://schemas.microsoft.com/office/drawing/2014/main" val="3704132675"/>
                  </a:ext>
                </a:extLst>
              </a:tr>
            </a:tbl>
          </a:graphicData>
        </a:graphic>
      </p:graphicFrame>
    </p:spTree>
    <p:extLst>
      <p:ext uri="{BB962C8B-B14F-4D97-AF65-F5344CB8AC3E}">
        <p14:creationId xmlns:p14="http://schemas.microsoft.com/office/powerpoint/2010/main" val="2230109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0D184A-C367-9777-C313-490192B737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732202-9384-80B3-F0A6-C41F123CE8AE}"/>
              </a:ext>
            </a:extLst>
          </p:cNvPr>
          <p:cNvSpPr>
            <a:spLocks noGrp="1"/>
          </p:cNvSpPr>
          <p:nvPr>
            <p:ph type="title"/>
          </p:nvPr>
        </p:nvSpPr>
        <p:spPr>
          <a:xfrm>
            <a:off x="458694" y="365761"/>
            <a:ext cx="3691965" cy="897890"/>
          </a:xfrm>
        </p:spPr>
        <p:txBody>
          <a:bodyPr/>
          <a:lstStyle/>
          <a:p>
            <a:r>
              <a:rPr lang="en-GB" kern="100" spc="75" dirty="0">
                <a:solidFill>
                  <a:srgbClr val="595959"/>
                </a:solidFill>
                <a:effectLst/>
                <a:latin typeface="Aptos" panose="020B0004020202020204" pitchFamily="34" charset="0"/>
                <a:ea typeface="Times New Roman" panose="02020603050405020304" pitchFamily="18" charset="0"/>
                <a:cs typeface="Times New Roman" panose="02020603050405020304" pitchFamily="18" charset="0"/>
              </a:rPr>
              <a:t>Motivation (1)</a:t>
            </a:r>
            <a:endParaRPr lang="en-MT" dirty="0"/>
          </a:p>
        </p:txBody>
      </p:sp>
      <p:sp>
        <p:nvSpPr>
          <p:cNvPr id="3" name="Content Placeholder 2">
            <a:extLst>
              <a:ext uri="{FF2B5EF4-FFF2-40B4-BE49-F238E27FC236}">
                <a16:creationId xmlns:a16="http://schemas.microsoft.com/office/drawing/2014/main" id="{3A8FE343-C34B-3968-446E-44FB81A8B4FE}"/>
              </a:ext>
            </a:extLst>
          </p:cNvPr>
          <p:cNvSpPr>
            <a:spLocks noGrp="1"/>
          </p:cNvSpPr>
          <p:nvPr>
            <p:ph idx="1"/>
          </p:nvPr>
        </p:nvSpPr>
        <p:spPr>
          <a:xfrm>
            <a:off x="458694" y="1263649"/>
            <a:ext cx="11274612" cy="5228589"/>
          </a:xfrm>
        </p:spPr>
        <p:txBody>
          <a:bodyPr>
            <a:normAutofit/>
          </a:bodyPr>
          <a:lstStyle/>
          <a:p>
            <a:r>
              <a:rPr lang="en-GB" sz="2000" b="1" dirty="0">
                <a:latin typeface="Aptos" panose="020B0004020202020204" pitchFamily="34" charset="0"/>
                <a:cs typeface="Times New Roman" panose="02020603050405020304" pitchFamily="18" charset="0"/>
              </a:rPr>
              <a:t>FER </a:t>
            </a:r>
          </a:p>
          <a:p>
            <a:pPr lvl="1"/>
            <a:r>
              <a:rPr lang="en-US" sz="1600" kern="100" dirty="0">
                <a:latin typeface="Aptos" panose="020B0004020202020204" pitchFamily="34" charset="0"/>
                <a:cs typeface="Times New Roman" panose="02020603050405020304" pitchFamily="18" charset="0"/>
              </a:rPr>
              <a:t>Have you ever struggled to tell how someone is feeling just by looking at their face in a video call? Wouldn’t it be helpful to have a system that automatically detects emotions in real-time?</a:t>
            </a:r>
          </a:p>
          <a:p>
            <a:pPr lvl="1"/>
            <a:r>
              <a:rPr lang="en-US" sz="1600" kern="100" dirty="0">
                <a:latin typeface="Aptos" panose="020B0004020202020204" pitchFamily="34" charset="0"/>
                <a:cs typeface="Times New Roman" panose="02020603050405020304" pitchFamily="18" charset="0"/>
              </a:rPr>
              <a:t>Every day, we interact with hundreds of people, but many of us miss subtle emotional cues. What if technology could help us understand people's emotions better, improving communication and empathy?</a:t>
            </a:r>
          </a:p>
          <a:p>
            <a:pPr lvl="1"/>
            <a:r>
              <a:rPr lang="en-US" sz="1600" kern="100" dirty="0">
                <a:latin typeface="Aptos" panose="020B0004020202020204" pitchFamily="34" charset="0"/>
                <a:cs typeface="Times New Roman" panose="02020603050405020304" pitchFamily="18" charset="0"/>
              </a:rPr>
              <a:t>In customer service or healthcare, understanding how people feel can make all the difference. Imagine a system that could detect and respond to the emotions of a customer or patient in an instant.</a:t>
            </a:r>
            <a:endParaRPr lang="en-GB" sz="1600" kern="100" dirty="0">
              <a:latin typeface="Aptos" panose="020B0004020202020204" pitchFamily="34" charset="0"/>
              <a:cs typeface="Times New Roman" panose="02020603050405020304" pitchFamily="18" charset="0"/>
            </a:endParaRPr>
          </a:p>
          <a:p>
            <a:r>
              <a:rPr lang="en-GB" sz="2000" b="1" dirty="0">
                <a:latin typeface="Aptos" panose="020B0004020202020204" pitchFamily="34" charset="0"/>
                <a:cs typeface="Times New Roman" panose="02020603050405020304" pitchFamily="18" charset="0"/>
              </a:rPr>
              <a:t>Applications</a:t>
            </a:r>
          </a:p>
          <a:p>
            <a:pPr marL="800100" lvl="1" indent="-342900">
              <a:lnSpc>
                <a:spcPct val="107000"/>
              </a:lnSpc>
              <a:buFont typeface="Symbol" panose="05050102010706020507" pitchFamily="18" charset="2"/>
              <a:buChar char=""/>
            </a:pPr>
            <a:r>
              <a:rPr lang="en-GB" sz="1600" b="1" kern="100" dirty="0">
                <a:effectLst/>
                <a:latin typeface="Aptos" panose="020B0004020202020204" pitchFamily="34" charset="0"/>
                <a:ea typeface="Aptos" panose="020B0004020202020204" pitchFamily="34" charset="0"/>
                <a:cs typeface="Times New Roman" panose="02020603050405020304" pitchFamily="18" charset="0"/>
              </a:rPr>
              <a:t>Personalised Services</a:t>
            </a:r>
            <a:r>
              <a:rPr lang="en-GB" sz="1600" kern="100" dirty="0">
                <a:effectLst/>
                <a:latin typeface="Aptos" panose="020B0004020202020204" pitchFamily="34" charset="0"/>
                <a:ea typeface="Aptos" panose="020B0004020202020204" pitchFamily="34" charset="0"/>
                <a:cs typeface="Times New Roman" panose="02020603050405020304" pitchFamily="18" charset="0"/>
              </a:rPr>
              <a:t> – Provide tailored messages, music recommendations etc.</a:t>
            </a:r>
            <a:endParaRPr lang="en-MT" sz="16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buFont typeface="Symbol" panose="05050102010706020507" pitchFamily="18" charset="2"/>
              <a:buChar char=""/>
            </a:pPr>
            <a:r>
              <a:rPr lang="en-GB" sz="1600" b="1" kern="100" dirty="0">
                <a:effectLst/>
                <a:latin typeface="Aptos" panose="020B0004020202020204" pitchFamily="34" charset="0"/>
                <a:ea typeface="Aptos" panose="020B0004020202020204" pitchFamily="34" charset="0"/>
                <a:cs typeface="Times New Roman" panose="02020603050405020304" pitchFamily="18" charset="0"/>
              </a:rPr>
              <a:t>Customer Behaviour Analysis</a:t>
            </a:r>
            <a:r>
              <a:rPr lang="en-GB" sz="1600" kern="100" dirty="0">
                <a:effectLst/>
                <a:latin typeface="Aptos" panose="020B0004020202020204" pitchFamily="34" charset="0"/>
                <a:ea typeface="Aptos" panose="020B0004020202020204" pitchFamily="34" charset="0"/>
                <a:cs typeface="Times New Roman" panose="02020603050405020304" pitchFamily="18" charset="0"/>
              </a:rPr>
              <a:t> – Tailored adverts based on emotion analysis.</a:t>
            </a:r>
            <a:endParaRPr lang="en-MT" sz="16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buFont typeface="Symbol" panose="05050102010706020507" pitchFamily="18" charset="2"/>
              <a:buChar char=""/>
            </a:pPr>
            <a:r>
              <a:rPr lang="en-GB" sz="1600" b="1" kern="100" dirty="0">
                <a:effectLst/>
                <a:latin typeface="Aptos" panose="020B0004020202020204" pitchFamily="34" charset="0"/>
                <a:ea typeface="Aptos" panose="020B0004020202020204" pitchFamily="34" charset="0"/>
                <a:cs typeface="Times New Roman" panose="02020603050405020304" pitchFamily="18" charset="0"/>
              </a:rPr>
              <a:t>Healthcare</a:t>
            </a:r>
            <a:r>
              <a:rPr lang="en-GB" sz="1600" kern="100" dirty="0">
                <a:effectLst/>
                <a:latin typeface="Aptos" panose="020B0004020202020204" pitchFamily="34" charset="0"/>
                <a:ea typeface="Aptos" panose="020B0004020202020204" pitchFamily="34" charset="0"/>
                <a:cs typeface="Times New Roman" panose="02020603050405020304" pitchFamily="18" charset="0"/>
              </a:rPr>
              <a:t> – Detecting diseases, predict psychotic disorders, suicide prevention and patient observation.</a:t>
            </a:r>
            <a:endParaRPr lang="en-MT" sz="16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buFont typeface="Symbol" panose="05050102010706020507" pitchFamily="18" charset="2"/>
              <a:buChar char=""/>
            </a:pPr>
            <a:r>
              <a:rPr lang="en-GB" sz="1600" b="1" kern="100" dirty="0">
                <a:effectLst/>
                <a:latin typeface="Aptos" panose="020B0004020202020204" pitchFamily="34" charset="0"/>
                <a:ea typeface="Aptos" panose="020B0004020202020204" pitchFamily="34" charset="0"/>
                <a:cs typeface="Times New Roman" panose="02020603050405020304" pitchFamily="18" charset="0"/>
              </a:rPr>
              <a:t>Employment</a:t>
            </a:r>
            <a:r>
              <a:rPr lang="en-GB" sz="1600" kern="100" dirty="0">
                <a:effectLst/>
                <a:latin typeface="Aptos" panose="020B0004020202020204" pitchFamily="34" charset="0"/>
                <a:ea typeface="Aptos" panose="020B0004020202020204" pitchFamily="34" charset="0"/>
                <a:cs typeface="Times New Roman" panose="02020603050405020304" pitchFamily="18" charset="0"/>
              </a:rPr>
              <a:t> – Monitor employee attention and mood.</a:t>
            </a:r>
            <a:endParaRPr lang="en-MT" sz="16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buFont typeface="Symbol" panose="05050102010706020507" pitchFamily="18" charset="2"/>
              <a:buChar char=""/>
            </a:pPr>
            <a:r>
              <a:rPr lang="en-GB" sz="1600" b="1" kern="100" dirty="0">
                <a:effectLst/>
                <a:latin typeface="Aptos" panose="020B0004020202020204" pitchFamily="34" charset="0"/>
                <a:ea typeface="Aptos" panose="020B0004020202020204" pitchFamily="34" charset="0"/>
                <a:cs typeface="Times New Roman" panose="02020603050405020304" pitchFamily="18" charset="0"/>
              </a:rPr>
              <a:t>Education</a:t>
            </a:r>
            <a:r>
              <a:rPr lang="en-GB" sz="1600" kern="100" dirty="0">
                <a:effectLst/>
                <a:latin typeface="Aptos" panose="020B0004020202020204" pitchFamily="34" charset="0"/>
                <a:ea typeface="Aptos" panose="020B0004020202020204" pitchFamily="34" charset="0"/>
                <a:cs typeface="Times New Roman" panose="02020603050405020304" pitchFamily="18" charset="0"/>
              </a:rPr>
              <a:t> – Tailored tutoring systems, detect engagement in online learning. </a:t>
            </a:r>
            <a:endParaRPr lang="en-MT" sz="16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buFont typeface="Symbol" panose="05050102010706020507" pitchFamily="18" charset="2"/>
              <a:buChar char=""/>
            </a:pPr>
            <a:r>
              <a:rPr lang="en-GB" sz="1600" b="1" kern="100" dirty="0">
                <a:effectLst/>
                <a:latin typeface="Aptos" panose="020B0004020202020204" pitchFamily="34" charset="0"/>
                <a:ea typeface="Aptos" panose="020B0004020202020204" pitchFamily="34" charset="0"/>
                <a:cs typeface="Times New Roman" panose="02020603050405020304" pitchFamily="18" charset="0"/>
              </a:rPr>
              <a:t>Public Safety</a:t>
            </a:r>
            <a:r>
              <a:rPr lang="en-GB" sz="1600" kern="100" dirty="0">
                <a:effectLst/>
                <a:latin typeface="Aptos" panose="020B0004020202020204" pitchFamily="34" charset="0"/>
                <a:ea typeface="Aptos" panose="020B0004020202020204" pitchFamily="34" charset="0"/>
                <a:cs typeface="Times New Roman" panose="02020603050405020304" pitchFamily="18" charset="0"/>
              </a:rPr>
              <a:t> – Identify emotions triggering potential terrorist threats.</a:t>
            </a:r>
            <a:endParaRPr lang="en-MT" sz="16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r>
              <a:rPr lang="en-GB" sz="1600" b="1" kern="100" dirty="0">
                <a:effectLst/>
                <a:latin typeface="Aptos" panose="020B0004020202020204" pitchFamily="34" charset="0"/>
                <a:ea typeface="Aptos" panose="020B0004020202020204" pitchFamily="34" charset="0"/>
                <a:cs typeface="Times New Roman" panose="02020603050405020304" pitchFamily="18" charset="0"/>
              </a:rPr>
              <a:t>Crime Detection</a:t>
            </a:r>
            <a:r>
              <a:rPr lang="en-GB" sz="1600" kern="100" dirty="0">
                <a:effectLst/>
                <a:latin typeface="Aptos" panose="020B0004020202020204" pitchFamily="34" charset="0"/>
                <a:ea typeface="Aptos" panose="020B0004020202020204" pitchFamily="34" charset="0"/>
                <a:cs typeface="Times New Roman" panose="02020603050405020304" pitchFamily="18" charset="0"/>
              </a:rPr>
              <a:t> – Spot shoplifters.</a:t>
            </a:r>
            <a:endParaRPr lang="en-GB" sz="1400" kern="100" dirty="0">
              <a:latin typeface="Aptos" panose="020B0004020202020204" pitchFamily="34" charset="0"/>
              <a:ea typeface="Aptos" panose="020B0004020202020204" pitchFamily="34" charset="0"/>
              <a:cs typeface="Times New Roman" panose="02020603050405020304" pitchFamily="18" charset="0"/>
            </a:endParaRPr>
          </a:p>
          <a:p>
            <a:pPr marL="457200" lvl="1" indent="0">
              <a:lnSpc>
                <a:spcPct val="107000"/>
              </a:lnSpc>
              <a:spcAft>
                <a:spcPts val="800"/>
              </a:spcAft>
              <a:buNone/>
            </a:pPr>
            <a:endParaRPr lang="en-MT" sz="1400" kern="100" dirty="0">
              <a:effectLst/>
              <a:latin typeface="Aptos" panose="020B0004020202020204" pitchFamily="34" charset="0"/>
              <a:ea typeface="Aptos" panose="020B0004020202020204" pitchFamily="34" charset="0"/>
              <a:cs typeface="Times New Roman" panose="02020603050405020304" pitchFamily="18" charset="0"/>
            </a:endParaRPr>
          </a:p>
          <a:p>
            <a:pPr lvl="1"/>
            <a:endParaRPr lang="en-MT" dirty="0"/>
          </a:p>
        </p:txBody>
      </p:sp>
    </p:spTree>
    <p:extLst>
      <p:ext uri="{BB962C8B-B14F-4D97-AF65-F5344CB8AC3E}">
        <p14:creationId xmlns:p14="http://schemas.microsoft.com/office/powerpoint/2010/main" val="3077600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81423DF-407D-3B34-5F17-9A69D2DD37AD}"/>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A7E2C3C4-9ADD-F28A-AD21-2897FBDD92B2}"/>
              </a:ext>
            </a:extLst>
          </p:cNvPr>
          <p:cNvSpPr>
            <a:spLocks noGrp="1"/>
          </p:cNvSpPr>
          <p:nvPr>
            <p:ph idx="1"/>
          </p:nvPr>
        </p:nvSpPr>
        <p:spPr>
          <a:xfrm>
            <a:off x="458694" y="1263649"/>
            <a:ext cx="11274612" cy="5228589"/>
          </a:xfrm>
        </p:spPr>
        <p:txBody>
          <a:bodyPr>
            <a:normAutofit fontScale="92500"/>
          </a:bodyPr>
          <a:lstStyle/>
          <a:p>
            <a:pPr>
              <a:lnSpc>
                <a:spcPct val="107000"/>
              </a:lnSpc>
              <a:spcAft>
                <a:spcPts val="800"/>
              </a:spcAft>
            </a:pPr>
            <a:r>
              <a:rPr lang="en-GB" kern="100" dirty="0">
                <a:latin typeface="Aptos" panose="020B0004020202020204" pitchFamily="34" charset="0"/>
                <a:ea typeface="Aptos" panose="020B0004020202020204" pitchFamily="34" charset="0"/>
                <a:cs typeface="Times New Roman" panose="02020603050405020304" pitchFamily="18" charset="0"/>
              </a:rPr>
              <a:t>FER revolves around the idea of training visual models to detect emotions within human faces. This is primarily separated into two variations those which detect in-lab and those using in-the-wild images. However, in both cases the final required result remains the same this being an FER model able to generalise with high accuracy on unseen data thereby allowing for wide-spread application of such tools.</a:t>
            </a:r>
          </a:p>
          <a:p>
            <a:pPr>
              <a:lnSpc>
                <a:spcPct val="107000"/>
              </a:lnSpc>
              <a:spcAft>
                <a:spcPts val="800"/>
              </a:spcAft>
            </a:pPr>
            <a:endParaRPr lang="en-GB"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pPr>
            <a:r>
              <a:rPr lang="en-GB" kern="100" dirty="0">
                <a:effectLst/>
                <a:latin typeface="Aptos" panose="020B0004020202020204" pitchFamily="34" charset="0"/>
                <a:ea typeface="Aptos" panose="020B0004020202020204" pitchFamily="34" charset="0"/>
                <a:cs typeface="Times New Roman" panose="02020603050405020304" pitchFamily="18" charset="0"/>
              </a:rPr>
              <a:t>The general manner in which this is achieved is through the use of CNN trained on large descriptive datasets such as FER2013, </a:t>
            </a:r>
            <a:r>
              <a:rPr lang="en-GB" kern="100" dirty="0" err="1">
                <a:effectLst/>
                <a:latin typeface="Aptos" panose="020B0004020202020204" pitchFamily="34" charset="0"/>
                <a:ea typeface="Aptos" panose="020B0004020202020204" pitchFamily="34" charset="0"/>
                <a:cs typeface="Times New Roman" panose="02020603050405020304" pitchFamily="18" charset="0"/>
              </a:rPr>
              <a:t>AffectNet</a:t>
            </a:r>
            <a:r>
              <a:rPr lang="en-GB" kern="100" dirty="0">
                <a:effectLst/>
                <a:latin typeface="Aptos" panose="020B0004020202020204" pitchFamily="34" charset="0"/>
                <a:ea typeface="Aptos" panose="020B0004020202020204" pitchFamily="34" charset="0"/>
                <a:cs typeface="Times New Roman" panose="02020603050405020304" pitchFamily="18" charset="0"/>
              </a:rPr>
              <a:t>, JAFFE and others to detect important relevant facial features thereby deriving an emotional classification.</a:t>
            </a:r>
            <a:endParaRPr lang="en-MT"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6B753576-664E-FF96-44F5-EE3A4879AEAE}"/>
              </a:ext>
            </a:extLst>
          </p:cNvPr>
          <p:cNvSpPr txBox="1">
            <a:spLocks/>
          </p:cNvSpPr>
          <p:nvPr/>
        </p:nvSpPr>
        <p:spPr>
          <a:xfrm>
            <a:off x="458694" y="365761"/>
            <a:ext cx="11274612" cy="89789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GB" kern="100" spc="75" dirty="0">
                <a:solidFill>
                  <a:srgbClr val="595959"/>
                </a:solidFill>
                <a:latin typeface="Aptos" panose="020B0004020202020204" pitchFamily="34" charset="0"/>
                <a:ea typeface="Times New Roman" panose="02020603050405020304" pitchFamily="18" charset="0"/>
                <a:cs typeface="Times New Roman" panose="02020603050405020304" pitchFamily="18" charset="0"/>
              </a:rPr>
              <a:t>Research Topic (1)</a:t>
            </a:r>
            <a:endParaRPr lang="en-MT" dirty="0"/>
          </a:p>
        </p:txBody>
      </p:sp>
      <p:sp>
        <p:nvSpPr>
          <p:cNvPr id="4" name="Content Placeholder 2">
            <a:extLst>
              <a:ext uri="{FF2B5EF4-FFF2-40B4-BE49-F238E27FC236}">
                <a16:creationId xmlns:a16="http://schemas.microsoft.com/office/drawing/2014/main" id="{070641C2-476F-5CCD-DF12-F959349E175F}"/>
              </a:ext>
            </a:extLst>
          </p:cNvPr>
          <p:cNvSpPr txBox="1">
            <a:spLocks/>
          </p:cNvSpPr>
          <p:nvPr/>
        </p:nvSpPr>
        <p:spPr>
          <a:xfrm>
            <a:off x="458694" y="4229100"/>
            <a:ext cx="11274612" cy="310832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endParaRPr lang="en-MT"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411684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0A821D8-C4A5-E467-15F0-45DBB7B98F78}"/>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A6B14A5C-6F37-E0E5-C39A-F1F2D7833674}"/>
              </a:ext>
            </a:extLst>
          </p:cNvPr>
          <p:cNvSpPr>
            <a:spLocks noGrp="1"/>
          </p:cNvSpPr>
          <p:nvPr>
            <p:ph idx="1"/>
          </p:nvPr>
        </p:nvSpPr>
        <p:spPr>
          <a:xfrm>
            <a:off x="458694" y="1263649"/>
            <a:ext cx="11274612" cy="5228589"/>
          </a:xfrm>
        </p:spPr>
        <p:txBody>
          <a:bodyPr>
            <a:normAutofit fontScale="70000" lnSpcReduction="20000"/>
          </a:bodyPr>
          <a:lstStyle/>
          <a:p>
            <a:pPr marL="342900" indent="-342900">
              <a:lnSpc>
                <a:spcPct val="107000"/>
              </a:lnSpc>
              <a:spcAft>
                <a:spcPts val="800"/>
              </a:spcAft>
              <a:buFont typeface="Symbol" panose="05050102010706020507" pitchFamily="18" charset="2"/>
              <a:buChar char=""/>
            </a:pPr>
            <a:r>
              <a:rPr lang="en-US" sz="2900" dirty="0"/>
              <a:t>Comprehensive Review and Analysis on Facial Emotion Recognition: Performance Insights into Deep and Traditional Learning with Current Updates and Challenges</a:t>
            </a:r>
          </a:p>
          <a:p>
            <a:pPr marL="342900" indent="-342900">
              <a:lnSpc>
                <a:spcPct val="107000"/>
              </a:lnSpc>
              <a:spcAft>
                <a:spcPts val="800"/>
              </a:spcAft>
              <a:buFont typeface="Symbol" panose="05050102010706020507" pitchFamily="18" charset="2"/>
              <a:buChar char=""/>
            </a:pPr>
            <a:r>
              <a:rPr lang="en-US" sz="2000" b="1" kern="100" dirty="0">
                <a:latin typeface="Aptos" panose="020B0004020202020204" pitchFamily="34" charset="0"/>
                <a:cs typeface="Times New Roman" panose="02020603050405020304" pitchFamily="18" charset="0"/>
              </a:rPr>
              <a:t>Comparison </a:t>
            </a:r>
          </a:p>
          <a:p>
            <a:pPr marL="800100" lvl="1" indent="-342900">
              <a:lnSpc>
                <a:spcPct val="107000"/>
              </a:lnSpc>
              <a:spcAft>
                <a:spcPts val="800"/>
              </a:spcAft>
              <a:buFont typeface="Symbol" panose="05050102010706020507" pitchFamily="18" charset="2"/>
              <a:buChar char=""/>
            </a:pPr>
            <a:r>
              <a:rPr lang="en-US" sz="1600" kern="100" dirty="0">
                <a:latin typeface="Aptos" panose="020B0004020202020204" pitchFamily="34" charset="0"/>
                <a:cs typeface="Times New Roman" panose="02020603050405020304" pitchFamily="18" charset="0"/>
              </a:rPr>
              <a:t>Comparing research but didn’t implement the model from scratch</a:t>
            </a:r>
          </a:p>
          <a:p>
            <a:pPr marL="800100" lvl="1" indent="-342900">
              <a:lnSpc>
                <a:spcPct val="107000"/>
              </a:lnSpc>
              <a:spcAft>
                <a:spcPts val="800"/>
              </a:spcAft>
              <a:buFont typeface="Symbol" panose="05050102010706020507" pitchFamily="18" charset="2"/>
              <a:buChar char=""/>
            </a:pPr>
            <a:r>
              <a:rPr lang="en-US" sz="1600" kern="100" dirty="0">
                <a:latin typeface="Aptos" panose="020B0004020202020204" pitchFamily="34" charset="0"/>
                <a:cs typeface="Times New Roman" panose="02020603050405020304" pitchFamily="18" charset="0"/>
              </a:rPr>
              <a:t>Machine Learning Models (SVM, KNN, RF, CART, LR)</a:t>
            </a:r>
          </a:p>
          <a:p>
            <a:pPr marL="800100" lvl="1" indent="-342900">
              <a:lnSpc>
                <a:spcPct val="107000"/>
              </a:lnSpc>
              <a:spcAft>
                <a:spcPts val="800"/>
              </a:spcAft>
              <a:buFont typeface="Symbol" panose="05050102010706020507" pitchFamily="18" charset="2"/>
              <a:buChar char=""/>
            </a:pPr>
            <a:r>
              <a:rPr lang="en-US" sz="1600" kern="100" dirty="0">
                <a:latin typeface="Aptos" panose="020B0004020202020204" pitchFamily="34" charset="0"/>
                <a:cs typeface="Times New Roman" panose="02020603050405020304" pitchFamily="18" charset="0"/>
              </a:rPr>
              <a:t>Deep Learning Models (</a:t>
            </a:r>
            <a:r>
              <a:rPr lang="en-US" sz="1600" kern="100" dirty="0" err="1">
                <a:latin typeface="Aptos" panose="020B0004020202020204" pitchFamily="34" charset="0"/>
                <a:cs typeface="Times New Roman" panose="02020603050405020304" pitchFamily="18" charset="0"/>
              </a:rPr>
              <a:t>MobileNet</a:t>
            </a:r>
            <a:r>
              <a:rPr lang="en-US" sz="1600" kern="100" dirty="0">
                <a:latin typeface="Aptos" panose="020B0004020202020204" pitchFamily="34" charset="0"/>
                <a:cs typeface="Times New Roman" panose="02020603050405020304" pitchFamily="18" charset="0"/>
              </a:rPr>
              <a:t>, CNN, DCNN, VGG16, ResNet-50)</a:t>
            </a:r>
          </a:p>
          <a:p>
            <a:pPr marL="800100" lvl="1" indent="-342900">
              <a:lnSpc>
                <a:spcPct val="107000"/>
              </a:lnSpc>
              <a:spcAft>
                <a:spcPts val="800"/>
              </a:spcAft>
              <a:buFont typeface="Symbol" panose="05050102010706020507" pitchFamily="18" charset="2"/>
              <a:buChar char=""/>
            </a:pPr>
            <a:r>
              <a:rPr lang="en-US" sz="1600" kern="100" dirty="0">
                <a:latin typeface="Aptos" panose="020B0004020202020204" pitchFamily="34" charset="0"/>
                <a:cs typeface="Times New Roman" panose="02020603050405020304" pitchFamily="18" charset="0"/>
              </a:rPr>
              <a:t>Hybrid Models (CNN+SVM, DBN+SVM) (Feature </a:t>
            </a:r>
            <a:r>
              <a:rPr lang="en-US" sz="1600" kern="100" dirty="0" err="1">
                <a:latin typeface="Aptos" panose="020B0004020202020204" pitchFamily="34" charset="0"/>
                <a:cs typeface="Times New Roman" panose="02020603050405020304" pitchFamily="18" charset="0"/>
              </a:rPr>
              <a:t>Extraction+Classification</a:t>
            </a:r>
            <a:r>
              <a:rPr lang="en-US" sz="1600" kern="100" dirty="0">
                <a:latin typeface="Aptos" panose="020B0004020202020204" pitchFamily="34" charset="0"/>
                <a:cs typeface="Times New Roman" panose="02020603050405020304" pitchFamily="18" charset="0"/>
              </a:rPr>
              <a:t>)</a:t>
            </a:r>
            <a:endParaRPr lang="en-GB" sz="1600" kern="100" dirty="0">
              <a:latin typeface="Aptos" panose="020B0004020202020204" pitchFamily="34" charset="0"/>
              <a:cs typeface="Times New Roman" panose="02020603050405020304" pitchFamily="18" charset="0"/>
            </a:endParaRPr>
          </a:p>
          <a:p>
            <a:pPr marL="342900" indent="-342900">
              <a:lnSpc>
                <a:spcPct val="107000"/>
              </a:lnSpc>
              <a:spcAft>
                <a:spcPts val="800"/>
              </a:spcAft>
              <a:buFont typeface="Symbol" panose="05050102010706020507" pitchFamily="18" charset="2"/>
              <a:buChar char=""/>
            </a:pPr>
            <a:r>
              <a:rPr lang="en-GB" sz="2000" b="1" kern="100" dirty="0">
                <a:latin typeface="Aptos" panose="020B0004020202020204" pitchFamily="34" charset="0"/>
                <a:cs typeface="Times New Roman" panose="02020603050405020304" pitchFamily="18" charset="0"/>
              </a:rPr>
              <a:t>Datasets</a:t>
            </a: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FER2013, JAFFE, CK+, RAF-DB</a:t>
            </a:r>
          </a:p>
          <a:p>
            <a:pPr marL="342900" indent="-342900">
              <a:lnSpc>
                <a:spcPct val="107000"/>
              </a:lnSpc>
              <a:spcAft>
                <a:spcPts val="800"/>
              </a:spcAft>
              <a:buFont typeface="Symbol" panose="05050102010706020507" pitchFamily="18" charset="2"/>
              <a:buChar char=""/>
            </a:pPr>
            <a:r>
              <a:rPr lang="en-GB" sz="2000" b="1" kern="100" dirty="0">
                <a:latin typeface="Aptos" panose="020B0004020202020204" pitchFamily="34" charset="0"/>
                <a:cs typeface="Times New Roman" panose="02020603050405020304" pitchFamily="18" charset="0"/>
              </a:rPr>
              <a:t>Deep Learning Results</a:t>
            </a: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Deep Learning techniques outperformed traditional ML models</a:t>
            </a:r>
          </a:p>
          <a:p>
            <a:pPr marL="800100" lvl="1" indent="-342900">
              <a:lnSpc>
                <a:spcPct val="107000"/>
              </a:lnSpc>
              <a:spcAft>
                <a:spcPts val="800"/>
              </a:spcAft>
              <a:buFont typeface="Symbol" panose="05050102010706020507" pitchFamily="18" charset="2"/>
              <a:buChar char=""/>
            </a:pPr>
            <a:r>
              <a:rPr lang="en-US" sz="1200" dirty="0"/>
              <a:t>Regrettably, deep learning-based FER methodology still has several drawbacks. Specifically, these techniques need extensive datasets, substantial memory and processing power, and a considerable duration for both training and testing.</a:t>
            </a:r>
          </a:p>
          <a:p>
            <a:pPr marL="800100" lvl="1" indent="-342900">
              <a:lnSpc>
                <a:spcPct val="107000"/>
              </a:lnSpc>
              <a:spcAft>
                <a:spcPts val="800"/>
              </a:spcAft>
              <a:buFont typeface="Symbol" panose="05050102010706020507" pitchFamily="18" charset="2"/>
              <a:buChar char=""/>
            </a:pPr>
            <a:r>
              <a:rPr lang="en-US" sz="1200" dirty="0"/>
              <a:t>Metrics (Accuracy – however the model papers themselves opted for accuracy, f1-score, precision, recall)</a:t>
            </a:r>
          </a:p>
          <a:p>
            <a:pPr marL="800100" lvl="1" indent="-342900">
              <a:lnSpc>
                <a:spcPct val="107000"/>
              </a:lnSpc>
              <a:spcAft>
                <a:spcPts val="800"/>
              </a:spcAft>
              <a:buFont typeface="Symbol" panose="05050102010706020507" pitchFamily="18" charset="2"/>
              <a:buChar char=""/>
            </a:pPr>
            <a:r>
              <a:rPr lang="en-US" sz="1050" dirty="0"/>
              <a:t>In all applications, data augmentation is advantageous due to its ability to enhance model flexibility, prevent overfitting, and generally enhance model accuracy by artificially increasing their training data.</a:t>
            </a:r>
            <a:endParaRPr lang="en-US" sz="1200" dirty="0"/>
          </a:p>
          <a:p>
            <a:pPr marL="0" indent="0">
              <a:lnSpc>
                <a:spcPct val="107000"/>
              </a:lnSpc>
              <a:spcAft>
                <a:spcPts val="800"/>
              </a:spcAft>
              <a:buNone/>
            </a:pPr>
            <a:r>
              <a:rPr lang="en-US" sz="1600" dirty="0"/>
              <a:t>LINK: </a:t>
            </a:r>
            <a:r>
              <a:rPr lang="en-US" sz="1600" dirty="0">
                <a:hlinkClick r:id="rId2"/>
              </a:rPr>
              <a:t>https://www.sciencedirect.com/org/science/article/pii/S1546221825000529</a:t>
            </a:r>
            <a:endParaRPr lang="en-US" sz="1600" dirty="0"/>
          </a:p>
          <a:p>
            <a:pPr marL="800100" lvl="1" indent="-342900">
              <a:lnSpc>
                <a:spcPct val="107000"/>
              </a:lnSpc>
              <a:spcAft>
                <a:spcPts val="800"/>
              </a:spcAft>
              <a:buFont typeface="Symbol" panose="05050102010706020507" pitchFamily="18" charset="2"/>
              <a:buChar char=""/>
            </a:pPr>
            <a:endParaRPr lang="en-GB" sz="1600" b="1" kern="100" dirty="0">
              <a:latin typeface="Aptos" panose="020B000402020202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endParaRPr lang="en-GB" sz="2200" kern="100" dirty="0">
              <a:latin typeface="Aptos" panose="020B000402020202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endParaRPr lang="en-GB" sz="1600" kern="100" dirty="0">
              <a:latin typeface="Aptos" panose="020B0004020202020204" pitchFamily="34" charset="0"/>
              <a:cs typeface="Times New Roman" panose="02020603050405020304" pitchFamily="18" charset="0"/>
            </a:endParaRPr>
          </a:p>
          <a:p>
            <a:pPr marL="914400" lvl="2" indent="0">
              <a:lnSpc>
                <a:spcPct val="107000"/>
              </a:lnSpc>
              <a:spcAft>
                <a:spcPts val="800"/>
              </a:spcAft>
              <a:buNone/>
            </a:pPr>
            <a:endParaRPr lang="en-GB" sz="1400" kern="100" dirty="0">
              <a:latin typeface="Aptos" panose="020B000402020202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C1CC0649-44C9-EF36-A818-C7EEC82881CF}"/>
              </a:ext>
            </a:extLst>
          </p:cNvPr>
          <p:cNvSpPr txBox="1">
            <a:spLocks/>
          </p:cNvSpPr>
          <p:nvPr/>
        </p:nvSpPr>
        <p:spPr>
          <a:xfrm>
            <a:off x="458694" y="365761"/>
            <a:ext cx="11274612" cy="89789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GB" kern="100" spc="75" dirty="0">
                <a:solidFill>
                  <a:srgbClr val="595959"/>
                </a:solidFill>
                <a:latin typeface="Aptos" panose="020B0004020202020204" pitchFamily="34" charset="0"/>
                <a:ea typeface="Times New Roman" panose="02020603050405020304" pitchFamily="18" charset="0"/>
                <a:cs typeface="Times New Roman" panose="02020603050405020304" pitchFamily="18" charset="0"/>
              </a:rPr>
              <a:t>Existing Research (1)</a:t>
            </a:r>
            <a:endParaRPr lang="en-MT" dirty="0"/>
          </a:p>
        </p:txBody>
      </p:sp>
      <p:sp>
        <p:nvSpPr>
          <p:cNvPr id="4" name="Content Placeholder 2">
            <a:extLst>
              <a:ext uri="{FF2B5EF4-FFF2-40B4-BE49-F238E27FC236}">
                <a16:creationId xmlns:a16="http://schemas.microsoft.com/office/drawing/2014/main" id="{858C313D-A2F3-F87E-27CD-083FDEFCE142}"/>
              </a:ext>
            </a:extLst>
          </p:cNvPr>
          <p:cNvSpPr txBox="1">
            <a:spLocks/>
          </p:cNvSpPr>
          <p:nvPr/>
        </p:nvSpPr>
        <p:spPr>
          <a:xfrm>
            <a:off x="458694" y="4229100"/>
            <a:ext cx="11274612" cy="310832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endParaRPr lang="en-MT"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776628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D8DE6EC9-E46C-ACE4-CE35-67BFCF739413}"/>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B81736E-9FC7-C901-F364-68444FC35EC9}"/>
              </a:ext>
            </a:extLst>
          </p:cNvPr>
          <p:cNvSpPr>
            <a:spLocks noGrp="1"/>
          </p:cNvSpPr>
          <p:nvPr>
            <p:ph idx="1"/>
          </p:nvPr>
        </p:nvSpPr>
        <p:spPr>
          <a:xfrm>
            <a:off x="458694" y="1263649"/>
            <a:ext cx="11274612" cy="5228589"/>
          </a:xfrm>
        </p:spPr>
        <p:txBody>
          <a:bodyPr>
            <a:normAutofit/>
          </a:bodyPr>
          <a:lstStyle/>
          <a:p>
            <a:pPr>
              <a:lnSpc>
                <a:spcPct val="107000"/>
              </a:lnSpc>
              <a:spcAft>
                <a:spcPts val="800"/>
              </a:spcAft>
            </a:pPr>
            <a:r>
              <a:rPr lang="en-GB" sz="2000" b="1" kern="100" dirty="0">
                <a:effectLst/>
                <a:latin typeface="Aptos" panose="020B0004020202020204" pitchFamily="34" charset="0"/>
                <a:ea typeface="Aptos" panose="020B0004020202020204" pitchFamily="34" charset="0"/>
                <a:cs typeface="Times New Roman" panose="02020603050405020304" pitchFamily="18" charset="0"/>
              </a:rPr>
              <a:t>Issues</a:t>
            </a:r>
            <a:endParaRPr lang="en-MT" sz="2000" b="1"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buFont typeface="Symbol" panose="05050102010706020507" pitchFamily="18" charset="2"/>
              <a:buChar char=""/>
            </a:pPr>
            <a:r>
              <a:rPr lang="en-GB" sz="1600" b="1" kern="100" dirty="0">
                <a:effectLst/>
                <a:latin typeface="Aptos" panose="020B0004020202020204" pitchFamily="34" charset="0"/>
                <a:ea typeface="Aptos" panose="020B0004020202020204" pitchFamily="34" charset="0"/>
                <a:cs typeface="Times New Roman" panose="02020603050405020304" pitchFamily="18" charset="0"/>
              </a:rPr>
              <a:t>Privacy Risks</a:t>
            </a:r>
            <a:r>
              <a:rPr lang="en-GB" sz="1600" b="1" kern="100" dirty="0">
                <a:latin typeface="Aptos" panose="020B0004020202020204" pitchFamily="34" charset="0"/>
                <a:ea typeface="Aptos" panose="020B0004020202020204" pitchFamily="34" charset="0"/>
                <a:cs typeface="Times New Roman" panose="02020603050405020304" pitchFamily="18" charset="0"/>
              </a:rPr>
              <a:t> </a:t>
            </a:r>
            <a:r>
              <a:rPr lang="en-GB" sz="1600" kern="100" dirty="0">
                <a:latin typeface="Aptos" panose="020B0004020202020204" pitchFamily="34" charset="0"/>
                <a:ea typeface="Aptos" panose="020B0004020202020204" pitchFamily="34" charset="0"/>
                <a:cs typeface="Times New Roman" panose="02020603050405020304" pitchFamily="18" charset="0"/>
              </a:rPr>
              <a:t>– A</a:t>
            </a:r>
            <a:r>
              <a:rPr lang="en-GB" sz="1600" kern="100" dirty="0">
                <a:effectLst/>
                <a:latin typeface="Aptos" panose="020B0004020202020204" pitchFamily="34" charset="0"/>
                <a:ea typeface="Aptos" panose="020B0004020202020204" pitchFamily="34" charset="0"/>
                <a:cs typeface="Times New Roman" panose="02020603050405020304" pitchFamily="18" charset="0"/>
              </a:rPr>
              <a:t>nalysing sensitive biometric data -&gt; privacy concerns and unauthorised data use.</a:t>
            </a:r>
            <a:endParaRPr lang="en-MT" sz="16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buFont typeface="Symbol" panose="05050102010706020507" pitchFamily="18" charset="2"/>
              <a:buChar char=""/>
            </a:pPr>
            <a:r>
              <a:rPr lang="en-GB" sz="1600" b="1" kern="100" dirty="0">
                <a:effectLst/>
                <a:latin typeface="Aptos" panose="020B0004020202020204" pitchFamily="34" charset="0"/>
                <a:ea typeface="Aptos" panose="020B0004020202020204" pitchFamily="34" charset="0"/>
                <a:cs typeface="Times New Roman" panose="02020603050405020304" pitchFamily="18" charset="0"/>
              </a:rPr>
              <a:t>Accuracy and Bias</a:t>
            </a:r>
            <a:r>
              <a:rPr lang="en-GB" sz="1600" b="1" kern="100" dirty="0">
                <a:latin typeface="Aptos" panose="020B0004020202020204" pitchFamily="34" charset="0"/>
                <a:ea typeface="Aptos" panose="020B0004020202020204" pitchFamily="34" charset="0"/>
                <a:cs typeface="Times New Roman" panose="02020603050405020304" pitchFamily="18" charset="0"/>
              </a:rPr>
              <a:t> </a:t>
            </a:r>
            <a:r>
              <a:rPr lang="en-GB" sz="1600" kern="100" dirty="0">
                <a:latin typeface="Aptos" panose="020B0004020202020204" pitchFamily="34" charset="0"/>
                <a:ea typeface="Aptos" panose="020B0004020202020204" pitchFamily="34" charset="0"/>
                <a:cs typeface="Times New Roman" panose="02020603050405020304" pitchFamily="18" charset="0"/>
              </a:rPr>
              <a:t>– I</a:t>
            </a:r>
            <a:r>
              <a:rPr lang="en-GB" sz="1600" kern="100" dirty="0">
                <a:effectLst/>
                <a:latin typeface="Aptos" panose="020B0004020202020204" pitchFamily="34" charset="0"/>
                <a:ea typeface="Aptos" panose="020B0004020202020204" pitchFamily="34" charset="0"/>
                <a:cs typeface="Times New Roman" panose="02020603050405020304" pitchFamily="18" charset="0"/>
              </a:rPr>
              <a:t>naccuracies and biases, particularly against certain ethnic groups or skin colours, leading to unfair profiling and discrimination.</a:t>
            </a:r>
            <a:endParaRPr lang="en-MT" sz="1600" kern="100" dirty="0">
              <a:effectLst/>
              <a:latin typeface="Aptos" panose="020B0004020202020204" pitchFamily="34" charset="0"/>
              <a:ea typeface="Aptos" panose="020B000402020202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r>
              <a:rPr lang="en-GB" sz="1600" b="1" kern="100" dirty="0">
                <a:effectLst/>
                <a:latin typeface="Aptos" panose="020B0004020202020204" pitchFamily="34" charset="0"/>
                <a:ea typeface="Aptos" panose="020B0004020202020204" pitchFamily="34" charset="0"/>
                <a:cs typeface="Times New Roman" panose="02020603050405020304" pitchFamily="18" charset="0"/>
              </a:rPr>
              <a:t>Emotional Misinterpretation</a:t>
            </a:r>
            <a:r>
              <a:rPr lang="en-GB" sz="1600" b="1" kern="100" dirty="0">
                <a:latin typeface="Aptos" panose="020B0004020202020204" pitchFamily="34" charset="0"/>
                <a:ea typeface="Aptos" panose="020B0004020202020204" pitchFamily="34" charset="0"/>
                <a:cs typeface="Times New Roman" panose="02020603050405020304" pitchFamily="18" charset="0"/>
              </a:rPr>
              <a:t> </a:t>
            </a:r>
            <a:r>
              <a:rPr lang="en-GB" sz="1600" kern="100" dirty="0">
                <a:latin typeface="Aptos" panose="020B0004020202020204" pitchFamily="34" charset="0"/>
                <a:ea typeface="Aptos" panose="020B0004020202020204" pitchFamily="34" charset="0"/>
                <a:cs typeface="Times New Roman" panose="02020603050405020304" pitchFamily="18" charset="0"/>
              </a:rPr>
              <a:t>– M</a:t>
            </a:r>
            <a:r>
              <a:rPr lang="en-GB" sz="1600" kern="100" dirty="0">
                <a:effectLst/>
                <a:latin typeface="Aptos" panose="020B0004020202020204" pitchFamily="34" charset="0"/>
                <a:ea typeface="Aptos" panose="020B0004020202020204" pitchFamily="34" charset="0"/>
                <a:cs typeface="Times New Roman" panose="02020603050405020304" pitchFamily="18" charset="0"/>
              </a:rPr>
              <a:t>isinterpretation of emotions due to contextual factors, resulting in erroneous conclusions that can affect individuals' lives negatively.</a:t>
            </a:r>
            <a:endParaRPr lang="en-MT" sz="16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00C8DEF-E91B-41D0-1E1B-711A5EAC18B0}"/>
              </a:ext>
            </a:extLst>
          </p:cNvPr>
          <p:cNvSpPr txBox="1">
            <a:spLocks/>
          </p:cNvSpPr>
          <p:nvPr/>
        </p:nvSpPr>
        <p:spPr>
          <a:xfrm>
            <a:off x="458694" y="365761"/>
            <a:ext cx="3691965" cy="89789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GB" kern="100" spc="75" dirty="0">
                <a:solidFill>
                  <a:srgbClr val="595959"/>
                </a:solidFill>
                <a:latin typeface="Aptos" panose="020B0004020202020204" pitchFamily="34" charset="0"/>
                <a:ea typeface="Times New Roman" panose="02020603050405020304" pitchFamily="18" charset="0"/>
                <a:cs typeface="Times New Roman" panose="02020603050405020304" pitchFamily="18" charset="0"/>
              </a:rPr>
              <a:t>Motivation (2)</a:t>
            </a:r>
            <a:endParaRPr lang="en-MT" dirty="0"/>
          </a:p>
        </p:txBody>
      </p:sp>
      <p:sp>
        <p:nvSpPr>
          <p:cNvPr id="4" name="Content Placeholder 2">
            <a:extLst>
              <a:ext uri="{FF2B5EF4-FFF2-40B4-BE49-F238E27FC236}">
                <a16:creationId xmlns:a16="http://schemas.microsoft.com/office/drawing/2014/main" id="{0850E826-5739-EDF4-74B5-06FEB5382B0D}"/>
              </a:ext>
            </a:extLst>
          </p:cNvPr>
          <p:cNvSpPr txBox="1">
            <a:spLocks/>
          </p:cNvSpPr>
          <p:nvPr/>
        </p:nvSpPr>
        <p:spPr>
          <a:xfrm>
            <a:off x="458694" y="4229100"/>
            <a:ext cx="11274612" cy="310832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endParaRPr lang="en-MT"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24423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5909B4-1D28-6C7F-10E9-3F5CC7CC9D68}"/>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6C4E64BE-A5AB-2532-BE0A-086DF4BB130F}"/>
              </a:ext>
            </a:extLst>
          </p:cNvPr>
          <p:cNvSpPr>
            <a:spLocks noGrp="1"/>
          </p:cNvSpPr>
          <p:nvPr>
            <p:ph idx="1"/>
          </p:nvPr>
        </p:nvSpPr>
        <p:spPr>
          <a:xfrm>
            <a:off x="458694" y="1263649"/>
            <a:ext cx="11274612" cy="5228589"/>
          </a:xfrm>
        </p:spPr>
        <p:txBody>
          <a:bodyPr>
            <a:normAutofit/>
          </a:bodyPr>
          <a:lstStyle/>
          <a:p>
            <a:pPr marL="342900" indent="-342900">
              <a:lnSpc>
                <a:spcPct val="107000"/>
              </a:lnSpc>
              <a:buFont typeface="Symbol" panose="05050102010706020507" pitchFamily="18" charset="2"/>
              <a:buChar char=""/>
            </a:pPr>
            <a:r>
              <a:rPr lang="en-US" sz="2000" b="1" kern="100" dirty="0">
                <a:latin typeface="Aptos" panose="020B0004020202020204" pitchFamily="34" charset="0"/>
                <a:cs typeface="Times New Roman" panose="02020603050405020304" pitchFamily="18" charset="0"/>
              </a:rPr>
              <a:t>Process</a:t>
            </a:r>
          </a:p>
          <a:p>
            <a:pPr marL="800100" lvl="1" indent="-342900">
              <a:lnSpc>
                <a:spcPct val="107000"/>
              </a:lnSpc>
              <a:buFont typeface="Symbol" panose="05050102010706020507" pitchFamily="18" charset="2"/>
              <a:buChar char=""/>
            </a:pPr>
            <a:r>
              <a:rPr lang="en-US" sz="1600" kern="100" dirty="0">
                <a:latin typeface="Aptos" panose="020B0004020202020204" pitchFamily="34" charset="0"/>
                <a:cs typeface="Times New Roman" panose="02020603050405020304" pitchFamily="18" charset="0"/>
              </a:rPr>
              <a:t>Facial Expression Recognition (FER) involves training visual models to detect human emotions from facial images. This can be broadly classified into:</a:t>
            </a:r>
          </a:p>
          <a:p>
            <a:pPr marL="1257300" lvl="2" indent="-342900">
              <a:lnSpc>
                <a:spcPct val="107000"/>
              </a:lnSpc>
              <a:buFont typeface="Symbol" panose="05050102010706020507" pitchFamily="18" charset="2"/>
              <a:buChar char=""/>
            </a:pPr>
            <a:r>
              <a:rPr lang="en-US" sz="1600" kern="100" dirty="0">
                <a:latin typeface="Aptos" panose="020B0004020202020204" pitchFamily="34" charset="0"/>
                <a:cs typeface="Times New Roman" panose="02020603050405020304" pitchFamily="18" charset="0"/>
              </a:rPr>
              <a:t>In-lab FER: Models trained on controlled, structured datasets. (CK+, JAFFE)</a:t>
            </a:r>
          </a:p>
          <a:p>
            <a:pPr marL="1257300" lvl="2" indent="-342900">
              <a:lnSpc>
                <a:spcPct val="107000"/>
              </a:lnSpc>
              <a:buFont typeface="Symbol" panose="05050102010706020507" pitchFamily="18" charset="2"/>
              <a:buChar char=""/>
            </a:pPr>
            <a:r>
              <a:rPr lang="en-US" sz="1600" kern="100" dirty="0">
                <a:latin typeface="Aptos" panose="020B0004020202020204" pitchFamily="34" charset="0"/>
                <a:cs typeface="Times New Roman" panose="02020603050405020304" pitchFamily="18" charset="0"/>
              </a:rPr>
              <a:t>In-the-wild FER: Models trained on real-world, unstructured images. (</a:t>
            </a:r>
            <a:r>
              <a:rPr lang="en-US" sz="1600" kern="100" dirty="0" err="1">
                <a:latin typeface="Aptos" panose="020B0004020202020204" pitchFamily="34" charset="0"/>
                <a:cs typeface="Times New Roman" panose="02020603050405020304" pitchFamily="18" charset="0"/>
              </a:rPr>
              <a:t>AffectNet</a:t>
            </a:r>
            <a:r>
              <a:rPr lang="en-US" sz="1600" kern="100" dirty="0">
                <a:latin typeface="Aptos" panose="020B0004020202020204" pitchFamily="34" charset="0"/>
                <a:cs typeface="Times New Roman" panose="02020603050405020304" pitchFamily="18" charset="0"/>
              </a:rPr>
              <a:t>, FER2013, RAF-DB)</a:t>
            </a:r>
          </a:p>
          <a:p>
            <a:pPr>
              <a:lnSpc>
                <a:spcPct val="107000"/>
              </a:lnSpc>
              <a:spcAft>
                <a:spcPts val="800"/>
              </a:spcAft>
            </a:pPr>
            <a:endParaRPr lang="en-GB"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86CE8756-BD3A-B595-A937-1020F0DD81E9}"/>
              </a:ext>
            </a:extLst>
          </p:cNvPr>
          <p:cNvSpPr txBox="1">
            <a:spLocks/>
          </p:cNvSpPr>
          <p:nvPr/>
        </p:nvSpPr>
        <p:spPr>
          <a:xfrm>
            <a:off x="458694" y="365761"/>
            <a:ext cx="11274612" cy="89789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GB" kern="100" spc="75" dirty="0">
                <a:solidFill>
                  <a:srgbClr val="595959"/>
                </a:solidFill>
                <a:latin typeface="Aptos" panose="020B0004020202020204" pitchFamily="34" charset="0"/>
                <a:ea typeface="Times New Roman" panose="02020603050405020304" pitchFamily="18" charset="0"/>
                <a:cs typeface="Times New Roman" panose="02020603050405020304" pitchFamily="18" charset="0"/>
              </a:rPr>
              <a:t>Research Topic (1)</a:t>
            </a:r>
            <a:endParaRPr lang="en-MT" dirty="0"/>
          </a:p>
        </p:txBody>
      </p:sp>
      <p:sp>
        <p:nvSpPr>
          <p:cNvPr id="4" name="Content Placeholder 2">
            <a:extLst>
              <a:ext uri="{FF2B5EF4-FFF2-40B4-BE49-F238E27FC236}">
                <a16:creationId xmlns:a16="http://schemas.microsoft.com/office/drawing/2014/main" id="{C39662C9-C512-C5BE-C012-15E8C7541A66}"/>
              </a:ext>
            </a:extLst>
          </p:cNvPr>
          <p:cNvSpPr txBox="1">
            <a:spLocks/>
          </p:cNvSpPr>
          <p:nvPr/>
        </p:nvSpPr>
        <p:spPr>
          <a:xfrm>
            <a:off x="458694" y="4229100"/>
            <a:ext cx="11274612" cy="310832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endParaRPr lang="en-MT" sz="1400" kern="100" dirty="0">
              <a:effectLst/>
              <a:latin typeface="Aptos" panose="020B0004020202020204" pitchFamily="34" charset="0"/>
              <a:ea typeface="Aptos" panose="020B0004020202020204" pitchFamily="34" charset="0"/>
              <a:cs typeface="Times New Roman" panose="02020603050405020304" pitchFamily="18" charset="0"/>
            </a:endParaRPr>
          </a:p>
        </p:txBody>
      </p:sp>
      <p:grpSp>
        <p:nvGrpSpPr>
          <p:cNvPr id="12" name="Group 11">
            <a:extLst>
              <a:ext uri="{FF2B5EF4-FFF2-40B4-BE49-F238E27FC236}">
                <a16:creationId xmlns:a16="http://schemas.microsoft.com/office/drawing/2014/main" id="{DD3C04F0-E296-F9A2-99B5-91BD1A560947}"/>
              </a:ext>
            </a:extLst>
          </p:cNvPr>
          <p:cNvGrpSpPr/>
          <p:nvPr/>
        </p:nvGrpSpPr>
        <p:grpSpPr>
          <a:xfrm>
            <a:off x="2017348" y="3263262"/>
            <a:ext cx="2520000" cy="2889332"/>
            <a:chOff x="2017348" y="3263262"/>
            <a:chExt cx="2520000" cy="2889332"/>
          </a:xfrm>
        </p:grpSpPr>
        <p:pic>
          <p:nvPicPr>
            <p:cNvPr id="3" name="Picture 2" descr="A collage of a person's face&#10;&#10;AI-generated content may be incorrect.">
              <a:extLst>
                <a:ext uri="{FF2B5EF4-FFF2-40B4-BE49-F238E27FC236}">
                  <a16:creationId xmlns:a16="http://schemas.microsoft.com/office/drawing/2014/main" id="{FC690167-AFB0-9CE1-F44B-0B1F8A8D0436}"/>
                </a:ext>
              </a:extLst>
            </p:cNvPr>
            <p:cNvPicPr>
              <a:picLocks noChangeAspect="1"/>
            </p:cNvPicPr>
            <p:nvPr/>
          </p:nvPicPr>
          <p:blipFill>
            <a:blip r:embed="rId2"/>
            <a:stretch>
              <a:fillRect/>
            </a:stretch>
          </p:blipFill>
          <p:spPr>
            <a:xfrm>
              <a:off x="2017348" y="3263262"/>
              <a:ext cx="2520000" cy="2520000"/>
            </a:xfrm>
            <a:prstGeom prst="rect">
              <a:avLst/>
            </a:prstGeom>
          </p:spPr>
        </p:pic>
        <p:sp>
          <p:nvSpPr>
            <p:cNvPr id="9" name="TextBox 8">
              <a:extLst>
                <a:ext uri="{FF2B5EF4-FFF2-40B4-BE49-F238E27FC236}">
                  <a16:creationId xmlns:a16="http://schemas.microsoft.com/office/drawing/2014/main" id="{E5E90884-2D6F-0DFF-3F25-05D0F3ECEE67}"/>
                </a:ext>
              </a:extLst>
            </p:cNvPr>
            <p:cNvSpPr txBox="1"/>
            <p:nvPr/>
          </p:nvSpPr>
          <p:spPr>
            <a:xfrm>
              <a:off x="2017348" y="5783262"/>
              <a:ext cx="2520000" cy="369332"/>
            </a:xfrm>
            <a:prstGeom prst="rect">
              <a:avLst/>
            </a:prstGeom>
            <a:noFill/>
          </p:spPr>
          <p:txBody>
            <a:bodyPr wrap="square" rtlCol="0">
              <a:spAutoFit/>
            </a:bodyPr>
            <a:lstStyle/>
            <a:p>
              <a:pPr algn="ctr"/>
              <a:r>
                <a:rPr lang="en-GB" dirty="0"/>
                <a:t>In-Lab Images</a:t>
              </a:r>
              <a:endParaRPr lang="en-MT" dirty="0"/>
            </a:p>
          </p:txBody>
        </p:sp>
      </p:grpSp>
      <p:grpSp>
        <p:nvGrpSpPr>
          <p:cNvPr id="11" name="Group 10">
            <a:extLst>
              <a:ext uri="{FF2B5EF4-FFF2-40B4-BE49-F238E27FC236}">
                <a16:creationId xmlns:a16="http://schemas.microsoft.com/office/drawing/2014/main" id="{C47F000E-0964-A0C7-6E27-A38D0E6B6756}"/>
              </a:ext>
            </a:extLst>
          </p:cNvPr>
          <p:cNvGrpSpPr/>
          <p:nvPr/>
        </p:nvGrpSpPr>
        <p:grpSpPr>
          <a:xfrm>
            <a:off x="7654652" y="3263262"/>
            <a:ext cx="2520000" cy="2889332"/>
            <a:chOff x="7654652" y="3263262"/>
            <a:chExt cx="2520000" cy="2889332"/>
          </a:xfrm>
        </p:grpSpPr>
        <p:pic>
          <p:nvPicPr>
            <p:cNvPr id="6" name="Picture 5" descr="A collage of people making faces&#10;&#10;AI-generated content may be incorrect.">
              <a:extLst>
                <a:ext uri="{FF2B5EF4-FFF2-40B4-BE49-F238E27FC236}">
                  <a16:creationId xmlns:a16="http://schemas.microsoft.com/office/drawing/2014/main" id="{FA6555A0-4989-82A1-D31C-AAF920F5E91D}"/>
                </a:ext>
              </a:extLst>
            </p:cNvPr>
            <p:cNvPicPr>
              <a:picLocks noChangeAspect="1"/>
            </p:cNvPicPr>
            <p:nvPr/>
          </p:nvPicPr>
          <p:blipFill>
            <a:blip r:embed="rId3"/>
            <a:stretch>
              <a:fillRect/>
            </a:stretch>
          </p:blipFill>
          <p:spPr>
            <a:xfrm>
              <a:off x="7654652" y="3263262"/>
              <a:ext cx="2520000" cy="2520000"/>
            </a:xfrm>
            <a:prstGeom prst="rect">
              <a:avLst/>
            </a:prstGeom>
          </p:spPr>
        </p:pic>
        <p:sp>
          <p:nvSpPr>
            <p:cNvPr id="10" name="TextBox 9">
              <a:extLst>
                <a:ext uri="{FF2B5EF4-FFF2-40B4-BE49-F238E27FC236}">
                  <a16:creationId xmlns:a16="http://schemas.microsoft.com/office/drawing/2014/main" id="{13AB56A5-4E3F-8477-A519-CECC9804566F}"/>
                </a:ext>
              </a:extLst>
            </p:cNvPr>
            <p:cNvSpPr txBox="1"/>
            <p:nvPr/>
          </p:nvSpPr>
          <p:spPr>
            <a:xfrm>
              <a:off x="7654652" y="5783262"/>
              <a:ext cx="2520000" cy="369332"/>
            </a:xfrm>
            <a:prstGeom prst="rect">
              <a:avLst/>
            </a:prstGeom>
            <a:noFill/>
          </p:spPr>
          <p:txBody>
            <a:bodyPr wrap="square" rtlCol="0">
              <a:spAutoFit/>
            </a:bodyPr>
            <a:lstStyle/>
            <a:p>
              <a:pPr algn="ctr"/>
              <a:r>
                <a:rPr lang="en-GB" dirty="0"/>
                <a:t>In-The-Wild Images</a:t>
              </a:r>
              <a:endParaRPr lang="en-MT" dirty="0"/>
            </a:p>
          </p:txBody>
        </p:sp>
      </p:grpSp>
    </p:spTree>
    <p:extLst>
      <p:ext uri="{BB962C8B-B14F-4D97-AF65-F5344CB8AC3E}">
        <p14:creationId xmlns:p14="http://schemas.microsoft.com/office/powerpoint/2010/main" val="1085962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2"/>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2BC398-61AE-7ECC-F84C-EE02A3594285}"/>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11EFD22A-F548-A408-F8FB-9C6FF12E3980}"/>
              </a:ext>
            </a:extLst>
          </p:cNvPr>
          <p:cNvSpPr>
            <a:spLocks noGrp="1"/>
          </p:cNvSpPr>
          <p:nvPr>
            <p:ph idx="1"/>
          </p:nvPr>
        </p:nvSpPr>
        <p:spPr>
          <a:xfrm>
            <a:off x="458694" y="1263649"/>
            <a:ext cx="11274612" cy="5228589"/>
          </a:xfrm>
        </p:spPr>
        <p:txBody>
          <a:bodyPr>
            <a:normAutofit/>
          </a:bodyPr>
          <a:lstStyle/>
          <a:p>
            <a:pPr marL="342900" indent="-342900">
              <a:lnSpc>
                <a:spcPct val="107000"/>
              </a:lnSpc>
              <a:buFont typeface="Symbol" panose="05050102010706020507" pitchFamily="18" charset="2"/>
              <a:buChar char=""/>
            </a:pPr>
            <a:r>
              <a:rPr lang="en-US" sz="2000" b="1" kern="100" dirty="0">
                <a:latin typeface="Aptos" panose="020B0004020202020204" pitchFamily="34" charset="0"/>
                <a:cs typeface="Times New Roman" panose="02020603050405020304" pitchFamily="18" charset="0"/>
              </a:rPr>
              <a:t>Process</a:t>
            </a:r>
          </a:p>
          <a:p>
            <a:pPr marL="800100" lvl="1" indent="-342900">
              <a:lnSpc>
                <a:spcPct val="107000"/>
              </a:lnSpc>
              <a:buFont typeface="Symbol" panose="05050102010706020507" pitchFamily="18" charset="2"/>
              <a:buChar char=""/>
            </a:pPr>
            <a:r>
              <a:rPr lang="en-US" sz="1600" kern="100" dirty="0">
                <a:latin typeface="Aptos" panose="020B0004020202020204" pitchFamily="34" charset="0"/>
                <a:cs typeface="Times New Roman" panose="02020603050405020304" pitchFamily="18" charset="0"/>
              </a:rPr>
              <a:t>Facial Expression Recognition (FER) involves training visual models to detect human emotions from facial images. This can be broadly classified into:</a:t>
            </a:r>
          </a:p>
          <a:p>
            <a:pPr marL="1257300" lvl="2" indent="-342900">
              <a:lnSpc>
                <a:spcPct val="107000"/>
              </a:lnSpc>
              <a:buFont typeface="Symbol" panose="05050102010706020507" pitchFamily="18" charset="2"/>
              <a:buChar char=""/>
            </a:pPr>
            <a:r>
              <a:rPr lang="en-US" sz="1600" kern="100" dirty="0">
                <a:latin typeface="Aptos" panose="020B0004020202020204" pitchFamily="34" charset="0"/>
                <a:cs typeface="Times New Roman" panose="02020603050405020304" pitchFamily="18" charset="0"/>
              </a:rPr>
              <a:t>In-lab FER: Models trained on controlled, structured datasets. (CK+, JAFFE)</a:t>
            </a:r>
          </a:p>
          <a:p>
            <a:pPr marL="1257300" lvl="2" indent="-342900">
              <a:lnSpc>
                <a:spcPct val="107000"/>
              </a:lnSpc>
              <a:buFont typeface="Symbol" panose="05050102010706020507" pitchFamily="18" charset="2"/>
              <a:buChar char=""/>
            </a:pPr>
            <a:r>
              <a:rPr lang="en-US" sz="1600" kern="100" dirty="0">
                <a:latin typeface="Aptos" panose="020B0004020202020204" pitchFamily="34" charset="0"/>
                <a:cs typeface="Times New Roman" panose="02020603050405020304" pitchFamily="18" charset="0"/>
              </a:rPr>
              <a:t>In-the-wild FER: Models trained on real-world, unstructured images. (</a:t>
            </a:r>
            <a:r>
              <a:rPr lang="en-US" sz="1600" kern="100" dirty="0" err="1">
                <a:latin typeface="Aptos" panose="020B0004020202020204" pitchFamily="34" charset="0"/>
                <a:cs typeface="Times New Roman" panose="02020603050405020304" pitchFamily="18" charset="0"/>
              </a:rPr>
              <a:t>AffectNet</a:t>
            </a:r>
            <a:r>
              <a:rPr lang="en-US" sz="1600" kern="100" dirty="0">
                <a:latin typeface="Aptos" panose="020B0004020202020204" pitchFamily="34" charset="0"/>
                <a:cs typeface="Times New Roman" panose="02020603050405020304" pitchFamily="18" charset="0"/>
              </a:rPr>
              <a:t>, FER2013, RAF-DB)</a:t>
            </a:r>
          </a:p>
          <a:p>
            <a:pPr>
              <a:lnSpc>
                <a:spcPct val="107000"/>
              </a:lnSpc>
              <a:spcAft>
                <a:spcPts val="800"/>
              </a:spcAft>
            </a:pPr>
            <a:endParaRPr lang="en-GB"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EF3AB1AD-CFAD-6DBA-944A-1D2D3A913748}"/>
              </a:ext>
            </a:extLst>
          </p:cNvPr>
          <p:cNvSpPr txBox="1">
            <a:spLocks/>
          </p:cNvSpPr>
          <p:nvPr/>
        </p:nvSpPr>
        <p:spPr>
          <a:xfrm>
            <a:off x="458694" y="365761"/>
            <a:ext cx="11274612" cy="89789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GB" kern="100" spc="75" dirty="0">
                <a:solidFill>
                  <a:srgbClr val="595959"/>
                </a:solidFill>
                <a:latin typeface="Aptos" panose="020B0004020202020204" pitchFamily="34" charset="0"/>
                <a:ea typeface="Times New Roman" panose="02020603050405020304" pitchFamily="18" charset="0"/>
                <a:cs typeface="Times New Roman" panose="02020603050405020304" pitchFamily="18" charset="0"/>
              </a:rPr>
              <a:t>Research Topic (1)</a:t>
            </a:r>
            <a:endParaRPr lang="en-MT" dirty="0"/>
          </a:p>
        </p:txBody>
      </p:sp>
      <p:sp>
        <p:nvSpPr>
          <p:cNvPr id="4" name="Content Placeholder 2">
            <a:extLst>
              <a:ext uri="{FF2B5EF4-FFF2-40B4-BE49-F238E27FC236}">
                <a16:creationId xmlns:a16="http://schemas.microsoft.com/office/drawing/2014/main" id="{761E1509-6DF7-E5CB-2C9F-D4456A063AC2}"/>
              </a:ext>
            </a:extLst>
          </p:cNvPr>
          <p:cNvSpPr txBox="1">
            <a:spLocks/>
          </p:cNvSpPr>
          <p:nvPr/>
        </p:nvSpPr>
        <p:spPr>
          <a:xfrm>
            <a:off x="458694" y="4229100"/>
            <a:ext cx="11274612" cy="310832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endParaRPr lang="en-MT" sz="1400" kern="100" dirty="0">
              <a:effectLst/>
              <a:latin typeface="Aptos" panose="020B0004020202020204" pitchFamily="34" charset="0"/>
              <a:ea typeface="Aptos" panose="020B0004020202020204" pitchFamily="34" charset="0"/>
              <a:cs typeface="Times New Roman" panose="02020603050405020304" pitchFamily="18" charset="0"/>
            </a:endParaRPr>
          </a:p>
        </p:txBody>
      </p:sp>
      <p:grpSp>
        <p:nvGrpSpPr>
          <p:cNvPr id="14" name="Group 13">
            <a:extLst>
              <a:ext uri="{FF2B5EF4-FFF2-40B4-BE49-F238E27FC236}">
                <a16:creationId xmlns:a16="http://schemas.microsoft.com/office/drawing/2014/main" id="{6848B515-FEC4-DCD2-374D-E6934CDA5795}"/>
              </a:ext>
            </a:extLst>
          </p:cNvPr>
          <p:cNvGrpSpPr/>
          <p:nvPr/>
        </p:nvGrpSpPr>
        <p:grpSpPr>
          <a:xfrm>
            <a:off x="3177540" y="3263262"/>
            <a:ext cx="5836920" cy="2889332"/>
            <a:chOff x="3177540" y="3263262"/>
            <a:chExt cx="5836920" cy="2889332"/>
          </a:xfrm>
        </p:grpSpPr>
        <p:pic>
          <p:nvPicPr>
            <p:cNvPr id="5" name="Picture 4">
              <a:extLst>
                <a:ext uri="{FF2B5EF4-FFF2-40B4-BE49-F238E27FC236}">
                  <a16:creationId xmlns:a16="http://schemas.microsoft.com/office/drawing/2014/main" id="{EC23C4A9-2C1F-9E16-C807-F01BD13B7A2D}"/>
                </a:ext>
              </a:extLst>
            </p:cNvPr>
            <p:cNvPicPr>
              <a:picLocks noChangeAspect="1"/>
            </p:cNvPicPr>
            <p:nvPr/>
          </p:nvPicPr>
          <p:blipFill>
            <a:blip r:embed="rId2"/>
            <a:stretch>
              <a:fillRect/>
            </a:stretch>
          </p:blipFill>
          <p:spPr>
            <a:xfrm>
              <a:off x="3177540" y="3263262"/>
              <a:ext cx="5836920" cy="2520000"/>
            </a:xfrm>
            <a:prstGeom prst="rect">
              <a:avLst/>
            </a:prstGeom>
          </p:spPr>
        </p:pic>
        <p:sp>
          <p:nvSpPr>
            <p:cNvPr id="13" name="TextBox 12">
              <a:extLst>
                <a:ext uri="{FF2B5EF4-FFF2-40B4-BE49-F238E27FC236}">
                  <a16:creationId xmlns:a16="http://schemas.microsoft.com/office/drawing/2014/main" id="{1E36D6AF-C635-92F7-EB88-FD80A9A91E27}"/>
                </a:ext>
              </a:extLst>
            </p:cNvPr>
            <p:cNvSpPr txBox="1"/>
            <p:nvPr/>
          </p:nvSpPr>
          <p:spPr>
            <a:xfrm>
              <a:off x="3177540" y="5783262"/>
              <a:ext cx="5836920" cy="369332"/>
            </a:xfrm>
            <a:prstGeom prst="rect">
              <a:avLst/>
            </a:prstGeom>
            <a:noFill/>
          </p:spPr>
          <p:txBody>
            <a:bodyPr wrap="square" rtlCol="0">
              <a:spAutoFit/>
            </a:bodyPr>
            <a:lstStyle/>
            <a:p>
              <a:pPr algn="ctr"/>
              <a:r>
                <a:rPr lang="en-GB" dirty="0"/>
                <a:t>RAF-DB Compound/Emotions</a:t>
              </a:r>
              <a:endParaRPr lang="en-MT" dirty="0"/>
            </a:p>
          </p:txBody>
        </p:sp>
      </p:grpSp>
    </p:spTree>
    <p:extLst>
      <p:ext uri="{BB962C8B-B14F-4D97-AF65-F5344CB8AC3E}">
        <p14:creationId xmlns:p14="http://schemas.microsoft.com/office/powerpoint/2010/main" val="235208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63ADFB-101E-EF9B-C9D4-A2AE6A06102A}"/>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11042B07-A798-C388-68A7-CC7C89B2B84B}"/>
              </a:ext>
            </a:extLst>
          </p:cNvPr>
          <p:cNvSpPr>
            <a:spLocks noGrp="1"/>
          </p:cNvSpPr>
          <p:nvPr>
            <p:ph idx="1"/>
          </p:nvPr>
        </p:nvSpPr>
        <p:spPr>
          <a:xfrm>
            <a:off x="458694" y="1263649"/>
            <a:ext cx="7053730" cy="5228590"/>
          </a:xfrm>
        </p:spPr>
        <p:txBody>
          <a:bodyPr>
            <a:normAutofit/>
          </a:bodyPr>
          <a:lstStyle/>
          <a:p>
            <a:pPr>
              <a:lnSpc>
                <a:spcPct val="107000"/>
              </a:lnSpc>
              <a:spcAft>
                <a:spcPts val="800"/>
              </a:spcAft>
            </a:pPr>
            <a:r>
              <a:rPr lang="en-GB" sz="2000" b="1" kern="100" dirty="0">
                <a:latin typeface="Aptos" panose="020B0004020202020204" pitchFamily="34" charset="0"/>
                <a:cs typeface="Times New Roman" panose="02020603050405020304" pitchFamily="18" charset="0"/>
              </a:rPr>
              <a:t>FER Pipeline – How Does It Work</a:t>
            </a:r>
          </a:p>
          <a:p>
            <a:pPr lvl="1">
              <a:lnSpc>
                <a:spcPct val="107000"/>
              </a:lnSpc>
              <a:spcAft>
                <a:spcPts val="800"/>
              </a:spcAft>
            </a:pPr>
            <a:r>
              <a:rPr lang="en-GB" sz="1600" kern="100" dirty="0">
                <a:latin typeface="Aptos" panose="020B0004020202020204" pitchFamily="34" charset="0"/>
                <a:cs typeface="Times New Roman" panose="02020603050405020304" pitchFamily="18" charset="0"/>
              </a:rPr>
              <a:t>Preprocessing</a:t>
            </a:r>
          </a:p>
          <a:p>
            <a:pPr lvl="2">
              <a:lnSpc>
                <a:spcPct val="107000"/>
              </a:lnSpc>
              <a:spcAft>
                <a:spcPts val="800"/>
              </a:spcAft>
            </a:pPr>
            <a:r>
              <a:rPr lang="en-GB" sz="1300" kern="100" dirty="0">
                <a:latin typeface="Aptos" panose="020B0004020202020204" pitchFamily="34" charset="0"/>
                <a:cs typeface="Times New Roman" panose="02020603050405020304" pitchFamily="18" charset="0"/>
              </a:rPr>
              <a:t>Grayscale conversion, Image Normalisation, Resizing &amp; Face Alignment</a:t>
            </a:r>
          </a:p>
          <a:p>
            <a:pPr lvl="1">
              <a:lnSpc>
                <a:spcPct val="107000"/>
              </a:lnSpc>
              <a:spcAft>
                <a:spcPts val="800"/>
              </a:spcAft>
            </a:pPr>
            <a:r>
              <a:rPr lang="en-GB" sz="1600" kern="100" dirty="0">
                <a:latin typeface="Aptos" panose="020B0004020202020204" pitchFamily="34" charset="0"/>
                <a:cs typeface="Times New Roman" panose="02020603050405020304" pitchFamily="18" charset="0"/>
              </a:rPr>
              <a:t>Face Detection</a:t>
            </a:r>
          </a:p>
          <a:p>
            <a:pPr lvl="2">
              <a:lnSpc>
                <a:spcPct val="107000"/>
              </a:lnSpc>
              <a:spcAft>
                <a:spcPts val="800"/>
              </a:spcAft>
            </a:pPr>
            <a:r>
              <a:rPr lang="en-GB" sz="1300" kern="100" dirty="0">
                <a:latin typeface="Aptos" panose="020B0004020202020204" pitchFamily="34" charset="0"/>
                <a:cs typeface="Times New Roman" panose="02020603050405020304" pitchFamily="18" charset="0"/>
              </a:rPr>
              <a:t>Haar Cascades, MTCNN, Deep-Learning face detectors </a:t>
            </a:r>
          </a:p>
          <a:p>
            <a:pPr lvl="1">
              <a:lnSpc>
                <a:spcPct val="107000"/>
              </a:lnSpc>
              <a:spcAft>
                <a:spcPts val="800"/>
              </a:spcAft>
            </a:pPr>
            <a:r>
              <a:rPr lang="en-GB" sz="1600" kern="100" dirty="0">
                <a:latin typeface="Aptos" panose="020B0004020202020204" pitchFamily="34" charset="0"/>
                <a:cs typeface="Times New Roman" panose="02020603050405020304" pitchFamily="18" charset="0"/>
              </a:rPr>
              <a:t>Feature Extraction</a:t>
            </a:r>
          </a:p>
          <a:p>
            <a:pPr lvl="2">
              <a:lnSpc>
                <a:spcPct val="107000"/>
              </a:lnSpc>
              <a:spcAft>
                <a:spcPts val="800"/>
              </a:spcAft>
            </a:pPr>
            <a:r>
              <a:rPr lang="en-GB" sz="1300" kern="100" dirty="0">
                <a:latin typeface="Aptos" panose="020B0004020202020204" pitchFamily="34" charset="0"/>
                <a:cs typeface="Times New Roman" panose="02020603050405020304" pitchFamily="18" charset="0"/>
              </a:rPr>
              <a:t>Modern approaches use Deep Learning to automatically learn spatial                                                                                           and temporal patterns in facial expressions</a:t>
            </a:r>
          </a:p>
          <a:p>
            <a:pPr lvl="1">
              <a:lnSpc>
                <a:spcPct val="107000"/>
              </a:lnSpc>
              <a:spcAft>
                <a:spcPts val="800"/>
              </a:spcAft>
            </a:pPr>
            <a:r>
              <a:rPr lang="en-US" sz="1600" kern="100" dirty="0">
                <a:latin typeface="Aptos" panose="020B0004020202020204" pitchFamily="34" charset="0"/>
                <a:cs typeface="Times New Roman" panose="02020603050405020304" pitchFamily="18" charset="0"/>
              </a:rPr>
              <a:t>Classification with Deep Learning Models</a:t>
            </a:r>
          </a:p>
          <a:p>
            <a:pPr lvl="2">
              <a:lnSpc>
                <a:spcPct val="107000"/>
              </a:lnSpc>
              <a:spcAft>
                <a:spcPts val="800"/>
              </a:spcAft>
            </a:pPr>
            <a:r>
              <a:rPr lang="en-US" sz="1300" kern="100" dirty="0">
                <a:latin typeface="Aptos" panose="020B0004020202020204" pitchFamily="34" charset="0"/>
                <a:cs typeface="Times New Roman" panose="02020603050405020304" pitchFamily="18" charset="0"/>
              </a:rPr>
              <a:t>The extracted features are then passed through the deep learning architecture</a:t>
            </a:r>
          </a:p>
          <a:p>
            <a:pPr lvl="3">
              <a:lnSpc>
                <a:spcPct val="107000"/>
              </a:lnSpc>
              <a:spcAft>
                <a:spcPts val="800"/>
              </a:spcAft>
            </a:pPr>
            <a:r>
              <a:rPr lang="en-US" sz="1300" kern="100" dirty="0">
                <a:latin typeface="Aptos" panose="020B0004020202020204" pitchFamily="34" charset="0"/>
                <a:cs typeface="Times New Roman" panose="02020603050405020304" pitchFamily="18" charset="0"/>
              </a:rPr>
              <a:t>CNN, Transformers, RNN, LSTM</a:t>
            </a:r>
          </a:p>
          <a:p>
            <a:pPr lvl="1">
              <a:lnSpc>
                <a:spcPct val="107000"/>
              </a:lnSpc>
              <a:spcAft>
                <a:spcPts val="800"/>
              </a:spcAft>
            </a:pPr>
            <a:r>
              <a:rPr lang="en-GB" sz="1600" kern="100" dirty="0">
                <a:latin typeface="Aptos" panose="020B0004020202020204" pitchFamily="34" charset="0"/>
                <a:cs typeface="Times New Roman" panose="02020603050405020304" pitchFamily="18" charset="0"/>
              </a:rPr>
              <a:t>Emotion Prediction</a:t>
            </a:r>
          </a:p>
          <a:p>
            <a:pPr lvl="2">
              <a:lnSpc>
                <a:spcPct val="107000"/>
              </a:lnSpc>
              <a:spcAft>
                <a:spcPts val="800"/>
              </a:spcAft>
            </a:pPr>
            <a:r>
              <a:rPr lang="en-GB" sz="1300" kern="100" dirty="0">
                <a:latin typeface="Aptos" panose="020B0004020202020204" pitchFamily="34" charset="0"/>
                <a:cs typeface="Times New Roman" panose="02020603050405020304" pitchFamily="18" charset="0"/>
              </a:rPr>
              <a:t>Finally, the model outputs an emotional label in accordance with its training data</a:t>
            </a:r>
          </a:p>
        </p:txBody>
      </p:sp>
      <p:sp>
        <p:nvSpPr>
          <p:cNvPr id="7" name="Title 1">
            <a:extLst>
              <a:ext uri="{FF2B5EF4-FFF2-40B4-BE49-F238E27FC236}">
                <a16:creationId xmlns:a16="http://schemas.microsoft.com/office/drawing/2014/main" id="{51F0C852-2799-EFC7-037A-A6FD67045DC0}"/>
              </a:ext>
            </a:extLst>
          </p:cNvPr>
          <p:cNvSpPr txBox="1">
            <a:spLocks/>
          </p:cNvSpPr>
          <p:nvPr/>
        </p:nvSpPr>
        <p:spPr>
          <a:xfrm>
            <a:off x="458694" y="365761"/>
            <a:ext cx="11274612" cy="89789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GB" kern="100" spc="75" dirty="0">
                <a:solidFill>
                  <a:srgbClr val="595959"/>
                </a:solidFill>
                <a:latin typeface="Aptos" panose="020B0004020202020204" pitchFamily="34" charset="0"/>
                <a:ea typeface="Times New Roman" panose="02020603050405020304" pitchFamily="18" charset="0"/>
                <a:cs typeface="Times New Roman" panose="02020603050405020304" pitchFamily="18" charset="0"/>
              </a:rPr>
              <a:t>Research Topic (2)</a:t>
            </a:r>
            <a:endParaRPr lang="en-MT" dirty="0"/>
          </a:p>
        </p:txBody>
      </p:sp>
      <p:sp>
        <p:nvSpPr>
          <p:cNvPr id="4" name="Content Placeholder 2">
            <a:extLst>
              <a:ext uri="{FF2B5EF4-FFF2-40B4-BE49-F238E27FC236}">
                <a16:creationId xmlns:a16="http://schemas.microsoft.com/office/drawing/2014/main" id="{FE9EA080-7DB9-D027-CE8A-66508D3C67BF}"/>
              </a:ext>
            </a:extLst>
          </p:cNvPr>
          <p:cNvSpPr txBox="1">
            <a:spLocks/>
          </p:cNvSpPr>
          <p:nvPr/>
        </p:nvSpPr>
        <p:spPr>
          <a:xfrm>
            <a:off x="458694" y="4229100"/>
            <a:ext cx="11274612" cy="310832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endParaRPr lang="en-MT" sz="1400" kern="100" dirty="0">
              <a:effectLst/>
              <a:latin typeface="Aptos" panose="020B0004020202020204" pitchFamily="34" charset="0"/>
              <a:ea typeface="Aptos" panose="020B0004020202020204" pitchFamily="34" charset="0"/>
              <a:cs typeface="Times New Roman" panose="02020603050405020304" pitchFamily="18" charset="0"/>
            </a:endParaRPr>
          </a:p>
        </p:txBody>
      </p:sp>
      <p:grpSp>
        <p:nvGrpSpPr>
          <p:cNvPr id="10" name="Group 9">
            <a:extLst>
              <a:ext uri="{FF2B5EF4-FFF2-40B4-BE49-F238E27FC236}">
                <a16:creationId xmlns:a16="http://schemas.microsoft.com/office/drawing/2014/main" id="{A558B0B4-848C-88CA-DE35-1586ED72CA0B}"/>
              </a:ext>
            </a:extLst>
          </p:cNvPr>
          <p:cNvGrpSpPr/>
          <p:nvPr/>
        </p:nvGrpSpPr>
        <p:grpSpPr>
          <a:xfrm>
            <a:off x="7605792" y="2913026"/>
            <a:ext cx="4127514" cy="2379850"/>
            <a:chOff x="7605792" y="2913026"/>
            <a:chExt cx="4127514" cy="2379850"/>
          </a:xfrm>
        </p:grpSpPr>
        <p:pic>
          <p:nvPicPr>
            <p:cNvPr id="6" name="Picture 5" descr="A screenshot of a person's face&#10;&#10;AI-generated content may be incorrect.">
              <a:extLst>
                <a:ext uri="{FF2B5EF4-FFF2-40B4-BE49-F238E27FC236}">
                  <a16:creationId xmlns:a16="http://schemas.microsoft.com/office/drawing/2014/main" id="{9C569D1E-3AB1-A974-2008-1DD6535D8463}"/>
                </a:ext>
              </a:extLst>
            </p:cNvPr>
            <p:cNvPicPr>
              <a:picLocks noChangeAspect="1"/>
            </p:cNvPicPr>
            <p:nvPr/>
          </p:nvPicPr>
          <p:blipFill>
            <a:blip r:embed="rId2"/>
            <a:stretch>
              <a:fillRect/>
            </a:stretch>
          </p:blipFill>
          <p:spPr>
            <a:xfrm>
              <a:off x="7605792" y="2913026"/>
              <a:ext cx="4127514" cy="1929836"/>
            </a:xfrm>
            <a:prstGeom prst="rect">
              <a:avLst/>
            </a:prstGeom>
          </p:spPr>
        </p:pic>
        <p:sp>
          <p:nvSpPr>
            <p:cNvPr id="9" name="TextBox 8">
              <a:extLst>
                <a:ext uri="{FF2B5EF4-FFF2-40B4-BE49-F238E27FC236}">
                  <a16:creationId xmlns:a16="http://schemas.microsoft.com/office/drawing/2014/main" id="{4ADA1B97-40E8-2AD5-4D32-97FA40622804}"/>
                </a:ext>
              </a:extLst>
            </p:cNvPr>
            <p:cNvSpPr txBox="1"/>
            <p:nvPr/>
          </p:nvSpPr>
          <p:spPr>
            <a:xfrm>
              <a:off x="7605792" y="4923544"/>
              <a:ext cx="4127514" cy="369332"/>
            </a:xfrm>
            <a:prstGeom prst="rect">
              <a:avLst/>
            </a:prstGeom>
            <a:noFill/>
          </p:spPr>
          <p:txBody>
            <a:bodyPr wrap="square" rtlCol="0">
              <a:spAutoFit/>
            </a:bodyPr>
            <a:lstStyle/>
            <a:p>
              <a:pPr algn="ctr"/>
              <a:r>
                <a:rPr lang="en-GB" dirty="0"/>
                <a:t>Generic FER Pipeline</a:t>
              </a:r>
              <a:endParaRPr lang="en-MT" dirty="0"/>
            </a:p>
          </p:txBody>
        </p:sp>
      </p:grpSp>
    </p:spTree>
    <p:extLst>
      <p:ext uri="{BB962C8B-B14F-4D97-AF65-F5344CB8AC3E}">
        <p14:creationId xmlns:p14="http://schemas.microsoft.com/office/powerpoint/2010/main" val="1593207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0E1A93-57DE-F918-52C8-9046BD8997B3}"/>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6F00565E-C25D-5A26-CD5F-F94424C0370F}"/>
              </a:ext>
            </a:extLst>
          </p:cNvPr>
          <p:cNvSpPr>
            <a:spLocks noGrp="1"/>
          </p:cNvSpPr>
          <p:nvPr>
            <p:ph idx="1"/>
          </p:nvPr>
        </p:nvSpPr>
        <p:spPr>
          <a:xfrm>
            <a:off x="458694" y="1263649"/>
            <a:ext cx="11274612" cy="5228589"/>
          </a:xfrm>
        </p:spPr>
        <p:txBody>
          <a:bodyPr>
            <a:normAutofit/>
          </a:bodyPr>
          <a:lstStyle/>
          <a:p>
            <a:pPr marL="342900" indent="-342900">
              <a:lnSpc>
                <a:spcPct val="107000"/>
              </a:lnSpc>
              <a:spcAft>
                <a:spcPts val="800"/>
              </a:spcAft>
              <a:buFont typeface="Symbol" panose="05050102010706020507" pitchFamily="18" charset="2"/>
              <a:buChar char=""/>
            </a:pPr>
            <a:r>
              <a:rPr lang="en-GB" sz="2000" b="1" kern="100" dirty="0">
                <a:latin typeface="Aptos" panose="020B0004020202020204" pitchFamily="34" charset="0"/>
                <a:cs typeface="Times New Roman" panose="02020603050405020304" pitchFamily="18" charset="0"/>
              </a:rPr>
              <a:t>Key Challenge</a:t>
            </a: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Generalisability </a:t>
            </a: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Facial Expression Variability</a:t>
            </a: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Ambiguity</a:t>
            </a: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Occlusion</a:t>
            </a: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Ethical / Privacy Concerns</a:t>
            </a:r>
          </a:p>
          <a:p>
            <a:pPr marL="342900" indent="-342900">
              <a:lnSpc>
                <a:spcPct val="107000"/>
              </a:lnSpc>
              <a:spcAft>
                <a:spcPts val="800"/>
              </a:spcAft>
              <a:buFont typeface="Symbol" panose="05050102010706020507" pitchFamily="18" charset="2"/>
              <a:buChar char=""/>
            </a:pPr>
            <a:r>
              <a:rPr lang="en-GB" sz="2000" b="1" kern="100" dirty="0">
                <a:latin typeface="Aptos" panose="020B0004020202020204" pitchFamily="34" charset="0"/>
                <a:cs typeface="Times New Roman" panose="02020603050405020304" pitchFamily="18" charset="0"/>
              </a:rPr>
              <a:t>Benefits</a:t>
            </a: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Improve human-computer interaction</a:t>
            </a: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Enhance communication / understanding </a:t>
            </a: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Highlight limitations in current models</a:t>
            </a:r>
          </a:p>
          <a:p>
            <a:pPr marL="800100" lvl="1" indent="-342900">
              <a:lnSpc>
                <a:spcPct val="107000"/>
              </a:lnSpc>
              <a:spcAft>
                <a:spcPts val="800"/>
              </a:spcAft>
              <a:buFont typeface="Symbol" panose="05050102010706020507" pitchFamily="18" charset="2"/>
              <a:buChar char=""/>
            </a:pPr>
            <a:endParaRPr lang="en-GB" sz="1600" kern="100" dirty="0">
              <a:latin typeface="Aptos" panose="020B0004020202020204" pitchFamily="34" charset="0"/>
              <a:cs typeface="Times New Roman" panose="02020603050405020304" pitchFamily="18" charset="0"/>
            </a:endParaRPr>
          </a:p>
          <a:p>
            <a:pPr marL="914400" lvl="2" indent="0">
              <a:lnSpc>
                <a:spcPct val="107000"/>
              </a:lnSpc>
              <a:spcAft>
                <a:spcPts val="800"/>
              </a:spcAft>
              <a:buNone/>
            </a:pPr>
            <a:endParaRPr lang="en-GB" sz="1400" kern="100" dirty="0">
              <a:latin typeface="Aptos" panose="020B000402020202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0940C8CC-5843-3684-656D-5A58366F2A6E}"/>
              </a:ext>
            </a:extLst>
          </p:cNvPr>
          <p:cNvSpPr txBox="1">
            <a:spLocks/>
          </p:cNvSpPr>
          <p:nvPr/>
        </p:nvSpPr>
        <p:spPr>
          <a:xfrm>
            <a:off x="458694" y="365761"/>
            <a:ext cx="11274612" cy="89789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GB" kern="100" spc="75" dirty="0">
                <a:solidFill>
                  <a:srgbClr val="595959"/>
                </a:solidFill>
                <a:latin typeface="Aptos" panose="020B0004020202020204" pitchFamily="34" charset="0"/>
                <a:ea typeface="Times New Roman" panose="02020603050405020304" pitchFamily="18" charset="0"/>
                <a:cs typeface="Times New Roman" panose="02020603050405020304" pitchFamily="18" charset="0"/>
              </a:rPr>
              <a:t>Research Topic (3)</a:t>
            </a:r>
            <a:endParaRPr lang="en-MT" dirty="0"/>
          </a:p>
        </p:txBody>
      </p:sp>
      <p:sp>
        <p:nvSpPr>
          <p:cNvPr id="4" name="Content Placeholder 2">
            <a:extLst>
              <a:ext uri="{FF2B5EF4-FFF2-40B4-BE49-F238E27FC236}">
                <a16:creationId xmlns:a16="http://schemas.microsoft.com/office/drawing/2014/main" id="{53EEACB3-1A39-A9B7-F480-8D784BDDB307}"/>
              </a:ext>
            </a:extLst>
          </p:cNvPr>
          <p:cNvSpPr txBox="1">
            <a:spLocks/>
          </p:cNvSpPr>
          <p:nvPr/>
        </p:nvSpPr>
        <p:spPr>
          <a:xfrm>
            <a:off x="458694" y="4229100"/>
            <a:ext cx="11274612" cy="310832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endParaRPr lang="en-MT"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927230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0DF733-6005-FD56-C6C2-B12EFC75075C}"/>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947F3E4A-E1DE-BC46-9702-39CB71FFE6A9}"/>
              </a:ext>
            </a:extLst>
          </p:cNvPr>
          <p:cNvSpPr>
            <a:spLocks noGrp="1"/>
          </p:cNvSpPr>
          <p:nvPr>
            <p:ph idx="1"/>
          </p:nvPr>
        </p:nvSpPr>
        <p:spPr>
          <a:xfrm>
            <a:off x="458694" y="1263649"/>
            <a:ext cx="11274612" cy="5228589"/>
          </a:xfrm>
        </p:spPr>
        <p:txBody>
          <a:bodyPr>
            <a:normAutofit/>
          </a:bodyPr>
          <a:lstStyle/>
          <a:p>
            <a:pPr marL="342900" indent="-342900">
              <a:lnSpc>
                <a:spcPct val="107000"/>
              </a:lnSpc>
              <a:spcAft>
                <a:spcPts val="800"/>
              </a:spcAft>
              <a:buFont typeface="Symbol" panose="05050102010706020507" pitchFamily="18" charset="2"/>
              <a:buChar char=""/>
            </a:pPr>
            <a:r>
              <a:rPr lang="en-GB" sz="2000" b="1" kern="100" dirty="0">
                <a:latin typeface="Aptos" panose="020B0004020202020204" pitchFamily="34" charset="0"/>
                <a:cs typeface="Times New Roman" panose="02020603050405020304" pitchFamily="18" charset="0"/>
              </a:rPr>
              <a:t>Motivation</a:t>
            </a: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FER Applications (Healthcare, Education, Safety)</a:t>
            </a: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Assess Generalisability Issue</a:t>
            </a:r>
          </a:p>
          <a:p>
            <a:pPr marL="342900" indent="-342900">
              <a:lnSpc>
                <a:spcPct val="107000"/>
              </a:lnSpc>
              <a:spcAft>
                <a:spcPts val="800"/>
              </a:spcAft>
              <a:buFont typeface="Symbol" panose="05050102010706020507" pitchFamily="18" charset="2"/>
              <a:buChar char=""/>
            </a:pPr>
            <a:r>
              <a:rPr lang="en-GB" sz="2000" b="1" kern="100" dirty="0">
                <a:latin typeface="Aptos" panose="020B0004020202020204" pitchFamily="34" charset="0"/>
                <a:cs typeface="Times New Roman" panose="02020603050405020304" pitchFamily="18" charset="0"/>
              </a:rPr>
              <a:t>What I Want to Explore</a:t>
            </a: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Model Performance Replicability – </a:t>
            </a:r>
            <a:r>
              <a:rPr lang="en-US" sz="1600" kern="100" dirty="0">
                <a:latin typeface="Aptos" panose="020B0004020202020204" pitchFamily="34" charset="0"/>
                <a:cs typeface="Times New Roman" panose="02020603050405020304" pitchFamily="18" charset="0"/>
              </a:rPr>
              <a:t>Are reported results accurate and repeatable?</a:t>
            </a:r>
            <a:endParaRPr lang="en-GB" sz="1600" kern="100" dirty="0">
              <a:latin typeface="Aptos" panose="020B000402020202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Cross-Datasets Performance </a:t>
            </a:r>
            <a:r>
              <a:rPr lang="en-US" sz="1600" kern="100" dirty="0">
                <a:latin typeface="Aptos" panose="020B0004020202020204" pitchFamily="34" charset="0"/>
                <a:cs typeface="Times New Roman" panose="02020603050405020304" pitchFamily="18" charset="0"/>
              </a:rPr>
              <a:t>– Do models trained on one dataset work well on others?</a:t>
            </a:r>
          </a:p>
          <a:p>
            <a:pPr marL="800100" lvl="1" indent="-342900">
              <a:lnSpc>
                <a:spcPct val="107000"/>
              </a:lnSpc>
              <a:spcAft>
                <a:spcPts val="800"/>
              </a:spcAft>
              <a:buFont typeface="Symbol" panose="05050102010706020507" pitchFamily="18" charset="2"/>
              <a:buChar char=""/>
            </a:pPr>
            <a:r>
              <a:rPr lang="en-US" sz="1600" kern="100" dirty="0">
                <a:latin typeface="Aptos" panose="020B0004020202020204" pitchFamily="34" charset="0"/>
                <a:cs typeface="Times New Roman" panose="02020603050405020304" pitchFamily="18" charset="0"/>
              </a:rPr>
              <a:t>Model </a:t>
            </a:r>
            <a:r>
              <a:rPr lang="en-US" sz="1600" kern="100" dirty="0" err="1">
                <a:latin typeface="Aptos" panose="020B0004020202020204" pitchFamily="34" charset="0"/>
                <a:cs typeface="Times New Roman" panose="02020603050405020304" pitchFamily="18" charset="0"/>
              </a:rPr>
              <a:t>Generalisability</a:t>
            </a:r>
            <a:r>
              <a:rPr lang="en-US" sz="1600" kern="100" dirty="0">
                <a:latin typeface="Aptos" panose="020B0004020202020204" pitchFamily="34" charset="0"/>
                <a:cs typeface="Times New Roman" panose="02020603050405020304" pitchFamily="18" charset="0"/>
              </a:rPr>
              <a:t> – How well do current models generalize?</a:t>
            </a:r>
            <a:endParaRPr lang="en-GB" sz="1600" kern="100" dirty="0">
              <a:latin typeface="Aptos" panose="020B0004020202020204" pitchFamily="34" charset="0"/>
              <a:cs typeface="Times New Roman" panose="02020603050405020304" pitchFamily="18" charset="0"/>
            </a:endParaRPr>
          </a:p>
          <a:p>
            <a:pPr marL="342900" indent="-342900">
              <a:lnSpc>
                <a:spcPct val="107000"/>
              </a:lnSpc>
              <a:spcAft>
                <a:spcPts val="800"/>
              </a:spcAft>
              <a:buFont typeface="Symbol" panose="05050102010706020507" pitchFamily="18" charset="2"/>
              <a:buChar char=""/>
            </a:pPr>
            <a:r>
              <a:rPr lang="en-GB" sz="2000" b="1" kern="100" dirty="0">
                <a:latin typeface="Aptos" panose="020B0004020202020204" pitchFamily="34" charset="0"/>
                <a:cs typeface="Times New Roman" panose="02020603050405020304" pitchFamily="18" charset="0"/>
              </a:rPr>
              <a:t>What I Hope to Achieve</a:t>
            </a: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Comprehensive Understanding of </a:t>
            </a:r>
            <a:r>
              <a:rPr lang="en-US" sz="1600" kern="100" dirty="0">
                <a:latin typeface="Aptos" panose="020B0004020202020204" pitchFamily="34" charset="0"/>
                <a:cs typeface="Times New Roman" panose="02020603050405020304" pitchFamily="18" charset="0"/>
              </a:rPr>
              <a:t>FER model techniques strengths and weaknesses.</a:t>
            </a:r>
            <a:endParaRPr lang="en-GB" sz="1600" kern="100" dirty="0">
              <a:latin typeface="Aptos" panose="020B000402020202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r>
              <a:rPr lang="en-GB" sz="1600" kern="100" dirty="0">
                <a:latin typeface="Aptos" panose="020B0004020202020204" pitchFamily="34" charset="0"/>
                <a:cs typeface="Times New Roman" panose="02020603050405020304" pitchFamily="18" charset="0"/>
              </a:rPr>
              <a:t>Identify Best Model &amp; Techniques (Results and Ease of use)</a:t>
            </a:r>
            <a:endParaRPr lang="en-GB" sz="2200" kern="100" dirty="0">
              <a:latin typeface="Aptos" panose="020B000402020202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endParaRPr lang="en-GB" sz="2200" kern="100" dirty="0">
              <a:latin typeface="Aptos" panose="020B0004020202020204" pitchFamily="34" charset="0"/>
              <a:cs typeface="Times New Roman" panose="02020603050405020304" pitchFamily="18" charset="0"/>
            </a:endParaRPr>
          </a:p>
          <a:p>
            <a:pPr marL="800100" lvl="1" indent="-342900">
              <a:lnSpc>
                <a:spcPct val="107000"/>
              </a:lnSpc>
              <a:spcAft>
                <a:spcPts val="800"/>
              </a:spcAft>
              <a:buFont typeface="Symbol" panose="05050102010706020507" pitchFamily="18" charset="2"/>
              <a:buChar char=""/>
            </a:pPr>
            <a:endParaRPr lang="en-GB" sz="1600" kern="100" dirty="0">
              <a:latin typeface="Aptos" panose="020B0004020202020204" pitchFamily="34" charset="0"/>
              <a:cs typeface="Times New Roman" panose="02020603050405020304" pitchFamily="18" charset="0"/>
            </a:endParaRPr>
          </a:p>
          <a:p>
            <a:pPr marL="914400" lvl="2" indent="0">
              <a:lnSpc>
                <a:spcPct val="107000"/>
              </a:lnSpc>
              <a:spcAft>
                <a:spcPts val="800"/>
              </a:spcAft>
              <a:buNone/>
            </a:pPr>
            <a:endParaRPr lang="en-GB" sz="1400" kern="100" dirty="0">
              <a:latin typeface="Aptos" panose="020B000402020202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DBB9710B-A443-0699-820E-A35BB834B8F8}"/>
              </a:ext>
            </a:extLst>
          </p:cNvPr>
          <p:cNvSpPr txBox="1">
            <a:spLocks/>
          </p:cNvSpPr>
          <p:nvPr/>
        </p:nvSpPr>
        <p:spPr>
          <a:xfrm>
            <a:off x="458694" y="365761"/>
            <a:ext cx="11274612" cy="89789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GB" kern="100" spc="75">
                <a:solidFill>
                  <a:srgbClr val="595959"/>
                </a:solidFill>
                <a:latin typeface="Aptos" panose="020B0004020202020204" pitchFamily="34" charset="0"/>
                <a:ea typeface="Times New Roman" panose="02020603050405020304" pitchFamily="18" charset="0"/>
                <a:cs typeface="Times New Roman" panose="02020603050405020304" pitchFamily="18" charset="0"/>
              </a:rPr>
              <a:t>Aims and Objectives</a:t>
            </a:r>
            <a:endParaRPr lang="en-MT" dirty="0"/>
          </a:p>
        </p:txBody>
      </p:sp>
      <p:sp>
        <p:nvSpPr>
          <p:cNvPr id="4" name="Content Placeholder 2">
            <a:extLst>
              <a:ext uri="{FF2B5EF4-FFF2-40B4-BE49-F238E27FC236}">
                <a16:creationId xmlns:a16="http://schemas.microsoft.com/office/drawing/2014/main" id="{03988AB9-15CA-35F4-4B55-B06666AEFC1C}"/>
              </a:ext>
            </a:extLst>
          </p:cNvPr>
          <p:cNvSpPr txBox="1">
            <a:spLocks/>
          </p:cNvSpPr>
          <p:nvPr/>
        </p:nvSpPr>
        <p:spPr>
          <a:xfrm>
            <a:off x="458694" y="4229100"/>
            <a:ext cx="11274612" cy="310832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pPr>
            <a:endParaRPr lang="en-MT"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559888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CBBD48-93DC-2E04-A306-A745F0663E38}"/>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06D2C66D-36DF-3A63-050C-13F032F967CB}"/>
              </a:ext>
            </a:extLst>
          </p:cNvPr>
          <p:cNvSpPr>
            <a:spLocks noGrp="1"/>
          </p:cNvSpPr>
          <p:nvPr>
            <p:ph idx="1"/>
          </p:nvPr>
        </p:nvSpPr>
        <p:spPr>
          <a:xfrm>
            <a:off x="458694" y="1263650"/>
            <a:ext cx="11274612" cy="5026502"/>
          </a:xfrm>
        </p:spPr>
        <p:txBody>
          <a:bodyPr>
            <a:normAutofit fontScale="47500" lnSpcReduction="20000"/>
          </a:bodyPr>
          <a:lstStyle/>
          <a:p>
            <a:pPr marL="342900" indent="-342900">
              <a:lnSpc>
                <a:spcPct val="117000"/>
              </a:lnSpc>
              <a:spcAft>
                <a:spcPts val="800"/>
              </a:spcAft>
              <a:buFont typeface="Symbol" panose="05050102010706020507" pitchFamily="18" charset="2"/>
              <a:buChar char=""/>
            </a:pPr>
            <a:r>
              <a:rPr lang="en-US" sz="4200" b="1" kern="100" dirty="0">
                <a:latin typeface="Aptos" panose="020B0004020202020204" pitchFamily="34" charset="0"/>
                <a:cs typeface="Times New Roman" panose="02020603050405020304" pitchFamily="18" charset="0"/>
              </a:rPr>
              <a:t>Comprehensive Review and Analysis on Facial Emotion Recognition</a:t>
            </a:r>
          </a:p>
          <a:p>
            <a:pPr marL="800100" lvl="2" indent="-342900">
              <a:lnSpc>
                <a:spcPct val="117000"/>
              </a:lnSpc>
              <a:spcBef>
                <a:spcPts val="1000"/>
              </a:spcBef>
              <a:spcAft>
                <a:spcPts val="800"/>
              </a:spcAft>
              <a:buFont typeface="Symbol" panose="05050102010706020507" pitchFamily="18" charset="2"/>
              <a:buChar char=""/>
            </a:pPr>
            <a:r>
              <a:rPr lang="en-US" sz="3400" kern="100" dirty="0">
                <a:latin typeface="Aptos" panose="020B0004020202020204" pitchFamily="34" charset="0"/>
                <a:cs typeface="Times New Roman" panose="02020603050405020304" pitchFamily="18" charset="0"/>
              </a:rPr>
              <a:t>Authors: Amjad Rehman, Muhammad Mujahid, Alex </a:t>
            </a:r>
            <a:r>
              <a:rPr lang="en-US" sz="3400" kern="100" dirty="0" err="1">
                <a:latin typeface="Aptos" panose="020B0004020202020204" pitchFamily="34" charset="0"/>
                <a:cs typeface="Times New Roman" panose="02020603050405020304" pitchFamily="18" charset="0"/>
              </a:rPr>
              <a:t>Elyassih</a:t>
            </a:r>
            <a:r>
              <a:rPr lang="en-US" sz="3400" kern="100" dirty="0">
                <a:latin typeface="Aptos" panose="020B0004020202020204" pitchFamily="34" charset="0"/>
                <a:cs typeface="Times New Roman" panose="02020603050405020304" pitchFamily="18" charset="0"/>
              </a:rPr>
              <a:t>, Bayan </a:t>
            </a:r>
            <a:r>
              <a:rPr lang="en-US" sz="3400" kern="100" dirty="0" err="1">
                <a:latin typeface="Aptos" panose="020B0004020202020204" pitchFamily="34" charset="0"/>
                <a:cs typeface="Times New Roman" panose="02020603050405020304" pitchFamily="18" charset="0"/>
              </a:rPr>
              <a:t>AlGhofaily</a:t>
            </a:r>
            <a:r>
              <a:rPr lang="en-US" sz="3400" kern="100" dirty="0">
                <a:latin typeface="Aptos" panose="020B0004020202020204" pitchFamily="34" charset="0"/>
                <a:cs typeface="Times New Roman" panose="02020603050405020304" pitchFamily="18" charset="0"/>
              </a:rPr>
              <a:t>, Saeed Ali Omer Bahaj</a:t>
            </a:r>
          </a:p>
          <a:p>
            <a:pPr marL="342900" indent="-342900">
              <a:lnSpc>
                <a:spcPct val="117000"/>
              </a:lnSpc>
              <a:spcAft>
                <a:spcPts val="800"/>
              </a:spcAft>
              <a:buFont typeface="Symbol" panose="05050102010706020507" pitchFamily="18" charset="2"/>
              <a:buChar char=""/>
            </a:pPr>
            <a:r>
              <a:rPr lang="en-US" sz="4200" b="1" kern="100" dirty="0">
                <a:latin typeface="Aptos" panose="020B0004020202020204" pitchFamily="34" charset="0"/>
                <a:cs typeface="Times New Roman" panose="02020603050405020304" pitchFamily="18" charset="0"/>
              </a:rPr>
              <a:t>Comparison </a:t>
            </a:r>
          </a:p>
          <a:p>
            <a:pPr marL="800100" lvl="2" indent="-342900">
              <a:lnSpc>
                <a:spcPct val="117000"/>
              </a:lnSpc>
              <a:spcBef>
                <a:spcPts val="1000"/>
              </a:spcBef>
              <a:spcAft>
                <a:spcPts val="800"/>
              </a:spcAft>
              <a:buFont typeface="Symbol" panose="05050102010706020507" pitchFamily="18" charset="2"/>
              <a:buChar char=""/>
            </a:pPr>
            <a:r>
              <a:rPr lang="en-US" sz="3400" kern="100" dirty="0">
                <a:latin typeface="Aptos" panose="020B0004020202020204" pitchFamily="34" charset="0"/>
                <a:cs typeface="Times New Roman" panose="02020603050405020304" pitchFamily="18" charset="0"/>
              </a:rPr>
              <a:t>Evaluated existing models and methodologies via reported result comparison</a:t>
            </a:r>
          </a:p>
          <a:p>
            <a:pPr marL="1257300" lvl="3" indent="-342900">
              <a:lnSpc>
                <a:spcPct val="117000"/>
              </a:lnSpc>
              <a:spcBef>
                <a:spcPts val="1000"/>
              </a:spcBef>
              <a:spcAft>
                <a:spcPts val="800"/>
              </a:spcAft>
              <a:buFont typeface="Symbol" panose="05050102010706020507" pitchFamily="18" charset="2"/>
              <a:buChar char=""/>
            </a:pPr>
            <a:r>
              <a:rPr lang="en-US" sz="2500" kern="100" dirty="0">
                <a:latin typeface="Aptos" panose="020B0004020202020204" pitchFamily="34" charset="0"/>
                <a:cs typeface="Times New Roman" panose="02020603050405020304" pitchFamily="18" charset="0"/>
              </a:rPr>
              <a:t>Traditional Machine Learning Models (SVM, KNN, RF, CART, LR)</a:t>
            </a:r>
          </a:p>
          <a:p>
            <a:pPr marL="1257300" lvl="3" indent="-342900">
              <a:lnSpc>
                <a:spcPct val="117000"/>
              </a:lnSpc>
              <a:spcBef>
                <a:spcPts val="1000"/>
              </a:spcBef>
              <a:spcAft>
                <a:spcPts val="800"/>
              </a:spcAft>
              <a:buFont typeface="Symbol" panose="05050102010706020507" pitchFamily="18" charset="2"/>
              <a:buChar char=""/>
            </a:pPr>
            <a:r>
              <a:rPr lang="en-US" sz="2500" kern="100" dirty="0">
                <a:latin typeface="Aptos" panose="020B0004020202020204" pitchFamily="34" charset="0"/>
                <a:cs typeface="Times New Roman" panose="02020603050405020304" pitchFamily="18" charset="0"/>
              </a:rPr>
              <a:t>Deep Learning Models (</a:t>
            </a:r>
            <a:r>
              <a:rPr lang="en-US" sz="2500" kern="100" dirty="0" err="1">
                <a:latin typeface="Aptos" panose="020B0004020202020204" pitchFamily="34" charset="0"/>
                <a:cs typeface="Times New Roman" panose="02020603050405020304" pitchFamily="18" charset="0"/>
              </a:rPr>
              <a:t>MobileNet</a:t>
            </a:r>
            <a:r>
              <a:rPr lang="en-US" sz="2500" kern="100" dirty="0">
                <a:latin typeface="Aptos" panose="020B0004020202020204" pitchFamily="34" charset="0"/>
                <a:cs typeface="Times New Roman" panose="02020603050405020304" pitchFamily="18" charset="0"/>
              </a:rPr>
              <a:t>, CNN, DCNN, VGG16, ResNet-50)</a:t>
            </a:r>
          </a:p>
          <a:p>
            <a:pPr marL="1257300" lvl="3" indent="-342900">
              <a:lnSpc>
                <a:spcPct val="117000"/>
              </a:lnSpc>
              <a:spcBef>
                <a:spcPts val="1000"/>
              </a:spcBef>
              <a:spcAft>
                <a:spcPts val="800"/>
              </a:spcAft>
              <a:buFont typeface="Symbol" panose="05050102010706020507" pitchFamily="18" charset="2"/>
              <a:buChar char=""/>
            </a:pPr>
            <a:r>
              <a:rPr lang="en-US" sz="2500" kern="100" dirty="0">
                <a:latin typeface="Aptos" panose="020B0004020202020204" pitchFamily="34" charset="0"/>
                <a:cs typeface="Times New Roman" panose="02020603050405020304" pitchFamily="18" charset="0"/>
              </a:rPr>
              <a:t>Hybrid Models (CNN + SVM, DBN + SVM) (Feature Extraction + Classification)</a:t>
            </a:r>
          </a:p>
          <a:p>
            <a:pPr marL="342900" lvl="1" indent="-342900">
              <a:lnSpc>
                <a:spcPct val="117000"/>
              </a:lnSpc>
              <a:spcBef>
                <a:spcPts val="1000"/>
              </a:spcBef>
              <a:spcAft>
                <a:spcPts val="800"/>
              </a:spcAft>
              <a:buFont typeface="Symbol" panose="05050102010706020507" pitchFamily="18" charset="2"/>
              <a:buChar char=""/>
            </a:pPr>
            <a:r>
              <a:rPr lang="en-US" sz="4200" b="1" kern="100" dirty="0">
                <a:latin typeface="Aptos" panose="020B0004020202020204" pitchFamily="34" charset="0"/>
                <a:cs typeface="Times New Roman" panose="02020603050405020304" pitchFamily="18" charset="0"/>
              </a:rPr>
              <a:t>Datasets </a:t>
            </a:r>
            <a:r>
              <a:rPr lang="en-US" sz="4200" b="1" kern="100" dirty="0" err="1">
                <a:latin typeface="Aptos" panose="020B0004020202020204" pitchFamily="34" charset="0"/>
                <a:cs typeface="Times New Roman" panose="02020603050405020304" pitchFamily="18" charset="0"/>
              </a:rPr>
              <a:t>Utilised</a:t>
            </a:r>
            <a:r>
              <a:rPr lang="en-US" sz="4200" b="1" kern="100" dirty="0">
                <a:latin typeface="Aptos" panose="020B0004020202020204" pitchFamily="34" charset="0"/>
                <a:cs typeface="Times New Roman" panose="02020603050405020304" pitchFamily="18" charset="0"/>
              </a:rPr>
              <a:t> (Deep Learning)</a:t>
            </a:r>
          </a:p>
          <a:p>
            <a:pPr marL="800100" lvl="2" indent="-342900">
              <a:lnSpc>
                <a:spcPct val="117000"/>
              </a:lnSpc>
              <a:spcBef>
                <a:spcPts val="1000"/>
              </a:spcBef>
              <a:spcAft>
                <a:spcPts val="800"/>
              </a:spcAft>
              <a:buFont typeface="Symbol" panose="05050102010706020507" pitchFamily="18" charset="2"/>
              <a:buChar char=""/>
            </a:pPr>
            <a:r>
              <a:rPr lang="en-US" sz="3400" kern="100" dirty="0">
                <a:latin typeface="Aptos" panose="020B0004020202020204" pitchFamily="34" charset="0"/>
                <a:cs typeface="Times New Roman" panose="02020603050405020304" pitchFamily="18" charset="0"/>
              </a:rPr>
              <a:t>FER2013, </a:t>
            </a:r>
            <a:r>
              <a:rPr lang="en-US" sz="3400" kern="100" dirty="0" err="1">
                <a:latin typeface="Aptos" panose="020B0004020202020204" pitchFamily="34" charset="0"/>
                <a:cs typeface="Times New Roman" panose="02020603050405020304" pitchFamily="18" charset="0"/>
              </a:rPr>
              <a:t>FERPlus</a:t>
            </a:r>
            <a:r>
              <a:rPr lang="en-US" sz="3400" kern="100" dirty="0">
                <a:latin typeface="Aptos" panose="020B0004020202020204" pitchFamily="34" charset="0"/>
                <a:cs typeface="Times New Roman" panose="02020603050405020304" pitchFamily="18" charset="0"/>
              </a:rPr>
              <a:t>, JAFFE, CK, CK+, RAF-DB, KDEF</a:t>
            </a:r>
          </a:p>
          <a:p>
            <a:pPr marL="342900" lvl="1" indent="-342900">
              <a:lnSpc>
                <a:spcPct val="117000"/>
              </a:lnSpc>
              <a:spcBef>
                <a:spcPts val="1000"/>
              </a:spcBef>
              <a:spcAft>
                <a:spcPts val="800"/>
              </a:spcAft>
              <a:buFont typeface="Symbol" panose="05050102010706020507" pitchFamily="18" charset="2"/>
              <a:buChar char=""/>
            </a:pPr>
            <a:r>
              <a:rPr lang="en-US" sz="4200" kern="100" dirty="0">
                <a:latin typeface="Aptos" panose="020B0004020202020204" pitchFamily="34" charset="0"/>
                <a:cs typeface="Times New Roman" panose="02020603050405020304" pitchFamily="18" charset="0"/>
              </a:rPr>
              <a:t>Evaluation Metrics</a:t>
            </a:r>
          </a:p>
          <a:p>
            <a:pPr marL="800100" lvl="2" indent="-342900">
              <a:lnSpc>
                <a:spcPct val="117000"/>
              </a:lnSpc>
              <a:spcBef>
                <a:spcPts val="1000"/>
              </a:spcBef>
              <a:spcAft>
                <a:spcPts val="800"/>
              </a:spcAft>
              <a:buFont typeface="Symbol" panose="05050102010706020507" pitchFamily="18" charset="2"/>
              <a:buChar char=""/>
            </a:pPr>
            <a:r>
              <a:rPr lang="en-US" sz="3400" kern="100" dirty="0">
                <a:latin typeface="Aptos" panose="020B0004020202020204" pitchFamily="34" charset="0"/>
                <a:cs typeface="Times New Roman" panose="02020603050405020304" pitchFamily="18" charset="0"/>
              </a:rPr>
              <a:t>Accuracy (F1-score, Precision, Recall)</a:t>
            </a:r>
          </a:p>
          <a:p>
            <a:pPr marL="342900" lvl="1" indent="-342900">
              <a:lnSpc>
                <a:spcPct val="117000"/>
              </a:lnSpc>
              <a:spcBef>
                <a:spcPts val="1000"/>
              </a:spcBef>
              <a:spcAft>
                <a:spcPts val="800"/>
              </a:spcAft>
              <a:buFont typeface="Symbol" panose="05050102010706020507" pitchFamily="18" charset="2"/>
              <a:buChar char=""/>
            </a:pPr>
            <a:endParaRPr lang="en-US" sz="3800" kern="100" dirty="0">
              <a:latin typeface="Aptos" panose="020B0004020202020204" pitchFamily="34" charset="0"/>
              <a:cs typeface="Times New Roman" panose="02020603050405020304" pitchFamily="18" charset="0"/>
            </a:endParaRPr>
          </a:p>
          <a:p>
            <a:pPr marL="800100" lvl="2" indent="-342900">
              <a:lnSpc>
                <a:spcPct val="117000"/>
              </a:lnSpc>
              <a:spcBef>
                <a:spcPts val="1000"/>
              </a:spcBef>
              <a:spcAft>
                <a:spcPts val="800"/>
              </a:spcAft>
              <a:buFont typeface="Symbol" panose="05050102010706020507" pitchFamily="18" charset="2"/>
              <a:buChar char=""/>
            </a:pPr>
            <a:endParaRPr lang="en-US" sz="7200" kern="100" dirty="0">
              <a:latin typeface="Aptos" panose="020B0004020202020204" pitchFamily="34" charset="0"/>
              <a:cs typeface="Times New Roman" panose="02020603050405020304" pitchFamily="18" charset="0"/>
            </a:endParaRPr>
          </a:p>
          <a:p>
            <a:pPr marL="800100" lvl="2" indent="-342900">
              <a:lnSpc>
                <a:spcPct val="117000"/>
              </a:lnSpc>
              <a:spcBef>
                <a:spcPts val="1000"/>
              </a:spcBef>
              <a:spcAft>
                <a:spcPts val="800"/>
              </a:spcAft>
              <a:buFont typeface="Symbol" panose="05050102010706020507" pitchFamily="18" charset="2"/>
              <a:buChar char=""/>
            </a:pPr>
            <a:endParaRPr lang="en-US" sz="7200" kern="100" dirty="0">
              <a:latin typeface="Aptos" panose="020B0004020202020204" pitchFamily="34" charset="0"/>
              <a:cs typeface="Times New Roman" panose="02020603050405020304" pitchFamily="18" charset="0"/>
            </a:endParaRPr>
          </a:p>
          <a:p>
            <a:pPr marL="800100" lvl="2" indent="-342900">
              <a:lnSpc>
                <a:spcPct val="117000"/>
              </a:lnSpc>
              <a:spcBef>
                <a:spcPts val="1000"/>
              </a:spcBef>
              <a:spcAft>
                <a:spcPts val="800"/>
              </a:spcAft>
              <a:buFont typeface="Symbol" panose="05050102010706020507" pitchFamily="18" charset="2"/>
              <a:buChar char=""/>
            </a:pPr>
            <a:endParaRPr lang="en-US" sz="7200" kern="100" dirty="0">
              <a:latin typeface="Aptos" panose="020B0004020202020204" pitchFamily="34" charset="0"/>
              <a:cs typeface="Times New Roman" panose="02020603050405020304" pitchFamily="18" charset="0"/>
            </a:endParaRPr>
          </a:p>
          <a:p>
            <a:pPr marL="800100" lvl="2" indent="-342900">
              <a:lnSpc>
                <a:spcPct val="117000"/>
              </a:lnSpc>
              <a:spcBef>
                <a:spcPts val="1000"/>
              </a:spcBef>
              <a:spcAft>
                <a:spcPts val="800"/>
              </a:spcAft>
              <a:buFont typeface="Symbol" panose="05050102010706020507" pitchFamily="18" charset="2"/>
              <a:buChar char=""/>
            </a:pPr>
            <a:endParaRPr lang="en-US" sz="7200" kern="100" dirty="0">
              <a:latin typeface="Aptos" panose="020B0004020202020204" pitchFamily="34" charset="0"/>
              <a:cs typeface="Times New Roman" panose="02020603050405020304" pitchFamily="18" charset="0"/>
            </a:endParaRPr>
          </a:p>
          <a:p>
            <a:pPr marL="800100" lvl="2" indent="-342900">
              <a:lnSpc>
                <a:spcPct val="117000"/>
              </a:lnSpc>
              <a:spcBef>
                <a:spcPts val="1000"/>
              </a:spcBef>
              <a:spcAft>
                <a:spcPts val="800"/>
              </a:spcAft>
              <a:buFont typeface="Symbol" panose="05050102010706020507" pitchFamily="18" charset="2"/>
              <a:buChar char=""/>
            </a:pPr>
            <a:endParaRPr lang="en-US" sz="7200" kern="100" dirty="0">
              <a:latin typeface="Aptos" panose="020B0004020202020204" pitchFamily="34" charset="0"/>
              <a:cs typeface="Times New Roman" panose="02020603050405020304" pitchFamily="18" charset="0"/>
            </a:endParaRPr>
          </a:p>
          <a:p>
            <a:pPr marL="800100" lvl="2" indent="-342900">
              <a:lnSpc>
                <a:spcPct val="117000"/>
              </a:lnSpc>
              <a:spcBef>
                <a:spcPts val="1000"/>
              </a:spcBef>
              <a:spcAft>
                <a:spcPts val="800"/>
              </a:spcAft>
              <a:buFont typeface="Symbol" panose="05050102010706020507" pitchFamily="18" charset="2"/>
              <a:buChar char=""/>
            </a:pPr>
            <a:endParaRPr lang="en-GB" sz="7200" kern="100" dirty="0">
              <a:latin typeface="Aptos" panose="020B0004020202020204" pitchFamily="34" charset="0"/>
              <a:cs typeface="Times New Roman" panose="02020603050405020304" pitchFamily="18" charset="0"/>
            </a:endParaRPr>
          </a:p>
          <a:p>
            <a:pPr marL="342900" indent="-342900">
              <a:lnSpc>
                <a:spcPct val="107000"/>
              </a:lnSpc>
              <a:spcAft>
                <a:spcPts val="800"/>
              </a:spcAft>
              <a:buFont typeface="Symbol" panose="05050102010706020507" pitchFamily="18" charset="2"/>
              <a:buChar char=""/>
            </a:pPr>
            <a:endParaRPr lang="en-GB" sz="8000" kern="100" dirty="0">
              <a:latin typeface="Aptos" panose="020B0004020202020204" pitchFamily="34" charset="0"/>
              <a:cs typeface="Times New Roman" panose="02020603050405020304" pitchFamily="18" charset="0"/>
            </a:endParaRPr>
          </a:p>
          <a:p>
            <a:pPr marL="0" indent="0">
              <a:lnSpc>
                <a:spcPct val="107000"/>
              </a:lnSpc>
              <a:spcAft>
                <a:spcPts val="800"/>
              </a:spcAft>
              <a:buNone/>
            </a:pPr>
            <a:endParaRPr lang="en-GB" sz="8000" kern="100" dirty="0">
              <a:latin typeface="Aptos" panose="020B0004020202020204" pitchFamily="34" charset="0"/>
              <a:cs typeface="Times New Roman" panose="02020603050405020304" pitchFamily="18" charset="0"/>
            </a:endParaRPr>
          </a:p>
          <a:p>
            <a:pPr marL="0" indent="0">
              <a:lnSpc>
                <a:spcPct val="107000"/>
              </a:lnSpc>
              <a:spcAft>
                <a:spcPts val="800"/>
              </a:spcAft>
              <a:buNone/>
            </a:pPr>
            <a:endParaRPr lang="en-GB" sz="8000" kern="100" dirty="0">
              <a:latin typeface="Aptos" panose="020B0004020202020204" pitchFamily="34" charset="0"/>
              <a:cs typeface="Times New Roman" panose="02020603050405020304" pitchFamily="18" charset="0"/>
            </a:endParaRPr>
          </a:p>
        </p:txBody>
      </p:sp>
      <p:sp>
        <p:nvSpPr>
          <p:cNvPr id="7" name="Title 1">
            <a:extLst>
              <a:ext uri="{FF2B5EF4-FFF2-40B4-BE49-F238E27FC236}">
                <a16:creationId xmlns:a16="http://schemas.microsoft.com/office/drawing/2014/main" id="{BA842BFB-B65E-0E53-CC38-CE3A1D595B8B}"/>
              </a:ext>
            </a:extLst>
          </p:cNvPr>
          <p:cNvSpPr txBox="1">
            <a:spLocks/>
          </p:cNvSpPr>
          <p:nvPr/>
        </p:nvSpPr>
        <p:spPr>
          <a:xfrm>
            <a:off x="458694" y="365761"/>
            <a:ext cx="11274612" cy="897890"/>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GB" kern="100" spc="75" dirty="0">
                <a:solidFill>
                  <a:srgbClr val="595959"/>
                </a:solidFill>
                <a:latin typeface="Aptos" panose="020B0004020202020204" pitchFamily="34" charset="0"/>
                <a:ea typeface="Times New Roman" panose="02020603050405020304" pitchFamily="18" charset="0"/>
                <a:cs typeface="Times New Roman" panose="02020603050405020304" pitchFamily="18" charset="0"/>
              </a:rPr>
              <a:t>Existing Research (P1-1)</a:t>
            </a:r>
            <a:endParaRPr lang="en-MT" dirty="0"/>
          </a:p>
        </p:txBody>
      </p:sp>
      <p:sp>
        <p:nvSpPr>
          <p:cNvPr id="11" name="TextBox 10">
            <a:extLst>
              <a:ext uri="{FF2B5EF4-FFF2-40B4-BE49-F238E27FC236}">
                <a16:creationId xmlns:a16="http://schemas.microsoft.com/office/drawing/2014/main" id="{36CA5DCC-4CBC-ECC8-7A44-130662270D81}"/>
              </a:ext>
            </a:extLst>
          </p:cNvPr>
          <p:cNvSpPr txBox="1"/>
          <p:nvPr/>
        </p:nvSpPr>
        <p:spPr>
          <a:xfrm>
            <a:off x="0" y="6290152"/>
            <a:ext cx="12192000" cy="399340"/>
          </a:xfrm>
          <a:prstGeom prst="rect">
            <a:avLst/>
          </a:prstGeom>
          <a:noFill/>
        </p:spPr>
        <p:txBody>
          <a:bodyPr wrap="square">
            <a:spAutoFit/>
          </a:bodyPr>
          <a:lstStyle/>
          <a:p>
            <a:pPr marL="0" indent="0">
              <a:lnSpc>
                <a:spcPct val="117000"/>
              </a:lnSpc>
              <a:spcAft>
                <a:spcPts val="800"/>
              </a:spcAft>
              <a:buNone/>
            </a:pPr>
            <a:r>
              <a:rPr lang="en-US" sz="1800" dirty="0">
                <a:latin typeface="Aptos" panose="020B0004020202020204" pitchFamily="34" charset="0"/>
              </a:rPr>
              <a:t>LINK: </a:t>
            </a:r>
            <a:r>
              <a:rPr lang="en-US" sz="1800" dirty="0">
                <a:latin typeface="Aptos" panose="020B0004020202020204" pitchFamily="34" charset="0"/>
                <a:hlinkClick r:id="rId2"/>
              </a:rPr>
              <a:t>https://www.sciencedirect.com/org/science/article/pii/S1546221825000529</a:t>
            </a:r>
            <a:endParaRPr lang="en-GB" sz="800" b="1" kern="100" dirty="0">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47784856"/>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emplate>Default Theme</Template>
  <TotalTime>851</TotalTime>
  <Words>1649</Words>
  <Application>Microsoft Office PowerPoint</Application>
  <PresentationFormat>Widescreen</PresentationFormat>
  <Paragraphs>251</Paragraphs>
  <Slides>21</Slides>
  <Notes>0</Notes>
  <HiddenSlides>6</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Aptos</vt:lpstr>
      <vt:lpstr>Aptos Display</vt:lpstr>
      <vt:lpstr>Arial</vt:lpstr>
      <vt:lpstr>Avenir Next LT Pro</vt:lpstr>
      <vt:lpstr>AvenirNext LT Pro Medium</vt:lpstr>
      <vt:lpstr>Sabon Next LT</vt:lpstr>
      <vt:lpstr>Symbol</vt:lpstr>
      <vt:lpstr>DappledVTI</vt:lpstr>
      <vt:lpstr>ICS5118 - Facial Emotion Recognition</vt:lpstr>
      <vt:lpstr>Motivation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Jerome Agius</dc:creator>
  <cp:lastModifiedBy>Jerome Agius</cp:lastModifiedBy>
  <cp:revision>95</cp:revision>
  <dcterms:created xsi:type="dcterms:W3CDTF">2025-02-23T12:35:38Z</dcterms:created>
  <dcterms:modified xsi:type="dcterms:W3CDTF">2025-04-07T19:20:49Z</dcterms:modified>
</cp:coreProperties>
</file>