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1"/>
  </p:sldMasterIdLst>
  <p:sldIdLst>
    <p:sldId id="256" r:id="rId2"/>
    <p:sldId id="279" r:id="rId3"/>
    <p:sldId id="264" r:id="rId4"/>
    <p:sldId id="281" r:id="rId5"/>
    <p:sldId id="265" r:id="rId6"/>
    <p:sldId id="263" r:id="rId7"/>
    <p:sldId id="266" r:id="rId8"/>
    <p:sldId id="272" r:id="rId9"/>
    <p:sldId id="268" r:id="rId10"/>
    <p:sldId id="273" r:id="rId11"/>
    <p:sldId id="274" r:id="rId12"/>
    <p:sldId id="275" r:id="rId13"/>
    <p:sldId id="277" r:id="rId14"/>
    <p:sldId id="282" r:id="rId15"/>
    <p:sldId id="270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1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7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2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2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1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8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3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5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4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4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2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5" r:id="rId8"/>
    <p:sldLayoutId id="2147483822" r:id="rId9"/>
    <p:sldLayoutId id="2147483823" r:id="rId10"/>
    <p:sldLayoutId id="21474838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6.15453" TargetMode="External"/><Relationship Id="rId2" Type="http://schemas.openxmlformats.org/officeDocument/2006/relationships/hyperlink" Target="https://doi.org/10.32604/cmc.2024.05803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0" name="Picture 29" descr="Eyes on a candy">
            <a:extLst>
              <a:ext uri="{FF2B5EF4-FFF2-40B4-BE49-F238E27FC236}">
                <a16:creationId xmlns:a16="http://schemas.microsoft.com/office/drawing/2014/main" id="{BF2337D7-0FC7-D72B-77F7-05A38D90C7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-1" b="15725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977426-57B5-2466-4807-D37AE81DC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897" y="731603"/>
            <a:ext cx="10460205" cy="3145855"/>
          </a:xfrm>
        </p:spPr>
        <p:txBody>
          <a:bodyPr anchor="b">
            <a:normAutofit/>
          </a:bodyPr>
          <a:lstStyle/>
          <a:p>
            <a:r>
              <a:rPr lang="en-GB" sz="5400" u="sng" kern="1400" spc="-50" dirty="0">
                <a:solidFill>
                  <a:schemeClr val="bg1"/>
                </a:solidFill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ICS5118 - Facial Emotion Recognition</a:t>
            </a:r>
            <a:endParaRPr lang="en-MT" sz="5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4B5E8-3808-CC19-046F-63BCB4C61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GB" sz="2200" dirty="0">
                <a:solidFill>
                  <a:srgbClr val="FFFFFF"/>
                </a:solidFill>
              </a:rPr>
              <a:t>Jerome Agius </a:t>
            </a:r>
            <a:endParaRPr lang="en-MT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0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37723-B24E-620E-2827-FD5BA05CD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C99BDD-F0F6-B21F-CA7E-77B9D82B5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50"/>
            <a:ext cx="11274612" cy="400759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Critically examining the Domain </a:t>
            </a:r>
            <a:r>
              <a:rPr lang="en-US" sz="2000" b="1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Generalisability</a:t>
            </a:r>
            <a:r>
              <a:rPr lang="en-US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of Facial Expression Recognition models [2]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Authors: 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Varsha Suresh, Gerard Yeo, and Desmond C. Ong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Comparison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Three SOTA models - ResNet50 (PT on </a:t>
            </a: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VGGFace2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), Inception-</a:t>
            </a:r>
            <a:r>
              <a:rPr lang="en-US" sz="16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ResNet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(PT on </a:t>
            </a: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CASIA-</a:t>
            </a:r>
            <a:r>
              <a:rPr lang="en-GB" sz="16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WebFace</a:t>
            </a: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), 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ResNet50 + Entropy </a:t>
            </a:r>
            <a:r>
              <a:rPr lang="en-US" sz="16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Regularisation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(PT on </a:t>
            </a: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VGGFace2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Three API models – Face++, </a:t>
            </a: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Amazon </a:t>
            </a:r>
            <a:r>
              <a:rPr lang="en-GB" sz="16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Rekognition</a:t>
            </a: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, Microsoft Azure</a:t>
            </a:r>
            <a:endParaRPr lang="en-US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12 FER datasets (6 In-Lab / 6 In-The-Wild)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In-Lab: JAFFE, CK+, Oulu-CASIA, KDEF, </a:t>
            </a:r>
            <a:r>
              <a:rPr lang="en-US" sz="16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IASLab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, GEMEP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In-The-Wild: </a:t>
            </a:r>
            <a:r>
              <a:rPr lang="en-US" sz="16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EmotioNet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, SFEW, RAF-DB, Aff-Wild2, FER2013, </a:t>
            </a:r>
            <a:r>
              <a:rPr lang="en-US" sz="16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AffectNet</a:t>
            </a:r>
            <a:endParaRPr lang="en-US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20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20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20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0CC945-0B3A-1344-9712-880197B7BB21}"/>
              </a:ext>
            </a:extLst>
          </p:cNvPr>
          <p:cNvSpPr txBox="1">
            <a:spLocks/>
          </p:cNvSpPr>
          <p:nvPr/>
        </p:nvSpPr>
        <p:spPr>
          <a:xfrm>
            <a:off x="458694" y="365761"/>
            <a:ext cx="11274612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Existing Research (P2-1)</a:t>
            </a:r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84763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626E9-1E9A-3D70-CCE6-10FF2C2C8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404D37-F8BA-E979-7DD0-0F3F9A485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594351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6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Procedure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Preprocessed Images 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MTCNN (Facial Detection) + Facial Alignment (Eye Location)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Grayscale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Resized (ResNet50 – 224</a:t>
            </a:r>
            <a:r>
              <a:rPr lang="en-US" sz="2100" kern="100" baseline="30000" dirty="0">
                <a:latin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2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, Inception-</a:t>
            </a:r>
            <a:r>
              <a:rPr lang="en-US" sz="21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ResNet</a:t>
            </a:r>
            <a:r>
              <a:rPr lang="en-US" sz="2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– 160</a:t>
            </a:r>
            <a:r>
              <a:rPr lang="en-US" sz="2100" kern="100" baseline="30000" dirty="0">
                <a:latin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2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50% Horizontal Flip (Reduce Overfitting)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Maintained  same hyperparameters where possible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Three experiments – Investigate Cross-Corpus domain generalisation: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100" b="0" i="0" dirty="0">
                <a:effectLst/>
                <a:latin typeface="Aptos" panose="020B0004020202020204" pitchFamily="34" charset="0"/>
              </a:rPr>
              <a:t>Single-Source </a:t>
            </a:r>
            <a:r>
              <a:rPr lang="en-US" sz="2100" b="0" i="0" dirty="0" err="1">
                <a:effectLst/>
                <a:latin typeface="Aptos" panose="020B0004020202020204" pitchFamily="34" charset="0"/>
              </a:rPr>
              <a:t>Generalisation</a:t>
            </a:r>
            <a:endParaRPr lang="en-US" sz="2100" b="0" i="0" dirty="0">
              <a:effectLst/>
              <a:latin typeface="Aptos" panose="020B0004020202020204" pitchFamily="34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Multiple-Source </a:t>
            </a:r>
            <a:r>
              <a:rPr lang="en-US" sz="2100" b="0" i="0" dirty="0" err="1">
                <a:effectLst/>
                <a:latin typeface="Aptos" panose="020B0004020202020204" pitchFamily="34" charset="0"/>
              </a:rPr>
              <a:t>Generalisation</a:t>
            </a:r>
            <a:endParaRPr lang="en-US" sz="21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latin typeface="Aptos" panose="020B0004020202020204" pitchFamily="34" charset="0"/>
                <a:cs typeface="Times New Roman" panose="02020603050405020304" pitchFamily="18" charset="0"/>
              </a:rPr>
              <a:t>Within-Setting</a:t>
            </a:r>
          </a:p>
          <a:p>
            <a:pPr marL="1714500" lvl="3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Cross-Setting</a:t>
            </a:r>
          </a:p>
          <a:p>
            <a:pPr marL="1714500" lvl="3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latin typeface="Aptos" panose="020B0004020202020204" pitchFamily="34" charset="0"/>
                <a:cs typeface="Times New Roman" panose="02020603050405020304" pitchFamily="18" charset="0"/>
              </a:rPr>
              <a:t>Leave-one-out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Commercial APIs </a:t>
            </a:r>
            <a:r>
              <a:rPr lang="en-US" sz="21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Evalutaion</a:t>
            </a:r>
            <a:endParaRPr lang="en-GB" sz="21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22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A7ACC1-F702-B95C-A1EF-CDF00084F71F}"/>
              </a:ext>
            </a:extLst>
          </p:cNvPr>
          <p:cNvSpPr txBox="1">
            <a:spLocks/>
          </p:cNvSpPr>
          <p:nvPr/>
        </p:nvSpPr>
        <p:spPr>
          <a:xfrm>
            <a:off x="458694" y="358392"/>
            <a:ext cx="11274612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Existing Research (P2-2)</a:t>
            </a:r>
            <a:endParaRPr lang="en-M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B0FC4A-7B0C-1193-B079-67BD17E107DD}"/>
              </a:ext>
            </a:extLst>
          </p:cNvPr>
          <p:cNvSpPr txBox="1">
            <a:spLocks/>
          </p:cNvSpPr>
          <p:nvPr/>
        </p:nvSpPr>
        <p:spPr>
          <a:xfrm>
            <a:off x="458694" y="4229100"/>
            <a:ext cx="11274612" cy="310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en-MT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308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C816E-FCCD-CAA9-99FF-11EF0C598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EE8278-D188-2493-96B9-409683847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59435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Results</a:t>
            </a:r>
          </a:p>
          <a:p>
            <a:pPr marL="800100" lvl="1" indent="-342900">
              <a:lnSpc>
                <a:spcPct val="8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dirty="0">
                <a:latin typeface="Arial" panose="020B0604020202020204" pitchFamily="34" charset="0"/>
              </a:rPr>
              <a:t>Experiment 1 (</a:t>
            </a:r>
            <a:r>
              <a:rPr lang="en-US" sz="1600" dirty="0">
                <a:latin typeface="Arial" panose="020B0604020202020204" pitchFamily="34" charset="0"/>
              </a:rPr>
              <a:t>Single-Source)</a:t>
            </a:r>
          </a:p>
          <a:p>
            <a:pPr marL="1257300" lvl="2" indent="-342900">
              <a:lnSpc>
                <a:spcPct val="8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Arial" panose="020B0604020202020204" pitchFamily="34" charset="0"/>
              </a:rPr>
              <a:t>132 permutations</a:t>
            </a:r>
          </a:p>
          <a:p>
            <a:pPr marL="1257300" lvl="2" indent="-342900">
              <a:lnSpc>
                <a:spcPct val="8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Arial" panose="020B0604020202020204" pitchFamily="34" charset="0"/>
              </a:rPr>
              <a:t>Average Accuracy (76.4% -&gt; 42.0%)</a:t>
            </a:r>
          </a:p>
          <a:p>
            <a:pPr marL="1257300" lvl="2" indent="-342900">
              <a:lnSpc>
                <a:spcPct val="8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 err="1">
                <a:latin typeface="Arial" panose="020B0604020202020204" pitchFamily="34" charset="0"/>
              </a:rPr>
              <a:t>AffectNet</a:t>
            </a:r>
            <a:r>
              <a:rPr lang="en-US" sz="1600" dirty="0">
                <a:latin typeface="Arial" panose="020B0604020202020204" pitchFamily="34" charset="0"/>
              </a:rPr>
              <a:t> Best Results</a:t>
            </a:r>
          </a:p>
          <a:p>
            <a:pPr marL="1257300" lvl="2" indent="-342900">
              <a:lnSpc>
                <a:spcPct val="8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D3E5FB-1502-CC19-AD33-8A807B519864}"/>
              </a:ext>
            </a:extLst>
          </p:cNvPr>
          <p:cNvSpPr txBox="1">
            <a:spLocks/>
          </p:cNvSpPr>
          <p:nvPr/>
        </p:nvSpPr>
        <p:spPr>
          <a:xfrm>
            <a:off x="458694" y="365761"/>
            <a:ext cx="11274612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Existing Research (P2-3)</a:t>
            </a:r>
            <a:endParaRPr lang="en-M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F84582-F2AB-E337-21B8-106503808527}"/>
              </a:ext>
            </a:extLst>
          </p:cNvPr>
          <p:cNvSpPr txBox="1">
            <a:spLocks/>
          </p:cNvSpPr>
          <p:nvPr/>
        </p:nvSpPr>
        <p:spPr>
          <a:xfrm>
            <a:off x="458694" y="4229100"/>
            <a:ext cx="11274612" cy="310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en-MT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421873-ACDF-FBBA-C634-3BF0A54A8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3272587"/>
            <a:ext cx="8448675" cy="321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91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51381-A2FC-3827-41C3-BE4DB1799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C3A1AD-021E-E7C8-442D-300A9B7E6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59435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Results</a:t>
            </a:r>
          </a:p>
          <a:p>
            <a:pPr marL="800100" lvl="1" indent="-342900">
              <a:lnSpc>
                <a:spcPct val="8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Arial" panose="020B0604020202020204" pitchFamily="34" charset="0"/>
              </a:rPr>
              <a:t>Experiment 2 (Multi-Source) </a:t>
            </a:r>
          </a:p>
          <a:p>
            <a:pPr marL="1257300" lvl="2" indent="-342900">
              <a:lnSpc>
                <a:spcPct val="8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Arial" panose="020B0604020202020204" pitchFamily="34" charset="0"/>
              </a:rPr>
              <a:t>Within-Setting - Average Accuracy (61.7%)</a:t>
            </a:r>
          </a:p>
          <a:p>
            <a:pPr marL="1257300" lvl="2" indent="-342900">
              <a:lnSpc>
                <a:spcPct val="8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Arial" panose="020B0604020202020204" pitchFamily="34" charset="0"/>
              </a:rPr>
              <a:t>Cross-Setting - Average Accuracy (42.76%)</a:t>
            </a:r>
          </a:p>
          <a:p>
            <a:pPr marL="1257300" lvl="2" indent="-342900">
              <a:lnSpc>
                <a:spcPct val="8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Arial" panose="020B0604020202020204" pitchFamily="34" charset="0"/>
              </a:rPr>
              <a:t>Leave-one-out - Average Accuracy (65.6%)</a:t>
            </a:r>
          </a:p>
          <a:p>
            <a:pPr marL="1257300" lvl="2" indent="-342900">
              <a:lnSpc>
                <a:spcPct val="8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Arial" panose="020B0604020202020204" pitchFamily="34" charset="0"/>
              </a:rPr>
              <a:t>The larger the training data generally improves cross-setting performance for all models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6886EF-CAE4-9DA1-EA34-5A8716A4CA80}"/>
              </a:ext>
            </a:extLst>
          </p:cNvPr>
          <p:cNvSpPr txBox="1">
            <a:spLocks/>
          </p:cNvSpPr>
          <p:nvPr/>
        </p:nvSpPr>
        <p:spPr>
          <a:xfrm>
            <a:off x="458694" y="365761"/>
            <a:ext cx="11274612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Existing Research (P2-4)</a:t>
            </a:r>
            <a:endParaRPr lang="en-M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51518D-6247-9654-2E6C-607F37A9E8FE}"/>
              </a:ext>
            </a:extLst>
          </p:cNvPr>
          <p:cNvSpPr txBox="1">
            <a:spLocks/>
          </p:cNvSpPr>
          <p:nvPr/>
        </p:nvSpPr>
        <p:spPr>
          <a:xfrm>
            <a:off x="458694" y="4229100"/>
            <a:ext cx="11274612" cy="310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en-MT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020D1-378C-BCEF-4D60-E2BB919C8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4" y="3624561"/>
            <a:ext cx="7136607" cy="2867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366A95-4ED5-08F9-5F1E-474E904C6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205" y="3624561"/>
            <a:ext cx="3848101" cy="286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5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7E3CC-7536-8531-8828-282F3BB4F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452374B-A1A3-9B93-E9DF-C846948CA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22858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Datasets / Models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SOTA Models &amp; Benchmark datasets: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Prepare &amp; Pre-Process Datasets (Face Detection &amp; Alignment, Grayscale, Resizing)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Performance Metrics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Primary Metric : Accuracy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Secondary Metric: Precision, Recall, 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F1-score</a:t>
            </a: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147A3D-4741-837B-F179-D57AF30B9343}"/>
              </a:ext>
            </a:extLst>
          </p:cNvPr>
          <p:cNvSpPr txBox="1">
            <a:spLocks/>
          </p:cNvSpPr>
          <p:nvPr/>
        </p:nvSpPr>
        <p:spPr>
          <a:xfrm>
            <a:off x="458694" y="365761"/>
            <a:ext cx="11274612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 Plan (1)</a:t>
            </a:r>
            <a:endParaRPr lang="en-M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973960-34F0-0B3A-A769-59D6241C6505}"/>
              </a:ext>
            </a:extLst>
          </p:cNvPr>
          <p:cNvSpPr txBox="1">
            <a:spLocks/>
          </p:cNvSpPr>
          <p:nvPr/>
        </p:nvSpPr>
        <p:spPr>
          <a:xfrm>
            <a:off x="458694" y="4229100"/>
            <a:ext cx="11274612" cy="310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en-MT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A1CC1B-FCC2-B407-D87E-CC9EC9900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12262"/>
              </p:ext>
            </p:extLst>
          </p:nvPr>
        </p:nvGraphicFramePr>
        <p:xfrm>
          <a:off x="2894106" y="2161539"/>
          <a:ext cx="6403788" cy="191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94">
                  <a:extLst>
                    <a:ext uri="{9D8B030D-6E8A-4147-A177-3AD203B41FA5}">
                      <a16:colId xmlns:a16="http://schemas.microsoft.com/office/drawing/2014/main" val="74696118"/>
                    </a:ext>
                  </a:extLst>
                </a:gridCol>
                <a:gridCol w="3201894">
                  <a:extLst>
                    <a:ext uri="{9D8B030D-6E8A-4147-A177-3AD203B41FA5}">
                      <a16:colId xmlns:a16="http://schemas.microsoft.com/office/drawing/2014/main" val="3759233739"/>
                    </a:ext>
                  </a:extLst>
                </a:gridCol>
              </a:tblGrid>
              <a:tr h="265461">
                <a:tc>
                  <a:txBody>
                    <a:bodyPr/>
                    <a:lstStyle/>
                    <a:p>
                      <a:r>
                        <a:rPr lang="en-GB" sz="1400" kern="100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Models</a:t>
                      </a:r>
                      <a:endParaRPr lang="en-MT" sz="1400" kern="100" dirty="0">
                        <a:solidFill>
                          <a:schemeClr val="bg1"/>
                        </a:solidFill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Datasets</a:t>
                      </a:r>
                      <a:endParaRPr lang="en-MT" sz="1400" kern="100" dirty="0">
                        <a:solidFill>
                          <a:schemeClr val="bg1"/>
                        </a:solidFill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74453"/>
                  </a:ext>
                </a:extLst>
              </a:tr>
              <a:tr h="322977">
                <a:tc>
                  <a:txBody>
                    <a:bodyPr/>
                    <a:lstStyle/>
                    <a:p>
                      <a:r>
                        <a:rPr lang="en-GB" sz="1400" kern="100" dirty="0" err="1">
                          <a:solidFill>
                            <a:schemeClr val="tx1"/>
                          </a:solidFill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ResEmoteNet</a:t>
                      </a:r>
                      <a:endParaRPr lang="en-MT" sz="1400" kern="100" dirty="0">
                        <a:solidFill>
                          <a:schemeClr val="tx1"/>
                        </a:solidFill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" dirty="0" err="1">
                          <a:solidFill>
                            <a:schemeClr val="tx1"/>
                          </a:solidFill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AffectNet</a:t>
                      </a:r>
                      <a:endParaRPr lang="en-MT" sz="1400" kern="100" dirty="0">
                        <a:solidFill>
                          <a:schemeClr val="tx1"/>
                        </a:solidFill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886486"/>
                  </a:ext>
                </a:extLst>
              </a:tr>
              <a:tr h="322977">
                <a:tc>
                  <a:txBody>
                    <a:bodyPr/>
                    <a:lstStyle/>
                    <a:p>
                      <a:r>
                        <a:rPr lang="en-GB" sz="1400" kern="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ResNet50</a:t>
                      </a:r>
                      <a:endParaRPr lang="en-MT" sz="1400" kern="100" dirty="0">
                        <a:solidFill>
                          <a:schemeClr val="tx1"/>
                        </a:solidFill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FER2013</a:t>
                      </a:r>
                      <a:endParaRPr lang="en-MT" sz="1400" kern="100" dirty="0">
                        <a:solidFill>
                          <a:schemeClr val="tx1"/>
                        </a:solidFill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3182"/>
                  </a:ext>
                </a:extLst>
              </a:tr>
              <a:tr h="322977">
                <a:tc>
                  <a:txBody>
                    <a:bodyPr/>
                    <a:lstStyle/>
                    <a:p>
                      <a:r>
                        <a:rPr lang="en-GB" sz="1400" kern="100" dirty="0" err="1">
                          <a:solidFill>
                            <a:schemeClr val="tx1"/>
                          </a:solidFill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EmoNeXt</a:t>
                      </a:r>
                      <a:endParaRPr lang="en-MT" sz="1400" kern="100" dirty="0">
                        <a:solidFill>
                          <a:schemeClr val="tx1"/>
                        </a:solidFill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RAF-DB</a:t>
                      </a:r>
                      <a:endParaRPr lang="en-MT" sz="1400" kern="100" dirty="0">
                        <a:solidFill>
                          <a:schemeClr val="tx1"/>
                        </a:solidFill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018738"/>
                  </a:ext>
                </a:extLst>
              </a:tr>
              <a:tr h="322977">
                <a:tc>
                  <a:txBody>
                    <a:bodyPr/>
                    <a:lstStyle/>
                    <a:p>
                      <a:r>
                        <a:rPr lang="en-GB" sz="1400" kern="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DDAMFN++</a:t>
                      </a:r>
                      <a:endParaRPr lang="en-MT" sz="1400" kern="100" dirty="0">
                        <a:solidFill>
                          <a:schemeClr val="tx1"/>
                        </a:solidFill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CK+</a:t>
                      </a:r>
                      <a:endParaRPr lang="en-MT" sz="1400" kern="100" dirty="0">
                        <a:solidFill>
                          <a:schemeClr val="tx1"/>
                        </a:solidFill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863000"/>
                  </a:ext>
                </a:extLst>
              </a:tr>
              <a:tr h="322977">
                <a:tc>
                  <a:txBody>
                    <a:bodyPr/>
                    <a:lstStyle/>
                    <a:p>
                      <a:r>
                        <a:rPr lang="en-GB" sz="1400" kern="100" dirty="0" err="1">
                          <a:solidFill>
                            <a:schemeClr val="tx1"/>
                          </a:solidFill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PAtt</a:t>
                      </a:r>
                      <a:r>
                        <a:rPr lang="en-GB" sz="1400" kern="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-Lite</a:t>
                      </a:r>
                      <a:endParaRPr lang="en-MT" sz="1400" kern="100" dirty="0">
                        <a:solidFill>
                          <a:schemeClr val="tx1"/>
                        </a:solidFill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JAFFE</a:t>
                      </a:r>
                      <a:endParaRPr lang="en-MT" sz="1400" kern="100" dirty="0">
                        <a:solidFill>
                          <a:schemeClr val="tx1"/>
                        </a:solidFill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3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126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2EADF-23AC-CB8E-6DBB-2D9CC517C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99EBD4-E64B-5E9C-57BF-EC888052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22858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Experimental Setup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Train Models on each In-The-Wild Dataset (3) 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Larger -&gt; Better overall performance (Concluded in Paper 2)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Use same hyperparameters were applicable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Evaluate Models on Testing set + Other Datasets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Arrive to a conclusion on best model considering: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Training time 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Difficulty of Model Implementation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Performance Replicability 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Metric Results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Generalisability (within / cross setting)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3360B9-C4FA-1A5E-E947-FE4FF05BD4FE}"/>
              </a:ext>
            </a:extLst>
          </p:cNvPr>
          <p:cNvSpPr txBox="1">
            <a:spLocks/>
          </p:cNvSpPr>
          <p:nvPr/>
        </p:nvSpPr>
        <p:spPr>
          <a:xfrm>
            <a:off x="458694" y="365761"/>
            <a:ext cx="11274612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 Plan (2)</a:t>
            </a:r>
            <a:endParaRPr lang="en-M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230860-6E29-B259-1770-891A3BFF712E}"/>
              </a:ext>
            </a:extLst>
          </p:cNvPr>
          <p:cNvSpPr txBox="1">
            <a:spLocks/>
          </p:cNvSpPr>
          <p:nvPr/>
        </p:nvSpPr>
        <p:spPr>
          <a:xfrm>
            <a:off x="458694" y="4229100"/>
            <a:ext cx="11274612" cy="310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en-MT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6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A23DE-3768-8EC8-38C8-5037901C7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8EF180-31C3-7474-4483-3B0FA0619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22858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[1] A. Rehman, M. Mujahid, A. </a:t>
            </a:r>
            <a:r>
              <a:rPr lang="en-GB" sz="20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Elyassih</a:t>
            </a:r>
            <a:r>
              <a:rPr lang="en-GB" sz="2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, B. </a:t>
            </a:r>
            <a:r>
              <a:rPr lang="en-GB" sz="20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AlGhofaily</a:t>
            </a:r>
            <a:r>
              <a:rPr lang="en-GB" sz="2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, and S. A. O. Bahaj, "Comprehensive review and analysis on facial emotion recognition: Performance insights into deep and traditional learning with current updates and challenges," *Computers, Materials and Continua*, vol. 82, no. 1, pp. 41-72, 2025. [Online]. Available: </a:t>
            </a:r>
            <a:r>
              <a:rPr lang="en-GB" sz="2000" kern="100" dirty="0">
                <a:latin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https://doi.org/10.32604/cmc.2024.058036</a:t>
            </a:r>
            <a:r>
              <a:rPr lang="en-GB" sz="2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[2] </a:t>
            </a:r>
            <a:r>
              <a:rPr lang="en-US" sz="2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V. Suresh, G. Yeo, and D. C. Ong, "Critically examining the domain generalizability of facial expression recognition models," *</a:t>
            </a:r>
            <a:r>
              <a:rPr lang="en-US" sz="20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arXiv</a:t>
            </a:r>
            <a:r>
              <a:rPr lang="en-US" sz="2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preprint arXiv:2106.15453*, 2023. [Online]. Available: </a:t>
            </a:r>
            <a:r>
              <a:rPr lang="en-US" sz="2000" kern="100" dirty="0">
                <a:latin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https://arxiv.org/abs/2106.15453</a:t>
            </a:r>
            <a:r>
              <a:rPr lang="en-US" sz="2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20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4C2688-4EEC-2065-29DB-E5E6B54E2AF2}"/>
              </a:ext>
            </a:extLst>
          </p:cNvPr>
          <p:cNvSpPr txBox="1">
            <a:spLocks/>
          </p:cNvSpPr>
          <p:nvPr/>
        </p:nvSpPr>
        <p:spPr>
          <a:xfrm>
            <a:off x="458694" y="365761"/>
            <a:ext cx="11274612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M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56E455-4D77-D951-0060-7F322CBB683C}"/>
              </a:ext>
            </a:extLst>
          </p:cNvPr>
          <p:cNvSpPr txBox="1">
            <a:spLocks/>
          </p:cNvSpPr>
          <p:nvPr/>
        </p:nvSpPr>
        <p:spPr>
          <a:xfrm>
            <a:off x="458694" y="4229100"/>
            <a:ext cx="11274612" cy="310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en-MT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99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D184A-C367-9777-C313-490192B73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2202-9384-80B3-F0A6-C41F123C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3691965" cy="897890"/>
          </a:xfrm>
        </p:spPr>
        <p:txBody>
          <a:bodyPr/>
          <a:lstStyle/>
          <a:p>
            <a:r>
              <a:rPr lang="en-GB" kern="100" spc="75" dirty="0">
                <a:solidFill>
                  <a:srgbClr val="595959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Motivation (1)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FE343-C34B-3968-446E-44FB81A8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228589"/>
          </a:xfrm>
        </p:spPr>
        <p:txBody>
          <a:bodyPr>
            <a:normAutofit/>
          </a:bodyPr>
          <a:lstStyle/>
          <a:p>
            <a:r>
              <a:rPr lang="en-GB" sz="2000" b="1" dirty="0">
                <a:latin typeface="Aptos" panose="020B0004020202020204" pitchFamily="34" charset="0"/>
                <a:cs typeface="Times New Roman" panose="02020603050405020304" pitchFamily="18" charset="0"/>
              </a:rPr>
              <a:t>FER </a:t>
            </a:r>
          </a:p>
          <a:p>
            <a:pPr lvl="1"/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Have you ever struggled to tell how someone is feeling just by looking at their face in a video call? Wouldn’t it be helpful to have a system that automatically detects emotions in real-time?</a:t>
            </a:r>
          </a:p>
          <a:p>
            <a:pPr lvl="1"/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Every day, we interact with hundreds of people, but many of us miss subtle emotional cues. What if technology could help us understand people's emotions better, improving communication and empathy?</a:t>
            </a:r>
          </a:p>
          <a:p>
            <a:pPr lvl="1"/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 customer service or healthcare, understanding how people feel can make all the difference. Imagine a system that could detect and respond to the emotions of a customer or patient in an instant.</a:t>
            </a: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000" b="1" dirty="0">
                <a:latin typeface="Aptos" panose="020B0004020202020204" pitchFamily="34" charset="0"/>
                <a:cs typeface="Times New Roman" panose="02020603050405020304" pitchFamily="18" charset="0"/>
              </a:rPr>
              <a:t>Applications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Personalised Services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Provide tailored messages, music recommendations etc.</a:t>
            </a:r>
            <a:endParaRPr lang="en-MT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 Behaviour Analysis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Tailored adverts based on emotion analysis.</a:t>
            </a:r>
            <a:endParaRPr lang="en-MT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Healthcare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Detecting diseases, predict psychotic disorders, suicide prevention and patient observation.</a:t>
            </a:r>
            <a:endParaRPr lang="en-MT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Employment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Monitor employee attention and mood.</a:t>
            </a:r>
            <a:endParaRPr lang="en-MT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Education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Tailored tutoring systems, detect engagement in online learning. </a:t>
            </a:r>
            <a:endParaRPr lang="en-MT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Public Safety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Identify emotions triggering potential terrorist threats.</a:t>
            </a:r>
            <a:endParaRPr lang="en-MT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Crime Detection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Spot shoplifters.</a:t>
            </a:r>
            <a:endParaRPr lang="en-GB" sz="1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MT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307760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909B4-1D28-6C7F-10E9-3F5CC7CC9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4E64BE-A5AB-2532-BE0A-086DF4BB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22858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Process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Facial Expression Recognition (FER) involves training visual models to detect human emotions from facial images. This can be broadly classified into:</a:t>
            </a: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In-lab FER: Models trained on controlled, structured datasets. (CK+, JAFFE)</a:t>
            </a: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In-the-wild FER: Models trained on real-world, unstructured images. (</a:t>
            </a:r>
            <a:r>
              <a:rPr lang="en-US" sz="16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AffectNet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, FER2013, RAF-DB)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CE8756-BD3A-B595-A937-1020F0DD81E9}"/>
              </a:ext>
            </a:extLst>
          </p:cNvPr>
          <p:cNvSpPr txBox="1">
            <a:spLocks/>
          </p:cNvSpPr>
          <p:nvPr/>
        </p:nvSpPr>
        <p:spPr>
          <a:xfrm>
            <a:off x="458694" y="365761"/>
            <a:ext cx="11274612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Topic (1)</a:t>
            </a:r>
            <a:endParaRPr lang="en-M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9662C9-C512-C5BE-C012-15E8C7541A66}"/>
              </a:ext>
            </a:extLst>
          </p:cNvPr>
          <p:cNvSpPr txBox="1">
            <a:spLocks/>
          </p:cNvSpPr>
          <p:nvPr/>
        </p:nvSpPr>
        <p:spPr>
          <a:xfrm>
            <a:off x="458694" y="4229100"/>
            <a:ext cx="11274612" cy="310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en-MT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3C04F0-E296-F9A2-99B5-91BD1A560947}"/>
              </a:ext>
            </a:extLst>
          </p:cNvPr>
          <p:cNvGrpSpPr/>
          <p:nvPr/>
        </p:nvGrpSpPr>
        <p:grpSpPr>
          <a:xfrm>
            <a:off x="2017348" y="3263262"/>
            <a:ext cx="2520000" cy="2889332"/>
            <a:chOff x="2017348" y="3263262"/>
            <a:chExt cx="2520000" cy="2889332"/>
          </a:xfrm>
        </p:grpSpPr>
        <p:pic>
          <p:nvPicPr>
            <p:cNvPr id="3" name="Picture 2" descr="A collage of a person's face&#10;&#10;AI-generated content may be incorrect.">
              <a:extLst>
                <a:ext uri="{FF2B5EF4-FFF2-40B4-BE49-F238E27FC236}">
                  <a16:creationId xmlns:a16="http://schemas.microsoft.com/office/drawing/2014/main" id="{FC690167-AFB0-9CE1-F44B-0B1F8A8D0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7348" y="3263262"/>
              <a:ext cx="2520000" cy="252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E90884-2D6F-0DFF-3F25-05D0F3ECEE67}"/>
                </a:ext>
              </a:extLst>
            </p:cNvPr>
            <p:cNvSpPr txBox="1"/>
            <p:nvPr/>
          </p:nvSpPr>
          <p:spPr>
            <a:xfrm>
              <a:off x="2017348" y="5783262"/>
              <a:ext cx="25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In-Lab Images</a:t>
              </a:r>
              <a:endParaRPr lang="en-MT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7F000E-0964-A0C7-6E27-A38D0E6B6756}"/>
              </a:ext>
            </a:extLst>
          </p:cNvPr>
          <p:cNvGrpSpPr/>
          <p:nvPr/>
        </p:nvGrpSpPr>
        <p:grpSpPr>
          <a:xfrm>
            <a:off x="7654652" y="3263262"/>
            <a:ext cx="2520000" cy="2889332"/>
            <a:chOff x="7654652" y="3263262"/>
            <a:chExt cx="2520000" cy="2889332"/>
          </a:xfrm>
        </p:grpSpPr>
        <p:pic>
          <p:nvPicPr>
            <p:cNvPr id="6" name="Picture 5" descr="A collage of people making faces&#10;&#10;AI-generated content may be incorrect.">
              <a:extLst>
                <a:ext uri="{FF2B5EF4-FFF2-40B4-BE49-F238E27FC236}">
                  <a16:creationId xmlns:a16="http://schemas.microsoft.com/office/drawing/2014/main" id="{FA6555A0-4989-82A1-D31C-AAF920F5E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4652" y="3263262"/>
              <a:ext cx="2520000" cy="252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AB56A5-4E3F-8477-A519-CECC9804566F}"/>
                </a:ext>
              </a:extLst>
            </p:cNvPr>
            <p:cNvSpPr txBox="1"/>
            <p:nvPr/>
          </p:nvSpPr>
          <p:spPr>
            <a:xfrm>
              <a:off x="7654652" y="5783262"/>
              <a:ext cx="25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In-The-Wild Images</a:t>
              </a:r>
              <a:endParaRPr lang="en-MT" dirty="0"/>
            </a:p>
          </p:txBody>
        </p:sp>
      </p:grpSp>
    </p:spTree>
    <p:extLst>
      <p:ext uri="{BB962C8B-B14F-4D97-AF65-F5344CB8AC3E}">
        <p14:creationId xmlns:p14="http://schemas.microsoft.com/office/powerpoint/2010/main" val="108596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BC398-61AE-7ECC-F84C-EE02A3594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EFD22A-F548-A408-F8FB-9C6FF12E3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22858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Process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Facial Expression Recognition (FER) involves training visual models to detect human emotions from facial images. This can be broadly classified into:</a:t>
            </a: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In-lab FER: Models trained on controlled, structured datasets. (CK+, JAFFE)</a:t>
            </a: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In-the-wild FER: Models trained on real-world, unstructured images. (</a:t>
            </a:r>
            <a:r>
              <a:rPr lang="en-US" sz="16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AffectNet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, FER2013, RAF-DB)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3AB1AD-CFAD-6DBA-944A-1D2D3A913748}"/>
              </a:ext>
            </a:extLst>
          </p:cNvPr>
          <p:cNvSpPr txBox="1">
            <a:spLocks/>
          </p:cNvSpPr>
          <p:nvPr/>
        </p:nvSpPr>
        <p:spPr>
          <a:xfrm>
            <a:off x="458694" y="365761"/>
            <a:ext cx="11274612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Topic (1)</a:t>
            </a:r>
            <a:endParaRPr lang="en-M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1E1509-6DF7-E5CB-2C9F-D4456A063AC2}"/>
              </a:ext>
            </a:extLst>
          </p:cNvPr>
          <p:cNvSpPr txBox="1">
            <a:spLocks/>
          </p:cNvSpPr>
          <p:nvPr/>
        </p:nvSpPr>
        <p:spPr>
          <a:xfrm>
            <a:off x="458694" y="4229100"/>
            <a:ext cx="11274612" cy="310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en-MT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48B515-FEC4-DCD2-374D-E6934CDA5795}"/>
              </a:ext>
            </a:extLst>
          </p:cNvPr>
          <p:cNvGrpSpPr/>
          <p:nvPr/>
        </p:nvGrpSpPr>
        <p:grpSpPr>
          <a:xfrm>
            <a:off x="3177540" y="3263262"/>
            <a:ext cx="5836920" cy="2889332"/>
            <a:chOff x="3177540" y="3263262"/>
            <a:chExt cx="5836920" cy="28893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23C4A9-2C1F-9E16-C807-F01BD13B7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7540" y="3263262"/>
              <a:ext cx="5836920" cy="252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36D6AF-C635-92F7-EB88-FD80A9A91E27}"/>
                </a:ext>
              </a:extLst>
            </p:cNvPr>
            <p:cNvSpPr txBox="1"/>
            <p:nvPr/>
          </p:nvSpPr>
          <p:spPr>
            <a:xfrm>
              <a:off x="3177540" y="5783262"/>
              <a:ext cx="5836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RAF-DB Compound/Emotions</a:t>
              </a:r>
              <a:endParaRPr lang="en-MT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08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3ADFB-101E-EF9B-C9D4-A2AE6A061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042B07-A798-C388-68A7-CC7C89B2B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7053730" cy="522859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FER Pipeline – How Does It Work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Preprocessing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GB" sz="13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Grayscale conversion, Image Normalisation, Resizing &amp; Face Alignment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Face Detection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GB" sz="13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Haar Cascades, MTCNN, Deep-Learning face detectors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Feature Extraction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GB" sz="13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Modern approaches use Deep Learning to automatically learn spatial                                                                                           and temporal patterns in facial expressions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Classification with Deep Learning Models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13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The extracted features are then passed through the deep learning architecture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en-US" sz="13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CNN, Transformers, RNN, LSTM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Emotion Prediction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GB" sz="13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Finally, the model outputs an emotional label in accordance with its training data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F0C852-2799-EFC7-037A-A6FD67045DC0}"/>
              </a:ext>
            </a:extLst>
          </p:cNvPr>
          <p:cNvSpPr txBox="1">
            <a:spLocks/>
          </p:cNvSpPr>
          <p:nvPr/>
        </p:nvSpPr>
        <p:spPr>
          <a:xfrm>
            <a:off x="458694" y="365761"/>
            <a:ext cx="11274612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Topic (2)</a:t>
            </a:r>
            <a:endParaRPr lang="en-M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9EA080-7DB9-D027-CE8A-66508D3C67BF}"/>
              </a:ext>
            </a:extLst>
          </p:cNvPr>
          <p:cNvSpPr txBox="1">
            <a:spLocks/>
          </p:cNvSpPr>
          <p:nvPr/>
        </p:nvSpPr>
        <p:spPr>
          <a:xfrm>
            <a:off x="458694" y="4229100"/>
            <a:ext cx="11274612" cy="310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en-MT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58B0B4-848C-88CA-DE35-1586ED72CA0B}"/>
              </a:ext>
            </a:extLst>
          </p:cNvPr>
          <p:cNvGrpSpPr/>
          <p:nvPr/>
        </p:nvGrpSpPr>
        <p:grpSpPr>
          <a:xfrm>
            <a:off x="7605792" y="2913026"/>
            <a:ext cx="4127514" cy="2379850"/>
            <a:chOff x="7605792" y="2913026"/>
            <a:chExt cx="4127514" cy="2379850"/>
          </a:xfrm>
        </p:grpSpPr>
        <p:pic>
          <p:nvPicPr>
            <p:cNvPr id="6" name="Picture 5" descr="A screenshot of a person's face&#10;&#10;AI-generated content may be incorrect.">
              <a:extLst>
                <a:ext uri="{FF2B5EF4-FFF2-40B4-BE49-F238E27FC236}">
                  <a16:creationId xmlns:a16="http://schemas.microsoft.com/office/drawing/2014/main" id="{9C569D1E-3AB1-A974-2008-1DD6535D8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5792" y="2913026"/>
              <a:ext cx="4127514" cy="192983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DA1B97-40E8-2AD5-4D32-97FA40622804}"/>
                </a:ext>
              </a:extLst>
            </p:cNvPr>
            <p:cNvSpPr txBox="1"/>
            <p:nvPr/>
          </p:nvSpPr>
          <p:spPr>
            <a:xfrm>
              <a:off x="7605792" y="4923544"/>
              <a:ext cx="4127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Generic FER Pipeline</a:t>
              </a:r>
              <a:endParaRPr lang="en-MT" dirty="0"/>
            </a:p>
          </p:txBody>
        </p:sp>
      </p:grpSp>
    </p:spTree>
    <p:extLst>
      <p:ext uri="{BB962C8B-B14F-4D97-AF65-F5344CB8AC3E}">
        <p14:creationId xmlns:p14="http://schemas.microsoft.com/office/powerpoint/2010/main" val="159320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E1A93-57DE-F918-52C8-9046BD899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F00565E-C25D-5A26-CD5F-F94424C03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22858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Key Challenge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Generalisability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Facial Expression Variability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Ambiguity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Occlusion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Ethical / Privacy Concerns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Benefits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Improve human-computer interaction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Enhance communication / understanding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Highlight limitations in current models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940C8CC-5843-3684-656D-5A58366F2A6E}"/>
              </a:ext>
            </a:extLst>
          </p:cNvPr>
          <p:cNvSpPr txBox="1">
            <a:spLocks/>
          </p:cNvSpPr>
          <p:nvPr/>
        </p:nvSpPr>
        <p:spPr>
          <a:xfrm>
            <a:off x="458694" y="365761"/>
            <a:ext cx="11274612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Topic (3)</a:t>
            </a:r>
            <a:endParaRPr lang="en-M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EEACB3-1A39-A9B7-F480-8D784BDDB307}"/>
              </a:ext>
            </a:extLst>
          </p:cNvPr>
          <p:cNvSpPr txBox="1">
            <a:spLocks/>
          </p:cNvSpPr>
          <p:nvPr/>
        </p:nvSpPr>
        <p:spPr>
          <a:xfrm>
            <a:off x="458694" y="4229100"/>
            <a:ext cx="11274612" cy="310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en-MT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3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DF733-6005-FD56-C6C2-B12EFC750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47F3E4A-E1DE-BC46-9702-39CB71FF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22858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Motivation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FER Applications (Healthcare, Education, Safety)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Assess Generalisability Issue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What I Want to Explore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Model Performance Replicability – 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Are reported results accurate and repeatable?</a:t>
            </a: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Cross-Datasets Performance 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– Do models trained on one dataset work well on others?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Model </a:t>
            </a:r>
            <a:r>
              <a:rPr lang="en-US" sz="16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Generalisability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– How well do current models generalize?</a:t>
            </a: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What I Hope to Achieve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Comprehensive Understanding of 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FER model techniques strengths and weaknesses.</a:t>
            </a: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Identify Best Model &amp; Techniques (Results and Ease of use)</a:t>
            </a:r>
            <a:endParaRPr lang="en-GB" sz="22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22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BB9710B-A443-0699-820E-A35BB834B8F8}"/>
              </a:ext>
            </a:extLst>
          </p:cNvPr>
          <p:cNvSpPr txBox="1">
            <a:spLocks/>
          </p:cNvSpPr>
          <p:nvPr/>
        </p:nvSpPr>
        <p:spPr>
          <a:xfrm>
            <a:off x="458694" y="365761"/>
            <a:ext cx="11274612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kern="100" spc="75">
                <a:solidFill>
                  <a:srgbClr val="595959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Aims and Objectives</a:t>
            </a:r>
            <a:endParaRPr lang="en-M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988AB9-15CA-35F4-4B55-B06666AEFC1C}"/>
              </a:ext>
            </a:extLst>
          </p:cNvPr>
          <p:cNvSpPr txBox="1">
            <a:spLocks/>
          </p:cNvSpPr>
          <p:nvPr/>
        </p:nvSpPr>
        <p:spPr>
          <a:xfrm>
            <a:off x="458694" y="4229100"/>
            <a:ext cx="11274612" cy="310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en-MT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88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BBD48-93DC-2E04-A306-A745F0663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D2C66D-36DF-3A63-050C-13F032F96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50"/>
            <a:ext cx="11274612" cy="5026502"/>
          </a:xfrm>
        </p:spPr>
        <p:txBody>
          <a:bodyPr>
            <a:normAutofit fontScale="47500" lnSpcReduction="20000"/>
          </a:bodyPr>
          <a:lstStyle/>
          <a:p>
            <a:pPr marL="342900" indent="-342900">
              <a:lnSpc>
                <a:spcPct val="11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4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Comprehensive Review and Analysis on Facial Emotion Recognition [1]</a:t>
            </a:r>
          </a:p>
          <a:p>
            <a:pPr marL="800100" lvl="2" indent="-342900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Authors: Amjad Rehman, Muhammad Mujahid, Alex </a:t>
            </a:r>
            <a:r>
              <a:rPr lang="en-US" sz="34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Elyassih</a:t>
            </a:r>
            <a:r>
              <a:rPr lang="en-US" sz="3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, Bayan </a:t>
            </a:r>
            <a:r>
              <a:rPr lang="en-US" sz="34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AlGhofaily</a:t>
            </a:r>
            <a:r>
              <a:rPr lang="en-US" sz="3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, Saeed Ali Omer Bahaj</a:t>
            </a:r>
          </a:p>
          <a:p>
            <a:pPr marL="342900" indent="-342900">
              <a:lnSpc>
                <a:spcPct val="11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4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Comparison </a:t>
            </a:r>
          </a:p>
          <a:p>
            <a:pPr marL="800100" lvl="2" indent="-342900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Evaluated existing models and methodologies via reported result comparison</a:t>
            </a:r>
          </a:p>
          <a:p>
            <a:pPr marL="1257300" lvl="3" indent="-342900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5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Traditional Machine Learning Models (SVM, KNN, RF, CART, LR)</a:t>
            </a:r>
          </a:p>
          <a:p>
            <a:pPr marL="1257300" lvl="3" indent="-342900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5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Deep Learning Models (</a:t>
            </a:r>
            <a:r>
              <a:rPr lang="en-US" sz="25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MobileNet</a:t>
            </a:r>
            <a:r>
              <a:rPr lang="en-US" sz="25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, CNN, DCNN, VGG16, ResNet-50)</a:t>
            </a:r>
          </a:p>
          <a:p>
            <a:pPr marL="1257300" lvl="3" indent="-342900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5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Hybrid Models (CNN + SVM, DBN + SVM) (Feature Extraction + Classification)</a:t>
            </a:r>
          </a:p>
          <a:p>
            <a:pPr marL="342900" lvl="1" indent="-342900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4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Datasets </a:t>
            </a:r>
            <a:r>
              <a:rPr lang="en-US" sz="4200" b="1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Utilised</a:t>
            </a:r>
            <a:r>
              <a:rPr lang="en-US" sz="4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(Deep Learning)</a:t>
            </a:r>
          </a:p>
          <a:p>
            <a:pPr marL="800100" lvl="2" indent="-342900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FER2013, </a:t>
            </a:r>
            <a:r>
              <a:rPr lang="en-US" sz="34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FERPlus</a:t>
            </a:r>
            <a:r>
              <a:rPr lang="en-US" sz="3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, JAFFE, CK, CK+, RAF-DB, KDEF</a:t>
            </a:r>
          </a:p>
          <a:p>
            <a:pPr marL="342900" lvl="1" indent="-342900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4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Evaluation Metrics</a:t>
            </a:r>
          </a:p>
          <a:p>
            <a:pPr marL="800100" lvl="2" indent="-342900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Accuracy (F1-score, Precision, Recall)</a:t>
            </a:r>
          </a:p>
          <a:p>
            <a:pPr marL="342900" lvl="1" indent="-342900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38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72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72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72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72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72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72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80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80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80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842BFB-B65E-0E53-CC38-CE3A1D595B8B}"/>
              </a:ext>
            </a:extLst>
          </p:cNvPr>
          <p:cNvSpPr txBox="1">
            <a:spLocks/>
          </p:cNvSpPr>
          <p:nvPr/>
        </p:nvSpPr>
        <p:spPr>
          <a:xfrm>
            <a:off x="458694" y="365761"/>
            <a:ext cx="11274612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Existing Research (P1-1)</a:t>
            </a:r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14778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BE5C0-1336-BEB7-9C0B-FC2CAEA0B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8FD190-3072-ED5A-0366-E54088278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59435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Deep Learning Results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9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Deep Learning Models outperform Traditional ML techniques in accuracy.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9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Drawbacks: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9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Extensive datasets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9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Substantial memory and processing power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9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Considerable duration for both training and testing.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9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Data augmentation is overall advantageous: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9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Enhance model flexibility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9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Prevent overfitting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9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Enhance model accuracy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Limitations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9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Models weren’t compared using the same datasets / hyperparameters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22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82661B-E797-8AE2-FD11-D50B5067C6A9}"/>
              </a:ext>
            </a:extLst>
          </p:cNvPr>
          <p:cNvSpPr txBox="1">
            <a:spLocks/>
          </p:cNvSpPr>
          <p:nvPr/>
        </p:nvSpPr>
        <p:spPr>
          <a:xfrm>
            <a:off x="458694" y="365761"/>
            <a:ext cx="11274612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Existing Research (P1-2)</a:t>
            </a:r>
            <a:endParaRPr lang="en-M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0B741B-7325-E35D-5CE8-C512868CE135}"/>
              </a:ext>
            </a:extLst>
          </p:cNvPr>
          <p:cNvSpPr txBox="1">
            <a:spLocks/>
          </p:cNvSpPr>
          <p:nvPr/>
        </p:nvSpPr>
        <p:spPr>
          <a:xfrm>
            <a:off x="458694" y="4229100"/>
            <a:ext cx="11274612" cy="310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en-MT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6799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855</TotalTime>
  <Words>1214</Words>
  <Application>Microsoft Office PowerPoint</Application>
  <PresentationFormat>Widescreen</PresentationFormat>
  <Paragraphs>180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Avenir Next LT Pro</vt:lpstr>
      <vt:lpstr>AvenirNext LT Pro Medium</vt:lpstr>
      <vt:lpstr>Sabon Next LT</vt:lpstr>
      <vt:lpstr>Symbol</vt:lpstr>
      <vt:lpstr>DappledVTI</vt:lpstr>
      <vt:lpstr>ICS5118 - Facial Emotion Recognition</vt:lpstr>
      <vt:lpstr>Motivation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Jerome Agius</dc:creator>
  <cp:lastModifiedBy>Jerome Agius</cp:lastModifiedBy>
  <cp:revision>97</cp:revision>
  <dcterms:created xsi:type="dcterms:W3CDTF">2025-02-23T12:35:38Z</dcterms:created>
  <dcterms:modified xsi:type="dcterms:W3CDTF">2025-04-07T19:25:45Z</dcterms:modified>
</cp:coreProperties>
</file>