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handoutMasterIdLst>
    <p:handoutMasterId r:id="rId4"/>
  </p:handoutMasterIdLst>
  <p:sldIdLst>
    <p:sldId id="259" r:id="rId2"/>
  </p:sldIdLst>
  <p:sldSz cx="15119350" cy="21383625"/>
  <p:notesSz cx="6858000" cy="9144000"/>
  <p:defaultTextStyle>
    <a:defPPr>
      <a:defRPr lang="en-US"/>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4762" userDrawn="1">
          <p15:clr>
            <a:srgbClr val="A4A3A4"/>
          </p15:clr>
        </p15:guide>
        <p15:guide id="3" pos="339" userDrawn="1">
          <p15:clr>
            <a:srgbClr val="A4A3A4"/>
          </p15:clr>
        </p15:guide>
        <p15:guide id="4" pos="9185" userDrawn="1">
          <p15:clr>
            <a:srgbClr val="A4A3A4"/>
          </p15:clr>
        </p15:guide>
        <p15:guide id="5" orient="horz" pos="339" userDrawn="1">
          <p15:clr>
            <a:srgbClr val="A4A3A4"/>
          </p15:clr>
        </p15:guide>
        <p15:guide id="6" orient="horz" pos="952" userDrawn="1">
          <p15:clr>
            <a:srgbClr val="A4A3A4"/>
          </p15:clr>
        </p15:guide>
        <p15:guide id="7" orient="horz" pos="13131" userDrawn="1">
          <p15:clr>
            <a:srgbClr val="A4A3A4"/>
          </p15:clr>
        </p15:guide>
        <p15:guide id="8" pos="4921" userDrawn="1">
          <p15:clr>
            <a:srgbClr val="A4A3A4"/>
          </p15:clr>
        </p15:guide>
        <p15:guide id="9" pos="46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0C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4"/>
    <p:restoredTop sz="94740"/>
  </p:normalViewPr>
  <p:slideViewPr>
    <p:cSldViewPr snapToGrid="0" snapToObjects="1" showGuides="1">
      <p:cViewPr>
        <p:scale>
          <a:sx n="100" d="100"/>
          <a:sy n="100" d="100"/>
        </p:scale>
        <p:origin x="-144" y="-1794"/>
      </p:cViewPr>
      <p:guideLst>
        <p:guide orient="horz" pos="6735"/>
        <p:guide pos="4762"/>
        <p:guide pos="339"/>
        <p:guide pos="9185"/>
        <p:guide orient="horz" pos="339"/>
        <p:guide orient="horz" pos="952"/>
        <p:guide orient="horz" pos="13131"/>
        <p:guide pos="4921"/>
        <p:guide pos="4603"/>
      </p:guideLst>
    </p:cSldViewPr>
  </p:slideViewPr>
  <p:notesTextViewPr>
    <p:cViewPr>
      <p:scale>
        <a:sx n="1" d="1"/>
        <a:sy n="1" d="1"/>
      </p:scale>
      <p:origin x="0" y="0"/>
    </p:cViewPr>
  </p:notesTextViewPr>
  <p:notesViewPr>
    <p:cSldViewPr snapToGrid="0" snapToObjects="1" showGuides="1">
      <p:cViewPr varScale="1">
        <p:scale>
          <a:sx n="114" d="100"/>
          <a:sy n="114" d="100"/>
        </p:scale>
        <p:origin x="2664" y="1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AC84FD-3468-CE4E-9A53-304D17340289}" type="doc">
      <dgm:prSet loTypeId="urn:microsoft.com/office/officeart/2005/8/layout/process1" loCatId="" qsTypeId="urn:microsoft.com/office/officeart/2005/8/quickstyle/simple1" qsCatId="simple" csTypeId="urn:microsoft.com/office/officeart/2005/8/colors/accent1_2" csCatId="accent1" phldr="1"/>
      <dgm:spPr/>
    </dgm:pt>
    <dgm:pt modelId="{BC5C8A4E-1E9B-1047-916C-FA24DB1BE22F}">
      <dgm:prSet phldrT="[Text]" custT="1"/>
      <dgm:spPr>
        <a:solidFill>
          <a:schemeClr val="tx1">
            <a:lumMod val="75000"/>
            <a:lumOff val="25000"/>
          </a:schemeClr>
        </a:solidFill>
      </dgm:spPr>
      <dgm:t>
        <a:bodyPr/>
        <a:lstStyle/>
        <a:p>
          <a:r>
            <a:rPr lang="en-US" sz="1800" b="1" i="0" dirty="0">
              <a:latin typeface="Lato Semibold" panose="020F0502020204030203" pitchFamily="34" charset="0"/>
              <a:ea typeface="Lato Semibold" panose="020F0502020204030203" pitchFamily="34" charset="0"/>
              <a:cs typeface="Lato Semibold" panose="020F0502020204030203" pitchFamily="34" charset="0"/>
            </a:rPr>
            <a:t>Determine the innate bias in the computer assisted annotation techniques via comparison between human and non-human annotated subsets.</a:t>
          </a:r>
          <a:endParaRPr lang="en-US" sz="1800" dirty="0"/>
        </a:p>
      </dgm:t>
    </dgm:pt>
    <dgm:pt modelId="{FB52321C-06D1-1F4A-A1CA-2F80EFE0EED3}" type="parTrans" cxnId="{E367D124-89E8-5B47-B2F7-4F16C79D29C4}">
      <dgm:prSet/>
      <dgm:spPr/>
      <dgm:t>
        <a:bodyPr/>
        <a:lstStyle/>
        <a:p>
          <a:endParaRPr lang="en-US"/>
        </a:p>
      </dgm:t>
    </dgm:pt>
    <dgm:pt modelId="{3204FFE0-CE28-BC4E-B7AF-0C61314CED3D}" type="sibTrans" cxnId="{E367D124-89E8-5B47-B2F7-4F16C79D29C4}">
      <dgm:prSet/>
      <dgm:spPr>
        <a:solidFill>
          <a:srgbClr val="BA0C2F"/>
        </a:solidFill>
      </dgm:spPr>
      <dgm:t>
        <a:bodyPr/>
        <a:lstStyle/>
        <a:p>
          <a:endParaRPr lang="en-US">
            <a:solidFill>
              <a:srgbClr val="BA0C2F"/>
            </a:solidFill>
          </a:endParaRPr>
        </a:p>
      </dgm:t>
    </dgm:pt>
    <dgm:pt modelId="{49F65394-6976-5846-8B41-39C8693EBCDE}">
      <dgm:prSet phldrT="[Text]" custT="1"/>
      <dgm:spPr>
        <a:solidFill>
          <a:schemeClr val="tx1">
            <a:lumMod val="75000"/>
            <a:lumOff val="25000"/>
          </a:schemeClr>
        </a:solidFill>
      </dgm:spPr>
      <dgm:t>
        <a:bodyPr/>
        <a:lstStyle/>
        <a:p>
          <a:r>
            <a:rPr lang="en-US" sz="1800" dirty="0"/>
            <a:t>Extract the required metrics from the annotated images and conclude on the presence of bias therein. </a:t>
          </a:r>
        </a:p>
      </dgm:t>
    </dgm:pt>
    <dgm:pt modelId="{94370456-77E2-C34E-A1B0-F84B307E0704}" type="parTrans" cxnId="{6F5D2010-1CF8-B645-AF0D-B6D7EBDABCA1}">
      <dgm:prSet/>
      <dgm:spPr/>
      <dgm:t>
        <a:bodyPr/>
        <a:lstStyle/>
        <a:p>
          <a:endParaRPr lang="en-US"/>
        </a:p>
      </dgm:t>
    </dgm:pt>
    <dgm:pt modelId="{351B2749-8C22-3F4A-A9C0-263DBF4C6DA8}" type="sibTrans" cxnId="{6F5D2010-1CF8-B645-AF0D-B6D7EBDABCA1}">
      <dgm:prSet/>
      <dgm:spPr/>
      <dgm:t>
        <a:bodyPr/>
        <a:lstStyle/>
        <a:p>
          <a:endParaRPr lang="en-US"/>
        </a:p>
      </dgm:t>
    </dgm:pt>
    <dgm:pt modelId="{74D3D9CE-CD0C-2641-803D-83008822A3F3}">
      <dgm:prSet custT="1"/>
      <dgm:spPr>
        <a:solidFill>
          <a:schemeClr val="tx1">
            <a:lumMod val="75000"/>
            <a:lumOff val="25000"/>
          </a:schemeClr>
        </a:solidFill>
        <a:ln>
          <a:noFill/>
        </a:ln>
      </dgm:spPr>
      <dgm:t>
        <a:bodyPr/>
        <a:lstStyle/>
        <a:p>
          <a:r>
            <a:rPr lang="en-US" sz="1800" b="1" i="0" dirty="0">
              <a:latin typeface="Lato Semibold" panose="020F0502020204030203" pitchFamily="34" charset="0"/>
              <a:ea typeface="Lato Semibold" panose="020F0502020204030203" pitchFamily="34" charset="0"/>
              <a:cs typeface="Lato Semibold" panose="020F0502020204030203" pitchFamily="34" charset="0"/>
            </a:rPr>
            <a:t>Annotate the images using computer assisted annotation techniques and human annotate an image subset. </a:t>
          </a:r>
          <a:endParaRPr lang="en-US" sz="1800" dirty="0"/>
        </a:p>
      </dgm:t>
    </dgm:pt>
    <dgm:pt modelId="{C61DCECE-6ECE-BE4F-A799-93DC04E4A599}" type="parTrans" cxnId="{5ACC6438-853B-B04A-8EB6-1FD27B6FBB4B}">
      <dgm:prSet/>
      <dgm:spPr/>
      <dgm:t>
        <a:bodyPr/>
        <a:lstStyle/>
        <a:p>
          <a:endParaRPr lang="en-US"/>
        </a:p>
      </dgm:t>
    </dgm:pt>
    <dgm:pt modelId="{CF62E1D4-6205-5C4A-867F-D1ADA82D9EAE}" type="sibTrans" cxnId="{5ACC6438-853B-B04A-8EB6-1FD27B6FBB4B}">
      <dgm:prSet/>
      <dgm:spPr>
        <a:solidFill>
          <a:srgbClr val="C00000"/>
        </a:solidFill>
      </dgm:spPr>
      <dgm:t>
        <a:bodyPr/>
        <a:lstStyle/>
        <a:p>
          <a:endParaRPr lang="en-US"/>
        </a:p>
      </dgm:t>
    </dgm:pt>
    <dgm:pt modelId="{4CC00E3E-9509-704C-B693-0E76135B5919}">
      <dgm:prSet phldrT="[Text]" custT="1"/>
      <dgm:spPr>
        <a:solidFill>
          <a:schemeClr val="tx1">
            <a:lumMod val="75000"/>
            <a:lumOff val="25000"/>
          </a:schemeClr>
        </a:solidFill>
      </dgm:spPr>
      <dgm:t>
        <a:bodyPr/>
        <a:lstStyle/>
        <a:p>
          <a:pPr algn="ctr"/>
          <a:r>
            <a:rPr lang="en-US" sz="1800" b="1" i="0" dirty="0">
              <a:latin typeface="Lato Semibold" panose="020F0502020204030203" pitchFamily="34" charset="0"/>
              <a:ea typeface="Lato Semibold" panose="020F0502020204030203" pitchFamily="34" charset="0"/>
              <a:cs typeface="Lato Semibold" panose="020F0502020204030203" pitchFamily="34" charset="0"/>
            </a:rPr>
            <a:t>Generate or retrieve images of doctors and nurses via the generative models or LAION-400M dataset.</a:t>
          </a:r>
        </a:p>
      </dgm:t>
    </dgm:pt>
    <dgm:pt modelId="{A73D1237-8309-774D-B08F-C4B17AD21A71}" type="sibTrans" cxnId="{9B597C33-BE61-A44D-BD3B-7C309916007F}">
      <dgm:prSet/>
      <dgm:spPr>
        <a:solidFill>
          <a:srgbClr val="BA0C2F"/>
        </a:solidFill>
      </dgm:spPr>
      <dgm:t>
        <a:bodyPr/>
        <a:lstStyle/>
        <a:p>
          <a:endParaRPr lang="en-US">
            <a:solidFill>
              <a:srgbClr val="BA0C2F"/>
            </a:solidFill>
          </a:endParaRPr>
        </a:p>
      </dgm:t>
    </dgm:pt>
    <dgm:pt modelId="{5C152009-DABD-FA4C-960E-0490D5897E37}" type="parTrans" cxnId="{9B597C33-BE61-A44D-BD3B-7C309916007F}">
      <dgm:prSet/>
      <dgm:spPr/>
      <dgm:t>
        <a:bodyPr/>
        <a:lstStyle/>
        <a:p>
          <a:endParaRPr lang="en-US"/>
        </a:p>
      </dgm:t>
    </dgm:pt>
    <dgm:pt modelId="{4F699F35-32B6-C84D-ADA7-2D8FBC727D4C}" type="pres">
      <dgm:prSet presAssocID="{72AC84FD-3468-CE4E-9A53-304D17340289}" presName="Name0" presStyleCnt="0">
        <dgm:presLayoutVars>
          <dgm:dir/>
          <dgm:resizeHandles val="exact"/>
        </dgm:presLayoutVars>
      </dgm:prSet>
      <dgm:spPr/>
    </dgm:pt>
    <dgm:pt modelId="{6BFECCEA-4FA0-0547-A8A7-A8E881B5084F}" type="pres">
      <dgm:prSet presAssocID="{4CC00E3E-9509-704C-B693-0E76135B5919}" presName="node" presStyleLbl="node1" presStyleIdx="0" presStyleCnt="4">
        <dgm:presLayoutVars>
          <dgm:bulletEnabled val="1"/>
        </dgm:presLayoutVars>
      </dgm:prSet>
      <dgm:spPr/>
    </dgm:pt>
    <dgm:pt modelId="{37F2F95F-94C5-0345-A1A8-52C1A829AD93}" type="pres">
      <dgm:prSet presAssocID="{A73D1237-8309-774D-B08F-C4B17AD21A71}" presName="sibTrans" presStyleLbl="sibTrans2D1" presStyleIdx="0" presStyleCnt="3"/>
      <dgm:spPr/>
    </dgm:pt>
    <dgm:pt modelId="{EC36A070-5ADF-704E-A6D3-3966E876A121}" type="pres">
      <dgm:prSet presAssocID="{A73D1237-8309-774D-B08F-C4B17AD21A71}" presName="connectorText" presStyleLbl="sibTrans2D1" presStyleIdx="0" presStyleCnt="3"/>
      <dgm:spPr/>
    </dgm:pt>
    <dgm:pt modelId="{6F3C7645-1725-554B-B121-4C8334E52F6E}" type="pres">
      <dgm:prSet presAssocID="{74D3D9CE-CD0C-2641-803D-83008822A3F3}" presName="node" presStyleLbl="node1" presStyleIdx="1" presStyleCnt="4">
        <dgm:presLayoutVars>
          <dgm:bulletEnabled val="1"/>
        </dgm:presLayoutVars>
      </dgm:prSet>
      <dgm:spPr/>
    </dgm:pt>
    <dgm:pt modelId="{CB52ACBD-5938-FB48-88B7-057084F24704}" type="pres">
      <dgm:prSet presAssocID="{CF62E1D4-6205-5C4A-867F-D1ADA82D9EAE}" presName="sibTrans" presStyleLbl="sibTrans2D1" presStyleIdx="1" presStyleCnt="3"/>
      <dgm:spPr/>
    </dgm:pt>
    <dgm:pt modelId="{1DCC8AC0-2164-EC49-9EB3-1616D5B7ADA6}" type="pres">
      <dgm:prSet presAssocID="{CF62E1D4-6205-5C4A-867F-D1ADA82D9EAE}" presName="connectorText" presStyleLbl="sibTrans2D1" presStyleIdx="1" presStyleCnt="3"/>
      <dgm:spPr/>
    </dgm:pt>
    <dgm:pt modelId="{A46BDCF8-E4B1-C848-B43D-D863BDB7419E}" type="pres">
      <dgm:prSet presAssocID="{BC5C8A4E-1E9B-1047-916C-FA24DB1BE22F}" presName="node" presStyleLbl="node1" presStyleIdx="2" presStyleCnt="4">
        <dgm:presLayoutVars>
          <dgm:bulletEnabled val="1"/>
        </dgm:presLayoutVars>
      </dgm:prSet>
      <dgm:spPr/>
    </dgm:pt>
    <dgm:pt modelId="{7A0AD155-17AB-084B-93C4-F066DDC3EB9B}" type="pres">
      <dgm:prSet presAssocID="{3204FFE0-CE28-BC4E-B7AF-0C61314CED3D}" presName="sibTrans" presStyleLbl="sibTrans2D1" presStyleIdx="2" presStyleCnt="3"/>
      <dgm:spPr/>
    </dgm:pt>
    <dgm:pt modelId="{8D6DBA23-C34D-2149-A1D7-4E6257E23DF7}" type="pres">
      <dgm:prSet presAssocID="{3204FFE0-CE28-BC4E-B7AF-0C61314CED3D}" presName="connectorText" presStyleLbl="sibTrans2D1" presStyleIdx="2" presStyleCnt="3"/>
      <dgm:spPr/>
    </dgm:pt>
    <dgm:pt modelId="{B5ED4907-135A-EF48-946C-0B1D0262EF2E}" type="pres">
      <dgm:prSet presAssocID="{49F65394-6976-5846-8B41-39C8693EBCDE}" presName="node" presStyleLbl="node1" presStyleIdx="3" presStyleCnt="4" custLinFactX="97226" custLinFactNeighborX="100000">
        <dgm:presLayoutVars>
          <dgm:bulletEnabled val="1"/>
        </dgm:presLayoutVars>
      </dgm:prSet>
      <dgm:spPr/>
    </dgm:pt>
  </dgm:ptLst>
  <dgm:cxnLst>
    <dgm:cxn modelId="{6F5D2010-1CF8-B645-AF0D-B6D7EBDABCA1}" srcId="{72AC84FD-3468-CE4E-9A53-304D17340289}" destId="{49F65394-6976-5846-8B41-39C8693EBCDE}" srcOrd="3" destOrd="0" parTransId="{94370456-77E2-C34E-A1B0-F84B307E0704}" sibTransId="{351B2749-8C22-3F4A-A9C0-263DBF4C6DA8}"/>
    <dgm:cxn modelId="{EBC2CE1B-0955-2446-8767-9F37316C8097}" type="presOf" srcId="{3204FFE0-CE28-BC4E-B7AF-0C61314CED3D}" destId="{8D6DBA23-C34D-2149-A1D7-4E6257E23DF7}" srcOrd="1" destOrd="0" presId="urn:microsoft.com/office/officeart/2005/8/layout/process1"/>
    <dgm:cxn modelId="{E367D124-89E8-5B47-B2F7-4F16C79D29C4}" srcId="{72AC84FD-3468-CE4E-9A53-304D17340289}" destId="{BC5C8A4E-1E9B-1047-916C-FA24DB1BE22F}" srcOrd="2" destOrd="0" parTransId="{FB52321C-06D1-1F4A-A1CA-2F80EFE0EED3}" sibTransId="{3204FFE0-CE28-BC4E-B7AF-0C61314CED3D}"/>
    <dgm:cxn modelId="{9B597C33-BE61-A44D-BD3B-7C309916007F}" srcId="{72AC84FD-3468-CE4E-9A53-304D17340289}" destId="{4CC00E3E-9509-704C-B693-0E76135B5919}" srcOrd="0" destOrd="0" parTransId="{5C152009-DABD-FA4C-960E-0490D5897E37}" sibTransId="{A73D1237-8309-774D-B08F-C4B17AD21A71}"/>
    <dgm:cxn modelId="{5B2F2334-4994-8640-8C34-F9724703CEA2}" type="presOf" srcId="{72AC84FD-3468-CE4E-9A53-304D17340289}" destId="{4F699F35-32B6-C84D-ADA7-2D8FBC727D4C}" srcOrd="0" destOrd="0" presId="urn:microsoft.com/office/officeart/2005/8/layout/process1"/>
    <dgm:cxn modelId="{5ACC6438-853B-B04A-8EB6-1FD27B6FBB4B}" srcId="{72AC84FD-3468-CE4E-9A53-304D17340289}" destId="{74D3D9CE-CD0C-2641-803D-83008822A3F3}" srcOrd="1" destOrd="0" parTransId="{C61DCECE-6ECE-BE4F-A799-93DC04E4A599}" sibTransId="{CF62E1D4-6205-5C4A-867F-D1ADA82D9EAE}"/>
    <dgm:cxn modelId="{37E05D66-BCEC-ED4C-813D-B88C321B49DB}" type="presOf" srcId="{4CC00E3E-9509-704C-B693-0E76135B5919}" destId="{6BFECCEA-4FA0-0547-A8A7-A8E881B5084F}" srcOrd="0" destOrd="0" presId="urn:microsoft.com/office/officeart/2005/8/layout/process1"/>
    <dgm:cxn modelId="{BA48FA66-724F-0C4E-93EC-BCAEF06A847D}" type="presOf" srcId="{49F65394-6976-5846-8B41-39C8693EBCDE}" destId="{B5ED4907-135A-EF48-946C-0B1D0262EF2E}" srcOrd="0" destOrd="0" presId="urn:microsoft.com/office/officeart/2005/8/layout/process1"/>
    <dgm:cxn modelId="{1EE4C66E-47E5-2E49-8501-FECCA4DFCC9C}" type="presOf" srcId="{BC5C8A4E-1E9B-1047-916C-FA24DB1BE22F}" destId="{A46BDCF8-E4B1-C848-B43D-D863BDB7419E}" srcOrd="0" destOrd="0" presId="urn:microsoft.com/office/officeart/2005/8/layout/process1"/>
    <dgm:cxn modelId="{801A0056-0184-0D4B-AF41-44CC422F3868}" type="presOf" srcId="{CF62E1D4-6205-5C4A-867F-D1ADA82D9EAE}" destId="{1DCC8AC0-2164-EC49-9EB3-1616D5B7ADA6}" srcOrd="1" destOrd="0" presId="urn:microsoft.com/office/officeart/2005/8/layout/process1"/>
    <dgm:cxn modelId="{4A914B93-ED1C-734D-A073-9BA08D862385}" type="presOf" srcId="{A73D1237-8309-774D-B08F-C4B17AD21A71}" destId="{EC36A070-5ADF-704E-A6D3-3966E876A121}" srcOrd="1" destOrd="0" presId="urn:microsoft.com/office/officeart/2005/8/layout/process1"/>
    <dgm:cxn modelId="{EADF989C-D44E-8F4F-9020-05D0E2B1369F}" type="presOf" srcId="{CF62E1D4-6205-5C4A-867F-D1ADA82D9EAE}" destId="{CB52ACBD-5938-FB48-88B7-057084F24704}" srcOrd="0" destOrd="0" presId="urn:microsoft.com/office/officeart/2005/8/layout/process1"/>
    <dgm:cxn modelId="{E4AAA9C7-4409-5541-87D5-E841C1ABD18F}" type="presOf" srcId="{3204FFE0-CE28-BC4E-B7AF-0C61314CED3D}" destId="{7A0AD155-17AB-084B-93C4-F066DDC3EB9B}" srcOrd="0" destOrd="0" presId="urn:microsoft.com/office/officeart/2005/8/layout/process1"/>
    <dgm:cxn modelId="{AEABE7DA-CF0F-3A4F-9AF7-11931B888A84}" type="presOf" srcId="{A73D1237-8309-774D-B08F-C4B17AD21A71}" destId="{37F2F95F-94C5-0345-A1A8-52C1A829AD93}" srcOrd="0" destOrd="0" presId="urn:microsoft.com/office/officeart/2005/8/layout/process1"/>
    <dgm:cxn modelId="{4AF63FE9-6EBB-794D-B975-4675047744D4}" type="presOf" srcId="{74D3D9CE-CD0C-2641-803D-83008822A3F3}" destId="{6F3C7645-1725-554B-B121-4C8334E52F6E}" srcOrd="0" destOrd="0" presId="urn:microsoft.com/office/officeart/2005/8/layout/process1"/>
    <dgm:cxn modelId="{2DF055CE-60E0-6645-A292-1FEDBB57B377}" type="presParOf" srcId="{4F699F35-32B6-C84D-ADA7-2D8FBC727D4C}" destId="{6BFECCEA-4FA0-0547-A8A7-A8E881B5084F}" srcOrd="0" destOrd="0" presId="urn:microsoft.com/office/officeart/2005/8/layout/process1"/>
    <dgm:cxn modelId="{D37B32DC-5121-D04C-A41B-9AC277A456DF}" type="presParOf" srcId="{4F699F35-32B6-C84D-ADA7-2D8FBC727D4C}" destId="{37F2F95F-94C5-0345-A1A8-52C1A829AD93}" srcOrd="1" destOrd="0" presId="urn:microsoft.com/office/officeart/2005/8/layout/process1"/>
    <dgm:cxn modelId="{02B93B24-67A5-2F49-9734-1099E6F298AB}" type="presParOf" srcId="{37F2F95F-94C5-0345-A1A8-52C1A829AD93}" destId="{EC36A070-5ADF-704E-A6D3-3966E876A121}" srcOrd="0" destOrd="0" presId="urn:microsoft.com/office/officeart/2005/8/layout/process1"/>
    <dgm:cxn modelId="{390EC8C4-A9F4-5B46-A962-A203DDF2732A}" type="presParOf" srcId="{4F699F35-32B6-C84D-ADA7-2D8FBC727D4C}" destId="{6F3C7645-1725-554B-B121-4C8334E52F6E}" srcOrd="2" destOrd="0" presId="urn:microsoft.com/office/officeart/2005/8/layout/process1"/>
    <dgm:cxn modelId="{840864D3-D72D-E741-8268-65DB8322BB6F}" type="presParOf" srcId="{4F699F35-32B6-C84D-ADA7-2D8FBC727D4C}" destId="{CB52ACBD-5938-FB48-88B7-057084F24704}" srcOrd="3" destOrd="0" presId="urn:microsoft.com/office/officeart/2005/8/layout/process1"/>
    <dgm:cxn modelId="{039BC15C-63F3-8645-8396-9868B5FF9400}" type="presParOf" srcId="{CB52ACBD-5938-FB48-88B7-057084F24704}" destId="{1DCC8AC0-2164-EC49-9EB3-1616D5B7ADA6}" srcOrd="0" destOrd="0" presId="urn:microsoft.com/office/officeart/2005/8/layout/process1"/>
    <dgm:cxn modelId="{ACF6C407-F052-3448-93ED-47128072BD26}" type="presParOf" srcId="{4F699F35-32B6-C84D-ADA7-2D8FBC727D4C}" destId="{A46BDCF8-E4B1-C848-B43D-D863BDB7419E}" srcOrd="4" destOrd="0" presId="urn:microsoft.com/office/officeart/2005/8/layout/process1"/>
    <dgm:cxn modelId="{410529D3-5038-AA49-8747-7A7C1DFC5A75}" type="presParOf" srcId="{4F699F35-32B6-C84D-ADA7-2D8FBC727D4C}" destId="{7A0AD155-17AB-084B-93C4-F066DDC3EB9B}" srcOrd="5" destOrd="0" presId="urn:microsoft.com/office/officeart/2005/8/layout/process1"/>
    <dgm:cxn modelId="{495AF92F-00D7-2742-91D7-3D80715759AD}" type="presParOf" srcId="{7A0AD155-17AB-084B-93C4-F066DDC3EB9B}" destId="{8D6DBA23-C34D-2149-A1D7-4E6257E23DF7}" srcOrd="0" destOrd="0" presId="urn:microsoft.com/office/officeart/2005/8/layout/process1"/>
    <dgm:cxn modelId="{A7C86359-57DD-B449-BDD0-8642E5B8F9B4}" type="presParOf" srcId="{4F699F35-32B6-C84D-ADA7-2D8FBC727D4C}" destId="{B5ED4907-135A-EF48-946C-0B1D0262EF2E}" srcOrd="6"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ECCEA-4FA0-0547-A8A7-A8E881B5084F}">
      <dsp:nvSpPr>
        <dsp:cNvPr id="0" name=""/>
        <dsp:cNvSpPr/>
      </dsp:nvSpPr>
      <dsp:spPr>
        <a:xfrm>
          <a:off x="6171" y="74600"/>
          <a:ext cx="2698208" cy="1998360"/>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Generate or retrieve images of doctors and nurses via the generative models or LAION-400M dataset.</a:t>
          </a:r>
        </a:p>
      </dsp:txBody>
      <dsp:txXfrm>
        <a:off x="64701" y="133130"/>
        <a:ext cx="2581148" cy="1881300"/>
      </dsp:txXfrm>
    </dsp:sp>
    <dsp:sp modelId="{37F2F95F-94C5-0345-A1A8-52C1A829AD93}">
      <dsp:nvSpPr>
        <dsp:cNvPr id="0" name=""/>
        <dsp:cNvSpPr/>
      </dsp:nvSpPr>
      <dsp:spPr>
        <a:xfrm>
          <a:off x="2974200" y="739202"/>
          <a:ext cx="572020" cy="669155"/>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BA0C2F"/>
            </a:solidFill>
          </a:endParaRPr>
        </a:p>
      </dsp:txBody>
      <dsp:txXfrm>
        <a:off x="2974200" y="873033"/>
        <a:ext cx="400414" cy="401493"/>
      </dsp:txXfrm>
    </dsp:sp>
    <dsp:sp modelId="{6F3C7645-1725-554B-B121-4C8334E52F6E}">
      <dsp:nvSpPr>
        <dsp:cNvPr id="0" name=""/>
        <dsp:cNvSpPr/>
      </dsp:nvSpPr>
      <dsp:spPr>
        <a:xfrm>
          <a:off x="3783662" y="74600"/>
          <a:ext cx="2698208" cy="1998360"/>
        </a:xfrm>
        <a:prstGeom prst="roundRect">
          <a:avLst>
            <a:gd name="adj" fmla="val 10000"/>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Annotate the images using computer assisted annotation techniques and human annotate an image subset. </a:t>
          </a:r>
          <a:endParaRPr lang="en-US" sz="1800" kern="1200" dirty="0"/>
        </a:p>
      </dsp:txBody>
      <dsp:txXfrm>
        <a:off x="3842192" y="133130"/>
        <a:ext cx="2581148" cy="1881300"/>
      </dsp:txXfrm>
    </dsp:sp>
    <dsp:sp modelId="{CB52ACBD-5938-FB48-88B7-057084F24704}">
      <dsp:nvSpPr>
        <dsp:cNvPr id="0" name=""/>
        <dsp:cNvSpPr/>
      </dsp:nvSpPr>
      <dsp:spPr>
        <a:xfrm>
          <a:off x="6751691" y="739202"/>
          <a:ext cx="572020" cy="669155"/>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6751691" y="873033"/>
        <a:ext cx="400414" cy="401493"/>
      </dsp:txXfrm>
    </dsp:sp>
    <dsp:sp modelId="{A46BDCF8-E4B1-C848-B43D-D863BDB7419E}">
      <dsp:nvSpPr>
        <dsp:cNvPr id="0" name=""/>
        <dsp:cNvSpPr/>
      </dsp:nvSpPr>
      <dsp:spPr>
        <a:xfrm>
          <a:off x="7561154" y="74600"/>
          <a:ext cx="2698208" cy="1998360"/>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Determine the innate bias in the computer assisted annotation techniques via comparison between human and non-human annotated subsets.</a:t>
          </a:r>
          <a:endParaRPr lang="en-US" sz="1800" kern="1200" dirty="0"/>
        </a:p>
      </dsp:txBody>
      <dsp:txXfrm>
        <a:off x="7619684" y="133130"/>
        <a:ext cx="2581148" cy="1881300"/>
      </dsp:txXfrm>
    </dsp:sp>
    <dsp:sp modelId="{7A0AD155-17AB-084B-93C4-F066DDC3EB9B}">
      <dsp:nvSpPr>
        <dsp:cNvPr id="0" name=""/>
        <dsp:cNvSpPr/>
      </dsp:nvSpPr>
      <dsp:spPr>
        <a:xfrm>
          <a:off x="10530725" y="739202"/>
          <a:ext cx="575290" cy="669155"/>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BA0C2F"/>
            </a:solidFill>
          </a:endParaRPr>
        </a:p>
      </dsp:txBody>
      <dsp:txXfrm>
        <a:off x="10530725" y="873033"/>
        <a:ext cx="402703" cy="401493"/>
      </dsp:txXfrm>
    </dsp:sp>
    <dsp:sp modelId="{B5ED4907-135A-EF48-946C-0B1D0262EF2E}">
      <dsp:nvSpPr>
        <dsp:cNvPr id="0" name=""/>
        <dsp:cNvSpPr/>
      </dsp:nvSpPr>
      <dsp:spPr>
        <a:xfrm>
          <a:off x="11344816" y="74600"/>
          <a:ext cx="2698208" cy="1998360"/>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Extract the required metrics from the annotated images and conclude on the presence of bias therein. </a:t>
          </a:r>
        </a:p>
      </dsp:txBody>
      <dsp:txXfrm>
        <a:off x="11403346" y="133130"/>
        <a:ext cx="2581148" cy="18813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3891E7-C3BA-3646-A7FC-F0098B06E0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F4FB73-E53B-1749-A059-FE7257A966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F0E767-06F5-1743-8250-09BED16D1E0E}" type="datetimeFigureOut">
              <a:rPr lang="en-US" smtClean="0"/>
              <a:t>5/4/2024</a:t>
            </a:fld>
            <a:endParaRPr lang="en-US"/>
          </a:p>
        </p:txBody>
      </p:sp>
      <p:sp>
        <p:nvSpPr>
          <p:cNvPr id="4" name="Footer Placeholder 3">
            <a:extLst>
              <a:ext uri="{FF2B5EF4-FFF2-40B4-BE49-F238E27FC236}">
                <a16:creationId xmlns:a16="http://schemas.microsoft.com/office/drawing/2014/main" id="{66DBA9DB-F905-5049-94C5-CA28F88F50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3EAA553-D214-1046-A6CC-A7C6D38172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18FCAB-9264-FF45-8959-444272B54243}" type="slidenum">
              <a:rPr lang="en-US" smtClean="0"/>
              <a:t>‹#›</a:t>
            </a:fld>
            <a:endParaRPr lang="en-US"/>
          </a:p>
        </p:txBody>
      </p:sp>
    </p:spTree>
    <p:extLst>
      <p:ext uri="{BB962C8B-B14F-4D97-AF65-F5344CB8AC3E}">
        <p14:creationId xmlns:p14="http://schemas.microsoft.com/office/powerpoint/2010/main" val="2839632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C99CA-AF55-2547-B865-ACD414BD3D5B}" type="datetimeFigureOut">
              <a:rPr lang="en-US" smtClean="0"/>
              <a:t>5/4/2024</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9CAA77-372A-BC4B-8C05-DA1E75EBB0E9}" type="slidenum">
              <a:rPr lang="en-US" smtClean="0"/>
              <a:t>‹#›</a:t>
            </a:fld>
            <a:endParaRPr lang="en-US"/>
          </a:p>
        </p:txBody>
      </p:sp>
    </p:spTree>
    <p:extLst>
      <p:ext uri="{BB962C8B-B14F-4D97-AF65-F5344CB8AC3E}">
        <p14:creationId xmlns:p14="http://schemas.microsoft.com/office/powerpoint/2010/main" val="711326917"/>
      </p:ext>
    </p:extLst>
  </p:cSld>
  <p:clrMap bg1="lt1" tx1="dk1" bg2="lt2" tx2="dk2" accent1="accent1" accent2="accent2" accent3="accent3" accent4="accent4" accent5="accent5" accent6="accent6" hlink="hlink" folHlink="folHlink"/>
  <p:notesStyle>
    <a:lvl1pPr marL="0" algn="l" defTabSz="1752082" rtl="0" eaLnBrk="1" latinLnBrk="0" hangingPunct="1">
      <a:defRPr sz="2299" kern="1200">
        <a:solidFill>
          <a:schemeClr val="tx1"/>
        </a:solidFill>
        <a:latin typeface="+mn-lt"/>
        <a:ea typeface="+mn-ea"/>
        <a:cs typeface="+mn-cs"/>
      </a:defRPr>
    </a:lvl1pPr>
    <a:lvl2pPr marL="876041" algn="l" defTabSz="1752082" rtl="0" eaLnBrk="1" latinLnBrk="0" hangingPunct="1">
      <a:defRPr sz="2299" kern="1200">
        <a:solidFill>
          <a:schemeClr val="tx1"/>
        </a:solidFill>
        <a:latin typeface="+mn-lt"/>
        <a:ea typeface="+mn-ea"/>
        <a:cs typeface="+mn-cs"/>
      </a:defRPr>
    </a:lvl2pPr>
    <a:lvl3pPr marL="1752082" algn="l" defTabSz="1752082" rtl="0" eaLnBrk="1" latinLnBrk="0" hangingPunct="1">
      <a:defRPr sz="2299" kern="1200">
        <a:solidFill>
          <a:schemeClr val="tx1"/>
        </a:solidFill>
        <a:latin typeface="+mn-lt"/>
        <a:ea typeface="+mn-ea"/>
        <a:cs typeface="+mn-cs"/>
      </a:defRPr>
    </a:lvl3pPr>
    <a:lvl4pPr marL="2628123" algn="l" defTabSz="1752082" rtl="0" eaLnBrk="1" latinLnBrk="0" hangingPunct="1">
      <a:defRPr sz="2299" kern="1200">
        <a:solidFill>
          <a:schemeClr val="tx1"/>
        </a:solidFill>
        <a:latin typeface="+mn-lt"/>
        <a:ea typeface="+mn-ea"/>
        <a:cs typeface="+mn-cs"/>
      </a:defRPr>
    </a:lvl4pPr>
    <a:lvl5pPr marL="3504164" algn="l" defTabSz="1752082" rtl="0" eaLnBrk="1" latinLnBrk="0" hangingPunct="1">
      <a:defRPr sz="2299" kern="1200">
        <a:solidFill>
          <a:schemeClr val="tx1"/>
        </a:solidFill>
        <a:latin typeface="+mn-lt"/>
        <a:ea typeface="+mn-ea"/>
        <a:cs typeface="+mn-cs"/>
      </a:defRPr>
    </a:lvl5pPr>
    <a:lvl6pPr marL="4380205" algn="l" defTabSz="1752082" rtl="0" eaLnBrk="1" latinLnBrk="0" hangingPunct="1">
      <a:defRPr sz="2299" kern="1200">
        <a:solidFill>
          <a:schemeClr val="tx1"/>
        </a:solidFill>
        <a:latin typeface="+mn-lt"/>
        <a:ea typeface="+mn-ea"/>
        <a:cs typeface="+mn-cs"/>
      </a:defRPr>
    </a:lvl6pPr>
    <a:lvl7pPr marL="5256246" algn="l" defTabSz="1752082" rtl="0" eaLnBrk="1" latinLnBrk="0" hangingPunct="1">
      <a:defRPr sz="2299" kern="1200">
        <a:solidFill>
          <a:schemeClr val="tx1"/>
        </a:solidFill>
        <a:latin typeface="+mn-lt"/>
        <a:ea typeface="+mn-ea"/>
        <a:cs typeface="+mn-cs"/>
      </a:defRPr>
    </a:lvl7pPr>
    <a:lvl8pPr marL="6132286" algn="l" defTabSz="1752082" rtl="0" eaLnBrk="1" latinLnBrk="0" hangingPunct="1">
      <a:defRPr sz="2299" kern="1200">
        <a:solidFill>
          <a:schemeClr val="tx1"/>
        </a:solidFill>
        <a:latin typeface="+mn-lt"/>
        <a:ea typeface="+mn-ea"/>
        <a:cs typeface="+mn-cs"/>
      </a:defRPr>
    </a:lvl8pPr>
    <a:lvl9pPr marL="7008327" algn="l" defTabSz="1752082" rtl="0" eaLnBrk="1" latinLnBrk="0" hangingPunct="1">
      <a:defRPr sz="22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CAA77-372A-BC4B-8C05-DA1E75EBB0E9}" type="slidenum">
              <a:rPr lang="en-US" smtClean="0"/>
              <a:t>1</a:t>
            </a:fld>
            <a:endParaRPr lang="en-US"/>
          </a:p>
        </p:txBody>
      </p:sp>
    </p:spTree>
    <p:extLst>
      <p:ext uri="{BB962C8B-B14F-4D97-AF65-F5344CB8AC3E}">
        <p14:creationId xmlns:p14="http://schemas.microsoft.com/office/powerpoint/2010/main" val="2838761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79228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13738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20722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03985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95E40B-6DE2-BC44-9D41-DAE6D07500F7}"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70435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95E40B-6DE2-BC44-9D41-DAE6D07500F7}"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45516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95E40B-6DE2-BC44-9D41-DAE6D07500F7}" type="datetimeFigureOut">
              <a:rPr lang="en-US" smtClean="0"/>
              <a:t>5/4/2024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7703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95E40B-6DE2-BC44-9D41-DAE6D07500F7}" type="datetimeFigureOut">
              <a:rPr lang="en-US" smtClean="0"/>
              <a:t>5/4/2024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996350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5E40B-6DE2-BC44-9D41-DAE6D07500F7}" type="datetimeFigureOut">
              <a:rPr lang="en-US" smtClean="0"/>
              <a:t>5/4/2024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52112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3318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847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0D95E40B-6DE2-BC44-9D41-DAE6D07500F7}" type="datetimeFigureOut">
              <a:rPr lang="en-US" smtClean="0"/>
              <a:t>5/4/2024</a:t>
            </a:fld>
            <a:endParaRPr lang="en-US"/>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C3166843-2171-0A4E-A25C-3792A956F97F}" type="slidenum">
              <a:rPr lang="en-US" smtClean="0"/>
              <a:t>‹#›</a:t>
            </a:fld>
            <a:endParaRPr lang="en-US"/>
          </a:p>
        </p:txBody>
      </p:sp>
    </p:spTree>
    <p:extLst>
      <p:ext uri="{BB962C8B-B14F-4D97-AF65-F5344CB8AC3E}">
        <p14:creationId xmlns:p14="http://schemas.microsoft.com/office/powerpoint/2010/main" val="3739484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image" Target="../media/image3.jpg"/><Relationship Id="rId3" Type="http://schemas.openxmlformats.org/officeDocument/2006/relationships/hyperlink" Target="https://www.ijisae.org/index.php/IJISAE/article/view/3503" TargetMode="External"/><Relationship Id="rId7" Type="http://schemas.openxmlformats.org/officeDocument/2006/relationships/diagramLayout" Target="../diagrams/layout1.xml"/><Relationship Id="rId12"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image" Target="../media/image1.jpg"/><Relationship Id="rId5" Type="http://schemas.openxmlformats.org/officeDocument/2006/relationships/hyperlink" Target="https://doi.org/10.1145/2447976.2447990" TargetMode="External"/><Relationship Id="rId10" Type="http://schemas.microsoft.com/office/2007/relationships/diagramDrawing" Target="../diagrams/drawing1.xml"/><Relationship Id="rId4" Type="http://schemas.openxmlformats.org/officeDocument/2006/relationships/hyperlink" Target="http://www.nber.org/papers/w25943" TargetMode="External"/><Relationship Id="rId9"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0AD2D8-C138-C94C-94DD-ABB553EA7D13}"/>
              </a:ext>
            </a:extLst>
          </p:cNvPr>
          <p:cNvSpPr txBox="1"/>
          <p:nvPr/>
        </p:nvSpPr>
        <p:spPr>
          <a:xfrm>
            <a:off x="463519" y="2033666"/>
            <a:ext cx="8286697" cy="553998"/>
          </a:xfrm>
          <a:prstGeom prst="rect">
            <a:avLst/>
          </a:prstGeom>
          <a:noFill/>
          <a:ln>
            <a:noFill/>
          </a:ln>
        </p:spPr>
        <p:txBody>
          <a:bodyPr wrap="square" rtlCol="0">
            <a:spAutoFit/>
          </a:bodyPr>
          <a:lstStyle/>
          <a:p>
            <a:r>
              <a:rPr lang="en-US" sz="3000" b="1" dirty="0">
                <a:solidFill>
                  <a:schemeClr val="bg2">
                    <a:lumMod val="10000"/>
                  </a:schemeClr>
                </a:solidFill>
                <a:latin typeface="Lato Black" panose="020F0502020204030203" pitchFamily="34" charset="0"/>
                <a:ea typeface="Lato Black" panose="020F0502020204030203" pitchFamily="34" charset="0"/>
                <a:cs typeface="Lato Black" panose="020F0502020204030203" pitchFamily="34" charset="0"/>
              </a:rPr>
              <a:t>Investigation of Visual Bias in Generative AI</a:t>
            </a:r>
          </a:p>
        </p:txBody>
      </p:sp>
      <p:sp>
        <p:nvSpPr>
          <p:cNvPr id="13" name="TextBox 12">
            <a:extLst>
              <a:ext uri="{FF2B5EF4-FFF2-40B4-BE49-F238E27FC236}">
                <a16:creationId xmlns:a16="http://schemas.microsoft.com/office/drawing/2014/main" id="{76F28539-8427-034D-AB3E-D080C970E1AF}"/>
              </a:ext>
            </a:extLst>
          </p:cNvPr>
          <p:cNvSpPr txBox="1"/>
          <p:nvPr/>
        </p:nvSpPr>
        <p:spPr>
          <a:xfrm>
            <a:off x="9198292" y="1959288"/>
            <a:ext cx="5382895" cy="430887"/>
          </a:xfrm>
          <a:prstGeom prst="rect">
            <a:avLst/>
          </a:prstGeom>
          <a:noFill/>
        </p:spPr>
        <p:txBody>
          <a:bodyPr wrap="square" rtlCol="0">
            <a:spAutoFit/>
          </a:bodyPr>
          <a:lstStyle/>
          <a:p>
            <a:pPr>
              <a:spcAft>
                <a:spcPts val="800"/>
              </a:spcAft>
            </a:pPr>
            <a:r>
              <a:rPr lang="en-US" sz="2200" dirty="0">
                <a:latin typeface="Lato Light" panose="020F0502020204030203" pitchFamily="34" charset="0"/>
                <a:ea typeface="Lato Light" panose="020F0502020204030203" pitchFamily="34" charset="0"/>
                <a:cs typeface="Lato Light" panose="020F0502020204030203" pitchFamily="34" charset="0"/>
              </a:rPr>
              <a:t>Jerome Agius</a:t>
            </a:r>
          </a:p>
        </p:txBody>
      </p:sp>
      <p:sp>
        <p:nvSpPr>
          <p:cNvPr id="14" name="Rectangle 13">
            <a:extLst>
              <a:ext uri="{FF2B5EF4-FFF2-40B4-BE49-F238E27FC236}">
                <a16:creationId xmlns:a16="http://schemas.microsoft.com/office/drawing/2014/main" id="{4D573C57-D36A-A144-A6CD-69ACDF1287F2}"/>
              </a:ext>
            </a:extLst>
          </p:cNvPr>
          <p:cNvSpPr/>
          <p:nvPr/>
        </p:nvSpPr>
        <p:spPr>
          <a:xfrm>
            <a:off x="9198293" y="2390175"/>
            <a:ext cx="5382895" cy="733534"/>
          </a:xfrm>
          <a:prstGeom prst="rect">
            <a:avLst/>
          </a:prstGeom>
        </p:spPr>
        <p:txBody>
          <a:bodyPr wrap="square">
            <a:spAutoFit/>
          </a:bodyPr>
          <a:lstStyle/>
          <a:p>
            <a:pPr>
              <a:spcAft>
                <a:spcPts val="200"/>
              </a:spcAft>
            </a:pPr>
            <a:r>
              <a:rPr lang="en-US" sz="2000" dirty="0">
                <a:latin typeface="Lato Light" panose="020F0502020204030203" pitchFamily="34" charset="0"/>
                <a:ea typeface="Lato Light" panose="020F0502020204030203" pitchFamily="34" charset="0"/>
                <a:cs typeface="Lato Light" panose="020F0502020204030203" pitchFamily="34" charset="0"/>
              </a:rPr>
              <a:t>Supervisor: Dylan </a:t>
            </a:r>
            <a:r>
              <a:rPr lang="en-US" sz="2000" dirty="0" err="1">
                <a:latin typeface="Lato Light" panose="020F0502020204030203" pitchFamily="34" charset="0"/>
                <a:ea typeface="Lato Light" panose="020F0502020204030203" pitchFamily="34" charset="0"/>
                <a:cs typeface="Lato Light" panose="020F0502020204030203" pitchFamily="34" charset="0"/>
              </a:rPr>
              <a:t>Seychell</a:t>
            </a:r>
            <a:r>
              <a:rPr lang="en-US" sz="2000" dirty="0">
                <a:latin typeface="Lato Light" panose="020F0502020204030203" pitchFamily="34" charset="0"/>
                <a:ea typeface="Lato Light" panose="020F0502020204030203" pitchFamily="34" charset="0"/>
                <a:cs typeface="Lato Light" panose="020F0502020204030203" pitchFamily="34" charset="0"/>
              </a:rPr>
              <a:t>, </a:t>
            </a:r>
          </a:p>
          <a:p>
            <a:pPr>
              <a:spcAft>
                <a:spcPts val="200"/>
              </a:spcAft>
            </a:pPr>
            <a:r>
              <a:rPr lang="en-US" sz="2000" dirty="0">
                <a:latin typeface="Lato Light" panose="020F0502020204030203" pitchFamily="34" charset="0"/>
                <a:ea typeface="Lato Light" panose="020F0502020204030203" pitchFamily="34" charset="0"/>
                <a:cs typeface="Lato Light" panose="020F0502020204030203" pitchFamily="34" charset="0"/>
              </a:rPr>
              <a:t>Co-Supervisor: John Abela</a:t>
            </a:r>
          </a:p>
        </p:txBody>
      </p:sp>
      <p:cxnSp>
        <p:nvCxnSpPr>
          <p:cNvPr id="21" name="Straight Connector 20">
            <a:extLst>
              <a:ext uri="{FF2B5EF4-FFF2-40B4-BE49-F238E27FC236}">
                <a16:creationId xmlns:a16="http://schemas.microsoft.com/office/drawing/2014/main" id="{BD49B10F-6444-244B-886E-62EC6CD4F9A3}"/>
              </a:ext>
            </a:extLst>
          </p:cNvPr>
          <p:cNvCxnSpPr>
            <a:cxnSpLocks/>
          </p:cNvCxnSpPr>
          <p:nvPr/>
        </p:nvCxnSpPr>
        <p:spPr>
          <a:xfrm>
            <a:off x="8903825" y="1959288"/>
            <a:ext cx="0" cy="1164421"/>
          </a:xfrm>
          <a:prstGeom prst="line">
            <a:avLst/>
          </a:prstGeom>
          <a:ln w="38100">
            <a:solidFill>
              <a:srgbClr val="BA0C2F"/>
            </a:solidFill>
          </a:ln>
        </p:spPr>
        <p:style>
          <a:lnRef idx="1">
            <a:schemeClr val="accent1"/>
          </a:lnRef>
          <a:fillRef idx="0">
            <a:schemeClr val="accent1"/>
          </a:fillRef>
          <a:effectRef idx="0">
            <a:schemeClr val="accent1"/>
          </a:effectRef>
          <a:fontRef idx="minor">
            <a:schemeClr val="tx1"/>
          </a:fontRef>
        </p:style>
      </p:cxnSp>
      <p:graphicFrame>
        <p:nvGraphicFramePr>
          <p:cNvPr id="25" name="Table 24">
            <a:extLst>
              <a:ext uri="{FF2B5EF4-FFF2-40B4-BE49-F238E27FC236}">
                <a16:creationId xmlns:a16="http://schemas.microsoft.com/office/drawing/2014/main" id="{3E562E36-6B89-F94B-92B8-421469385C41}"/>
              </a:ext>
            </a:extLst>
          </p:cNvPr>
          <p:cNvGraphicFramePr>
            <a:graphicFrameLocks noGrp="1"/>
          </p:cNvGraphicFramePr>
          <p:nvPr>
            <p:extLst>
              <p:ext uri="{D42A27DB-BD31-4B8C-83A1-F6EECF244321}">
                <p14:modId xmlns:p14="http://schemas.microsoft.com/office/powerpoint/2010/main" val="566165002"/>
              </p:ext>
            </p:extLst>
          </p:nvPr>
        </p:nvGraphicFramePr>
        <p:xfrm>
          <a:off x="538164" y="3596391"/>
          <a:ext cx="6769099" cy="4321076"/>
        </p:xfrm>
        <a:graphic>
          <a:graphicData uri="http://schemas.openxmlformats.org/drawingml/2006/table">
            <a:tbl>
              <a:tblPr firstRow="1" firstCol="1" bandRow="1">
                <a:tableStyleId>{2D5ABB26-0587-4C30-8999-92F81FD0307C}</a:tableStyleId>
              </a:tblPr>
              <a:tblGrid>
                <a:gridCol w="6769099">
                  <a:extLst>
                    <a:ext uri="{9D8B030D-6E8A-4147-A177-3AD203B41FA5}">
                      <a16:colId xmlns:a16="http://schemas.microsoft.com/office/drawing/2014/main" val="2430199447"/>
                    </a:ext>
                  </a:extLst>
                </a:gridCol>
              </a:tblGrid>
              <a:tr h="572036">
                <a:tc>
                  <a:txBody>
                    <a:bodyPr/>
                    <a:lstStyle/>
                    <a:p>
                      <a:pPr algn="just"/>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3263833">
                <a:tc>
                  <a:txBody>
                    <a:bodyPr/>
                    <a:lstStyle/>
                    <a:p>
                      <a:pPr marL="0" marR="0" lvl="0" indent="0" algn="just"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Recent advancements in Generative AI have revolutionized visual content generation, particularly when it comes to images. Models such as Stable Diffusion, Dall-E and Midjourney have been at the forefront of this progress facilitating the generation of high-quality diverse images through simple text prompts. However, this progress has brought to light critical issues such as a lack of control over generated outputs, overfitting, privacy, ethical concerns and bias [1, 2]. The latter serving as the focus of this research particularly how it presents itself within these generative models and the severity therein. Bias particularly gender and racial has led to detrimental consequences across various domains from recidivism and credit scoring to online advertisement [3-5]. This study delved into the pervasive issue of bias within generative AI systems, aiming to identify biases present in the models, and the LAION-400M training dataset whilst outlining any bias mitigation techniques employed by such models.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7" name="Table 26">
            <a:extLst>
              <a:ext uri="{FF2B5EF4-FFF2-40B4-BE49-F238E27FC236}">
                <a16:creationId xmlns:a16="http://schemas.microsoft.com/office/drawing/2014/main" id="{8AF3251F-B069-FB41-8D62-197A7018650C}"/>
              </a:ext>
            </a:extLst>
          </p:cNvPr>
          <p:cNvGraphicFramePr>
            <a:graphicFrameLocks noGrp="1"/>
          </p:cNvGraphicFramePr>
          <p:nvPr>
            <p:extLst>
              <p:ext uri="{D42A27DB-BD31-4B8C-83A1-F6EECF244321}">
                <p14:modId xmlns:p14="http://schemas.microsoft.com/office/powerpoint/2010/main" val="4094484253"/>
              </p:ext>
            </p:extLst>
          </p:nvPr>
        </p:nvGraphicFramePr>
        <p:xfrm>
          <a:off x="538161" y="13630275"/>
          <a:ext cx="14043025" cy="3801360"/>
        </p:xfrm>
        <a:graphic>
          <a:graphicData uri="http://schemas.openxmlformats.org/drawingml/2006/table">
            <a:tbl>
              <a:tblPr firstRow="1" bandRow="1">
                <a:tableStyleId>{2D5ABB26-0587-4C30-8999-92F81FD0307C}</a:tableStyleId>
              </a:tblPr>
              <a:tblGrid>
                <a:gridCol w="14043025">
                  <a:extLst>
                    <a:ext uri="{9D8B030D-6E8A-4147-A177-3AD203B41FA5}">
                      <a16:colId xmlns:a16="http://schemas.microsoft.com/office/drawing/2014/main" val="2430199447"/>
                    </a:ext>
                  </a:extLst>
                </a:gridCol>
              </a:tblGrid>
              <a:tr h="540000">
                <a:tc>
                  <a:txBody>
                    <a:bodyPr/>
                    <a:lstStyle/>
                    <a:p>
                      <a:pPr algn="just"/>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588053">
                <a:tc>
                  <a:txBody>
                    <a:bodyPr/>
                    <a:lstStyle/>
                    <a:p>
                      <a:pPr marL="0" marR="0" lvl="0" indent="0" algn="just"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Following the extraction of the metrics and their interpretation according to the methodology pipeline, the biases within both the dataset and models became evident. Firstly, in real-world data, doctors were predominately young white males, while nurses were young white females –a crucial observation seeing as these models are trained on such data. In relation to the LAION-400M dataset, sourced from the common crawl, its inherent biases were evident given that it depicted a far greater degree of doctors younger than 55, with the dominant gender being female however having similar racial demographics to real-world metrics. Similarly, nurse depiction consisted of individuals younger than 55 however there was a lack of gender and race bias when compared to real-world metrics. Observing the generative models, Stable Diffusion depicted severe gender, racial and age bias aligning and exceeding real-world metrics. The prominence metrics denoted equal prominence amongst genders, whereas racially, Asian appeared to be more prominent overall however these results are not conclusive given minimal Asian depictions. Similarly, Midjourney depicted severe gender and age bias exceeding real-world bias. Contrarily racial bias was reduced with white remaining as the dominant race however having drastically reduced representation. Furthermore, prominence metrics depict an even prominence amongst genders and races. Finally, Dall-E produced the most promising </a:t>
                      </a:r>
                      <a:r>
                        <a:rPr lang="en-GB" sz="1600" noProof="0" dirty="0">
                          <a:latin typeface="Lato" panose="020F0502020204030203" pitchFamily="34" charset="0"/>
                          <a:ea typeface="Lato" panose="020F0502020204030203" pitchFamily="34" charset="0"/>
                          <a:cs typeface="Lato" panose="020F0502020204030203" pitchFamily="34" charset="0"/>
                        </a:rPr>
                        <a:t>results</a:t>
                      </a:r>
                      <a:r>
                        <a:rPr lang="en-US" sz="1600" dirty="0">
                          <a:latin typeface="Lato" panose="020F0502020204030203" pitchFamily="34" charset="0"/>
                          <a:ea typeface="Lato" panose="020F0502020204030203" pitchFamily="34" charset="0"/>
                          <a:cs typeface="Lato" panose="020F0502020204030203" pitchFamily="34" charset="0"/>
                        </a:rPr>
                        <a:t> having mostly balanced gender and racial depictions with the latter being slightly biased towards Asian and Indian. Contrarily all depictions were younger than 55 denoting severe age bias. The prominence metrics depict even distribution amongst gender and race with some races being marginally more prominent. In relation to this, images depicting both doctors and nurses simultaneously were processed however they provided no additional insight.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32" name="Table 31">
            <a:extLst>
              <a:ext uri="{FF2B5EF4-FFF2-40B4-BE49-F238E27FC236}">
                <a16:creationId xmlns:a16="http://schemas.microsoft.com/office/drawing/2014/main" id="{12513836-B525-7547-A041-4752351EF386}"/>
              </a:ext>
            </a:extLst>
          </p:cNvPr>
          <p:cNvGraphicFramePr>
            <a:graphicFrameLocks noGrp="1"/>
          </p:cNvGraphicFramePr>
          <p:nvPr>
            <p:extLst>
              <p:ext uri="{D42A27DB-BD31-4B8C-83A1-F6EECF244321}">
                <p14:modId xmlns:p14="http://schemas.microsoft.com/office/powerpoint/2010/main" val="860960838"/>
              </p:ext>
            </p:extLst>
          </p:nvPr>
        </p:nvGraphicFramePr>
        <p:xfrm>
          <a:off x="7845427" y="17807674"/>
          <a:ext cx="6735761" cy="3557520"/>
        </p:xfrm>
        <a:graphic>
          <a:graphicData uri="http://schemas.openxmlformats.org/drawingml/2006/table">
            <a:tbl>
              <a:tblPr firstRow="1" bandRow="1">
                <a:tableStyleId>{2D5ABB26-0587-4C30-8999-92F81FD0307C}</a:tableStyleId>
              </a:tblPr>
              <a:tblGrid>
                <a:gridCol w="6735761">
                  <a:extLst>
                    <a:ext uri="{9D8B030D-6E8A-4147-A177-3AD203B41FA5}">
                      <a16:colId xmlns:a16="http://schemas.microsoft.com/office/drawing/2014/main" val="2430199447"/>
                    </a:ext>
                  </a:extLst>
                </a:gridCol>
              </a:tblGrid>
              <a:tr h="540000">
                <a:tc>
                  <a:txBody>
                    <a:bodyPr/>
                    <a:lstStyle/>
                    <a:p>
                      <a:r>
                        <a:rPr lang="en-US" sz="2800" b="0" i="1"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REFERENCES</a:t>
                      </a:r>
                      <a:endParaRPr lang="en-US" b="0" i="1"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a:txBody>
                  <a:tcPr anchor="ctr">
                    <a:lnL w="12700" cap="flat" cmpd="sng" algn="ctr">
                      <a:solidFill>
                        <a:srgbClr val="BA0C2F"/>
                      </a:solidFill>
                      <a:prstDash val="solid"/>
                      <a:round/>
                      <a:headEnd type="none" w="med" len="med"/>
                      <a:tailEnd type="none" w="med" len="med"/>
                    </a:lnL>
                    <a:lnR w="12700" cap="flat" cmpd="sng" algn="ctr">
                      <a:solidFill>
                        <a:srgbClr val="BA0C2F"/>
                      </a:solidFill>
                      <a:prstDash val="solid"/>
                      <a:round/>
                      <a:headEnd type="none" w="med" len="med"/>
                      <a:tailEnd type="none" w="med" len="med"/>
                    </a:lnR>
                    <a:lnT w="12700" cap="flat" cmpd="sng" algn="ctr">
                      <a:solidFill>
                        <a:srgbClr val="BA0C2F"/>
                      </a:solidFill>
                      <a:prstDash val="solid"/>
                      <a:round/>
                      <a:headEnd type="none" w="med" len="med"/>
                      <a:tailEnd type="none" w="med" len="med"/>
                    </a:lnT>
                    <a:lnB w="12700" cap="flat" cmpd="sng" algn="ctr">
                      <a:solidFill>
                        <a:srgbClr val="BA0C2F"/>
                      </a:solidFill>
                      <a:prstDash val="solid"/>
                      <a:round/>
                      <a:headEnd type="none" w="med" len="med"/>
                      <a:tailEnd type="none" w="med" len="med"/>
                    </a:lnB>
                    <a:solidFill>
                      <a:srgbClr val="BA0C2F"/>
                    </a:solidFill>
                  </a:tcPr>
                </a:tc>
                <a:extLst>
                  <a:ext uri="{0D108BD9-81ED-4DB2-BD59-A6C34878D82A}">
                    <a16:rowId xmlns:a16="http://schemas.microsoft.com/office/drawing/2014/main" val="2572550161"/>
                  </a:ext>
                </a:extLst>
              </a:tr>
              <a:tr h="2333030">
                <a:tc>
                  <a:txBody>
                    <a:bodyPr/>
                    <a:lstStyle/>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GB" sz="1200" kern="1200" dirty="0">
                          <a:solidFill>
                            <a:schemeClr val="tx1"/>
                          </a:solidFill>
                          <a:latin typeface="Lato" panose="020F0502020204030203" pitchFamily="34" charset="0"/>
                          <a:ea typeface="Lato" panose="020F0502020204030203" pitchFamily="34" charset="0"/>
                          <a:cs typeface="Lato" panose="020F0502020204030203" pitchFamily="34" charset="0"/>
                        </a:rPr>
                        <a:t>M. Lee and J. Seok, “Controllable generative adversarial network,” IEEE Access, vol. 7, pp. 28 158–28 169, 2019. </a:t>
                      </a:r>
                      <a:r>
                        <a:rPr lang="en-GB" sz="1200" kern="1200" dirty="0" err="1">
                          <a:solidFill>
                            <a:schemeClr val="tx1"/>
                          </a:solidFill>
                          <a:latin typeface="Lato" panose="020F0502020204030203" pitchFamily="34" charset="0"/>
                          <a:ea typeface="Lato" panose="020F0502020204030203" pitchFamily="34" charset="0"/>
                          <a:cs typeface="Lato" panose="020F0502020204030203" pitchFamily="34" charset="0"/>
                        </a:rPr>
                        <a:t>doi</a:t>
                      </a:r>
                      <a:r>
                        <a:rPr lang="en-GB" sz="1200" kern="1200" dirty="0">
                          <a:solidFill>
                            <a:schemeClr val="tx1"/>
                          </a:solidFill>
                          <a:latin typeface="Lato" panose="020F0502020204030203" pitchFamily="34" charset="0"/>
                          <a:ea typeface="Lato" panose="020F0502020204030203" pitchFamily="34" charset="0"/>
                          <a:cs typeface="Lato" panose="020F0502020204030203" pitchFamily="34" charset="0"/>
                        </a:rPr>
                        <a:t>: 10.1109/ACCESS.2019.2899108. </a:t>
                      </a:r>
                    </a:p>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GB" sz="1200" kern="1200" dirty="0">
                          <a:solidFill>
                            <a:schemeClr val="tx1"/>
                          </a:solidFill>
                          <a:latin typeface="Lato" panose="020F0502020204030203" pitchFamily="34" charset="0"/>
                          <a:ea typeface="Lato" panose="020F0502020204030203" pitchFamily="34" charset="0"/>
                          <a:cs typeface="Lato" panose="020F0502020204030203" pitchFamily="34" charset="0"/>
                        </a:rPr>
                        <a:t>A. Sudhir Bale et al., “The impact of generative content on individuals privacy and ethical concerns,” International Journal of Intelligent Systems and Applications in Engineering, vol. 12, no. 1s, pp. 697–703, Sep. 2023. [Online]. Available: </a:t>
                      </a:r>
                      <a:r>
                        <a:rPr lang="en-GB" sz="1200" kern="1200" dirty="0">
                          <a:solidFill>
                            <a:schemeClr val="tx1"/>
                          </a:solidFill>
                          <a:latin typeface="Lato" panose="020F0502020204030203" pitchFamily="34" charset="0"/>
                          <a:ea typeface="Lato" panose="020F0502020204030203" pitchFamily="34" charset="0"/>
                          <a:cs typeface="Lato" panose="020F0502020204030203" pitchFamily="34" charset="0"/>
                          <a:hlinkClick r:id="rId3">
                            <a:extLst>
                              <a:ext uri="{A12FA001-AC4F-418D-AE19-62706E023703}">
                                <ahyp:hlinkClr xmlns:ahyp="http://schemas.microsoft.com/office/drawing/2018/hyperlinkcolor" val="tx"/>
                              </a:ext>
                            </a:extLst>
                          </a:hlinkClick>
                        </a:rPr>
                        <a:t>https://www.ijisae.org/index.php/IJISAE/article/view/3503</a:t>
                      </a:r>
                      <a:endParaRPr lang="en-GB" sz="1200" kern="1200" dirty="0">
                        <a:solidFill>
                          <a:schemeClr val="tx1"/>
                        </a:solidFill>
                        <a:latin typeface="Lato" panose="020F0502020204030203" pitchFamily="34" charset="0"/>
                        <a:ea typeface="Lato" panose="020F0502020204030203" pitchFamily="34" charset="0"/>
                        <a:cs typeface="Lato" panose="020F0502020204030203" pitchFamily="34" charset="0"/>
                      </a:endParaRPr>
                    </a:p>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J. Angwin, J. Larson, S. </a:t>
                      </a:r>
                      <a:r>
                        <a:rPr lang="en-US" sz="1200" dirty="0" err="1">
                          <a:solidFill>
                            <a:schemeClr val="tx1"/>
                          </a:solidFill>
                        </a:rPr>
                        <a:t>Mattu</a:t>
                      </a:r>
                      <a:r>
                        <a:rPr lang="en-US" sz="1200" dirty="0">
                          <a:solidFill>
                            <a:schemeClr val="tx1"/>
                          </a:solidFill>
                        </a:rPr>
                        <a:t>, and L. Kirchner. “Machine bias.” Accessed on 29 October 2023, ProPublica. (2016), [Online]. Available: https://www.propublica.org/article/</a:t>
                      </a:r>
                      <a:r>
                        <a:rPr lang="en-US" sz="1200" dirty="0" err="1">
                          <a:solidFill>
                            <a:schemeClr val="tx1"/>
                          </a:solidFill>
                        </a:rPr>
                        <a:t>machine-bias-risk-assessmentsin-criminal-sentencing</a:t>
                      </a:r>
                      <a:r>
                        <a:rPr lang="en-US" sz="1200" dirty="0">
                          <a:solidFill>
                            <a:schemeClr val="tx1"/>
                          </a:solidFill>
                        </a:rPr>
                        <a:t>.</a:t>
                      </a:r>
                    </a:p>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R. Bartlett, A. Morse, R. Stanton, and N. Wallace, “Consumer‐lending discrimination in the fintech era,” National Bureau of Economic Research, Working Paper 25943, 2019. </a:t>
                      </a:r>
                      <a:r>
                        <a:rPr lang="en-US" sz="1200" dirty="0" err="1">
                          <a:solidFill>
                            <a:schemeClr val="tx1"/>
                          </a:solidFill>
                        </a:rPr>
                        <a:t>doi</a:t>
                      </a:r>
                      <a:r>
                        <a:rPr lang="en-US" sz="1200" dirty="0">
                          <a:solidFill>
                            <a:schemeClr val="tx1"/>
                          </a:solidFill>
                        </a:rPr>
                        <a:t>: 10.3386/w25943. [Online]. Available: </a:t>
                      </a:r>
                      <a:r>
                        <a:rPr lang="en-US" sz="1200" dirty="0">
                          <a:solidFill>
                            <a:schemeClr val="tx1"/>
                          </a:solidFill>
                          <a:hlinkClick r:id="rId4">
                            <a:extLst>
                              <a:ext uri="{A12FA001-AC4F-418D-AE19-62706E023703}">
                                <ahyp:hlinkClr xmlns:ahyp="http://schemas.microsoft.com/office/drawing/2018/hyperlinkcolor" val="tx"/>
                              </a:ext>
                            </a:extLst>
                          </a:hlinkClick>
                        </a:rPr>
                        <a:t>http://www.nber.org/papers/w25943</a:t>
                      </a:r>
                      <a:r>
                        <a:rPr lang="en-US" sz="1200" dirty="0">
                          <a:solidFill>
                            <a:schemeClr val="tx1"/>
                          </a:solidFill>
                        </a:rPr>
                        <a:t>.</a:t>
                      </a:r>
                    </a:p>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1"/>
                          </a:solidFill>
                        </a:rPr>
                        <a:t>L. Sweeney, “Discrimination in online ad delivery,” </a:t>
                      </a:r>
                      <a:r>
                        <a:rPr lang="en-US" sz="1200" dirty="0" err="1">
                          <a:solidFill>
                            <a:schemeClr val="tx1"/>
                          </a:solidFill>
                        </a:rPr>
                        <a:t>Commun</a:t>
                      </a:r>
                      <a:r>
                        <a:rPr lang="en-US" sz="1200" dirty="0">
                          <a:solidFill>
                            <a:schemeClr val="tx1"/>
                          </a:solidFill>
                        </a:rPr>
                        <a:t>. ACM, vol. 56, no. 5, pp. 44–54, May 2013, </a:t>
                      </a:r>
                      <a:r>
                        <a:rPr lang="en-US" sz="1200" dirty="0" err="1">
                          <a:solidFill>
                            <a:schemeClr val="tx1"/>
                          </a:solidFill>
                        </a:rPr>
                        <a:t>issn</a:t>
                      </a:r>
                      <a:r>
                        <a:rPr lang="en-US" sz="1200" dirty="0">
                          <a:solidFill>
                            <a:schemeClr val="tx1"/>
                          </a:solidFill>
                        </a:rPr>
                        <a:t>: 0001‐0782. </a:t>
                      </a:r>
                      <a:r>
                        <a:rPr lang="en-US" sz="1200" dirty="0" err="1">
                          <a:solidFill>
                            <a:schemeClr val="tx1"/>
                          </a:solidFill>
                        </a:rPr>
                        <a:t>doi</a:t>
                      </a:r>
                      <a:r>
                        <a:rPr lang="en-US" sz="1200" dirty="0">
                          <a:solidFill>
                            <a:schemeClr val="tx1"/>
                          </a:solidFill>
                        </a:rPr>
                        <a:t>: 10.1145/2447976.2447990. [Online]. Available: </a:t>
                      </a:r>
                      <a:r>
                        <a:rPr lang="en-US" sz="1200" dirty="0">
                          <a:solidFill>
                            <a:schemeClr val="tx1"/>
                          </a:solidFill>
                          <a:hlinkClick r:id="rId5">
                            <a:extLst>
                              <a:ext uri="{A12FA001-AC4F-418D-AE19-62706E023703}">
                                <ahyp:hlinkClr xmlns:ahyp="http://schemas.microsoft.com/office/drawing/2018/hyperlinkcolor" val="tx"/>
                              </a:ext>
                            </a:extLst>
                          </a:hlinkClick>
                        </a:rPr>
                        <a:t>https://doi.org/10.1145/2447976.2447990</a:t>
                      </a:r>
                      <a:r>
                        <a:rPr lang="en-US" sz="1200" dirty="0">
                          <a:solidFill>
                            <a:schemeClr val="tx1"/>
                          </a:solidFill>
                        </a:rPr>
                        <a:t>.</a:t>
                      </a:r>
                    </a:p>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endParaRPr lang="en-GB" sz="1200" kern="1200" dirty="0">
                        <a:solidFill>
                          <a:schemeClr val="tx1"/>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rgbClr val="BA0C2F"/>
                      </a:solidFill>
                      <a:prstDash val="solid"/>
                      <a:round/>
                      <a:headEnd type="none" w="med" len="med"/>
                      <a:tailEnd type="none" w="med" len="med"/>
                    </a:lnL>
                    <a:lnR w="12700" cap="flat" cmpd="sng" algn="ctr">
                      <a:solidFill>
                        <a:srgbClr val="BA0C2F"/>
                      </a:solidFill>
                      <a:prstDash val="solid"/>
                      <a:round/>
                      <a:headEnd type="none" w="med" len="med"/>
                      <a:tailEnd type="none" w="med" len="med"/>
                    </a:lnR>
                    <a:lnT w="12700" cap="flat" cmpd="sng" algn="ctr">
                      <a:solidFill>
                        <a:srgbClr val="BA0C2F"/>
                      </a:solidFill>
                      <a:prstDash val="solid"/>
                      <a:round/>
                      <a:headEnd type="none" w="med" len="med"/>
                      <a:tailEnd type="none" w="med" len="med"/>
                    </a:lnT>
                    <a:lnB w="12700" cap="flat" cmpd="sng" algn="ctr">
                      <a:solidFill>
                        <a:srgbClr val="BA0C2F"/>
                      </a:solidFill>
                      <a:prstDash val="solid"/>
                      <a:round/>
                      <a:headEnd type="none" w="med" len="med"/>
                      <a:tailEnd type="none" w="med" len="med"/>
                    </a:lnB>
                  </a:tcPr>
                </a:tc>
                <a:extLst>
                  <a:ext uri="{0D108BD9-81ED-4DB2-BD59-A6C34878D82A}">
                    <a16:rowId xmlns:a16="http://schemas.microsoft.com/office/drawing/2014/main" val="326102250"/>
                  </a:ext>
                </a:extLst>
              </a:tr>
            </a:tbl>
          </a:graphicData>
        </a:graphic>
      </p:graphicFrame>
      <p:graphicFrame>
        <p:nvGraphicFramePr>
          <p:cNvPr id="19" name="Table 18">
            <a:extLst>
              <a:ext uri="{FF2B5EF4-FFF2-40B4-BE49-F238E27FC236}">
                <a16:creationId xmlns:a16="http://schemas.microsoft.com/office/drawing/2014/main" id="{BCF9112A-0D85-A645-A5C0-856DCFA88743}"/>
              </a:ext>
            </a:extLst>
          </p:cNvPr>
          <p:cNvGraphicFramePr>
            <a:graphicFrameLocks noGrp="1"/>
          </p:cNvGraphicFramePr>
          <p:nvPr>
            <p:extLst>
              <p:ext uri="{D42A27DB-BD31-4B8C-83A1-F6EECF244321}">
                <p14:modId xmlns:p14="http://schemas.microsoft.com/office/powerpoint/2010/main" val="1485374668"/>
              </p:ext>
            </p:extLst>
          </p:nvPr>
        </p:nvGraphicFramePr>
        <p:xfrm>
          <a:off x="570316" y="10798964"/>
          <a:ext cx="14010871" cy="540000"/>
        </p:xfrm>
        <a:graphic>
          <a:graphicData uri="http://schemas.openxmlformats.org/drawingml/2006/table">
            <a:tbl>
              <a:tblPr firstRow="1" firstCol="1" bandRow="1">
                <a:tableStyleId>{2D5ABB26-0587-4C30-8999-92F81FD0307C}</a:tableStyleId>
              </a:tblPr>
              <a:tblGrid>
                <a:gridCol w="14010871">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METHODOLOGY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graphicFrame>
        <p:nvGraphicFramePr>
          <p:cNvPr id="23" name="Table 22">
            <a:extLst>
              <a:ext uri="{FF2B5EF4-FFF2-40B4-BE49-F238E27FC236}">
                <a16:creationId xmlns:a16="http://schemas.microsoft.com/office/drawing/2014/main" id="{4A76AE7D-46E2-D741-A379-888C1DF94A0C}"/>
              </a:ext>
            </a:extLst>
          </p:cNvPr>
          <p:cNvGraphicFramePr>
            <a:graphicFrameLocks noGrp="1"/>
          </p:cNvGraphicFramePr>
          <p:nvPr>
            <p:extLst>
              <p:ext uri="{D42A27DB-BD31-4B8C-83A1-F6EECF244321}">
                <p14:modId xmlns:p14="http://schemas.microsoft.com/office/powerpoint/2010/main" val="389674769"/>
              </p:ext>
            </p:extLst>
          </p:nvPr>
        </p:nvGraphicFramePr>
        <p:xfrm>
          <a:off x="570317" y="17747350"/>
          <a:ext cx="7138584" cy="3557520"/>
        </p:xfrm>
        <a:graphic>
          <a:graphicData uri="http://schemas.openxmlformats.org/drawingml/2006/table">
            <a:tbl>
              <a:tblPr firstRow="1" bandRow="1">
                <a:tableStyleId>{2D5ABB26-0587-4C30-8999-92F81FD0307C}</a:tableStyleId>
              </a:tblPr>
              <a:tblGrid>
                <a:gridCol w="7138584">
                  <a:extLst>
                    <a:ext uri="{9D8B030D-6E8A-4147-A177-3AD203B41FA5}">
                      <a16:colId xmlns:a16="http://schemas.microsoft.com/office/drawing/2014/main" val="2430199447"/>
                    </a:ext>
                  </a:extLst>
                </a:gridCol>
              </a:tblGrid>
              <a:tr h="540000">
                <a:tc>
                  <a:txBody>
                    <a:bodyPr/>
                    <a:lstStyle/>
                    <a:p>
                      <a:pPr algn="just"/>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CONCLUSIONS AND FUTURE WORK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540232">
                <a:tc>
                  <a:txBody>
                    <a:bodyPr/>
                    <a:lstStyle/>
                    <a:p>
                      <a:pPr marL="0" marR="0" lvl="0" indent="0" algn="just"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In line with the results achieved it was clear that Dall-E was the most in line with the requirements of a non-biased generative model, having the least bias in comparison to the other models. This lack of bias led to the discovery of its anti-bias measure, this being a prompt </a:t>
                      </a:r>
                      <a:r>
                        <a:rPr lang="en-US" sz="1600" kern="1200" dirty="0">
                          <a:solidFill>
                            <a:schemeClr val="tx1"/>
                          </a:solidFill>
                          <a:latin typeface="Lato" panose="020F0502020204030203" pitchFamily="34" charset="0"/>
                          <a:ea typeface="Lato" panose="020F0502020204030203" pitchFamily="34" charset="0"/>
                          <a:cs typeface="Lato" panose="020F0502020204030203" pitchFamily="34" charset="0"/>
                        </a:rPr>
                        <a:t>enhancing model which rewrites the initial prompt for safety reasons and to achieve </a:t>
                      </a:r>
                      <a:r>
                        <a:rPr lang="en-GB" sz="1600" kern="1200" dirty="0">
                          <a:solidFill>
                            <a:schemeClr val="tx1"/>
                          </a:solidFill>
                          <a:latin typeface="Lato" panose="020F0502020204030203" pitchFamily="34" charset="0"/>
                          <a:ea typeface="Lato" panose="020F0502020204030203" pitchFamily="34" charset="0"/>
                          <a:cs typeface="Lato" panose="020F0502020204030203" pitchFamily="34" charset="0"/>
                        </a:rPr>
                        <a:t>higher quality images. Furthermore, the results indicated that amongst some models steps are being taken to reduce gender and race bias, however this does not appear to be the case for age bias seeing as 20-29 was a dominant age amongst all results. This research can be expanded upon by delving deeper into different forms of bias, studying alternate bias reduction measures similar to that applied in Dall-E and the creation of a small scale non-biased generative model  by which bias reduction techniques can be further studied.</a:t>
                      </a: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4" name="Table 23">
            <a:extLst>
              <a:ext uri="{FF2B5EF4-FFF2-40B4-BE49-F238E27FC236}">
                <a16:creationId xmlns:a16="http://schemas.microsoft.com/office/drawing/2014/main" id="{DE79CB83-B327-A140-8283-A9AC73600A29}"/>
              </a:ext>
            </a:extLst>
          </p:cNvPr>
          <p:cNvGraphicFramePr>
            <a:graphicFrameLocks noGrp="1"/>
          </p:cNvGraphicFramePr>
          <p:nvPr>
            <p:extLst>
              <p:ext uri="{D42A27DB-BD31-4B8C-83A1-F6EECF244321}">
                <p14:modId xmlns:p14="http://schemas.microsoft.com/office/powerpoint/2010/main" val="1161476647"/>
              </p:ext>
            </p:extLst>
          </p:nvPr>
        </p:nvGraphicFramePr>
        <p:xfrm>
          <a:off x="570316" y="7989342"/>
          <a:ext cx="6736947" cy="2737747"/>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490324">
                <a:tc>
                  <a:txBody>
                    <a:bodyPr/>
                    <a:lstStyle/>
                    <a:p>
                      <a:pPr algn="just"/>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AIM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219587">
                <a:tc>
                  <a:txBody>
                    <a:bodyPr/>
                    <a:lstStyle/>
                    <a:p>
                      <a:pPr marL="0" marR="0" lvl="0" indent="0" algn="just"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In accordance with the introduction the main aim for this research paper was to identify the types of bias present within the models and training dataset with a particular focus on gender, racial, age and prominence biases. Through the generation of innately biased images in particular those of doctors and nurses in conjunction with qualitative analysis of the appropriate metrics. Leading to the identification of prominent bias forms, mitigation measures implemented and the creation of a simple python pipeline by which this can be replicated.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17" name="Table 16">
            <a:extLst>
              <a:ext uri="{FF2B5EF4-FFF2-40B4-BE49-F238E27FC236}">
                <a16:creationId xmlns:a16="http://schemas.microsoft.com/office/drawing/2014/main" id="{E4B7EE86-7D05-F747-8F31-866BE38A503B}"/>
              </a:ext>
            </a:extLst>
          </p:cNvPr>
          <p:cNvGraphicFramePr>
            <a:graphicFrameLocks noGrp="1"/>
          </p:cNvGraphicFramePr>
          <p:nvPr>
            <p:extLst>
              <p:ext uri="{D42A27DB-BD31-4B8C-83A1-F6EECF244321}">
                <p14:modId xmlns:p14="http://schemas.microsoft.com/office/powerpoint/2010/main" val="2330619250"/>
              </p:ext>
            </p:extLst>
          </p:nvPr>
        </p:nvGraphicFramePr>
        <p:xfrm>
          <a:off x="7845427" y="3596392"/>
          <a:ext cx="6735761" cy="519773"/>
        </p:xfrm>
        <a:graphic>
          <a:graphicData uri="http://schemas.openxmlformats.org/drawingml/2006/table">
            <a:tbl>
              <a:tblPr firstRow="1" firstCol="1" bandRow="1">
                <a:tableStyleId>{2D5ABB26-0587-4C30-8999-92F81FD0307C}</a:tableStyleId>
              </a:tblPr>
              <a:tblGrid>
                <a:gridCol w="6735761">
                  <a:extLst>
                    <a:ext uri="{9D8B030D-6E8A-4147-A177-3AD203B41FA5}">
                      <a16:colId xmlns:a16="http://schemas.microsoft.com/office/drawing/2014/main" val="2430199447"/>
                    </a:ext>
                  </a:extLst>
                </a:gridCol>
              </a:tblGrid>
              <a:tr h="519773">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EXAMPLE IMAGES &amp; RESULTS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graphicFrame>
        <p:nvGraphicFramePr>
          <p:cNvPr id="4" name="Diagram 3">
            <a:extLst>
              <a:ext uri="{FF2B5EF4-FFF2-40B4-BE49-F238E27FC236}">
                <a16:creationId xmlns:a16="http://schemas.microsoft.com/office/drawing/2014/main" id="{F2825C52-59A3-3942-B660-8B326AB1D8FF}"/>
              </a:ext>
            </a:extLst>
          </p:cNvPr>
          <p:cNvGraphicFramePr/>
          <p:nvPr>
            <p:extLst>
              <p:ext uri="{D42A27DB-BD31-4B8C-83A1-F6EECF244321}">
                <p14:modId xmlns:p14="http://schemas.microsoft.com/office/powerpoint/2010/main" val="3140870258"/>
              </p:ext>
            </p:extLst>
          </p:nvPr>
        </p:nvGraphicFramePr>
        <p:xfrm>
          <a:off x="538161" y="11410839"/>
          <a:ext cx="14043025" cy="214756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2" name="Rectangle 11">
            <a:extLst>
              <a:ext uri="{FF2B5EF4-FFF2-40B4-BE49-F238E27FC236}">
                <a16:creationId xmlns:a16="http://schemas.microsoft.com/office/drawing/2014/main" id="{606D79F7-9C30-1F49-8487-92D85E860797}"/>
              </a:ext>
            </a:extLst>
          </p:cNvPr>
          <p:cNvSpPr/>
          <p:nvPr/>
        </p:nvSpPr>
        <p:spPr>
          <a:xfrm>
            <a:off x="11473132" y="602478"/>
            <a:ext cx="3646218" cy="861774"/>
          </a:xfrm>
          <a:prstGeom prst="rect">
            <a:avLst/>
          </a:prstGeom>
        </p:spPr>
        <p:txBody>
          <a:bodyPr wrap="square">
            <a:spAutoFit/>
          </a:bodyPr>
          <a:lstStyle/>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B.Sc. IT (Hons.)</a:t>
            </a:r>
          </a:p>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Artificial Intelligence</a:t>
            </a:r>
          </a:p>
        </p:txBody>
      </p:sp>
      <p:pic>
        <p:nvPicPr>
          <p:cNvPr id="3" name="Picture 2">
            <a:extLst>
              <a:ext uri="{FF2B5EF4-FFF2-40B4-BE49-F238E27FC236}">
                <a16:creationId xmlns:a16="http://schemas.microsoft.com/office/drawing/2014/main" id="{7269E329-3412-1F45-B65C-89F93DC7EC94}"/>
              </a:ext>
            </a:extLst>
          </p:cNvPr>
          <p:cNvPicPr>
            <a:picLocks noChangeAspect="1"/>
          </p:cNvPicPr>
          <p:nvPr/>
        </p:nvPicPr>
        <p:blipFill>
          <a:blip r:embed="rId11"/>
          <a:stretch>
            <a:fillRect/>
          </a:stretch>
        </p:blipFill>
        <p:spPr>
          <a:xfrm>
            <a:off x="16076" y="-6794"/>
            <a:ext cx="8593282" cy="2187110"/>
          </a:xfrm>
          <a:prstGeom prst="rect">
            <a:avLst/>
          </a:prstGeom>
        </p:spPr>
      </p:pic>
      <p:grpSp>
        <p:nvGrpSpPr>
          <p:cNvPr id="10" name="Group 9">
            <a:extLst>
              <a:ext uri="{FF2B5EF4-FFF2-40B4-BE49-F238E27FC236}">
                <a16:creationId xmlns:a16="http://schemas.microsoft.com/office/drawing/2014/main" id="{3ABC85E8-5F78-4D62-F8DD-D999C23B9734}"/>
              </a:ext>
            </a:extLst>
          </p:cNvPr>
          <p:cNvGrpSpPr/>
          <p:nvPr/>
        </p:nvGrpSpPr>
        <p:grpSpPr>
          <a:xfrm>
            <a:off x="8633652" y="4220775"/>
            <a:ext cx="4916959" cy="7031862"/>
            <a:chOff x="8633652" y="4220775"/>
            <a:chExt cx="4916959" cy="7031862"/>
          </a:xfrm>
        </p:grpSpPr>
        <p:pic>
          <p:nvPicPr>
            <p:cNvPr id="6" name="Picture 5" descr="A graph of different colored bars&#10;&#10;Description automatically generated">
              <a:extLst>
                <a:ext uri="{FF2B5EF4-FFF2-40B4-BE49-F238E27FC236}">
                  <a16:creationId xmlns:a16="http://schemas.microsoft.com/office/drawing/2014/main" id="{BA30C29F-5C91-C15B-DAEF-116094B5E081}"/>
                </a:ext>
              </a:extLst>
            </p:cNvPr>
            <p:cNvPicPr>
              <a:picLocks noChangeAspect="1"/>
            </p:cNvPicPr>
            <p:nvPr/>
          </p:nvPicPr>
          <p:blipFill>
            <a:blip r:embed="rId12"/>
            <a:stretch>
              <a:fillRect/>
            </a:stretch>
          </p:blipFill>
          <p:spPr>
            <a:xfrm>
              <a:off x="8633652" y="7580477"/>
              <a:ext cx="4916959" cy="3672160"/>
            </a:xfrm>
            <a:prstGeom prst="rect">
              <a:avLst/>
            </a:prstGeom>
          </p:spPr>
        </p:pic>
        <p:pic>
          <p:nvPicPr>
            <p:cNvPr id="9" name="Picture 8" descr="A collage of several people wearing medical uniforms&#10;&#10;Description automatically generated">
              <a:extLst>
                <a:ext uri="{FF2B5EF4-FFF2-40B4-BE49-F238E27FC236}">
                  <a16:creationId xmlns:a16="http://schemas.microsoft.com/office/drawing/2014/main" id="{90FFA1FD-BC92-EB78-E3D7-C55351BE654E}"/>
                </a:ext>
              </a:extLst>
            </p:cNvPr>
            <p:cNvPicPr>
              <a:picLocks noChangeAspect="1"/>
            </p:cNvPicPr>
            <p:nvPr/>
          </p:nvPicPr>
          <p:blipFill>
            <a:blip r:embed="rId13"/>
            <a:stretch>
              <a:fillRect/>
            </a:stretch>
          </p:blipFill>
          <p:spPr>
            <a:xfrm>
              <a:off x="9386307" y="4220775"/>
              <a:ext cx="3654000" cy="3300060"/>
            </a:xfrm>
            <a:prstGeom prst="rect">
              <a:avLst/>
            </a:prstGeom>
          </p:spPr>
        </p:pic>
      </p:grpSp>
    </p:spTree>
    <p:extLst>
      <p:ext uri="{BB962C8B-B14F-4D97-AF65-F5344CB8AC3E}">
        <p14:creationId xmlns:p14="http://schemas.microsoft.com/office/powerpoint/2010/main" val="22249149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1269</TotalTime>
  <Words>1098</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Lato</vt:lpstr>
      <vt:lpstr>Lato Black</vt:lpstr>
      <vt:lpstr>Lato Light</vt:lpstr>
      <vt:lpstr>Lato Semibold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Jerome Agius</cp:lastModifiedBy>
  <cp:revision>51</cp:revision>
  <cp:lastPrinted>2020-02-20T07:04:01Z</cp:lastPrinted>
  <dcterms:created xsi:type="dcterms:W3CDTF">2020-01-29T13:06:55Z</dcterms:created>
  <dcterms:modified xsi:type="dcterms:W3CDTF">2024-05-04T13:25:50Z</dcterms:modified>
</cp:coreProperties>
</file>