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33"/>
  </p:notesMasterIdLst>
  <p:sldIdLst>
    <p:sldId id="27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6" r:id="rId57"/>
    <p:sldId id="33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38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7" r:id="rId99"/>
    <p:sldId id="411" r:id="rId100"/>
    <p:sldId id="412" r:id="rId101"/>
    <p:sldId id="413" r:id="rId102"/>
    <p:sldId id="414" r:id="rId103"/>
    <p:sldId id="415" r:id="rId104"/>
    <p:sldId id="416" r:id="rId105"/>
    <p:sldId id="417" r:id="rId106"/>
    <p:sldId id="418" r:id="rId107"/>
    <p:sldId id="419" r:id="rId108"/>
    <p:sldId id="420" r:id="rId109"/>
    <p:sldId id="421" r:id="rId110"/>
    <p:sldId id="422" r:id="rId111"/>
    <p:sldId id="423" r:id="rId112"/>
    <p:sldId id="339" r:id="rId113"/>
    <p:sldId id="340" r:id="rId114"/>
    <p:sldId id="341" r:id="rId115"/>
    <p:sldId id="342" r:id="rId116"/>
    <p:sldId id="343" r:id="rId117"/>
    <p:sldId id="344" r:id="rId118"/>
    <p:sldId id="345" r:id="rId119"/>
    <p:sldId id="346" r:id="rId120"/>
    <p:sldId id="347" r:id="rId121"/>
    <p:sldId id="348" r:id="rId122"/>
    <p:sldId id="349" r:id="rId123"/>
    <p:sldId id="350" r:id="rId124"/>
    <p:sldId id="351" r:id="rId125"/>
    <p:sldId id="352" r:id="rId126"/>
    <p:sldId id="353" r:id="rId127"/>
    <p:sldId id="354" r:id="rId128"/>
    <p:sldId id="355" r:id="rId129"/>
    <p:sldId id="356" r:id="rId130"/>
    <p:sldId id="357" r:id="rId131"/>
    <p:sldId id="277" r:id="rId1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DB"/>
    <a:srgbClr val="CCFF33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772A7E-47CC-416C-87E7-31ED3842F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33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93D10911-3A9D-4A0A-8E68-1AE869313173}" type="slidenum">
              <a:rPr lang="en-US" altLang="en-US" sz="1200" smtClean="0"/>
              <a:pPr>
                <a:defRPr/>
              </a:pPr>
              <a:t>8</a:t>
            </a:fld>
            <a:endParaRPr lang="en-US" altLang="en-US" sz="1200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24683CEE-3809-46AA-B905-F71C438467B3}" type="slidenum">
              <a:rPr lang="en-US" altLang="en-US" sz="1200" smtClean="0"/>
              <a:pPr>
                <a:defRPr/>
              </a:pPr>
              <a:t>28</a:t>
            </a:fld>
            <a:endParaRPr lang="en-US" altLang="en-US" sz="1200" smtClean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DAB54A3F-0D13-4B87-8B6D-D2CBB87B7821}" type="slidenum">
              <a:rPr lang="en-US" altLang="en-US" sz="1200" smtClean="0"/>
              <a:pPr>
                <a:defRPr/>
              </a:pPr>
              <a:t>29</a:t>
            </a:fld>
            <a:endParaRPr lang="en-US" altLang="en-US" sz="1200" smtClean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06C44-445D-45B2-BDCB-9377B868E980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5BC4F-E081-4CFD-8D83-14F62AF9AD66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2AA50-F440-49EA-9F2F-E5D6018920C8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647B-CBEC-4398-9FE2-6CA7327A16AF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68702-402A-4D05-AAE7-27ECAE8D7A83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DFE3B-496B-4E90-BB3E-023D57FD7A9E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15331C-7F05-4093-8BEA-A4D5011E424D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243B4-ABDE-4D22-B730-FB27F74A2355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0F159796-E2B3-4BD7-B8C8-F59EC627866F}" type="slidenum">
              <a:rPr lang="en-US" altLang="en-US" sz="1200" smtClean="0"/>
              <a:pPr>
                <a:defRPr/>
              </a:pPr>
              <a:t>9</a:t>
            </a:fld>
            <a:endParaRPr lang="en-US" altLang="en-US" sz="120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0FDC2-CFB1-4487-A8F2-A6F50159CBC4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076557-E773-4731-B698-8B5AF4E01468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8AF2F0-13D1-4D8A-8444-26C2D55F754D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ABD155-8F6C-4F5B-B698-C5E4A450B693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68D0-298D-41AC-A86F-89B6B4F87430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1C7BC6-9596-4C6D-9B8D-E9EC05A78DCB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5BF31-F528-4C4B-AEC5-25B1A1FB3737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7AE380-ACE9-4C52-88FC-6449D5D7F56C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1FDD-46CE-4CDA-95EF-C3CDB5AFFE7E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Start at G-&gt;O-&gt;J end; FIFO O-&gt; nowhere </a:t>
            </a:r>
            <a:r>
              <a:rPr lang="en-US" dirty="0" err="1" smtClean="0"/>
              <a:t>dequeue</a:t>
            </a:r>
            <a:r>
              <a:rPr lang="en-US" dirty="0" smtClean="0"/>
              <a:t> O; back to J; J-&gt;A-&gt;C-&gt;K cycle pop CA; back to J; G-&gt;J-&gt;K-&gt;E-&gt;T-&gt;S; all vertices visited so pop STEKJG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Queue OJ, J, ACK, E, TS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09C6B2-2918-4BCD-94F1-3A740349619F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81B2885C-C46A-42FD-87E6-7CE382ACBC87}" type="slidenum">
              <a:rPr lang="en-US" altLang="en-US" sz="1200" smtClean="0"/>
              <a:pPr>
                <a:defRPr/>
              </a:pPr>
              <a:t>10</a:t>
            </a:fld>
            <a:endParaRPr lang="en-US" altLang="en-US" sz="120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52B62C61-B053-4C67-89B5-343AEAE8DBB9}" type="slidenum">
              <a:rPr lang="en-US" altLang="en-US" sz="1200" smtClean="0"/>
              <a:pPr>
                <a:defRPr/>
              </a:pPr>
              <a:t>11</a:t>
            </a:fld>
            <a:endParaRPr lang="en-US" altLang="en-US" sz="1200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639B7836-855C-44C9-82C8-58D75A66CF68}" type="slidenum">
              <a:rPr lang="en-US" altLang="en-US" sz="1200" smtClean="0"/>
              <a:pPr>
                <a:defRPr/>
              </a:pPr>
              <a:t>19</a:t>
            </a:fld>
            <a:endParaRPr lang="en-US" altLang="en-US" sz="1200" smtClean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93BFC49E-6FDD-44A9-B427-62FFFBA1CF9E}" type="slidenum">
              <a:rPr lang="en-US" altLang="en-US" sz="1200" smtClean="0"/>
              <a:pPr>
                <a:defRPr/>
              </a:pPr>
              <a:t>20</a:t>
            </a:fld>
            <a:endParaRPr lang="en-US" altLang="en-US" sz="1200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C20FFD7E-4D70-47D8-83B8-E447243855DB}" type="slidenum">
              <a:rPr lang="en-US" altLang="en-US" sz="1200" smtClean="0"/>
              <a:pPr>
                <a:defRPr/>
              </a:pPr>
              <a:t>23</a:t>
            </a:fld>
            <a:endParaRPr lang="en-US" altLang="en-US" sz="1200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95784BCE-C523-470A-A7FF-EAF1462B18EA}" type="slidenum">
              <a:rPr lang="en-US" altLang="en-US" sz="1200" smtClean="0"/>
              <a:pPr>
                <a:defRPr/>
              </a:pPr>
              <a:t>25</a:t>
            </a:fld>
            <a:endParaRPr lang="en-US" altLang="en-US" sz="1200" smtClean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95B2DAD4-BFCC-4993-9CF7-65D96DA06972}" type="slidenum">
              <a:rPr lang="en-US" altLang="en-US" sz="1200" smtClean="0"/>
              <a:pPr>
                <a:defRPr/>
              </a:pPr>
              <a:t>27</a:t>
            </a:fld>
            <a:endParaRPr lang="en-US" altLang="en-US" sz="1200" smtClean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/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3478" tIns="46739" rIns="93478" bIns="46739"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A802E-D314-48F9-9F42-2B9BCABFA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8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51A25-FBC3-46E6-99C7-E2415AC87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7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CCE3B-B81D-4FE1-9487-43FA39A4C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13F57-752C-4080-A254-9C1D5599B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2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33EF1-03F7-405E-BE73-BED79C286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68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EDB4E-25A1-4672-AD0B-6AE586513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6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0AF3D-5280-43F8-B1C0-633B0EAC3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30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8C8BA-F9EE-49BF-8E9B-6218C9220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6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DB345-13D6-4F82-B20F-E50242818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2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872A4-1BB1-4A91-9924-3C8951AC4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32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36EE-1CC7-4EF9-ACE4-B5E3F9417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9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51823E8-71C6-418C-90CC-DCD4CE409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Graphs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6400800" cy="314325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n-ea"/>
                <a:cs typeface="+mn-cs"/>
              </a:rPr>
              <a:t>Graph Terminology</a:t>
            </a:r>
          </a:p>
          <a:p>
            <a:pPr>
              <a:defRPr/>
            </a:pPr>
            <a:r>
              <a:rPr lang="en-US" smtClean="0">
                <a:ea typeface="+mn-ea"/>
                <a:cs typeface="+mn-cs"/>
              </a:rPr>
              <a:t>Searching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Weighted Directed Graphs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2819400" y="20574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600200" y="49530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572000" y="24384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219200" y="28956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3962400" y="41910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6248400" y="47244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6400800" y="25908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752600" y="3733800"/>
            <a:ext cx="228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586038" y="4724400"/>
            <a:ext cx="1444625" cy="53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 flipV="1">
            <a:off x="2133600" y="3505200"/>
            <a:ext cx="2057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2057400" y="2590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581400" y="2743200"/>
            <a:ext cx="838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953000" y="4572000"/>
            <a:ext cx="1371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 flipV="1">
            <a:off x="3733800" y="2667000"/>
            <a:ext cx="2743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V="1">
            <a:off x="4876800" y="3200400"/>
            <a:ext cx="1600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5562600" y="2819400"/>
            <a:ext cx="838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V="1">
            <a:off x="6858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810000" y="2438400"/>
            <a:ext cx="762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584200" y="6096000"/>
            <a:ext cx="797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Directed edges only allow movement in one direction.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041525" y="2401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431925" y="4230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124200" y="5105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651125" y="3925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489325" y="3240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098925" y="2097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479925" y="339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5318125" y="4764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7070725" y="3849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927725" y="3468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5775325" y="2478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22" y="1329071"/>
            <a:ext cx="8015844" cy="491933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altLang="en-US" sz="2000" dirty="0" err="1" smtClean="0"/>
              <a:t>Dijk</a:t>
            </a:r>
            <a:r>
              <a:rPr lang="en-US" altLang="en-US" sz="2000" dirty="0" smtClean="0"/>
              <a:t>(g)</a:t>
            </a:r>
          </a:p>
          <a:p>
            <a:pPr marL="0" indent="0">
              <a:lnSpc>
                <a:spcPct val="95000"/>
              </a:lnSpc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altLang="en-US" sz="2000" dirty="0"/>
              <a:t>	</a:t>
            </a:r>
            <a:r>
              <a:rPr lang="en-US" sz="2000" dirty="0"/>
              <a:t>initialize </a:t>
            </a:r>
            <a:r>
              <a:rPr lang="en-US" altLang="en-US" sz="2000" dirty="0"/>
              <a:t>distance to source </a:t>
            </a:r>
            <a:r>
              <a:rPr lang="en-US" altLang="en-US" sz="2000" dirty="0" smtClean="0"/>
              <a:t>vertex, s, to zero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	for</a:t>
            </a:r>
            <a:r>
              <a:rPr lang="en-US" altLang="en-US" sz="2000" dirty="0"/>
              <a:t>  all v ∈ V–{s</a:t>
            </a:r>
            <a:r>
              <a:rPr lang="en-US" altLang="en-US" sz="2000" dirty="0" smtClean="0"/>
              <a:t>}		</a:t>
            </a:r>
            <a:r>
              <a:rPr lang="en-US" altLang="en-US" sz="2000" dirty="0"/>
              <a:t> set all other </a:t>
            </a:r>
            <a:r>
              <a:rPr lang="en-US" altLang="en-US" sz="2000" dirty="0" smtClean="0"/>
              <a:t>vertices’ distances </a:t>
            </a:r>
            <a:r>
              <a:rPr lang="en-US" altLang="en-US" sz="2000" dirty="0"/>
              <a:t>to infinity</a:t>
            </a:r>
            <a:br>
              <a:rPr lang="en-US" altLang="en-US" sz="2000" dirty="0"/>
            </a:br>
            <a:r>
              <a:rPr lang="en-US" altLang="en-US" sz="2000" dirty="0"/>
              <a:t>    </a:t>
            </a:r>
            <a:r>
              <a:rPr lang="en-US" altLang="en-US" sz="2000" dirty="0" smtClean="0"/>
              <a:t>	do</a:t>
            </a:r>
            <a:r>
              <a:rPr lang="en-US" altLang="en-US" sz="2000" dirty="0"/>
              <a:t>  </a:t>
            </a:r>
            <a:r>
              <a:rPr lang="en-US" altLang="en-US" sz="2000" dirty="0" err="1"/>
              <a:t>dist</a:t>
            </a:r>
            <a:r>
              <a:rPr lang="en-US" altLang="en-US" sz="2000" dirty="0"/>
              <a:t>[v] ←∞ 		</a:t>
            </a:r>
            <a:endParaRPr lang="en-US" altLang="en-US" sz="2000" dirty="0" smtClean="0"/>
          </a:p>
          <a:p>
            <a:pPr marL="0" indent="0">
              <a:lnSpc>
                <a:spcPct val="95000"/>
              </a:lnSpc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altLang="en-US" sz="2000" dirty="0" smtClean="0"/>
              <a:t>	create empty set, S, to hold the visited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	populate the queue Q </a:t>
            </a:r>
            <a:r>
              <a:rPr lang="en-US" altLang="en-US" sz="2000" dirty="0"/>
              <a:t>initially </a:t>
            </a:r>
            <a:r>
              <a:rPr lang="en-US" altLang="en-US" sz="2000" dirty="0" smtClean="0"/>
              <a:t>with all vertices</a:t>
            </a:r>
            <a:r>
              <a:rPr lang="en-US" altLang="en-US" sz="2000" dirty="0"/>
              <a:t>             </a:t>
            </a:r>
            <a:br>
              <a:rPr lang="en-US" altLang="en-US" sz="2000" dirty="0"/>
            </a:br>
            <a:r>
              <a:rPr lang="en-US" altLang="en-US" sz="2000" dirty="0" smtClean="0"/>
              <a:t>	while Q is </a:t>
            </a:r>
            <a:r>
              <a:rPr lang="en-US" altLang="en-US" sz="2000" dirty="0"/>
              <a:t>not </a:t>
            </a:r>
            <a:r>
              <a:rPr lang="en-US" altLang="en-US" sz="2000" dirty="0" smtClean="0"/>
              <a:t>empty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		do</a:t>
            </a:r>
            <a:r>
              <a:rPr lang="en-US" altLang="en-US" sz="2000" dirty="0"/>
              <a:t>   </a:t>
            </a:r>
            <a:r>
              <a:rPr lang="en-US" altLang="en-US" sz="2000" dirty="0" smtClean="0"/>
              <a:t>select an element </a:t>
            </a:r>
            <a:r>
              <a:rPr lang="en-US" altLang="en-US" sz="2000" dirty="0"/>
              <a:t>of Q with the min. distance</a:t>
            </a:r>
            <a:r>
              <a:rPr lang="en-US" altLang="en-US" sz="2000" dirty="0" smtClean="0"/>
              <a:t>), u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    </a:t>
            </a:r>
            <a:r>
              <a:rPr lang="en-US" altLang="en-US" sz="2000" dirty="0" smtClean="0"/>
              <a:t>		add </a:t>
            </a:r>
            <a:r>
              <a:rPr lang="en-US" altLang="en-US" sz="2000" dirty="0"/>
              <a:t>u to list of visited vertices) </a:t>
            </a:r>
            <a:br>
              <a:rPr lang="en-US" altLang="en-US" sz="2000" dirty="0"/>
            </a:br>
            <a:r>
              <a:rPr lang="en-US" altLang="en-US" sz="2000" dirty="0"/>
              <a:t>      </a:t>
            </a:r>
            <a:r>
              <a:rPr lang="en-US" altLang="en-US" sz="2000" dirty="0" smtClean="0"/>
              <a:t>	 	for </a:t>
            </a:r>
            <a:r>
              <a:rPr lang="en-US" altLang="en-US" sz="2000" dirty="0"/>
              <a:t>all v ∈ neighbors[u]		 </a:t>
            </a:r>
            <a:br>
              <a:rPr lang="en-US" altLang="en-US" sz="2000" dirty="0"/>
            </a:br>
            <a:r>
              <a:rPr lang="en-US" altLang="en-US" sz="2000" dirty="0"/>
              <a:t>              do  if   </a:t>
            </a:r>
            <a:r>
              <a:rPr lang="en-US" altLang="en-US" sz="2000" dirty="0" err="1"/>
              <a:t>dist</a:t>
            </a:r>
            <a:r>
              <a:rPr lang="en-US" altLang="en-US" sz="2000" dirty="0"/>
              <a:t>[v] &gt; </a:t>
            </a:r>
            <a:r>
              <a:rPr lang="en-US" altLang="en-US" sz="2000" dirty="0" err="1"/>
              <a:t>dist</a:t>
            </a:r>
            <a:r>
              <a:rPr lang="en-US" altLang="en-US" sz="2000" dirty="0"/>
              <a:t>[u] + w(u, v) 	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if new shortest path found)</a:t>
            </a:r>
            <a:br>
              <a:rPr lang="en-US" altLang="en-US" sz="2000" dirty="0"/>
            </a:br>
            <a:r>
              <a:rPr lang="en-US" altLang="en-US" sz="2000" dirty="0"/>
              <a:t>              </a:t>
            </a:r>
            <a:r>
              <a:rPr lang="en-US" altLang="en-US" sz="2000" dirty="0" smtClean="0"/>
              <a:t>then</a:t>
            </a:r>
            <a:r>
              <a:rPr lang="en-US" altLang="en-US" sz="2000" dirty="0"/>
              <a:t>      d[v] ←d[u] + w(u, v)	(set new value of shortest path)</a:t>
            </a:r>
          </a:p>
          <a:p>
            <a:pPr marL="0" indent="0">
              <a:lnSpc>
                <a:spcPct val="95000"/>
              </a:lnSpc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altLang="en-US" sz="2000" dirty="0" smtClean="0"/>
              <a:t>	return </a:t>
            </a:r>
            <a:r>
              <a:rPr lang="en-US" altLang="en-US" sz="2000" dirty="0" err="1"/>
              <a:t>dist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121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Dijkstra</a:t>
            </a:r>
            <a:r>
              <a:rPr lang="en-US" dirty="0"/>
              <a:t> Animated Example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3595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59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8" y="1828269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77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929412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742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938317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573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94" y="181245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68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63598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652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603191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308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7" y="1688251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064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3" y="1709518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592763" cy="720725"/>
          </a:xfrm>
        </p:spPr>
        <p:txBody>
          <a:bodyPr wrap="none" lIns="63500" tIns="25400" rIns="63500" bIns="25400" anchor="t">
            <a:sp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Representing Graphs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46225" y="1687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How do we represent a graph that has any number of children or connections?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Adjacency matrices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Nodes held in some structure (adjacency list)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</a:rPr>
              <a:t>Each node has list of children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Links held in some kind of structure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</a:rPr>
              <a:t>Each link points to two nodes	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Which way is best?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Depends!</a:t>
            </a:r>
          </a:p>
          <a:p>
            <a:pPr marL="990600" lvl="1" indent="-533400">
              <a:lnSpc>
                <a:spcPct val="90000"/>
              </a:lnSpc>
              <a:defRPr/>
            </a:pPr>
            <a:endParaRPr lang="en-US" sz="2000" dirty="0" smtClean="0">
              <a:ea typeface="+mn-ea"/>
            </a:endParaRPr>
          </a:p>
          <a:p>
            <a:pPr marL="990600" lvl="1" indent="-533400">
              <a:lnSpc>
                <a:spcPct val="90000"/>
              </a:lnSpc>
              <a:defRPr/>
            </a:pPr>
            <a:endParaRPr lang="en-US" sz="2000" dirty="0" smtClean="0">
              <a:ea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741414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04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1" b="19903"/>
          <a:stretch/>
        </p:blipFill>
        <p:spPr bwMode="auto">
          <a:xfrm>
            <a:off x="2232838" y="1713454"/>
            <a:ext cx="5191347" cy="387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Tree from A to all other nodes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12242" y="2445489"/>
            <a:ext cx="1570961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794620" y="2604978"/>
            <a:ext cx="33891" cy="192449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19897" y="4536558"/>
            <a:ext cx="1570961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3434" y="3840413"/>
            <a:ext cx="1334387" cy="871869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363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Searching Observations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 could code a method in Java.  It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easy to see that some of our structures correspond to Java classes.</a:t>
            </a:r>
            <a:endParaRPr lang="en-US" altLang="en-US" b="1" smtClean="0">
              <a:latin typeface="Arial" pitchFamily="34" charset="0"/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381000" y="2438400"/>
            <a:ext cx="3276600" cy="3962400"/>
            <a:chOff x="240" y="1296"/>
            <a:chExt cx="2304" cy="2592"/>
          </a:xfrm>
        </p:grpSpPr>
        <p:grpSp>
          <p:nvGrpSpPr>
            <p:cNvPr id="81928" name="Group 5"/>
            <p:cNvGrpSpPr>
              <a:grpSpLocks/>
            </p:cNvGrpSpPr>
            <p:nvPr/>
          </p:nvGrpSpPr>
          <p:grpSpPr bwMode="auto">
            <a:xfrm>
              <a:off x="288" y="1296"/>
              <a:ext cx="2256" cy="768"/>
              <a:chOff x="192" y="1104"/>
              <a:chExt cx="1968" cy="768"/>
            </a:xfrm>
          </p:grpSpPr>
          <p:sp>
            <p:nvSpPr>
              <p:cNvPr id="105478" name="AutoShape 6"/>
              <p:cNvSpPr>
                <a:spLocks noChangeArrowheads="1"/>
              </p:cNvSpPr>
              <p:nvPr/>
            </p:nvSpPr>
            <p:spPr bwMode="auto">
              <a:xfrm>
                <a:off x="192" y="1104"/>
                <a:ext cx="1968" cy="768"/>
              </a:xfrm>
              <a:prstGeom prst="roundRect">
                <a:avLst>
                  <a:gd name="adj" fmla="val 16667"/>
                </a:avLst>
              </a:prstGeom>
              <a:solidFill>
                <a:srgbClr val="CCFFCC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5479" name="Text Box 7"/>
              <p:cNvSpPr txBox="1">
                <a:spLocks noChangeArrowheads="1"/>
              </p:cNvSpPr>
              <p:nvPr/>
            </p:nvSpPr>
            <p:spPr bwMode="auto">
              <a:xfrm>
                <a:off x="769" y="1104"/>
                <a:ext cx="724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Visited</a:t>
                </a:r>
              </a:p>
            </p:txBody>
          </p:sp>
        </p:grpSp>
        <p:sp>
          <p:nvSpPr>
            <p:cNvPr id="105480" name="AutoShape 8"/>
            <p:cNvSpPr>
              <a:spLocks noChangeArrowheads="1"/>
            </p:cNvSpPr>
            <p:nvPr/>
          </p:nvSpPr>
          <p:spPr bwMode="auto">
            <a:xfrm>
              <a:off x="480" y="3120"/>
              <a:ext cx="1440" cy="768"/>
            </a:xfrm>
            <a:prstGeom prst="roundRect">
              <a:avLst>
                <a:gd name="adj" fmla="val 16667"/>
              </a:avLst>
            </a:prstGeom>
            <a:solidFill>
              <a:srgbClr val="FF99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528" y="3168"/>
              <a:ext cx="149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Arial" charset="0"/>
                  <a:ea typeface="ＭＳ Ｐゴシック" charset="0"/>
                </a:rPr>
                <a:t>Current Node</a:t>
              </a:r>
            </a:p>
          </p:txBody>
        </p:sp>
        <p:sp>
          <p:nvSpPr>
            <p:cNvPr id="105482" name="AutoShape 10"/>
            <p:cNvSpPr>
              <a:spLocks noChangeArrowheads="1"/>
            </p:cNvSpPr>
            <p:nvPr/>
          </p:nvSpPr>
          <p:spPr bwMode="auto">
            <a:xfrm>
              <a:off x="240" y="2208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672" y="2256"/>
              <a:ext cx="118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Open Nodes</a:t>
              </a:r>
            </a:p>
          </p:txBody>
        </p:sp>
        <p:sp>
          <p:nvSpPr>
            <p:cNvPr id="105484" name="Oval 12"/>
            <p:cNvSpPr>
              <a:spLocks noChangeArrowheads="1"/>
            </p:cNvSpPr>
            <p:nvPr/>
          </p:nvSpPr>
          <p:spPr bwMode="auto">
            <a:xfrm>
              <a:off x="384" y="1632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05485" name="Oval 13"/>
            <p:cNvSpPr>
              <a:spLocks noChangeArrowheads="1"/>
            </p:cNvSpPr>
            <p:nvPr/>
          </p:nvSpPr>
          <p:spPr bwMode="auto">
            <a:xfrm>
              <a:off x="1008" y="3504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05486" name="Oval 14"/>
            <p:cNvSpPr>
              <a:spLocks noChangeArrowheads="1"/>
            </p:cNvSpPr>
            <p:nvPr/>
          </p:nvSpPr>
          <p:spPr bwMode="auto">
            <a:xfrm>
              <a:off x="816" y="1632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05487" name="Oval 15"/>
            <p:cNvSpPr>
              <a:spLocks noChangeArrowheads="1"/>
            </p:cNvSpPr>
            <p:nvPr/>
          </p:nvSpPr>
          <p:spPr bwMode="auto">
            <a:xfrm>
              <a:off x="1248" y="1632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05488" name="Oval 16"/>
            <p:cNvSpPr>
              <a:spLocks noChangeArrowheads="1"/>
            </p:cNvSpPr>
            <p:nvPr/>
          </p:nvSpPr>
          <p:spPr bwMode="auto">
            <a:xfrm>
              <a:off x="1680" y="1632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>
              <a:off x="384" y="2544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>
              <a:off x="816" y="2544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grpSp>
          <p:nvGrpSpPr>
            <p:cNvPr id="81940" name="Group 19"/>
            <p:cNvGrpSpPr>
              <a:grpSpLocks/>
            </p:cNvGrpSpPr>
            <p:nvPr/>
          </p:nvGrpSpPr>
          <p:grpSpPr bwMode="auto">
            <a:xfrm>
              <a:off x="960" y="3456"/>
              <a:ext cx="432" cy="384"/>
              <a:chOff x="864" y="3264"/>
              <a:chExt cx="432" cy="384"/>
            </a:xfrm>
          </p:grpSpPr>
          <p:sp>
            <p:nvSpPr>
              <p:cNvPr id="105492" name="Line 20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432" cy="38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5493" name="Line 21"/>
              <p:cNvSpPr>
                <a:spLocks noChangeShapeType="1"/>
              </p:cNvSpPr>
              <p:nvPr/>
            </p:nvSpPr>
            <p:spPr bwMode="auto">
              <a:xfrm flipV="1">
                <a:off x="864" y="3264"/>
                <a:ext cx="432" cy="38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05494" name="Oval 22"/>
            <p:cNvSpPr>
              <a:spLocks noChangeArrowheads="1"/>
            </p:cNvSpPr>
            <p:nvPr/>
          </p:nvSpPr>
          <p:spPr bwMode="auto">
            <a:xfrm>
              <a:off x="2112" y="1632"/>
              <a:ext cx="336" cy="331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3886200" y="2667000"/>
            <a:ext cx="439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Vector visited = </a:t>
            </a:r>
          </a:p>
          <a:p>
            <a:pPr>
              <a:defRPr/>
            </a:pPr>
            <a:r>
              <a:rPr lang="en-US" altLang="en-US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    new Vector();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3946525" y="4029075"/>
            <a:ext cx="4208463" cy="822325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Vector openQueue = </a:t>
            </a:r>
          </a:p>
          <a:p>
            <a:pPr>
              <a:defRPr/>
            </a:pPr>
            <a:r>
              <a:rPr lang="en-US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new Vector();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4191000" y="5562600"/>
            <a:ext cx="329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NodeType current;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However . . . 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007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Our search only determined if there WAS a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path from a node to a goal, not WHAT that path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was.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533400" y="3276600"/>
            <a:ext cx="8305800" cy="2819400"/>
            <a:chOff x="336" y="2064"/>
            <a:chExt cx="5232" cy="1776"/>
          </a:xfrm>
        </p:grpSpPr>
        <p:sp>
          <p:nvSpPr>
            <p:cNvPr id="106501" name="AutoShape 5"/>
            <p:cNvSpPr>
              <a:spLocks noChangeArrowheads="1"/>
            </p:cNvSpPr>
            <p:nvPr/>
          </p:nvSpPr>
          <p:spPr bwMode="auto">
            <a:xfrm>
              <a:off x="336" y="2064"/>
              <a:ext cx="5232" cy="1776"/>
            </a:xfrm>
            <a:prstGeom prst="rightArrow">
              <a:avLst>
                <a:gd name="adj1" fmla="val 50000"/>
                <a:gd name="adj2" fmla="val 73649"/>
              </a:avLst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45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 smtClean="0">
                  <a:latin typeface="Arial" pitchFamily="34" charset="0"/>
                </a:rPr>
                <a:t>There</a:t>
              </a:r>
              <a:r>
                <a:rPr lang="ja-JP" altLang="en-US" b="1" smtClean="0">
                  <a:latin typeface="Arial" pitchFamily="34" charset="0"/>
                </a:rPr>
                <a:t>’</a:t>
              </a:r>
              <a:r>
                <a:rPr lang="en-US" altLang="ja-JP" b="1" smtClean="0">
                  <a:latin typeface="Arial" pitchFamily="34" charset="0"/>
                </a:rPr>
                <a:t>s a way to save HOW to get to a node,</a:t>
              </a:r>
            </a:p>
            <a:p>
              <a:pPr>
                <a:defRPr/>
              </a:pPr>
              <a:r>
                <a:rPr lang="en-US" altLang="en-US" b="1" smtClean="0">
                  <a:latin typeface="Arial" pitchFamily="34" charset="0"/>
                </a:rPr>
                <a:t>in addition to determining WHETHER two nodes</a:t>
              </a:r>
            </a:p>
            <a:p>
              <a:pPr>
                <a:defRPr/>
              </a:pPr>
              <a:r>
                <a:rPr lang="en-US" altLang="en-US" b="1" smtClean="0">
                  <a:latin typeface="Arial" pitchFamily="34" charset="0"/>
                </a:rPr>
                <a:t>have a path.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Searching for a Path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572000" y="1371600"/>
          <a:ext cx="3951288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Slide" r:id="rId3" imgW="5384800" imgH="4025900" progId="PowerPoint.Slide.8">
                  <p:embed/>
                </p:oleObj>
              </mc:Choice>
              <mc:Fallback>
                <p:oleObj name="Slide" r:id="rId3" imgW="5384800" imgH="4025900" progId="PowerPoint.Slid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1600"/>
                        <a:ext cx="3951288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495800" y="1295400"/>
            <a:ext cx="403860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39782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Recall the point in our</a:t>
            </a: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BFS where we found</a:t>
            </a: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two identical references</a:t>
            </a: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in our open node queue.</a:t>
            </a: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In fact, the references </a:t>
            </a:r>
          </a:p>
          <a:p>
            <a:pPr>
              <a:defRPr/>
            </a:pPr>
            <a:r>
              <a:rPr lang="en-US" sz="2000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could be considered different, because they were contributed to the open queue by different nodes.</a:t>
            </a:r>
            <a:endParaRPr lang="en-US" sz="2000" b="1" i="1">
              <a:latin typeface="Arial" charset="0"/>
              <a:ea typeface="ＭＳ Ｐゴシック" charset="0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228600" y="4953000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But we didn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t save WHICH node contributed the reference to the open queue.</a:t>
            </a:r>
          </a:p>
          <a:p>
            <a:pPr>
              <a:defRPr/>
            </a:pPr>
            <a:endParaRPr lang="en-US" altLang="en-US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 need to keep track of where the nodes came from.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Thinking INSIDE the Box</a:t>
            </a: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5181600" y="1752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08548" name="Oval 4"/>
          <p:cNvSpPr>
            <a:spLocks noChangeArrowheads="1"/>
          </p:cNvSpPr>
          <p:nvPr/>
        </p:nvSpPr>
        <p:spPr bwMode="auto">
          <a:xfrm>
            <a:off x="6477000" y="3810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1905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7391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5257800" y="3505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4572000" y="2590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6172200" y="2819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5715000" y="20574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6934200" y="22860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H="1">
            <a:off x="4953000" y="2209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 flipH="1">
            <a:off x="6705600" y="27432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>
            <a:off x="6858000" y="28194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 flipH="1" flipV="1">
            <a:off x="6477000" y="3352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 flipH="1" flipV="1">
            <a:off x="5029200" y="30480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5105400" y="28956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1295400" y="3505200"/>
            <a:ext cx="4419600" cy="1828800"/>
            <a:chOff x="816" y="2208"/>
            <a:chExt cx="2784" cy="1152"/>
          </a:xfrm>
        </p:grpSpPr>
        <p:sp>
          <p:nvSpPr>
            <p:cNvPr id="108563" name="Oval 19"/>
            <p:cNvSpPr>
              <a:spLocks noChangeArrowheads="1"/>
            </p:cNvSpPr>
            <p:nvPr/>
          </p:nvSpPr>
          <p:spPr bwMode="auto">
            <a:xfrm>
              <a:off x="816" y="2304"/>
              <a:ext cx="1056" cy="105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6600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V="1">
              <a:off x="1248" y="2208"/>
              <a:ext cx="2208" cy="9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 flipV="1">
              <a:off x="1488" y="2496"/>
              <a:ext cx="2112" cy="86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669925" y="1490663"/>
            <a:ext cx="30289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3600" b="1" i="1" smtClean="0">
                <a:solidFill>
                  <a:srgbClr val="FF3300"/>
                </a:solidFill>
                <a:latin typeface="Arial" pitchFamily="34" charset="0"/>
              </a:rPr>
              <a:t>FIRST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Let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consider what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a Node really is.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4191000" y="5105400"/>
            <a:ext cx="4740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In a general sense,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node is just a box.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can place data in it,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like an Object or a Comparable.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Thinking INSIDE the Box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124200" y="1981200"/>
            <a:ext cx="5410200" cy="4114800"/>
            <a:chOff x="1680" y="1536"/>
            <a:chExt cx="2112" cy="1632"/>
          </a:xfrm>
        </p:grpSpPr>
        <p:sp>
          <p:nvSpPr>
            <p:cNvPr id="109572" name="Oval 4"/>
            <p:cNvSpPr>
              <a:spLocks noChangeArrowheads="1"/>
            </p:cNvSpPr>
            <p:nvPr/>
          </p:nvSpPr>
          <p:spPr bwMode="auto">
            <a:xfrm>
              <a:off x="2064" y="1536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09573" name="Oval 5"/>
            <p:cNvSpPr>
              <a:spLocks noChangeArrowheads="1"/>
            </p:cNvSpPr>
            <p:nvPr/>
          </p:nvSpPr>
          <p:spPr bwMode="auto">
            <a:xfrm>
              <a:off x="2880" y="2832"/>
              <a:ext cx="337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2832" y="163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3456" y="187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09576" name="Oval 8"/>
            <p:cNvSpPr>
              <a:spLocks noChangeArrowheads="1"/>
            </p:cNvSpPr>
            <p:nvPr/>
          </p:nvSpPr>
          <p:spPr bwMode="auto">
            <a:xfrm>
              <a:off x="2112" y="2640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09577" name="Oval 9"/>
            <p:cNvSpPr>
              <a:spLocks noChangeArrowheads="1"/>
            </p:cNvSpPr>
            <p:nvPr/>
          </p:nvSpPr>
          <p:spPr bwMode="auto">
            <a:xfrm>
              <a:off x="1680" y="2064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09578" name="Oval 10"/>
            <p:cNvSpPr>
              <a:spLocks noChangeArrowheads="1"/>
            </p:cNvSpPr>
            <p:nvPr/>
          </p:nvSpPr>
          <p:spPr bwMode="auto">
            <a:xfrm>
              <a:off x="2688" y="220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>
              <a:off x="2400" y="1728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>
              <a:off x="3168" y="1872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flipH="1">
              <a:off x="1920" y="1824"/>
              <a:ext cx="192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 flipH="1">
              <a:off x="3024" y="216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 flipH="1">
              <a:off x="3120" y="2208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 flipH="1" flipV="1">
              <a:off x="2880" y="254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 flipH="1" flipV="1">
              <a:off x="1968" y="2352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2016" y="2256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457200" y="1295400"/>
            <a:ext cx="2249488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3200" b="1" i="1" smtClean="0">
                <a:solidFill>
                  <a:srgbClr val="FF3300"/>
                </a:solidFill>
                <a:latin typeface="Arial" pitchFamily="34" charset="0"/>
              </a:rPr>
              <a:t>SECOND,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Let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consider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what a </a:t>
            </a:r>
            <a:r>
              <a:rPr lang="ja-JP" altLang="en-US" b="1" smtClean="0">
                <a:latin typeface="Arial" pitchFamily="34" charset="0"/>
              </a:rPr>
              <a:t>“</a:t>
            </a:r>
            <a:r>
              <a:rPr lang="en-US" altLang="ja-JP" b="1" smtClean="0">
                <a:latin typeface="Arial" pitchFamily="34" charset="0"/>
              </a:rPr>
              <a:t>Path</a:t>
            </a:r>
            <a:r>
              <a:rPr lang="ja-JP" altLang="en-US" b="1" smtClean="0">
                <a:latin typeface="Arial" pitchFamily="34" charset="0"/>
              </a:rPr>
              <a:t>”</a:t>
            </a:r>
            <a:endParaRPr lang="en-US" altLang="ja-JP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really is.</a:t>
            </a:r>
          </a:p>
        </p:txBody>
      </p:sp>
      <p:sp>
        <p:nvSpPr>
          <p:cNvPr id="109588" name="Oval 20"/>
          <p:cNvSpPr>
            <a:spLocks noChangeArrowheads="1"/>
          </p:cNvSpPr>
          <p:nvPr/>
        </p:nvSpPr>
        <p:spPr bwMode="auto">
          <a:xfrm>
            <a:off x="3886200" y="17526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89" name="Oval 21"/>
          <p:cNvSpPr>
            <a:spLocks noChangeArrowheads="1"/>
          </p:cNvSpPr>
          <p:nvPr/>
        </p:nvSpPr>
        <p:spPr bwMode="auto">
          <a:xfrm>
            <a:off x="5867400" y="19812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7467600" y="25908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6019800" y="50292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5181600" y="2286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>
            <a:off x="7162800" y="26670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 flipH="1">
            <a:off x="7162800" y="3886200"/>
            <a:ext cx="9144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533400" y="3505200"/>
            <a:ext cx="186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path is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collection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of nodes.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457200" y="5740400"/>
            <a:ext cx="5853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u="sng">
                <a:solidFill>
                  <a:srgbClr val="FF3300"/>
                </a:solidFill>
                <a:latin typeface="Arial" charset="0"/>
                <a:ea typeface="ＭＳ Ｐゴシック" charset="0"/>
              </a:rPr>
              <a:t>Hey, wait a minute!  </a:t>
            </a:r>
          </a:p>
          <a:p>
            <a:pPr>
              <a:defRPr/>
            </a:pPr>
            <a:r>
              <a:rPr lang="en-US" sz="2800" b="1" u="sng">
                <a:solidFill>
                  <a:srgbClr val="FF3300"/>
                </a:solidFill>
                <a:latin typeface="Arial" charset="0"/>
                <a:ea typeface="ＭＳ Ｐゴシック" charset="0"/>
              </a:rPr>
              <a:t>A PATH IS (LIKE) A LINKED LIST!</a:t>
            </a:r>
            <a:endParaRPr lang="en-US" b="1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6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Wow – things are coming together.</a:t>
            </a:r>
            <a:endParaRPr lang="en-US" altLang="en-US" smtClean="0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6172200" y="1447800"/>
            <a:ext cx="2743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In a sense,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can think of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graph as a bunch of linked lists.  Finding a path is just a matter of finding the right linked list that walks the graph.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152400" y="1524000"/>
            <a:ext cx="5867400" cy="4572000"/>
            <a:chOff x="96" y="960"/>
            <a:chExt cx="3696" cy="2880"/>
          </a:xfrm>
        </p:grpSpPr>
        <p:grpSp>
          <p:nvGrpSpPr>
            <p:cNvPr id="87046" name="Group 5"/>
            <p:cNvGrpSpPr>
              <a:grpSpLocks/>
            </p:cNvGrpSpPr>
            <p:nvPr/>
          </p:nvGrpSpPr>
          <p:grpSpPr bwMode="auto">
            <a:xfrm>
              <a:off x="240" y="1104"/>
              <a:ext cx="3408" cy="2592"/>
              <a:chOff x="1680" y="1536"/>
              <a:chExt cx="2112" cy="1632"/>
            </a:xfrm>
          </p:grpSpPr>
          <p:sp>
            <p:nvSpPr>
              <p:cNvPr id="110598" name="Oval 6"/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A</a:t>
                </a:r>
              </a:p>
            </p:txBody>
          </p:sp>
          <p:sp>
            <p:nvSpPr>
              <p:cNvPr id="110599" name="Oval 7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337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G</a:t>
                </a:r>
              </a:p>
            </p:txBody>
          </p:sp>
          <p:sp>
            <p:nvSpPr>
              <p:cNvPr id="110600" name="Oval 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B</a:t>
                </a:r>
              </a:p>
            </p:txBody>
          </p:sp>
          <p:sp>
            <p:nvSpPr>
              <p:cNvPr id="110601" name="Oval 9"/>
              <p:cNvSpPr>
                <a:spLocks noChangeArrowheads="1"/>
              </p:cNvSpPr>
              <p:nvPr/>
            </p:nvSpPr>
            <p:spPr bwMode="auto">
              <a:xfrm>
                <a:off x="3456" y="1872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  <p:sp>
            <p:nvSpPr>
              <p:cNvPr id="110602" name="Oval 10"/>
              <p:cNvSpPr>
                <a:spLocks noChangeArrowheads="1"/>
              </p:cNvSpPr>
              <p:nvPr/>
            </p:nvSpPr>
            <p:spPr bwMode="auto">
              <a:xfrm>
                <a:off x="2112" y="2640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D</a:t>
                </a:r>
              </a:p>
            </p:txBody>
          </p:sp>
          <p:sp>
            <p:nvSpPr>
              <p:cNvPr id="110603" name="Oval 11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F</a:t>
                </a:r>
              </a:p>
            </p:txBody>
          </p:sp>
          <p:sp>
            <p:nvSpPr>
              <p:cNvPr id="110604" name="Oval 12"/>
              <p:cNvSpPr>
                <a:spLocks noChangeArrowheads="1"/>
              </p:cNvSpPr>
              <p:nvPr/>
            </p:nvSpPr>
            <p:spPr bwMode="auto">
              <a:xfrm>
                <a:off x="2688" y="220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3200" b="1">
                    <a:latin typeface="Arial" charset="0"/>
                    <a:ea typeface="ＭＳ Ｐゴシック" charset="0"/>
                  </a:rPr>
                  <a:t>E</a:t>
                </a:r>
              </a:p>
            </p:txBody>
          </p:sp>
          <p:sp>
            <p:nvSpPr>
              <p:cNvPr id="110605" name="Line 13"/>
              <p:cNvSpPr>
                <a:spLocks noChangeShapeType="1"/>
              </p:cNvSpPr>
              <p:nvPr/>
            </p:nvSpPr>
            <p:spPr bwMode="auto">
              <a:xfrm>
                <a:off x="2400" y="1728"/>
                <a:ext cx="432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06" name="Line 14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07" name="Line 15"/>
              <p:cNvSpPr>
                <a:spLocks noChangeShapeType="1"/>
              </p:cNvSpPr>
              <p:nvPr/>
            </p:nvSpPr>
            <p:spPr bwMode="auto">
              <a:xfrm flipH="1">
                <a:off x="1920" y="1824"/>
                <a:ext cx="192" cy="2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08" name="Line 16"/>
              <p:cNvSpPr>
                <a:spLocks noChangeShapeType="1"/>
              </p:cNvSpPr>
              <p:nvPr/>
            </p:nvSpPr>
            <p:spPr bwMode="auto">
              <a:xfrm flipH="1">
                <a:off x="3024" y="2160"/>
                <a:ext cx="48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09" name="Line 17"/>
              <p:cNvSpPr>
                <a:spLocks noChangeShapeType="1"/>
              </p:cNvSpPr>
              <p:nvPr/>
            </p:nvSpPr>
            <p:spPr bwMode="auto">
              <a:xfrm flipH="1">
                <a:off x="3120" y="2208"/>
                <a:ext cx="43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10" name="Line 18"/>
              <p:cNvSpPr>
                <a:spLocks noChangeShapeType="1"/>
              </p:cNvSpPr>
              <p:nvPr/>
            </p:nvSpPr>
            <p:spPr bwMode="auto">
              <a:xfrm flipH="1" flipV="1">
                <a:off x="2880" y="2544"/>
                <a:ext cx="9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11" name="Line 19"/>
              <p:cNvSpPr>
                <a:spLocks noChangeShapeType="1"/>
              </p:cNvSpPr>
              <p:nvPr/>
            </p:nvSpPr>
            <p:spPr bwMode="auto">
              <a:xfrm flipH="1" flipV="1">
                <a:off x="1968" y="2352"/>
                <a:ext cx="192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0612" name="Line 20"/>
              <p:cNvSpPr>
                <a:spLocks noChangeShapeType="1"/>
              </p:cNvSpPr>
              <p:nvPr/>
            </p:nvSpPr>
            <p:spPr bwMode="auto">
              <a:xfrm>
                <a:off x="2016" y="2256"/>
                <a:ext cx="67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10613" name="Oval 21"/>
            <p:cNvSpPr>
              <a:spLocks noChangeArrowheads="1"/>
            </p:cNvSpPr>
            <p:nvPr/>
          </p:nvSpPr>
          <p:spPr bwMode="auto">
            <a:xfrm>
              <a:off x="1968" y="1104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14" name="Oval 22"/>
            <p:cNvSpPr>
              <a:spLocks noChangeArrowheads="1"/>
            </p:cNvSpPr>
            <p:nvPr/>
          </p:nvSpPr>
          <p:spPr bwMode="auto">
            <a:xfrm>
              <a:off x="1728" y="2016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15" name="Oval 23"/>
            <p:cNvSpPr>
              <a:spLocks noChangeArrowheads="1"/>
            </p:cNvSpPr>
            <p:nvPr/>
          </p:nvSpPr>
          <p:spPr bwMode="auto">
            <a:xfrm>
              <a:off x="720" y="960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16" name="Oval 24"/>
            <p:cNvSpPr>
              <a:spLocks noChangeArrowheads="1"/>
            </p:cNvSpPr>
            <p:nvPr/>
          </p:nvSpPr>
          <p:spPr bwMode="auto">
            <a:xfrm>
              <a:off x="96" y="1776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17" name="Oval 25"/>
            <p:cNvSpPr>
              <a:spLocks noChangeArrowheads="1"/>
            </p:cNvSpPr>
            <p:nvPr/>
          </p:nvSpPr>
          <p:spPr bwMode="auto">
            <a:xfrm>
              <a:off x="2976" y="1488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18" name="Oval 26"/>
            <p:cNvSpPr>
              <a:spLocks noChangeArrowheads="1"/>
            </p:cNvSpPr>
            <p:nvPr/>
          </p:nvSpPr>
          <p:spPr bwMode="auto">
            <a:xfrm>
              <a:off x="2064" y="3024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19" name="Oval 27"/>
            <p:cNvSpPr>
              <a:spLocks noChangeArrowheads="1"/>
            </p:cNvSpPr>
            <p:nvPr/>
          </p:nvSpPr>
          <p:spPr bwMode="auto">
            <a:xfrm>
              <a:off x="816" y="2736"/>
              <a:ext cx="816" cy="81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 flipH="1" flipV="1">
              <a:off x="672" y="259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 flipH="1" flipV="1">
              <a:off x="2400" y="2688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2" name="Line 30"/>
            <p:cNvSpPr>
              <a:spLocks noChangeShapeType="1"/>
            </p:cNvSpPr>
            <p:nvPr/>
          </p:nvSpPr>
          <p:spPr bwMode="auto">
            <a:xfrm flipV="1">
              <a:off x="2784" y="2352"/>
              <a:ext cx="52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3" name="Line 31"/>
            <p:cNvSpPr>
              <a:spLocks noChangeShapeType="1"/>
            </p:cNvSpPr>
            <p:nvPr/>
          </p:nvSpPr>
          <p:spPr bwMode="auto">
            <a:xfrm flipV="1">
              <a:off x="576" y="144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>
              <a:off x="960" y="2160"/>
              <a:ext cx="72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>
              <a:off x="1584" y="1248"/>
              <a:ext cx="38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6" name="Line 34"/>
            <p:cNvSpPr>
              <a:spLocks noChangeShapeType="1"/>
            </p:cNvSpPr>
            <p:nvPr/>
          </p:nvSpPr>
          <p:spPr bwMode="auto">
            <a:xfrm>
              <a:off x="2832" y="1392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0627" name="Line 35"/>
            <p:cNvSpPr>
              <a:spLocks noChangeShapeType="1"/>
            </p:cNvSpPr>
            <p:nvPr/>
          </p:nvSpPr>
          <p:spPr bwMode="auto">
            <a:xfrm flipV="1">
              <a:off x="2544" y="2064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7391400" y="6096000"/>
            <a:ext cx="15986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b="1" i="1" smtClean="0">
                <a:latin typeface="Arial" pitchFamily="34" charset="0"/>
              </a:rPr>
              <a:t>Keep thinking:</a:t>
            </a:r>
          </a:p>
          <a:p>
            <a:pPr>
              <a:defRPr/>
            </a:pPr>
            <a:r>
              <a:rPr lang="ja-JP" altLang="en-US" sz="1200" b="1" i="1" smtClean="0">
                <a:latin typeface="Arial" pitchFamily="34" charset="0"/>
              </a:rPr>
              <a:t>“</a:t>
            </a:r>
            <a:r>
              <a:rPr lang="en-US" altLang="ja-JP" sz="1200" b="1" i="1" smtClean="0">
                <a:latin typeface="Arial" pitchFamily="34" charset="0"/>
              </a:rPr>
              <a:t>There is no Big O</a:t>
            </a:r>
            <a:r>
              <a:rPr lang="ja-JP" altLang="en-US" sz="1200" b="1" i="1" smtClean="0">
                <a:latin typeface="Arial" pitchFamily="34" charset="0"/>
              </a:rPr>
              <a:t>”</a:t>
            </a:r>
            <a:endParaRPr lang="en-US" altLang="ja-JP" sz="1200" b="1" i="1" smtClean="0">
              <a:latin typeface="Arial" pitchFamily="34" charset="0"/>
            </a:endParaRPr>
          </a:p>
          <a:p>
            <a:pPr>
              <a:defRPr/>
            </a:pPr>
            <a:r>
              <a:rPr lang="ja-JP" altLang="en-US" sz="1200" b="1" i="1" smtClean="0">
                <a:latin typeface="Arial" pitchFamily="34" charset="0"/>
              </a:rPr>
              <a:t>“</a:t>
            </a:r>
            <a:r>
              <a:rPr lang="en-US" altLang="ja-JP" sz="1200" b="1" i="1" smtClean="0">
                <a:latin typeface="Arial" pitchFamily="34" charset="0"/>
              </a:rPr>
              <a:t>There is no Big O</a:t>
            </a:r>
            <a:r>
              <a:rPr lang="ja-JP" altLang="en-US" sz="1200" b="1" i="1" smtClean="0">
                <a:latin typeface="Arial" pitchFamily="34" charset="0"/>
              </a:rPr>
              <a:t>”</a:t>
            </a:r>
            <a:endParaRPr lang="en-US" altLang="en-US" sz="1200" b="1" i="1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So?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To form a path from start node to goal node, we must therefore make a </a:t>
            </a:r>
            <a:r>
              <a:rPr lang="ja-JP" altLang="en-US" b="1" smtClean="0">
                <a:latin typeface="Arial" pitchFamily="34" charset="0"/>
              </a:rPr>
              <a:t>“</a:t>
            </a:r>
            <a:r>
              <a:rPr lang="en-US" altLang="ja-JP" b="1" smtClean="0">
                <a:latin typeface="Arial" pitchFamily="34" charset="0"/>
              </a:rPr>
              <a:t>linked list</a:t>
            </a:r>
            <a:r>
              <a:rPr lang="ja-JP" altLang="en-US" b="1" smtClean="0">
                <a:latin typeface="Arial" pitchFamily="34" charset="0"/>
              </a:rPr>
              <a:t>”</a:t>
            </a:r>
            <a:r>
              <a:rPr lang="en-US" altLang="ja-JP" b="1" smtClean="0">
                <a:latin typeface="Arial" pitchFamily="34" charset="0"/>
              </a:rPr>
              <a:t> to record where we came from.</a:t>
            </a:r>
            <a:endParaRPr lang="en-US" altLang="en-US" b="1" smtClean="0">
              <a:latin typeface="Arial" pitchFamily="34" charset="0"/>
            </a:endParaRP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1447800" y="2286000"/>
            <a:ext cx="5410200" cy="4114800"/>
            <a:chOff x="1680" y="1536"/>
            <a:chExt cx="2112" cy="1632"/>
          </a:xfrm>
        </p:grpSpPr>
        <p:sp>
          <p:nvSpPr>
            <p:cNvPr id="111621" name="Oval 5"/>
            <p:cNvSpPr>
              <a:spLocks noChangeArrowheads="1"/>
            </p:cNvSpPr>
            <p:nvPr/>
          </p:nvSpPr>
          <p:spPr bwMode="auto">
            <a:xfrm>
              <a:off x="2064" y="1536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>
              <a:off x="2880" y="2832"/>
              <a:ext cx="337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2832" y="163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11624" name="Oval 8"/>
            <p:cNvSpPr>
              <a:spLocks noChangeArrowheads="1"/>
            </p:cNvSpPr>
            <p:nvPr/>
          </p:nvSpPr>
          <p:spPr bwMode="auto">
            <a:xfrm>
              <a:off x="3456" y="187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11625" name="Oval 9"/>
            <p:cNvSpPr>
              <a:spLocks noChangeArrowheads="1"/>
            </p:cNvSpPr>
            <p:nvPr/>
          </p:nvSpPr>
          <p:spPr bwMode="auto">
            <a:xfrm>
              <a:off x="2112" y="2640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1680" y="2064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11627" name="Oval 11"/>
            <p:cNvSpPr>
              <a:spLocks noChangeArrowheads="1"/>
            </p:cNvSpPr>
            <p:nvPr/>
          </p:nvSpPr>
          <p:spPr bwMode="auto">
            <a:xfrm>
              <a:off x="2688" y="220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2400" y="1728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>
              <a:off x="3168" y="1872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 flipH="1">
              <a:off x="1920" y="1824"/>
              <a:ext cx="192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 flipH="1">
              <a:off x="3024" y="216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32" name="Line 16"/>
            <p:cNvSpPr>
              <a:spLocks noChangeShapeType="1"/>
            </p:cNvSpPr>
            <p:nvPr/>
          </p:nvSpPr>
          <p:spPr bwMode="auto">
            <a:xfrm flipH="1">
              <a:off x="3120" y="2208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33" name="Line 17"/>
            <p:cNvSpPr>
              <a:spLocks noChangeShapeType="1"/>
            </p:cNvSpPr>
            <p:nvPr/>
          </p:nvSpPr>
          <p:spPr bwMode="auto">
            <a:xfrm flipH="1" flipV="1">
              <a:off x="2880" y="254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 flipH="1" flipV="1">
              <a:off x="1968" y="2352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>
              <a:off x="2016" y="2256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11636" name="Oval 20"/>
          <p:cNvSpPr>
            <a:spLocks noChangeArrowheads="1"/>
          </p:cNvSpPr>
          <p:nvPr/>
        </p:nvSpPr>
        <p:spPr bwMode="auto">
          <a:xfrm>
            <a:off x="2209800" y="20574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37" name="Oval 21"/>
          <p:cNvSpPr>
            <a:spLocks noChangeArrowheads="1"/>
          </p:cNvSpPr>
          <p:nvPr/>
        </p:nvSpPr>
        <p:spPr bwMode="auto">
          <a:xfrm>
            <a:off x="4191000" y="22860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38" name="Oval 22"/>
          <p:cNvSpPr>
            <a:spLocks noChangeArrowheads="1"/>
          </p:cNvSpPr>
          <p:nvPr/>
        </p:nvSpPr>
        <p:spPr bwMode="auto">
          <a:xfrm>
            <a:off x="5791200" y="28956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39" name="Oval 23"/>
          <p:cNvSpPr>
            <a:spLocks noChangeArrowheads="1"/>
          </p:cNvSpPr>
          <p:nvPr/>
        </p:nvSpPr>
        <p:spPr bwMode="auto">
          <a:xfrm>
            <a:off x="4343400" y="5334000"/>
            <a:ext cx="1295400" cy="1295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3505200" y="25908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>
            <a:off x="5486400" y="29718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2" name="Line 26"/>
          <p:cNvSpPr>
            <a:spLocks noChangeShapeType="1"/>
          </p:cNvSpPr>
          <p:nvPr/>
        </p:nvSpPr>
        <p:spPr bwMode="auto">
          <a:xfrm flipH="1">
            <a:off x="5486400" y="4191000"/>
            <a:ext cx="9144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H="1">
            <a:off x="16764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1676400" y="2438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1600200" y="2286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6156325" y="5715000"/>
            <a:ext cx="2987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(This is actually going to build the </a:t>
            </a:r>
            <a:r>
              <a:rPr lang="en-US" sz="1800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backwards</a:t>
            </a:r>
            <a:r>
              <a:rPr lang="en-US" sz="1800" b="1">
                <a:latin typeface="Arial" charset="0"/>
                <a:ea typeface="ＭＳ Ｐゴシック" charset="0"/>
              </a:rPr>
              <a:t> path, but we can fix this.)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152400" y="5410200"/>
            <a:ext cx="2089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It</a:t>
            </a:r>
            <a:r>
              <a:rPr lang="ja-JP" altLang="en-US" sz="2000" b="1" smtClean="0">
                <a:latin typeface="Arial" pitchFamily="34" charset="0"/>
              </a:rPr>
              <a:t>’</a:t>
            </a:r>
            <a:r>
              <a:rPr lang="en-US" altLang="ja-JP" sz="2000" b="1" smtClean="0">
                <a:latin typeface="Arial" pitchFamily="34" charset="0"/>
              </a:rPr>
              <a:t>s like leaving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a trail of bread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crumbs to mark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our trail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112643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2644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grpSp>
        <p:nvGrpSpPr>
          <p:cNvPr id="89091" name="Group 5"/>
          <p:cNvGrpSpPr>
            <a:grpSpLocks/>
          </p:cNvGrpSpPr>
          <p:nvPr/>
        </p:nvGrpSpPr>
        <p:grpSpPr bwMode="auto">
          <a:xfrm>
            <a:off x="2057400" y="1676400"/>
            <a:ext cx="4953000" cy="4724400"/>
            <a:chOff x="1296" y="1056"/>
            <a:chExt cx="3120" cy="2976"/>
          </a:xfrm>
        </p:grpSpPr>
        <p:sp>
          <p:nvSpPr>
            <p:cNvPr id="112646" name="Oval 6"/>
            <p:cNvSpPr>
              <a:spLocks noChangeArrowheads="1"/>
            </p:cNvSpPr>
            <p:nvPr/>
          </p:nvSpPr>
          <p:spPr bwMode="auto">
            <a:xfrm>
              <a:off x="3696" y="1632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2647" name="Oval 7"/>
            <p:cNvSpPr>
              <a:spLocks noChangeArrowheads="1"/>
            </p:cNvSpPr>
            <p:nvPr/>
          </p:nvSpPr>
          <p:spPr bwMode="auto">
            <a:xfrm>
              <a:off x="3840" y="10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2648" name="AutoShape 8"/>
            <p:cNvSpPr>
              <a:spLocks noChangeArrowheads="1"/>
            </p:cNvSpPr>
            <p:nvPr/>
          </p:nvSpPr>
          <p:spPr bwMode="auto">
            <a:xfrm>
              <a:off x="2160" y="3264"/>
              <a:ext cx="1680" cy="768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2649" name="Oval 9"/>
            <p:cNvSpPr>
              <a:spLocks noChangeArrowheads="1"/>
            </p:cNvSpPr>
            <p:nvPr/>
          </p:nvSpPr>
          <p:spPr bwMode="auto">
            <a:xfrm>
              <a:off x="2448" y="364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12650" name="Oval 10"/>
            <p:cNvSpPr>
              <a:spLocks noChangeArrowheads="1"/>
            </p:cNvSpPr>
            <p:nvPr/>
          </p:nvSpPr>
          <p:spPr bwMode="auto">
            <a:xfrm>
              <a:off x="2880" y="364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2496" y="3312"/>
              <a:ext cx="10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Adjacencies</a:t>
              </a:r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2653" name="Oval 13"/>
            <p:cNvSpPr>
              <a:spLocks noChangeArrowheads="1"/>
            </p:cNvSpPr>
            <p:nvPr/>
          </p:nvSpPr>
          <p:spPr bwMode="auto">
            <a:xfrm>
              <a:off x="3312" y="364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3888" y="22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7086600" y="2057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56" name="AutoShape 16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57" name="Rectangle 1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Thinking INSIDE the Box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12658" name="Oval 1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2659" name="Oval 1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12660" name="Oval 2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12661" name="Oval 2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12663" name="Oval 2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12664" name="Oval 2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112674" name="AutoShape 3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112676" name="Oval 3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2677" name="Oval 37"/>
          <p:cNvSpPr>
            <a:spLocks noChangeArrowheads="1"/>
          </p:cNvSpPr>
          <p:nvPr/>
        </p:nvSpPr>
        <p:spPr bwMode="auto">
          <a:xfrm>
            <a:off x="1447800" y="5257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457200" y="9906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Thus, we don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t add graph nodes to our open queue...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112679" name="Oval 39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12681" name="Oval 41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12682" name="Rectangle 42"/>
          <p:cNvSpPr>
            <a:spLocks noChangeArrowheads="1"/>
          </p:cNvSpPr>
          <p:nvPr/>
        </p:nvSpPr>
        <p:spPr bwMode="auto">
          <a:xfrm>
            <a:off x="2895600" y="4876800"/>
            <a:ext cx="3505200" cy="1752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83" name="Oval 43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12684" name="Oval 44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6248400" y="4419600"/>
            <a:ext cx="2759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We instead add</a:t>
            </a:r>
          </a:p>
          <a:p>
            <a:pPr>
              <a:defRPr/>
            </a:pPr>
            <a:r>
              <a:rPr lang="en-US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Path objects, that contain a node, and a reference to where they came from</a:t>
            </a:r>
          </a:p>
        </p:txBody>
      </p:sp>
      <p:sp>
        <p:nvSpPr>
          <p:cNvPr id="112686" name="Oval 46"/>
          <p:cNvSpPr>
            <a:spLocks noChangeArrowheads="1"/>
          </p:cNvSpPr>
          <p:nvPr/>
        </p:nvSpPr>
        <p:spPr bwMode="auto">
          <a:xfrm>
            <a:off x="381000" y="36576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87" name="Oval 47"/>
          <p:cNvSpPr>
            <a:spLocks noChangeArrowheads="1"/>
          </p:cNvSpPr>
          <p:nvPr/>
        </p:nvSpPr>
        <p:spPr bwMode="auto">
          <a:xfrm>
            <a:off x="1066800" y="36576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88" name="Rectangle 48"/>
          <p:cNvSpPr>
            <a:spLocks noChangeArrowheads="1"/>
          </p:cNvSpPr>
          <p:nvPr/>
        </p:nvSpPr>
        <p:spPr bwMode="auto">
          <a:xfrm>
            <a:off x="685800" y="4724400"/>
            <a:ext cx="2133600" cy="45720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112689" name="AutoShape 49"/>
          <p:cNvCxnSpPr>
            <a:cxnSpLocks noChangeShapeType="1"/>
            <a:stCxn id="112686" idx="3"/>
            <a:endCxn id="112677" idx="1"/>
          </p:cNvCxnSpPr>
          <p:nvPr/>
        </p:nvCxnSpPr>
        <p:spPr bwMode="auto">
          <a:xfrm rot="16200000" flipH="1">
            <a:off x="476251" y="4267200"/>
            <a:ext cx="1054100" cy="1044575"/>
          </a:xfrm>
          <a:prstGeom prst="curvedConnector3">
            <a:avLst>
              <a:gd name="adj1" fmla="val 51056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690" name="AutoShape 50"/>
          <p:cNvCxnSpPr>
            <a:cxnSpLocks noChangeShapeType="1"/>
            <a:stCxn id="112687" idx="5"/>
            <a:endCxn id="112677" idx="0"/>
          </p:cNvCxnSpPr>
          <p:nvPr/>
        </p:nvCxnSpPr>
        <p:spPr bwMode="auto">
          <a:xfrm rot="16200000" flipH="1">
            <a:off x="1195388" y="4719638"/>
            <a:ext cx="976312" cy="61912"/>
          </a:xfrm>
          <a:prstGeom prst="curvedConnector3">
            <a:avLst>
              <a:gd name="adj1" fmla="val 5512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691" name="Oval 51"/>
          <p:cNvSpPr>
            <a:spLocks noChangeArrowheads="1"/>
          </p:cNvSpPr>
          <p:nvPr/>
        </p:nvSpPr>
        <p:spPr bwMode="auto">
          <a:xfrm>
            <a:off x="1371600" y="51816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914400" y="3276600"/>
            <a:ext cx="17526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112693" name="AutoShape 53"/>
          <p:cNvCxnSpPr>
            <a:cxnSpLocks noChangeShapeType="1"/>
            <a:stCxn id="112680" idx="5"/>
            <a:endCxn id="112691" idx="7"/>
          </p:cNvCxnSpPr>
          <p:nvPr/>
        </p:nvCxnSpPr>
        <p:spPr bwMode="auto">
          <a:xfrm rot="5400000">
            <a:off x="869951" y="3848100"/>
            <a:ext cx="2501900" cy="327025"/>
          </a:xfrm>
          <a:prstGeom prst="curvedConnector3">
            <a:avLst>
              <a:gd name="adj1" fmla="val 49556"/>
            </a:avLst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694" name="Oval 54"/>
          <p:cNvSpPr>
            <a:spLocks noChangeArrowheads="1"/>
          </p:cNvSpPr>
          <p:nvPr/>
        </p:nvSpPr>
        <p:spPr bwMode="auto">
          <a:xfrm>
            <a:off x="1752600" y="22098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H="1" flipV="1">
            <a:off x="1905000" y="3962400"/>
            <a:ext cx="426720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oval" w="med" len="med"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96" name="Oval 56"/>
          <p:cNvSpPr>
            <a:spLocks noChangeArrowheads="1"/>
          </p:cNvSpPr>
          <p:nvPr/>
        </p:nvSpPr>
        <p:spPr bwMode="auto">
          <a:xfrm>
            <a:off x="381000" y="22098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1295400" y="1752600"/>
            <a:ext cx="1371600" cy="45720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112698" name="AutoShape 58"/>
          <p:cNvCxnSpPr>
            <a:cxnSpLocks noChangeShapeType="1"/>
            <a:stCxn id="112694" idx="1"/>
            <a:endCxn id="112696" idx="0"/>
          </p:cNvCxnSpPr>
          <p:nvPr/>
        </p:nvCxnSpPr>
        <p:spPr bwMode="auto">
          <a:xfrm rot="5400000" flipH="1">
            <a:off x="1238250" y="1676400"/>
            <a:ext cx="100013" cy="1128713"/>
          </a:xfrm>
          <a:prstGeom prst="curvedConnector3">
            <a:avLst>
              <a:gd name="adj1" fmla="val 309523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699" name="Oval 59"/>
          <p:cNvSpPr>
            <a:spLocks noChangeArrowheads="1"/>
          </p:cNvSpPr>
          <p:nvPr/>
        </p:nvSpPr>
        <p:spPr bwMode="auto">
          <a:xfrm>
            <a:off x="1066800" y="22098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112700" name="AutoShape 60"/>
          <p:cNvCxnSpPr>
            <a:cxnSpLocks noChangeShapeType="1"/>
            <a:stCxn id="112699" idx="0"/>
            <a:endCxn id="112696" idx="7"/>
          </p:cNvCxnSpPr>
          <p:nvPr/>
        </p:nvCxnSpPr>
        <p:spPr bwMode="auto">
          <a:xfrm rot="16200000" flipH="1" flipV="1">
            <a:off x="1138237" y="2019301"/>
            <a:ext cx="100013" cy="442912"/>
          </a:xfrm>
          <a:prstGeom prst="curvedConnector3">
            <a:avLst>
              <a:gd name="adj1" fmla="val -71431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701" name="Oval 61"/>
          <p:cNvSpPr>
            <a:spLocks noChangeArrowheads="1"/>
          </p:cNvSpPr>
          <p:nvPr/>
        </p:nvSpPr>
        <p:spPr bwMode="auto">
          <a:xfrm>
            <a:off x="2438400" y="2209800"/>
            <a:ext cx="6858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112702" name="AutoShape 62"/>
          <p:cNvCxnSpPr>
            <a:cxnSpLocks noChangeShapeType="1"/>
            <a:stCxn id="112701" idx="4"/>
            <a:endCxn id="112699" idx="4"/>
          </p:cNvCxnSpPr>
          <p:nvPr/>
        </p:nvCxnSpPr>
        <p:spPr bwMode="auto">
          <a:xfrm rot="5400000">
            <a:off x="2094706" y="2229644"/>
            <a:ext cx="1588" cy="1371600"/>
          </a:xfrm>
          <a:prstGeom prst="curvedConnector3">
            <a:avLst>
              <a:gd name="adj1" fmla="val 1320000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51700" cy="762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Adjacency Matrix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760413" y="1598613"/>
            <a:ext cx="4421187" cy="3735387"/>
            <a:chOff x="575" y="1007"/>
            <a:chExt cx="2977" cy="2353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768" y="1152"/>
              <a:ext cx="2784" cy="220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322" name="Group 5"/>
            <p:cNvGrpSpPr>
              <a:grpSpLocks/>
            </p:cNvGrpSpPr>
            <p:nvPr/>
          </p:nvGrpSpPr>
          <p:grpSpPr bwMode="auto">
            <a:xfrm>
              <a:off x="575" y="1007"/>
              <a:ext cx="2977" cy="2353"/>
              <a:chOff x="575" y="1007"/>
              <a:chExt cx="3025" cy="2161"/>
            </a:xfrm>
          </p:grpSpPr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576" y="1008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>
                <a:off x="576" y="1296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1" name="Line 9"/>
              <p:cNvSpPr>
                <a:spLocks noChangeShapeType="1"/>
              </p:cNvSpPr>
              <p:nvPr/>
            </p:nvSpPr>
            <p:spPr bwMode="auto">
              <a:xfrm>
                <a:off x="576" y="1440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>
                <a:off x="576" y="1584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576" y="1728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576" y="1872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6" name="Line 14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>
                <a:off x="576" y="2592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2" name="Line 20"/>
              <p:cNvSpPr>
                <a:spLocks noChangeShapeType="1"/>
              </p:cNvSpPr>
              <p:nvPr/>
            </p:nvSpPr>
            <p:spPr bwMode="auto">
              <a:xfrm>
                <a:off x="576" y="3024"/>
                <a:ext cx="30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3" name="Line 21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rot="16200000" flipH="1">
                <a:off x="2519" y="2087"/>
                <a:ext cx="216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5" name="Line 23"/>
              <p:cNvSpPr>
                <a:spLocks noChangeShapeType="1"/>
              </p:cNvSpPr>
              <p:nvPr/>
            </p:nvSpPr>
            <p:spPr bwMode="auto">
              <a:xfrm rot="5400000">
                <a:off x="2317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6" name="Line 24"/>
              <p:cNvSpPr>
                <a:spLocks noChangeShapeType="1"/>
              </p:cNvSpPr>
              <p:nvPr/>
            </p:nvSpPr>
            <p:spPr bwMode="auto">
              <a:xfrm rot="5400000">
                <a:off x="2116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 rot="5400000">
                <a:off x="1914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 rot="5400000">
                <a:off x="1713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79" name="Line 27"/>
              <p:cNvSpPr>
                <a:spLocks noChangeShapeType="1"/>
              </p:cNvSpPr>
              <p:nvPr/>
            </p:nvSpPr>
            <p:spPr bwMode="auto">
              <a:xfrm rot="5400000">
                <a:off x="1511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0" name="Line 28"/>
              <p:cNvSpPr>
                <a:spLocks noChangeShapeType="1"/>
              </p:cNvSpPr>
              <p:nvPr/>
            </p:nvSpPr>
            <p:spPr bwMode="auto">
              <a:xfrm rot="5400000">
                <a:off x="1309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1" name="Line 29"/>
              <p:cNvSpPr>
                <a:spLocks noChangeShapeType="1"/>
              </p:cNvSpPr>
              <p:nvPr/>
            </p:nvSpPr>
            <p:spPr bwMode="auto">
              <a:xfrm rot="5400000">
                <a:off x="1108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2" name="Line 30"/>
              <p:cNvSpPr>
                <a:spLocks noChangeShapeType="1"/>
              </p:cNvSpPr>
              <p:nvPr/>
            </p:nvSpPr>
            <p:spPr bwMode="auto">
              <a:xfrm rot="5400000">
                <a:off x="906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3" name="Line 31"/>
              <p:cNvSpPr>
                <a:spLocks noChangeShapeType="1"/>
              </p:cNvSpPr>
              <p:nvPr/>
            </p:nvSpPr>
            <p:spPr bwMode="auto">
              <a:xfrm rot="5400000">
                <a:off x="705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 rot="5400000">
                <a:off x="503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rot="5400000">
                <a:off x="301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6" name="Line 34"/>
              <p:cNvSpPr>
                <a:spLocks noChangeShapeType="1"/>
              </p:cNvSpPr>
              <p:nvPr/>
            </p:nvSpPr>
            <p:spPr bwMode="auto">
              <a:xfrm rot="5400000">
                <a:off x="100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7" name="Line 35"/>
              <p:cNvSpPr>
                <a:spLocks noChangeShapeType="1"/>
              </p:cNvSpPr>
              <p:nvPr/>
            </p:nvSpPr>
            <p:spPr bwMode="auto">
              <a:xfrm rot="5400000">
                <a:off x="-102" y="2087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8" name="Line 36"/>
              <p:cNvSpPr>
                <a:spLocks noChangeShapeType="1"/>
              </p:cNvSpPr>
              <p:nvPr/>
            </p:nvSpPr>
            <p:spPr bwMode="auto">
              <a:xfrm rot="5400000">
                <a:off x="-303" y="2087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 rot="5400000">
                <a:off x="-505" y="2087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838200" y="16002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2250" indent="-222250">
              <a:spcBef>
                <a:spcPct val="20000"/>
              </a:spcBef>
              <a:defRPr/>
            </a:pPr>
            <a:endParaRPr lang="en-US" sz="4400">
              <a:latin typeface="Arial" charset="0"/>
              <a:ea typeface="ＭＳ Ｐゴシック" charset="0"/>
            </a:endParaRP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1066800" y="1143000"/>
            <a:ext cx="441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22250" indent="-2222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en-US" smtClean="0">
                <a:latin typeface="Arial" pitchFamily="34" charset="0"/>
                <a:sym typeface="Symbol" pitchFamily="18" charset="2"/>
              </a:rPr>
              <a:t>   To </a:t>
            </a:r>
            <a:r>
              <a:rPr lang="en-US" altLang="en-US" smtClean="0">
                <a:latin typeface="Arial" pitchFamily="34" charset="0"/>
              </a:rPr>
              <a:t>Nodes   </a:t>
            </a:r>
            <a:r>
              <a:rPr lang="en-US" altLang="en-US" smtClean="0">
                <a:latin typeface="Arial" pitchFamily="34" charset="0"/>
                <a:sym typeface="Symbol" pitchFamily="18" charset="2"/>
              </a:rPr>
              <a:t></a:t>
            </a: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 rot="-5400000">
            <a:off x="-1257300" y="3314700"/>
            <a:ext cx="350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22250" indent="-2222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en-US" smtClean="0">
                <a:latin typeface="Arial" pitchFamily="34" charset="0"/>
                <a:sym typeface="Symbol" pitchFamily="18" charset="2"/>
              </a:rPr>
              <a:t>   From </a:t>
            </a:r>
            <a:r>
              <a:rPr lang="en-US" altLang="en-US" smtClean="0">
                <a:latin typeface="Arial" pitchFamily="34" charset="0"/>
              </a:rPr>
              <a:t>Nodes   </a:t>
            </a:r>
            <a:r>
              <a:rPr lang="en-US" altLang="en-US" smtClean="0">
                <a:latin typeface="Arial" pitchFamily="34" charset="0"/>
                <a:sym typeface="Symbol" pitchFamily="18" charset="2"/>
              </a:rPr>
              <a:t>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5410200" y="1176338"/>
            <a:ext cx="3505200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2250" indent="-2222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b="1" smtClean="0">
                <a:latin typeface="Arial" pitchFamily="34" charset="0"/>
              </a:rPr>
              <a:t>Initially empty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b="1" smtClean="0">
                <a:latin typeface="Arial" pitchFamily="34" charset="0"/>
              </a:rPr>
              <a:t>Each edge adds an entry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b="1" smtClean="0">
                <a:latin typeface="Arial" pitchFamily="34" charset="0"/>
              </a:rPr>
              <a:t>Undirected graph can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800" b="1" smtClean="0">
                <a:latin typeface="Arial" pitchFamily="34" charset="0"/>
              </a:rPr>
              <a:t>Put in 2 entries per edge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800" b="1" smtClean="0">
                <a:latin typeface="Arial" pitchFamily="34" charset="0"/>
              </a:rPr>
              <a:t>Use just upper or lower diagonal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b="1" smtClean="0">
                <a:latin typeface="Arial" pitchFamily="34" charset="0"/>
              </a:rPr>
              <a:t>Directed graph uses entire matrix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b="1" smtClean="0">
                <a:latin typeface="Arial" pitchFamily="34" charset="0"/>
              </a:rPr>
              <a:t>Unweighted graph inserts </a:t>
            </a:r>
            <a:r>
              <a:rPr lang="ja-JP" altLang="en-US" sz="2000" b="1" smtClean="0">
                <a:latin typeface="Arial" pitchFamily="34" charset="0"/>
              </a:rPr>
              <a:t>‘</a:t>
            </a:r>
            <a:r>
              <a:rPr lang="en-US" altLang="ja-JP" sz="2000" b="1" smtClean="0">
                <a:latin typeface="Arial" pitchFamily="34" charset="0"/>
              </a:rPr>
              <a:t>1</a:t>
            </a:r>
            <a:r>
              <a:rPr lang="ja-JP" altLang="en-US" sz="2000" b="1" smtClean="0">
                <a:latin typeface="Arial" pitchFamily="34" charset="0"/>
              </a:rPr>
              <a:t>’</a:t>
            </a:r>
            <a:endParaRPr lang="en-US" altLang="ja-JP" sz="2000" b="1" smtClean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b="1" smtClean="0">
                <a:latin typeface="Arial" pitchFamily="34" charset="0"/>
              </a:rPr>
              <a:t>Weighted graph inserts the weight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1219200" y="5562600"/>
            <a:ext cx="5334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2250" indent="-2222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Size is O(N</a:t>
            </a:r>
            <a:r>
              <a:rPr lang="en-US" sz="2000" b="1" baseline="3000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Memory is usually sparsely utilized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3" grpId="0" autoUpdateAnimBg="0"/>
      <p:bldP spid="49194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/>
          <p:cNvSpPr>
            <a:spLocks noChangeArrowheads="1"/>
          </p:cNvSpPr>
          <p:nvPr/>
        </p:nvSpPr>
        <p:spPr bwMode="auto">
          <a:xfrm>
            <a:off x="4419600" y="304800"/>
            <a:ext cx="4572000" cy="129540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533400" y="381000"/>
            <a:ext cx="621982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public class Path {</a:t>
            </a:r>
          </a:p>
          <a:p>
            <a:pPr>
              <a:defRPr/>
            </a:pPr>
            <a:endParaRPr lang="en-US" sz="18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private Path previous;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private Node node;</a:t>
            </a:r>
          </a:p>
          <a:p>
            <a:pPr>
              <a:defRPr/>
            </a:pPr>
            <a:endParaRPr lang="en-US" sz="18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public Path (Path previous, Node node) {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    setNode(node);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    setPrevious(previous);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}</a:t>
            </a:r>
          </a:p>
          <a:p>
            <a:pPr>
              <a:defRPr/>
            </a:pPr>
            <a:endParaRPr lang="en-US" sz="18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public Node getNode(){return node;}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public void setNode (Node n){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    this.node = n;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public Path getPrevious(){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    return previous;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public void setPrevious(Path p){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    this.previous = p;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   </a:t>
            </a:r>
          </a:p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} // class Path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648200" y="457200"/>
            <a:ext cx="417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i="1" smtClean="0">
                <a:solidFill>
                  <a:srgbClr val="FF3300"/>
                </a:solidFill>
                <a:latin typeface="Arial" pitchFamily="34" charset="0"/>
              </a:rPr>
              <a:t>The term </a:t>
            </a:r>
            <a:r>
              <a:rPr lang="ja-JP" altLang="en-US" sz="2000" b="1" i="1" smtClean="0">
                <a:solidFill>
                  <a:srgbClr val="FF3300"/>
                </a:solidFill>
                <a:latin typeface="Arial" pitchFamily="34" charset="0"/>
              </a:rPr>
              <a:t>“</a:t>
            </a:r>
            <a:r>
              <a:rPr lang="en-US" altLang="ja-JP" sz="2000" b="1" i="1" smtClean="0">
                <a:solidFill>
                  <a:srgbClr val="FF3300"/>
                </a:solidFill>
                <a:latin typeface="Arial" pitchFamily="34" charset="0"/>
              </a:rPr>
              <a:t>Path</a:t>
            </a:r>
            <a:r>
              <a:rPr lang="ja-JP" altLang="en-US" sz="2000" b="1" i="1" smtClean="0">
                <a:solidFill>
                  <a:srgbClr val="FF3300"/>
                </a:solidFill>
                <a:latin typeface="Arial" pitchFamily="34" charset="0"/>
              </a:rPr>
              <a:t>”</a:t>
            </a:r>
            <a:r>
              <a:rPr lang="en-US" altLang="ja-JP" sz="2000" b="1" i="1" smtClean="0">
                <a:solidFill>
                  <a:srgbClr val="FF3300"/>
                </a:solidFill>
                <a:latin typeface="Arial" pitchFamily="34" charset="0"/>
              </a:rPr>
              <a:t> is misleading</a:t>
            </a:r>
          </a:p>
          <a:p>
            <a:pPr>
              <a:defRPr/>
            </a:pPr>
            <a:r>
              <a:rPr lang="en-US" altLang="en-US" sz="2000" b="1" i="1" smtClean="0">
                <a:solidFill>
                  <a:srgbClr val="FF3300"/>
                </a:solidFill>
                <a:latin typeface="Arial" pitchFamily="34" charset="0"/>
              </a:rPr>
              <a:t>It</a:t>
            </a:r>
            <a:r>
              <a:rPr lang="ja-JP" altLang="en-US" sz="2000" b="1" i="1" smtClean="0">
                <a:solidFill>
                  <a:srgbClr val="FF3300"/>
                </a:solidFill>
                <a:latin typeface="Arial" pitchFamily="34" charset="0"/>
              </a:rPr>
              <a:t>’</a:t>
            </a:r>
            <a:r>
              <a:rPr lang="en-US" altLang="ja-JP" sz="2000" b="1" i="1" smtClean="0">
                <a:solidFill>
                  <a:srgbClr val="FF3300"/>
                </a:solidFill>
                <a:latin typeface="Arial" pitchFamily="34" charset="0"/>
              </a:rPr>
              <a:t>s actually a step or link node in</a:t>
            </a:r>
          </a:p>
          <a:p>
            <a:pPr>
              <a:defRPr/>
            </a:pPr>
            <a:r>
              <a:rPr lang="en-US" altLang="en-US" sz="2000" b="1" i="1" smtClean="0">
                <a:solidFill>
                  <a:srgbClr val="FF3300"/>
                </a:solidFill>
                <a:latin typeface="Arial" pitchFamily="34" charset="0"/>
              </a:rPr>
              <a:t>the overall path.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6858000" y="2971800"/>
            <a:ext cx="1600200" cy="2209800"/>
            <a:chOff x="4320" y="1872"/>
            <a:chExt cx="1008" cy="1392"/>
          </a:xfrm>
        </p:grpSpPr>
        <p:sp>
          <p:nvSpPr>
            <p:cNvPr id="113670" name="Oval 6"/>
            <p:cNvSpPr>
              <a:spLocks noChangeArrowheads="1"/>
            </p:cNvSpPr>
            <p:nvPr/>
          </p:nvSpPr>
          <p:spPr bwMode="auto">
            <a:xfrm>
              <a:off x="4320" y="1872"/>
              <a:ext cx="1008" cy="100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4656" y="2208"/>
              <a:ext cx="528" cy="528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Node</a:t>
              </a:r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4608" y="32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4608" y="1920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Path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69150" cy="519113"/>
          </a:xfrm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i="1" smtClean="0">
                <a:solidFill>
                  <a:srgbClr val="FF3300"/>
                </a:solidFill>
                <a:ea typeface="+mj-ea"/>
                <a:cs typeface="+mj-cs"/>
              </a:rPr>
              <a:t>This Path thing can be a little startling at first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7772400" cy="53721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Imagine we have Nodes: a, b, c, d, e</a:t>
            </a:r>
          </a:p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Here is the typical sequence as we traverse down these nodes in order</a:t>
            </a:r>
          </a:p>
          <a:p>
            <a:pPr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  <a:cs typeface="+mn-cs"/>
              </a:rPr>
              <a:t>	</a:t>
            </a:r>
            <a:r>
              <a:rPr lang="en-US" sz="2400" b="1" smtClean="0">
                <a:latin typeface="Courier New" charset="0"/>
                <a:ea typeface="+mn-ea"/>
                <a:cs typeface="+mn-cs"/>
              </a:rPr>
              <a:t>Path p = new Path(null, a);</a:t>
            </a:r>
            <a:endParaRPr lang="en-US" sz="2400" smtClean="0">
              <a:ea typeface="+mn-ea"/>
              <a:cs typeface="+mn-cs"/>
            </a:endParaRPr>
          </a:p>
          <a:p>
            <a:pPr>
              <a:defRPr/>
            </a:pPr>
            <a:endParaRPr lang="en-US" sz="280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smtClean="0">
              <a:ea typeface="+mn-ea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805613" y="3109913"/>
            <a:ext cx="771525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prev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805613" y="3514725"/>
            <a:ext cx="771525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node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8104188" y="3489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7573963" y="3711575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1144" name="Group 8"/>
          <p:cNvGrpSpPr>
            <a:grpSpLocks/>
          </p:cNvGrpSpPr>
          <p:nvPr/>
        </p:nvGrpSpPr>
        <p:grpSpPr bwMode="auto">
          <a:xfrm>
            <a:off x="7573963" y="3162300"/>
            <a:ext cx="530225" cy="327025"/>
            <a:chOff x="4533" y="3575"/>
            <a:chExt cx="334" cy="206"/>
          </a:xfrm>
        </p:grpSpPr>
        <p:sp>
          <p:nvSpPr>
            <p:cNvPr id="114697" name="Line 9"/>
            <p:cNvSpPr>
              <a:spLocks noChangeShapeType="1"/>
            </p:cNvSpPr>
            <p:nvPr/>
          </p:nvSpPr>
          <p:spPr bwMode="auto">
            <a:xfrm>
              <a:off x="4533" y="3673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rot="-5400000">
              <a:off x="4668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699" name="Line 11"/>
            <p:cNvSpPr>
              <a:spLocks noChangeShapeType="1"/>
            </p:cNvSpPr>
            <p:nvPr/>
          </p:nvSpPr>
          <p:spPr bwMode="auto">
            <a:xfrm rot="-5400000">
              <a:off x="4764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186363" y="3711575"/>
            <a:ext cx="407987" cy="495300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5594350" y="3711575"/>
            <a:ext cx="12112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304800"/>
            <a:ext cx="7169150" cy="519113"/>
          </a:xfrm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i="1" smtClean="0">
                <a:solidFill>
                  <a:srgbClr val="FF3300"/>
                </a:solidFill>
                <a:ea typeface="+mj-ea"/>
                <a:cs typeface="+mj-cs"/>
              </a:rPr>
              <a:t>This Path thing can be a little startling at first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7772400" cy="53721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Imagine we have Nodes: a, b, c, d, e</a:t>
            </a:r>
          </a:p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Here is the typical sequence as we traverse down these nodes in order</a:t>
            </a:r>
          </a:p>
          <a:p>
            <a:pPr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  <a:cs typeface="+mn-cs"/>
              </a:rPr>
              <a:t>	</a:t>
            </a:r>
            <a:r>
              <a:rPr lang="en-US" sz="2400" b="1" smtClean="0">
                <a:latin typeface="Courier New" charset="0"/>
                <a:ea typeface="+mn-ea"/>
                <a:cs typeface="+mn-cs"/>
              </a:rPr>
              <a:t>Path p = new Path(null, a);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b);</a:t>
            </a:r>
            <a:endParaRPr lang="en-US" sz="2800" smtClean="0">
              <a:ea typeface="+mn-ea"/>
              <a:cs typeface="+mn-cs"/>
            </a:endParaRPr>
          </a:p>
          <a:p>
            <a:pPr>
              <a:defRPr/>
            </a:pPr>
            <a:endParaRPr lang="en-US" sz="280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smtClean="0">
              <a:ea typeface="+mn-ea"/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6805613" y="3109913"/>
            <a:ext cx="771525" cy="809625"/>
            <a:chOff x="4287" y="1959"/>
            <a:chExt cx="486" cy="510"/>
          </a:xfrm>
        </p:grpSpPr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8104188" y="3489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7573963" y="3711575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2167" name="Group 9"/>
          <p:cNvGrpSpPr>
            <a:grpSpLocks/>
          </p:cNvGrpSpPr>
          <p:nvPr/>
        </p:nvGrpSpPr>
        <p:grpSpPr bwMode="auto">
          <a:xfrm>
            <a:off x="7573963" y="3162300"/>
            <a:ext cx="530225" cy="327025"/>
            <a:chOff x="4533" y="3575"/>
            <a:chExt cx="334" cy="206"/>
          </a:xfrm>
        </p:grpSpPr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4533" y="3673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 rot="-5400000">
              <a:off x="4668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 rot="-5400000">
              <a:off x="4764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92168" name="Group 13"/>
          <p:cNvGrpSpPr>
            <a:grpSpLocks/>
          </p:cNvGrpSpPr>
          <p:nvPr/>
        </p:nvGrpSpPr>
        <p:grpSpPr bwMode="auto">
          <a:xfrm>
            <a:off x="6580188" y="4264025"/>
            <a:ext cx="771525" cy="809625"/>
            <a:chOff x="4287" y="1959"/>
            <a:chExt cx="486" cy="510"/>
          </a:xfrm>
        </p:grpSpPr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7902575" y="46545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>
            <a:off x="7372350" y="4876800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 flipV="1">
            <a:off x="6959600" y="3919538"/>
            <a:ext cx="17145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960938" y="4876800"/>
            <a:ext cx="407987" cy="495300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</a:t>
            </a:r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5368925" y="4876800"/>
            <a:ext cx="12112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304800"/>
            <a:ext cx="7169150" cy="519113"/>
          </a:xfrm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i="1" smtClean="0">
                <a:solidFill>
                  <a:srgbClr val="FF3300"/>
                </a:solidFill>
                <a:ea typeface="+mj-ea"/>
                <a:cs typeface="+mj-cs"/>
              </a:rPr>
              <a:t>This Path thing can be a little startling at first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7772400" cy="53721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Imagine we have Nodes: a, b, c, d, e</a:t>
            </a:r>
          </a:p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Here is the typical sequence as we traverse down these nodes in order</a:t>
            </a:r>
          </a:p>
          <a:p>
            <a:pPr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  <a:cs typeface="+mn-cs"/>
              </a:rPr>
              <a:t>	</a:t>
            </a:r>
            <a:r>
              <a:rPr lang="en-US" sz="2400" b="1" smtClean="0">
                <a:latin typeface="Courier New" charset="0"/>
                <a:ea typeface="+mn-ea"/>
                <a:cs typeface="+mn-cs"/>
              </a:rPr>
              <a:t>Path p = new Path(null, a);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b);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c);</a:t>
            </a:r>
            <a:endParaRPr lang="en-US" sz="2800" smtClean="0">
              <a:ea typeface="+mn-ea"/>
              <a:cs typeface="+mn-cs"/>
            </a:endParaRPr>
          </a:p>
          <a:p>
            <a:pPr>
              <a:defRPr/>
            </a:pPr>
            <a:endParaRPr lang="en-US" sz="280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smtClean="0">
              <a:ea typeface="+mn-ea"/>
            </a:endParaRP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6805613" y="3109913"/>
            <a:ext cx="771525" cy="809625"/>
            <a:chOff x="4287" y="1959"/>
            <a:chExt cx="486" cy="510"/>
          </a:xfrm>
        </p:grpSpPr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8104188" y="3489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7573963" y="3711575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3191" name="Group 9"/>
          <p:cNvGrpSpPr>
            <a:grpSpLocks/>
          </p:cNvGrpSpPr>
          <p:nvPr/>
        </p:nvGrpSpPr>
        <p:grpSpPr bwMode="auto">
          <a:xfrm>
            <a:off x="7573963" y="3162300"/>
            <a:ext cx="530225" cy="327025"/>
            <a:chOff x="4533" y="3575"/>
            <a:chExt cx="334" cy="206"/>
          </a:xfrm>
        </p:grpSpPr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4533" y="3673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 rot="-5400000">
              <a:off x="4668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6748" name="Line 12"/>
            <p:cNvSpPr>
              <a:spLocks noChangeShapeType="1"/>
            </p:cNvSpPr>
            <p:nvPr/>
          </p:nvSpPr>
          <p:spPr bwMode="auto">
            <a:xfrm rot="-5400000">
              <a:off x="4764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93192" name="Group 13"/>
          <p:cNvGrpSpPr>
            <a:grpSpLocks/>
          </p:cNvGrpSpPr>
          <p:nvPr/>
        </p:nvGrpSpPr>
        <p:grpSpPr bwMode="auto">
          <a:xfrm>
            <a:off x="6580188" y="4264025"/>
            <a:ext cx="771525" cy="809625"/>
            <a:chOff x="4287" y="1959"/>
            <a:chExt cx="486" cy="510"/>
          </a:xfrm>
        </p:grpSpPr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7902575" y="46545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7372350" y="4876800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flipV="1">
            <a:off x="6959600" y="3919538"/>
            <a:ext cx="17145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3196" name="Group 19"/>
          <p:cNvGrpSpPr>
            <a:grpSpLocks/>
          </p:cNvGrpSpPr>
          <p:nvPr/>
        </p:nvGrpSpPr>
        <p:grpSpPr bwMode="auto">
          <a:xfrm>
            <a:off x="6037263" y="5432425"/>
            <a:ext cx="771525" cy="809625"/>
            <a:chOff x="4287" y="1959"/>
            <a:chExt cx="486" cy="510"/>
          </a:xfrm>
        </p:grpSpPr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7335838" y="58372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>
            <a:off x="6805613" y="6059488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6760" name="Line 24"/>
          <p:cNvSpPr>
            <a:spLocks noChangeShapeType="1"/>
          </p:cNvSpPr>
          <p:nvPr/>
        </p:nvSpPr>
        <p:spPr bwMode="auto">
          <a:xfrm flipV="1">
            <a:off x="6423025" y="5073650"/>
            <a:ext cx="38258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418013" y="5746750"/>
            <a:ext cx="407987" cy="495300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</a:t>
            </a: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V="1">
            <a:off x="4826000" y="5746750"/>
            <a:ext cx="12112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304800"/>
            <a:ext cx="7169150" cy="519113"/>
          </a:xfrm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i="1" smtClean="0">
                <a:solidFill>
                  <a:srgbClr val="FF3300"/>
                </a:solidFill>
                <a:ea typeface="+mj-ea"/>
                <a:cs typeface="+mj-cs"/>
              </a:rPr>
              <a:t>This Path thing can be a little startling at first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7772400" cy="53721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Imagine we have Nodes: a, b, c, d, e</a:t>
            </a:r>
          </a:p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Here is the typical sequence as we traverse down these nodes in order</a:t>
            </a:r>
          </a:p>
          <a:p>
            <a:pPr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  <a:cs typeface="+mn-cs"/>
              </a:rPr>
              <a:t>	</a:t>
            </a:r>
            <a:r>
              <a:rPr lang="en-US" sz="2400" b="1" smtClean="0">
                <a:latin typeface="Courier New" charset="0"/>
                <a:ea typeface="+mn-ea"/>
                <a:cs typeface="+mn-cs"/>
              </a:rPr>
              <a:t>Path p = new Path(null, a);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b);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c);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d);</a:t>
            </a:r>
            <a:endParaRPr lang="en-US" sz="2800" smtClean="0">
              <a:ea typeface="+mn-ea"/>
              <a:cs typeface="+mn-cs"/>
            </a:endParaRPr>
          </a:p>
          <a:p>
            <a:pPr>
              <a:defRPr/>
            </a:pPr>
            <a:endParaRPr lang="en-US" sz="280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smtClean="0">
              <a:ea typeface="+mn-ea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6805613" y="3109913"/>
            <a:ext cx="771525" cy="809625"/>
            <a:chOff x="4287" y="1959"/>
            <a:chExt cx="486" cy="510"/>
          </a:xfrm>
        </p:grpSpPr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7766" name="Text Box 6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04188" y="3489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7573963" y="3711575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4215" name="Group 9"/>
          <p:cNvGrpSpPr>
            <a:grpSpLocks/>
          </p:cNvGrpSpPr>
          <p:nvPr/>
        </p:nvGrpSpPr>
        <p:grpSpPr bwMode="auto">
          <a:xfrm>
            <a:off x="7573963" y="3162300"/>
            <a:ext cx="530225" cy="327025"/>
            <a:chOff x="4533" y="3575"/>
            <a:chExt cx="334" cy="206"/>
          </a:xfrm>
        </p:grpSpPr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4533" y="3673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 rot="-5400000">
              <a:off x="4668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 rot="-5400000">
              <a:off x="4764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94216" name="Group 13"/>
          <p:cNvGrpSpPr>
            <a:grpSpLocks/>
          </p:cNvGrpSpPr>
          <p:nvPr/>
        </p:nvGrpSpPr>
        <p:grpSpPr bwMode="auto">
          <a:xfrm>
            <a:off x="6580188" y="4264025"/>
            <a:ext cx="771525" cy="809625"/>
            <a:chOff x="4287" y="1959"/>
            <a:chExt cx="486" cy="510"/>
          </a:xfrm>
        </p:grpSpPr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7775" name="Text Box 15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7902575" y="46545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7372350" y="4876800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 flipV="1">
            <a:off x="6959600" y="3919538"/>
            <a:ext cx="17145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4220" name="Group 19"/>
          <p:cNvGrpSpPr>
            <a:grpSpLocks/>
          </p:cNvGrpSpPr>
          <p:nvPr/>
        </p:nvGrpSpPr>
        <p:grpSpPr bwMode="auto">
          <a:xfrm>
            <a:off x="6037263" y="5432425"/>
            <a:ext cx="771525" cy="809625"/>
            <a:chOff x="4287" y="1959"/>
            <a:chExt cx="486" cy="510"/>
          </a:xfrm>
        </p:grpSpPr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7781" name="Text Box 21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7335838" y="58372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17783" name="Line 23"/>
          <p:cNvSpPr>
            <a:spLocks noChangeShapeType="1"/>
          </p:cNvSpPr>
          <p:nvPr/>
        </p:nvSpPr>
        <p:spPr bwMode="auto">
          <a:xfrm>
            <a:off x="6805613" y="6059488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7784" name="Line 24"/>
          <p:cNvSpPr>
            <a:spLocks noChangeShapeType="1"/>
          </p:cNvSpPr>
          <p:nvPr/>
        </p:nvSpPr>
        <p:spPr bwMode="auto">
          <a:xfrm flipV="1">
            <a:off x="6423025" y="5073650"/>
            <a:ext cx="38258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4224" name="Group 25"/>
          <p:cNvGrpSpPr>
            <a:grpSpLocks/>
          </p:cNvGrpSpPr>
          <p:nvPr/>
        </p:nvGrpSpPr>
        <p:grpSpPr bwMode="auto">
          <a:xfrm>
            <a:off x="4149725" y="5837238"/>
            <a:ext cx="771525" cy="809625"/>
            <a:chOff x="4287" y="1959"/>
            <a:chExt cx="486" cy="510"/>
          </a:xfrm>
        </p:grpSpPr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5448300" y="62420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4918075" y="6464300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 flipV="1">
            <a:off x="4918075" y="5837238"/>
            <a:ext cx="1119188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2530475" y="6151563"/>
            <a:ext cx="407988" cy="495300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</a:t>
            </a:r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 flipV="1">
            <a:off x="2938463" y="6151563"/>
            <a:ext cx="1211262" cy="24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381000"/>
            <a:ext cx="7169150" cy="519113"/>
          </a:xfrm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i="1" smtClean="0">
                <a:solidFill>
                  <a:srgbClr val="FF3300"/>
                </a:solidFill>
                <a:ea typeface="+mj-ea"/>
                <a:cs typeface="+mj-cs"/>
              </a:rPr>
              <a:t>This Path thing can be a little startling at first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7772400" cy="53721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Imagine we have Nodes: a, b, c, d, e</a:t>
            </a:r>
          </a:p>
          <a:p>
            <a:pPr>
              <a:defRPr/>
            </a:pPr>
            <a:r>
              <a:rPr lang="en-US" sz="2800" smtClean="0">
                <a:ea typeface="+mn-ea"/>
                <a:cs typeface="+mn-cs"/>
              </a:rPr>
              <a:t>Here is the typical sequence as we traverse down these nodes in order</a:t>
            </a:r>
          </a:p>
          <a:p>
            <a:pPr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  <a:cs typeface="+mn-cs"/>
              </a:rPr>
              <a:t>	</a:t>
            </a:r>
            <a:r>
              <a:rPr lang="en-US" sz="2400" b="1" smtClean="0">
                <a:latin typeface="Courier New" charset="0"/>
                <a:ea typeface="+mn-ea"/>
                <a:cs typeface="+mn-cs"/>
              </a:rPr>
              <a:t>Path p = new Path(null, a);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b);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c);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d);</a:t>
            </a:r>
          </a:p>
          <a:p>
            <a:pPr>
              <a:buFontTx/>
              <a:buNone/>
              <a:defRPr/>
            </a:pPr>
            <a:r>
              <a:rPr lang="en-US" sz="2400" b="1" smtClean="0">
                <a:latin typeface="Courier New" charset="0"/>
                <a:ea typeface="+mn-ea"/>
                <a:cs typeface="+mn-cs"/>
              </a:rPr>
              <a:t>	p = new Path(p, e);</a:t>
            </a:r>
            <a:endParaRPr lang="en-US" sz="280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smtClean="0">
              <a:ea typeface="+mn-ea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6805613" y="3109913"/>
            <a:ext cx="771525" cy="809625"/>
            <a:chOff x="4287" y="1959"/>
            <a:chExt cx="486" cy="510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8790" name="Text Box 6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8104188" y="3489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7573963" y="3711575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5239" name="Group 9"/>
          <p:cNvGrpSpPr>
            <a:grpSpLocks/>
          </p:cNvGrpSpPr>
          <p:nvPr/>
        </p:nvGrpSpPr>
        <p:grpSpPr bwMode="auto">
          <a:xfrm>
            <a:off x="7573963" y="3162300"/>
            <a:ext cx="530225" cy="327025"/>
            <a:chOff x="4533" y="3575"/>
            <a:chExt cx="334" cy="206"/>
          </a:xfrm>
        </p:grpSpPr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4533" y="3673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rot="-5400000">
              <a:off x="4668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rot="-5400000">
              <a:off x="4764" y="3678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95240" name="Group 13"/>
          <p:cNvGrpSpPr>
            <a:grpSpLocks/>
          </p:cNvGrpSpPr>
          <p:nvPr/>
        </p:nvGrpSpPr>
        <p:grpSpPr bwMode="auto">
          <a:xfrm>
            <a:off x="6580188" y="4264025"/>
            <a:ext cx="771525" cy="809625"/>
            <a:chOff x="4287" y="1959"/>
            <a:chExt cx="486" cy="510"/>
          </a:xfrm>
        </p:grpSpPr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7902575" y="46545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7372350" y="4876800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6959600" y="3919538"/>
            <a:ext cx="17145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5244" name="Group 19"/>
          <p:cNvGrpSpPr>
            <a:grpSpLocks/>
          </p:cNvGrpSpPr>
          <p:nvPr/>
        </p:nvGrpSpPr>
        <p:grpSpPr bwMode="auto">
          <a:xfrm>
            <a:off x="6037263" y="5432425"/>
            <a:ext cx="771525" cy="809625"/>
            <a:chOff x="4287" y="1959"/>
            <a:chExt cx="486" cy="510"/>
          </a:xfrm>
        </p:grpSpPr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7335838" y="58372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>
            <a:off x="6805613" y="6059488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V="1">
            <a:off x="6423025" y="5073650"/>
            <a:ext cx="38258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5248" name="Group 25"/>
          <p:cNvGrpSpPr>
            <a:grpSpLocks/>
          </p:cNvGrpSpPr>
          <p:nvPr/>
        </p:nvGrpSpPr>
        <p:grpSpPr bwMode="auto">
          <a:xfrm>
            <a:off x="4149725" y="5837238"/>
            <a:ext cx="771525" cy="809625"/>
            <a:chOff x="4287" y="1959"/>
            <a:chExt cx="486" cy="510"/>
          </a:xfrm>
        </p:grpSpPr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5448300" y="62420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4918075" y="6464300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 flipV="1">
            <a:off x="4918075" y="5837238"/>
            <a:ext cx="1119188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5252" name="Group 31"/>
          <p:cNvGrpSpPr>
            <a:grpSpLocks/>
          </p:cNvGrpSpPr>
          <p:nvPr/>
        </p:nvGrpSpPr>
        <p:grpSpPr bwMode="auto">
          <a:xfrm>
            <a:off x="2128838" y="5889625"/>
            <a:ext cx="771525" cy="809625"/>
            <a:chOff x="4287" y="1959"/>
            <a:chExt cx="486" cy="510"/>
          </a:xfrm>
        </p:grpSpPr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4287" y="1959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prev</a:t>
              </a:r>
            </a:p>
          </p:txBody>
        </p:sp>
        <p:sp>
          <p:nvSpPr>
            <p:cNvPr id="118817" name="Text Box 33"/>
            <p:cNvSpPr txBox="1">
              <a:spLocks noChangeArrowheads="1"/>
            </p:cNvSpPr>
            <p:nvPr/>
          </p:nvSpPr>
          <p:spPr bwMode="auto">
            <a:xfrm>
              <a:off x="4287" y="2214"/>
              <a:ext cx="48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Courier New" charset="0"/>
                  <a:ea typeface="ＭＳ Ｐゴシック" charset="0"/>
                </a:rPr>
                <a:t>node</a:t>
              </a:r>
            </a:p>
          </p:txBody>
        </p:sp>
      </p:grp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3427413" y="62944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>
            <a:off x="2897188" y="6516688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>
            <a:off x="2897188" y="6059488"/>
            <a:ext cx="1252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8821" name="Text Box 37"/>
          <p:cNvSpPr txBox="1">
            <a:spLocks noChangeArrowheads="1"/>
          </p:cNvSpPr>
          <p:nvPr/>
        </p:nvSpPr>
        <p:spPr bwMode="auto">
          <a:xfrm>
            <a:off x="509588" y="6203950"/>
            <a:ext cx="407987" cy="495300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</a:t>
            </a:r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 flipV="1">
            <a:off x="917575" y="6203950"/>
            <a:ext cx="12112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ChangeArrowheads="1"/>
          </p:cNvSpPr>
          <p:nvPr/>
        </p:nvSpPr>
        <p:spPr bwMode="auto">
          <a:xfrm>
            <a:off x="6280150" y="812800"/>
            <a:ext cx="2362200" cy="129540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Note: This only returns the reversed path.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228600" y="165100"/>
            <a:ext cx="8413750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ＭＳ Ｐゴシック" charset="0"/>
              </a:rPr>
              <a:t> </a:t>
            </a:r>
            <a:r>
              <a:rPr lang="en-US" sz="2000" b="1">
                <a:latin typeface="Courier New" charset="0"/>
                <a:ea typeface="ＭＳ Ｐゴシック" charset="0"/>
              </a:rPr>
              <a:t>public Path findPathWithBFS( Node start, Node goal ){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Vector vVisited = new Vector();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Vector vOpen = new Vector();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Path curr = new Path(null, start);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Node n = null;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vOpen.addElement(curr);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while (vOpen.size() != 0) {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curr = (Path) vOpen.elementAt(0);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vOpen.removeElementAt(0);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vVisited.addElement(curr);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n = curr.getNode();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if (n.equals(goal))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      return curr;  // Found path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Vector vNext = getAdjacencies(n);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for (int i =0; i &lt; vNext.size(); i++)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if (! vVisited.contains( vNext.elementAt(i)))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     vOpen.addElement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        (new Path (curr, vNext.elementAt(i)));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}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return null; // NO path found!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457200" y="1828800"/>
            <a:ext cx="6019800" cy="5334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Analysis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04800" y="990600"/>
            <a:ext cx="8413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altLang="en-US" sz="2000" b="1" smtClean="0">
                <a:latin typeface="Courier New" pitchFamily="49" charset="0"/>
              </a:rPr>
              <a:t>public Path findPathWithBFS( Node start, Node goal ){</a:t>
            </a:r>
          </a:p>
          <a:p>
            <a:pPr>
              <a:defRPr/>
            </a:pPr>
            <a:r>
              <a:rPr lang="en-US" altLang="en-US" sz="2000" b="1" smtClean="0">
                <a:latin typeface="Courier New" pitchFamily="49" charset="0"/>
              </a:rPr>
              <a:t>    Vector vVisited = new Vector();</a:t>
            </a:r>
          </a:p>
          <a:p>
            <a:pPr>
              <a:defRPr/>
            </a:pPr>
            <a:r>
              <a:rPr lang="en-US" altLang="en-US" sz="2000" b="1" smtClean="0">
                <a:latin typeface="Courier New" pitchFamily="49" charset="0"/>
              </a:rPr>
              <a:t>    Vector vOpen = new Vector();</a:t>
            </a:r>
          </a:p>
          <a:p>
            <a:pPr>
              <a:defRPr/>
            </a:pPr>
            <a:r>
              <a:rPr lang="en-US" altLang="en-US" sz="2000" b="1" smtClean="0">
                <a:latin typeface="Courier New" pitchFamily="49" charset="0"/>
              </a:rPr>
              <a:t>    Path curr = new Path(null, start);</a:t>
            </a:r>
          </a:p>
          <a:p>
            <a:pPr>
              <a:defRPr/>
            </a:pPr>
            <a:r>
              <a:rPr lang="en-US" altLang="en-US" sz="2000" b="1" smtClean="0">
                <a:latin typeface="Courier New" pitchFamily="49" charset="0"/>
              </a:rPr>
              <a:t>    Node n = null;</a:t>
            </a:r>
          </a:p>
          <a:p>
            <a:pPr>
              <a:defRPr/>
            </a:pPr>
            <a:r>
              <a:rPr lang="en-US" altLang="en-US" sz="2000" b="1" smtClean="0">
                <a:latin typeface="Courier New" pitchFamily="49" charset="0"/>
              </a:rPr>
              <a:t>    vOpen.addElement(curr);</a:t>
            </a:r>
          </a:p>
          <a:p>
            <a:pPr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6477000" y="2209800"/>
            <a:ext cx="2209800" cy="2438400"/>
            <a:chOff x="3552" y="1584"/>
            <a:chExt cx="2064" cy="2496"/>
          </a:xfrm>
        </p:grpSpPr>
        <p:grpSp>
          <p:nvGrpSpPr>
            <p:cNvPr id="97294" name="Group 6"/>
            <p:cNvGrpSpPr>
              <a:grpSpLocks/>
            </p:cNvGrpSpPr>
            <p:nvPr/>
          </p:nvGrpSpPr>
          <p:grpSpPr bwMode="auto">
            <a:xfrm>
              <a:off x="3595" y="1584"/>
              <a:ext cx="2021" cy="740"/>
              <a:chOff x="192" y="1104"/>
              <a:chExt cx="1968" cy="768"/>
            </a:xfrm>
          </p:grpSpPr>
          <p:sp>
            <p:nvSpPr>
              <p:cNvPr id="120839" name="AutoShape 7"/>
              <p:cNvSpPr>
                <a:spLocks noChangeArrowheads="1"/>
              </p:cNvSpPr>
              <p:nvPr/>
            </p:nvSpPr>
            <p:spPr bwMode="auto">
              <a:xfrm>
                <a:off x="192" y="1104"/>
                <a:ext cx="1968" cy="766"/>
              </a:xfrm>
              <a:prstGeom prst="roundRect">
                <a:avLst>
                  <a:gd name="adj" fmla="val 16667"/>
                </a:avLst>
              </a:prstGeom>
              <a:solidFill>
                <a:srgbClr val="CCFFCC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20840" name="Text Box 8"/>
              <p:cNvSpPr txBox="1">
                <a:spLocks noChangeArrowheads="1"/>
              </p:cNvSpPr>
              <p:nvPr/>
            </p:nvSpPr>
            <p:spPr bwMode="auto">
              <a:xfrm>
                <a:off x="768" y="1207"/>
                <a:ext cx="774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Arial" charset="0"/>
                    <a:ea typeface="ＭＳ Ｐゴシック" charset="0"/>
                  </a:rPr>
                  <a:t>Visited</a:t>
                </a:r>
              </a:p>
            </p:txBody>
          </p:sp>
        </p:grpSp>
        <p:sp>
          <p:nvSpPr>
            <p:cNvPr id="120841" name="AutoShape 9"/>
            <p:cNvSpPr>
              <a:spLocks noChangeArrowheads="1"/>
            </p:cNvSpPr>
            <p:nvPr/>
          </p:nvSpPr>
          <p:spPr bwMode="auto">
            <a:xfrm>
              <a:off x="3767" y="3341"/>
              <a:ext cx="1418" cy="739"/>
            </a:xfrm>
            <a:prstGeom prst="roundRect">
              <a:avLst>
                <a:gd name="adj" fmla="val 16667"/>
              </a:avLst>
            </a:prstGeom>
            <a:solidFill>
              <a:srgbClr val="FF99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3810" y="3487"/>
              <a:ext cx="1385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Current Node</a:t>
              </a:r>
            </a:p>
          </p:txBody>
        </p:sp>
        <p:sp>
          <p:nvSpPr>
            <p:cNvPr id="120843" name="AutoShape 11"/>
            <p:cNvSpPr>
              <a:spLocks noChangeArrowheads="1"/>
            </p:cNvSpPr>
            <p:nvPr/>
          </p:nvSpPr>
          <p:spPr bwMode="auto">
            <a:xfrm>
              <a:off x="3552" y="2462"/>
              <a:ext cx="1763" cy="741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3939" y="2559"/>
              <a:ext cx="1290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Open Nodes</a:t>
              </a:r>
            </a:p>
          </p:txBody>
        </p:sp>
        <p:sp>
          <p:nvSpPr>
            <p:cNvPr id="120845" name="Oval 13"/>
            <p:cNvSpPr>
              <a:spLocks noChangeArrowheads="1"/>
            </p:cNvSpPr>
            <p:nvPr/>
          </p:nvSpPr>
          <p:spPr bwMode="auto">
            <a:xfrm>
              <a:off x="3681" y="1907"/>
              <a:ext cx="301" cy="323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4240" y="3710"/>
              <a:ext cx="301" cy="325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20847" name="Oval 15"/>
            <p:cNvSpPr>
              <a:spLocks noChangeArrowheads="1"/>
            </p:cNvSpPr>
            <p:nvPr/>
          </p:nvSpPr>
          <p:spPr bwMode="auto">
            <a:xfrm>
              <a:off x="4068" y="1907"/>
              <a:ext cx="301" cy="323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4455" y="1907"/>
              <a:ext cx="301" cy="323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4842" y="1907"/>
              <a:ext cx="301" cy="323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3681" y="2787"/>
              <a:ext cx="301" cy="322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4068" y="2787"/>
              <a:ext cx="301" cy="322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grpSp>
          <p:nvGrpSpPr>
            <p:cNvPr id="97306" name="Group 20"/>
            <p:cNvGrpSpPr>
              <a:grpSpLocks/>
            </p:cNvGrpSpPr>
            <p:nvPr/>
          </p:nvGrpSpPr>
          <p:grpSpPr bwMode="auto">
            <a:xfrm>
              <a:off x="4197" y="3664"/>
              <a:ext cx="387" cy="370"/>
              <a:chOff x="864" y="3264"/>
              <a:chExt cx="432" cy="384"/>
            </a:xfrm>
          </p:grpSpPr>
          <p:sp>
            <p:nvSpPr>
              <p:cNvPr id="120853" name="Line 21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432" cy="386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20854" name="Line 22"/>
              <p:cNvSpPr>
                <a:spLocks noChangeShapeType="1"/>
              </p:cNvSpPr>
              <p:nvPr/>
            </p:nvSpPr>
            <p:spPr bwMode="auto">
              <a:xfrm flipV="1">
                <a:off x="864" y="3264"/>
                <a:ext cx="432" cy="386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20855" name="Oval 23"/>
            <p:cNvSpPr>
              <a:spLocks noChangeArrowheads="1"/>
            </p:cNvSpPr>
            <p:nvPr/>
          </p:nvSpPr>
          <p:spPr bwMode="auto">
            <a:xfrm>
              <a:off x="5229" y="1907"/>
              <a:ext cx="301" cy="323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04800" y="3124200"/>
            <a:ext cx="5867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These declare variables and structures, with one notable change.  We don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t use a Node as our </a:t>
            </a:r>
            <a:r>
              <a:rPr lang="ja-JP" altLang="en-US" b="1" smtClean="0">
                <a:latin typeface="Arial" pitchFamily="34" charset="0"/>
              </a:rPr>
              <a:t>“</a:t>
            </a:r>
            <a:r>
              <a:rPr lang="en-US" altLang="ja-JP" b="1" smtClean="0">
                <a:latin typeface="Arial" pitchFamily="34" charset="0"/>
              </a:rPr>
              <a:t>current</a:t>
            </a:r>
            <a:r>
              <a:rPr lang="ja-JP" altLang="en-US" b="1" smtClean="0">
                <a:latin typeface="Arial" pitchFamily="34" charset="0"/>
              </a:rPr>
              <a:t>”</a:t>
            </a:r>
            <a:r>
              <a:rPr lang="en-US" altLang="ja-JP" b="1" smtClean="0">
                <a:latin typeface="Arial" pitchFamily="34" charset="0"/>
              </a:rPr>
              <a:t> reference, but instead a Path that holds a node.</a:t>
            </a:r>
            <a:endParaRPr lang="en-US" altLang="en-US" b="1" smtClean="0">
              <a:latin typeface="Arial" pitchFamily="34" charset="0"/>
            </a:endParaRPr>
          </a:p>
        </p:txBody>
      </p:sp>
      <p:grpSp>
        <p:nvGrpSpPr>
          <p:cNvPr id="97287" name="Group 25"/>
          <p:cNvGrpSpPr>
            <a:grpSpLocks/>
          </p:cNvGrpSpPr>
          <p:nvPr/>
        </p:nvGrpSpPr>
        <p:grpSpPr bwMode="auto">
          <a:xfrm>
            <a:off x="914400" y="5334000"/>
            <a:ext cx="1676400" cy="1066800"/>
            <a:chOff x="1296" y="3264"/>
            <a:chExt cx="1056" cy="672"/>
          </a:xfrm>
        </p:grpSpPr>
        <p:sp>
          <p:nvSpPr>
            <p:cNvPr id="120858" name="Oval 26"/>
            <p:cNvSpPr>
              <a:spLocks noChangeArrowheads="1"/>
            </p:cNvSpPr>
            <p:nvPr/>
          </p:nvSpPr>
          <p:spPr bwMode="auto">
            <a:xfrm>
              <a:off x="1680" y="3264"/>
              <a:ext cx="672" cy="672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59" name="Oval 27"/>
            <p:cNvSpPr>
              <a:spLocks noChangeArrowheads="1"/>
            </p:cNvSpPr>
            <p:nvPr/>
          </p:nvSpPr>
          <p:spPr bwMode="auto">
            <a:xfrm>
              <a:off x="1872" y="3456"/>
              <a:ext cx="301" cy="323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20860" name="Line 28"/>
            <p:cNvSpPr>
              <a:spLocks noChangeShapeType="1"/>
            </p:cNvSpPr>
            <p:nvPr/>
          </p:nvSpPr>
          <p:spPr bwMode="auto">
            <a:xfrm flipH="1">
              <a:off x="1344" y="36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61" name="Line 29"/>
            <p:cNvSpPr>
              <a:spLocks noChangeShapeType="1"/>
            </p:cNvSpPr>
            <p:nvPr/>
          </p:nvSpPr>
          <p:spPr bwMode="auto">
            <a:xfrm>
              <a:off x="1344" y="35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62" name="Line 30"/>
            <p:cNvSpPr>
              <a:spLocks noChangeShapeType="1"/>
            </p:cNvSpPr>
            <p:nvPr/>
          </p:nvSpPr>
          <p:spPr bwMode="auto">
            <a:xfrm>
              <a:off x="1296" y="34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3048000" y="5410200"/>
            <a:ext cx="575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Our first Path has </a:t>
            </a:r>
            <a:r>
              <a:rPr lang="ja-JP" altLang="en-US" b="1" smtClean="0">
                <a:latin typeface="Arial" pitchFamily="34" charset="0"/>
              </a:rPr>
              <a:t>“</a:t>
            </a:r>
            <a:r>
              <a:rPr lang="en-US" altLang="ja-JP" b="1" smtClean="0">
                <a:latin typeface="Arial" pitchFamily="34" charset="0"/>
              </a:rPr>
              <a:t>null</a:t>
            </a:r>
            <a:r>
              <a:rPr lang="ja-JP" altLang="en-US" b="1" smtClean="0">
                <a:latin typeface="Arial" pitchFamily="34" charset="0"/>
              </a:rPr>
              <a:t>”</a:t>
            </a:r>
            <a:r>
              <a:rPr lang="en-US" altLang="ja-JP" b="1" smtClean="0">
                <a:latin typeface="Arial" pitchFamily="34" charset="0"/>
              </a:rPr>
              <a:t> as its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previous, since it holds the start node.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Analysis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676400" y="2133600"/>
            <a:ext cx="52133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curr = (Path) vOpen.elementAt(0);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vOpen.removeElementAt(0);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vVisited.addElement(curr);</a:t>
            </a:r>
          </a:p>
          <a:p>
            <a:pPr>
              <a:defRPr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 = curr.getNode();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if (n.equals(goal))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return curr;  // Found path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46125" y="1182688"/>
            <a:ext cx="786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start by removing the first Path from the adjacency list.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46125" y="3468688"/>
            <a:ext cx="780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If the Path object contains the goal node, 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done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98310" name="WordArt 6"/>
          <p:cNvSpPr>
            <a:spLocks noChangeArrowheads="1" noChangeShapeType="1" noTextEdit="1"/>
          </p:cNvSpPr>
          <p:nvPr/>
        </p:nvSpPr>
        <p:spPr bwMode="auto">
          <a:xfrm>
            <a:off x="306388" y="279400"/>
            <a:ext cx="1968500" cy="9032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In the loop!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Analysis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762000" y="2514600"/>
            <a:ext cx="7651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Vector vNext = getAdjacencies(n);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for (int i =0; i &lt; vNext.size(); i++)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if (! vVisited.contains( vNext.elementAt(i)))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vOpen.addElement</a:t>
            </a: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        (new Path (curr, vNext.elementAt(i)));</a:t>
            </a:r>
          </a:p>
          <a:p>
            <a:pPr>
              <a:defRPr/>
            </a:pPr>
            <a:endParaRPr lang="en-US" sz="2000" b="1">
              <a:latin typeface="Courier New" charset="0"/>
              <a:ea typeface="ＭＳ Ｐゴシック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If the current Path is not the goal, we check each node adjacent to the current.  If 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ve not visited it before, we add it to our open queue.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09600" y="5257800"/>
            <a:ext cx="475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ＭＳ Ｐゴシック" charset="0"/>
              </a:rPr>
              <a:t> </a:t>
            </a:r>
            <a:r>
              <a:rPr lang="en-US" sz="2000" b="1">
                <a:latin typeface="Courier New" charset="0"/>
                <a:ea typeface="ＭＳ Ｐゴシック" charset="0"/>
              </a:rPr>
              <a:t>}// while</a:t>
            </a:r>
          </a:p>
          <a:p>
            <a:pPr>
              <a:defRPr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return null; // NO path found!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41325" y="423068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If the </a:t>
            </a:r>
            <a:r>
              <a:rPr lang="ja-JP" altLang="en-US" b="1" smtClean="0">
                <a:latin typeface="Arial" pitchFamily="34" charset="0"/>
              </a:rPr>
              <a:t>‘</a:t>
            </a:r>
            <a:r>
              <a:rPr lang="en-US" altLang="ja-JP" b="1" smtClean="0">
                <a:latin typeface="Arial" pitchFamily="34" charset="0"/>
              </a:rPr>
              <a:t>while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 loop exhausts the open queue, we have not found a Path to the goal.  So, return null.</a:t>
            </a:r>
            <a:endParaRPr lang="en-US" altLang="en-US" b="1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6663" y="488950"/>
            <a:ext cx="3673475" cy="874713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Undirected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5451475" y="2463800"/>
            <a:ext cx="3238500" cy="3962400"/>
            <a:chOff x="771" y="1055"/>
            <a:chExt cx="2040" cy="2496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1026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556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1281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1536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1791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2046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2301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771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771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771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771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771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771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771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1026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2556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281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1536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1791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2046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2301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1026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2556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1281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1536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1791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06" name="Text Box 30"/>
            <p:cNvSpPr txBox="1">
              <a:spLocks noChangeArrowheads="1"/>
            </p:cNvSpPr>
            <p:nvPr/>
          </p:nvSpPr>
          <p:spPr bwMode="auto">
            <a:xfrm>
              <a:off x="2046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0207" name="Text Box 31"/>
            <p:cNvSpPr txBox="1">
              <a:spLocks noChangeArrowheads="1"/>
            </p:cNvSpPr>
            <p:nvPr/>
          </p:nvSpPr>
          <p:spPr bwMode="auto">
            <a:xfrm>
              <a:off x="2301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08" name="Text Box 32"/>
            <p:cNvSpPr txBox="1">
              <a:spLocks noChangeArrowheads="1"/>
            </p:cNvSpPr>
            <p:nvPr/>
          </p:nvSpPr>
          <p:spPr bwMode="auto">
            <a:xfrm>
              <a:off x="1026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09" name="Text Box 33"/>
            <p:cNvSpPr txBox="1">
              <a:spLocks noChangeArrowheads="1"/>
            </p:cNvSpPr>
            <p:nvPr/>
          </p:nvSpPr>
          <p:spPr bwMode="auto">
            <a:xfrm>
              <a:off x="2556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281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0211" name="Text Box 35"/>
            <p:cNvSpPr txBox="1">
              <a:spLocks noChangeArrowheads="1"/>
            </p:cNvSpPr>
            <p:nvPr/>
          </p:nvSpPr>
          <p:spPr bwMode="auto">
            <a:xfrm>
              <a:off x="1536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212" name="Text Box 36"/>
            <p:cNvSpPr txBox="1">
              <a:spLocks noChangeArrowheads="1"/>
            </p:cNvSpPr>
            <p:nvPr/>
          </p:nvSpPr>
          <p:spPr bwMode="auto">
            <a:xfrm>
              <a:off x="1791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2046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14" name="Text Box 38"/>
            <p:cNvSpPr txBox="1">
              <a:spLocks noChangeArrowheads="1"/>
            </p:cNvSpPr>
            <p:nvPr/>
          </p:nvSpPr>
          <p:spPr bwMode="auto">
            <a:xfrm>
              <a:off x="2301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15" name="Text Box 39"/>
            <p:cNvSpPr txBox="1">
              <a:spLocks noChangeArrowheads="1"/>
            </p:cNvSpPr>
            <p:nvPr/>
          </p:nvSpPr>
          <p:spPr bwMode="auto">
            <a:xfrm>
              <a:off x="1026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16" name="Text Box 40"/>
            <p:cNvSpPr txBox="1">
              <a:spLocks noChangeArrowheads="1"/>
            </p:cNvSpPr>
            <p:nvPr/>
          </p:nvSpPr>
          <p:spPr bwMode="auto">
            <a:xfrm>
              <a:off x="2556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0217" name="Text Box 41"/>
            <p:cNvSpPr txBox="1">
              <a:spLocks noChangeArrowheads="1"/>
            </p:cNvSpPr>
            <p:nvPr/>
          </p:nvSpPr>
          <p:spPr bwMode="auto">
            <a:xfrm>
              <a:off x="1281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18" name="Text Box 42"/>
            <p:cNvSpPr txBox="1">
              <a:spLocks noChangeArrowheads="1"/>
            </p:cNvSpPr>
            <p:nvPr/>
          </p:nvSpPr>
          <p:spPr bwMode="auto">
            <a:xfrm>
              <a:off x="1536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0219" name="Text Box 43"/>
            <p:cNvSpPr txBox="1">
              <a:spLocks noChangeArrowheads="1"/>
            </p:cNvSpPr>
            <p:nvPr/>
          </p:nvSpPr>
          <p:spPr bwMode="auto">
            <a:xfrm>
              <a:off x="1791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220" name="Text Box 44"/>
            <p:cNvSpPr txBox="1">
              <a:spLocks noChangeArrowheads="1"/>
            </p:cNvSpPr>
            <p:nvPr/>
          </p:nvSpPr>
          <p:spPr bwMode="auto">
            <a:xfrm>
              <a:off x="2046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0221" name="Text Box 45"/>
            <p:cNvSpPr txBox="1">
              <a:spLocks noChangeArrowheads="1"/>
            </p:cNvSpPr>
            <p:nvPr/>
          </p:nvSpPr>
          <p:spPr bwMode="auto">
            <a:xfrm>
              <a:off x="2301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22" name="Text Box 46"/>
            <p:cNvSpPr txBox="1">
              <a:spLocks noChangeArrowheads="1"/>
            </p:cNvSpPr>
            <p:nvPr/>
          </p:nvSpPr>
          <p:spPr bwMode="auto">
            <a:xfrm>
              <a:off x="1026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0223" name="Text Box 47"/>
            <p:cNvSpPr txBox="1">
              <a:spLocks noChangeArrowheads="1"/>
            </p:cNvSpPr>
            <p:nvPr/>
          </p:nvSpPr>
          <p:spPr bwMode="auto">
            <a:xfrm>
              <a:off x="2556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0224" name="Text Box 48"/>
            <p:cNvSpPr txBox="1">
              <a:spLocks noChangeArrowheads="1"/>
            </p:cNvSpPr>
            <p:nvPr/>
          </p:nvSpPr>
          <p:spPr bwMode="auto">
            <a:xfrm>
              <a:off x="1281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0225" name="Text Box 49"/>
            <p:cNvSpPr txBox="1">
              <a:spLocks noChangeArrowheads="1"/>
            </p:cNvSpPr>
            <p:nvPr/>
          </p:nvSpPr>
          <p:spPr bwMode="auto">
            <a:xfrm>
              <a:off x="1536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26" name="Text Box 50"/>
            <p:cNvSpPr txBox="1">
              <a:spLocks noChangeArrowheads="1"/>
            </p:cNvSpPr>
            <p:nvPr/>
          </p:nvSpPr>
          <p:spPr bwMode="auto">
            <a:xfrm>
              <a:off x="1791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0227" name="Text Box 51"/>
            <p:cNvSpPr txBox="1">
              <a:spLocks noChangeArrowheads="1"/>
            </p:cNvSpPr>
            <p:nvPr/>
          </p:nvSpPr>
          <p:spPr bwMode="auto">
            <a:xfrm>
              <a:off x="2046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2301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0229" name="Text Box 53"/>
            <p:cNvSpPr txBox="1">
              <a:spLocks noChangeArrowheads="1"/>
            </p:cNvSpPr>
            <p:nvPr/>
          </p:nvSpPr>
          <p:spPr bwMode="auto">
            <a:xfrm>
              <a:off x="1026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0230" name="Text Box 54"/>
            <p:cNvSpPr txBox="1">
              <a:spLocks noChangeArrowheads="1"/>
            </p:cNvSpPr>
            <p:nvPr/>
          </p:nvSpPr>
          <p:spPr bwMode="auto">
            <a:xfrm>
              <a:off x="2556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31" name="Text Box 55"/>
            <p:cNvSpPr txBox="1">
              <a:spLocks noChangeArrowheads="1"/>
            </p:cNvSpPr>
            <p:nvPr/>
          </p:nvSpPr>
          <p:spPr bwMode="auto">
            <a:xfrm>
              <a:off x="1281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32" name="Text Box 56"/>
            <p:cNvSpPr txBox="1">
              <a:spLocks noChangeArrowheads="1"/>
            </p:cNvSpPr>
            <p:nvPr/>
          </p:nvSpPr>
          <p:spPr bwMode="auto">
            <a:xfrm>
              <a:off x="1536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33" name="Text Box 57"/>
            <p:cNvSpPr txBox="1">
              <a:spLocks noChangeArrowheads="1"/>
            </p:cNvSpPr>
            <p:nvPr/>
          </p:nvSpPr>
          <p:spPr bwMode="auto">
            <a:xfrm>
              <a:off x="1791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34" name="Text Box 58"/>
            <p:cNvSpPr txBox="1">
              <a:spLocks noChangeArrowheads="1"/>
            </p:cNvSpPr>
            <p:nvPr/>
          </p:nvSpPr>
          <p:spPr bwMode="auto">
            <a:xfrm>
              <a:off x="2046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0235" name="Text Box 59"/>
            <p:cNvSpPr txBox="1">
              <a:spLocks noChangeArrowheads="1"/>
            </p:cNvSpPr>
            <p:nvPr/>
          </p:nvSpPr>
          <p:spPr bwMode="auto">
            <a:xfrm>
              <a:off x="2301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236" name="Text Box 60"/>
            <p:cNvSpPr txBox="1">
              <a:spLocks noChangeArrowheads="1"/>
            </p:cNvSpPr>
            <p:nvPr/>
          </p:nvSpPr>
          <p:spPr bwMode="auto">
            <a:xfrm>
              <a:off x="1026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2556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1281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1536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1791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0241" name="Text Box 65"/>
            <p:cNvSpPr txBox="1">
              <a:spLocks noChangeArrowheads="1"/>
            </p:cNvSpPr>
            <p:nvPr/>
          </p:nvSpPr>
          <p:spPr bwMode="auto">
            <a:xfrm>
              <a:off x="2046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0242" name="Text Box 66"/>
            <p:cNvSpPr txBox="1">
              <a:spLocks noChangeArrowheads="1"/>
            </p:cNvSpPr>
            <p:nvPr/>
          </p:nvSpPr>
          <p:spPr bwMode="auto">
            <a:xfrm>
              <a:off x="2301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</p:grpSp>
      <p:graphicFrame>
        <p:nvGraphicFramePr>
          <p:cNvPr id="14340" name="Object 67"/>
          <p:cNvGraphicFramePr>
            <a:graphicFrameLocks noChangeAspect="1"/>
          </p:cNvGraphicFramePr>
          <p:nvPr/>
        </p:nvGraphicFramePr>
        <p:xfrm>
          <a:off x="204788" y="230188"/>
          <a:ext cx="454977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Slide" r:id="rId3" imgW="4559300" imgH="3416300" progId="PowerPoint.Slide.8">
                  <p:embed/>
                </p:oleObj>
              </mc:Choice>
              <mc:Fallback>
                <p:oleObj name="Slide" r:id="rId3" imgW="4559300" imgH="3416300" progId="PowerPoint.Slide.8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230188"/>
                        <a:ext cx="4549775" cy="3394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Study Guide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  <a:cs typeface="+mn-cs"/>
              </a:rPr>
              <a:t>Know the basic parts of a graph</a:t>
            </a:r>
          </a:p>
          <a:p>
            <a:pPr>
              <a:defRPr/>
            </a:pPr>
            <a:r>
              <a:rPr lang="en-US" smtClean="0">
                <a:ea typeface="+mn-ea"/>
                <a:cs typeface="+mn-cs"/>
              </a:rPr>
              <a:t>Trace the code for finding a path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BFS: Queue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DFS: Stack</a:t>
            </a:r>
          </a:p>
          <a:p>
            <a:pPr>
              <a:defRPr/>
            </a:pPr>
            <a:r>
              <a:rPr lang="en-US" smtClean="0">
                <a:ea typeface="+mn-ea"/>
                <a:cs typeface="+mn-cs"/>
              </a:rPr>
              <a:t>Understand why the different data structures yield different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Summary – you should now …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97450"/>
          </a:xfrm>
        </p:spPr>
        <p:txBody>
          <a:bodyPr/>
          <a:lstStyle/>
          <a:p>
            <a:pPr marL="449263">
              <a:defRPr/>
            </a:pPr>
            <a:r>
              <a:rPr lang="en-US" smtClean="0">
                <a:ea typeface="+mn-ea"/>
                <a:cs typeface="+mn-cs"/>
              </a:rPr>
              <a:t>Graphs</a:t>
            </a:r>
          </a:p>
          <a:p>
            <a:pPr marL="449263">
              <a:defRPr/>
            </a:pPr>
            <a:r>
              <a:rPr lang="en-US" smtClean="0">
                <a:ea typeface="+mn-ea"/>
                <a:cs typeface="+mn-cs"/>
              </a:rPr>
              <a:t>Searching</a:t>
            </a:r>
          </a:p>
          <a:p>
            <a:pPr marL="449263">
              <a:defRPr/>
            </a:pPr>
            <a:r>
              <a:rPr lang="en-US" smtClean="0">
                <a:ea typeface="+mn-ea"/>
                <a:cs typeface="+mn-cs"/>
              </a:rPr>
              <a:t>Breadth-First Search (BFS)</a:t>
            </a:r>
          </a:p>
          <a:p>
            <a:pPr marL="449263">
              <a:defRPr/>
            </a:pPr>
            <a:r>
              <a:rPr lang="en-US" smtClean="0">
                <a:ea typeface="+mn-ea"/>
                <a:cs typeface="+mn-cs"/>
              </a:rPr>
              <a:t>Depth-First Search (DFS)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6663" y="488950"/>
            <a:ext cx="3673475" cy="874713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Undirected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667375" y="2720975"/>
            <a:ext cx="3238500" cy="3962400"/>
            <a:chOff x="3267" y="1055"/>
            <a:chExt cx="2040" cy="2496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3522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5052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3777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4032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4287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542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4797" y="105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3267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267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3267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267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267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267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3267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3522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5052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3777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4032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4287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4542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4797" y="136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5052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3777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4032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1228" name="Text Box 28"/>
            <p:cNvSpPr txBox="1">
              <a:spLocks noChangeArrowheads="1"/>
            </p:cNvSpPr>
            <p:nvPr/>
          </p:nvSpPr>
          <p:spPr bwMode="auto">
            <a:xfrm>
              <a:off x="4287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4542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4797" y="167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052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032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4287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4542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4797" y="1991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5052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4287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4542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4797" y="2303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40" name="Text Box 40"/>
            <p:cNvSpPr txBox="1">
              <a:spLocks noChangeArrowheads="1"/>
            </p:cNvSpPr>
            <p:nvPr/>
          </p:nvSpPr>
          <p:spPr bwMode="auto">
            <a:xfrm>
              <a:off x="5052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542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1242" name="Text Box 42"/>
            <p:cNvSpPr txBox="1">
              <a:spLocks noChangeArrowheads="1"/>
            </p:cNvSpPr>
            <p:nvPr/>
          </p:nvSpPr>
          <p:spPr bwMode="auto">
            <a:xfrm>
              <a:off x="4797" y="2615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1243" name="Text Box 43"/>
            <p:cNvSpPr txBox="1">
              <a:spLocks noChangeArrowheads="1"/>
            </p:cNvSpPr>
            <p:nvPr/>
          </p:nvSpPr>
          <p:spPr bwMode="auto">
            <a:xfrm>
              <a:off x="5052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4797" y="2927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5052" y="323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</p:grpSp>
      <p:graphicFrame>
        <p:nvGraphicFramePr>
          <p:cNvPr id="15364" name="Object 46"/>
          <p:cNvGraphicFramePr>
            <a:graphicFrameLocks noChangeAspect="1"/>
          </p:cNvGraphicFramePr>
          <p:nvPr/>
        </p:nvGraphicFramePr>
        <p:xfrm>
          <a:off x="269875" y="317500"/>
          <a:ext cx="454977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Slide" r:id="rId3" imgW="4559300" imgH="3416300" progId="PowerPoint.Slide.8">
                  <p:embed/>
                </p:oleObj>
              </mc:Choice>
              <mc:Fallback>
                <p:oleObj name="Slide" r:id="rId3" imgW="4559300" imgH="3416300" progId="PowerPoint.Slide.8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17500"/>
                        <a:ext cx="4549775" cy="3394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56288" y="458788"/>
            <a:ext cx="2882900" cy="852487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Directed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7188" y="458788"/>
          <a:ext cx="454977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Slide" r:id="rId3" imgW="4559300" imgH="3416300" progId="PowerPoint.Slide.8">
                  <p:embed/>
                </p:oleObj>
              </mc:Choice>
              <mc:Fallback>
                <p:oleObj name="Slide" r:id="rId3" imgW="4559300" imgH="3416300" progId="PowerPoint.Slid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58788"/>
                        <a:ext cx="4549775" cy="3394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713288" y="2044700"/>
            <a:ext cx="4191000" cy="4457700"/>
            <a:chOff x="936" y="743"/>
            <a:chExt cx="2640" cy="2808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1791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3321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2046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2301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556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811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3066" y="105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1536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1536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536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536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1536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536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536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791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3321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46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01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2556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2811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3066" y="136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1791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321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046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2301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2556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2811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3066" y="167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>
              <a:off x="1791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321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59" name="Text Box 35"/>
            <p:cNvSpPr txBox="1">
              <a:spLocks noChangeArrowheads="1"/>
            </p:cNvSpPr>
            <p:nvPr/>
          </p:nvSpPr>
          <p:spPr bwMode="auto">
            <a:xfrm>
              <a:off x="2046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0" name="Text Box 36"/>
            <p:cNvSpPr txBox="1">
              <a:spLocks noChangeArrowheads="1"/>
            </p:cNvSpPr>
            <p:nvPr/>
          </p:nvSpPr>
          <p:spPr bwMode="auto">
            <a:xfrm>
              <a:off x="2301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61" name="Text Box 37"/>
            <p:cNvSpPr txBox="1">
              <a:spLocks noChangeArrowheads="1"/>
            </p:cNvSpPr>
            <p:nvPr/>
          </p:nvSpPr>
          <p:spPr bwMode="auto">
            <a:xfrm>
              <a:off x="2556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2811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3066" y="1991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4" name="Text Box 40"/>
            <p:cNvSpPr txBox="1">
              <a:spLocks noChangeArrowheads="1"/>
            </p:cNvSpPr>
            <p:nvPr/>
          </p:nvSpPr>
          <p:spPr bwMode="auto">
            <a:xfrm>
              <a:off x="1791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5" name="Text Box 41"/>
            <p:cNvSpPr txBox="1">
              <a:spLocks noChangeArrowheads="1"/>
            </p:cNvSpPr>
            <p:nvPr/>
          </p:nvSpPr>
          <p:spPr bwMode="auto">
            <a:xfrm>
              <a:off x="3321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2046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2301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2556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2811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3066" y="2303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71" name="Text Box 47"/>
            <p:cNvSpPr txBox="1">
              <a:spLocks noChangeArrowheads="1"/>
            </p:cNvSpPr>
            <p:nvPr/>
          </p:nvSpPr>
          <p:spPr bwMode="auto">
            <a:xfrm>
              <a:off x="1791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2272" name="Text Box 48"/>
            <p:cNvSpPr txBox="1">
              <a:spLocks noChangeArrowheads="1"/>
            </p:cNvSpPr>
            <p:nvPr/>
          </p:nvSpPr>
          <p:spPr bwMode="auto">
            <a:xfrm>
              <a:off x="3321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2273" name="Text Box 49"/>
            <p:cNvSpPr txBox="1">
              <a:spLocks noChangeArrowheads="1"/>
            </p:cNvSpPr>
            <p:nvPr/>
          </p:nvSpPr>
          <p:spPr bwMode="auto">
            <a:xfrm>
              <a:off x="2046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74" name="Text Box 50"/>
            <p:cNvSpPr txBox="1">
              <a:spLocks noChangeArrowheads="1"/>
            </p:cNvSpPr>
            <p:nvPr/>
          </p:nvSpPr>
          <p:spPr bwMode="auto">
            <a:xfrm>
              <a:off x="2301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75" name="Text Box 51"/>
            <p:cNvSpPr txBox="1">
              <a:spLocks noChangeArrowheads="1"/>
            </p:cNvSpPr>
            <p:nvPr/>
          </p:nvSpPr>
          <p:spPr bwMode="auto">
            <a:xfrm>
              <a:off x="2556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52276" name="Text Box 52"/>
            <p:cNvSpPr txBox="1">
              <a:spLocks noChangeArrowheads="1"/>
            </p:cNvSpPr>
            <p:nvPr/>
          </p:nvSpPr>
          <p:spPr bwMode="auto">
            <a:xfrm>
              <a:off x="2811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77" name="Text Box 53"/>
            <p:cNvSpPr txBox="1">
              <a:spLocks noChangeArrowheads="1"/>
            </p:cNvSpPr>
            <p:nvPr/>
          </p:nvSpPr>
          <p:spPr bwMode="auto">
            <a:xfrm>
              <a:off x="3066" y="2615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78" name="Text Box 54"/>
            <p:cNvSpPr txBox="1">
              <a:spLocks noChangeArrowheads="1"/>
            </p:cNvSpPr>
            <p:nvPr/>
          </p:nvSpPr>
          <p:spPr bwMode="auto">
            <a:xfrm>
              <a:off x="1791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79" name="Text Box 55"/>
            <p:cNvSpPr txBox="1">
              <a:spLocks noChangeArrowheads="1"/>
            </p:cNvSpPr>
            <p:nvPr/>
          </p:nvSpPr>
          <p:spPr bwMode="auto">
            <a:xfrm>
              <a:off x="3321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80" name="Text Box 56"/>
            <p:cNvSpPr txBox="1">
              <a:spLocks noChangeArrowheads="1"/>
            </p:cNvSpPr>
            <p:nvPr/>
          </p:nvSpPr>
          <p:spPr bwMode="auto">
            <a:xfrm>
              <a:off x="2046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81" name="Text Box 57"/>
            <p:cNvSpPr txBox="1">
              <a:spLocks noChangeArrowheads="1"/>
            </p:cNvSpPr>
            <p:nvPr/>
          </p:nvSpPr>
          <p:spPr bwMode="auto">
            <a:xfrm>
              <a:off x="2301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82" name="Text Box 58"/>
            <p:cNvSpPr txBox="1">
              <a:spLocks noChangeArrowheads="1"/>
            </p:cNvSpPr>
            <p:nvPr/>
          </p:nvSpPr>
          <p:spPr bwMode="auto">
            <a:xfrm>
              <a:off x="2556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2811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2284" name="Text Box 60"/>
            <p:cNvSpPr txBox="1">
              <a:spLocks noChangeArrowheads="1"/>
            </p:cNvSpPr>
            <p:nvPr/>
          </p:nvSpPr>
          <p:spPr bwMode="auto">
            <a:xfrm>
              <a:off x="3066" y="2927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85" name="Text Box 61"/>
            <p:cNvSpPr txBox="1">
              <a:spLocks noChangeArrowheads="1"/>
            </p:cNvSpPr>
            <p:nvPr/>
          </p:nvSpPr>
          <p:spPr bwMode="auto">
            <a:xfrm>
              <a:off x="1791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86" name="Text Box 62"/>
            <p:cNvSpPr txBox="1">
              <a:spLocks noChangeArrowheads="1"/>
            </p:cNvSpPr>
            <p:nvPr/>
          </p:nvSpPr>
          <p:spPr bwMode="auto">
            <a:xfrm>
              <a:off x="3321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52287" name="Text Box 63"/>
            <p:cNvSpPr txBox="1">
              <a:spLocks noChangeArrowheads="1"/>
            </p:cNvSpPr>
            <p:nvPr/>
          </p:nvSpPr>
          <p:spPr bwMode="auto">
            <a:xfrm>
              <a:off x="2046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2288" name="Text Box 64"/>
            <p:cNvSpPr txBox="1">
              <a:spLocks noChangeArrowheads="1"/>
            </p:cNvSpPr>
            <p:nvPr/>
          </p:nvSpPr>
          <p:spPr bwMode="auto">
            <a:xfrm>
              <a:off x="2301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89" name="Text Box 65"/>
            <p:cNvSpPr txBox="1">
              <a:spLocks noChangeArrowheads="1"/>
            </p:cNvSpPr>
            <p:nvPr/>
          </p:nvSpPr>
          <p:spPr bwMode="auto">
            <a:xfrm>
              <a:off x="2556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2290" name="Text Box 66"/>
            <p:cNvSpPr txBox="1">
              <a:spLocks noChangeArrowheads="1"/>
            </p:cNvSpPr>
            <p:nvPr/>
          </p:nvSpPr>
          <p:spPr bwMode="auto">
            <a:xfrm>
              <a:off x="2811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3066" y="3239"/>
              <a:ext cx="25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.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936" y="1367"/>
              <a:ext cx="600" cy="21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FROM</a:t>
              </a:r>
            </a:p>
          </p:txBody>
        </p:sp>
        <p:sp>
          <p:nvSpPr>
            <p:cNvPr id="52293" name="Text Box 69"/>
            <p:cNvSpPr txBox="1">
              <a:spLocks noChangeArrowheads="1"/>
            </p:cNvSpPr>
            <p:nvPr/>
          </p:nvSpPr>
          <p:spPr bwMode="auto">
            <a:xfrm>
              <a:off x="1791" y="743"/>
              <a:ext cx="1785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latin typeface="Courier New" charset="0"/>
                  <a:ea typeface="ＭＳ Ｐゴシック" charset="0"/>
                </a:rPr>
                <a:t>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066800" y="1600200"/>
            <a:ext cx="2362200" cy="2743200"/>
          </a:xfrm>
          <a:prstGeom prst="rect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b="1">
                <a:latin typeface="Arial Black" charset="0"/>
                <a:ea typeface="ＭＳ Ｐゴシック" charset="0"/>
              </a:rPr>
              <a:t>NODE</a:t>
            </a: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Implementation with Linked Lists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2400" dirty="0" smtClean="0">
                <a:ea typeface="+mj-ea"/>
                <a:cs typeface="+mj-cs"/>
              </a:rPr>
              <a:t>[</a:t>
            </a:r>
            <a:r>
              <a:rPr lang="en-US" sz="2400" dirty="0" err="1" smtClean="0">
                <a:ea typeface="+mj-ea"/>
                <a:cs typeface="+mj-cs"/>
              </a:rPr>
              <a:t>ArrayList</a:t>
            </a:r>
            <a:r>
              <a:rPr lang="en-US" sz="2400" dirty="0" smtClean="0">
                <a:ea typeface="+mj-ea"/>
                <a:cs typeface="+mj-cs"/>
              </a:rPr>
              <a:t> might be more appropriate]</a:t>
            </a:r>
            <a:endParaRPr lang="en-US" sz="3200" dirty="0" smtClean="0">
              <a:ea typeface="+mj-ea"/>
              <a:cs typeface="+mj-cs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0" y="2209800"/>
            <a:ext cx="1447800" cy="6096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0033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267200" y="3733800"/>
            <a:ext cx="4343400" cy="1828800"/>
            <a:chOff x="1248" y="3024"/>
            <a:chExt cx="2736" cy="1152"/>
          </a:xfrm>
        </p:grpSpPr>
        <p:grpSp>
          <p:nvGrpSpPr>
            <p:cNvPr id="17417" name="Group 6"/>
            <p:cNvGrpSpPr>
              <a:grpSpLocks/>
            </p:cNvGrpSpPr>
            <p:nvPr/>
          </p:nvGrpSpPr>
          <p:grpSpPr bwMode="auto">
            <a:xfrm>
              <a:off x="1248" y="3024"/>
              <a:ext cx="2736" cy="343"/>
              <a:chOff x="1248" y="3024"/>
              <a:chExt cx="2736" cy="343"/>
            </a:xfrm>
          </p:grpSpPr>
          <p:grpSp>
            <p:nvGrpSpPr>
              <p:cNvPr id="17419" name="Group 7"/>
              <p:cNvGrpSpPr>
                <a:grpSpLocks/>
              </p:cNvGrpSpPr>
              <p:nvPr/>
            </p:nvGrpSpPr>
            <p:grpSpPr bwMode="auto">
              <a:xfrm>
                <a:off x="1248" y="3024"/>
                <a:ext cx="624" cy="336"/>
                <a:chOff x="768" y="2928"/>
                <a:chExt cx="624" cy="336"/>
              </a:xfrm>
            </p:grpSpPr>
            <p:sp>
              <p:nvSpPr>
                <p:cNvPr id="53256" name="Oval 8"/>
                <p:cNvSpPr>
                  <a:spLocks noChangeArrowheads="1"/>
                </p:cNvSpPr>
                <p:nvPr/>
              </p:nvSpPr>
              <p:spPr bwMode="auto">
                <a:xfrm>
                  <a:off x="768" y="2928"/>
                  <a:ext cx="384" cy="336"/>
                </a:xfrm>
                <a:prstGeom prst="ellips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53257" name="Line 9"/>
                <p:cNvSpPr>
                  <a:spLocks noChangeShapeType="1"/>
                </p:cNvSpPr>
                <p:nvPr/>
              </p:nvSpPr>
              <p:spPr bwMode="auto">
                <a:xfrm>
                  <a:off x="1152" y="30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420" name="Group 10"/>
              <p:cNvGrpSpPr>
                <a:grpSpLocks/>
              </p:cNvGrpSpPr>
              <p:nvPr/>
            </p:nvGrpSpPr>
            <p:grpSpPr bwMode="auto">
              <a:xfrm>
                <a:off x="1872" y="3024"/>
                <a:ext cx="624" cy="336"/>
                <a:chOff x="768" y="2928"/>
                <a:chExt cx="624" cy="336"/>
              </a:xfrm>
            </p:grpSpPr>
            <p:sp>
              <p:nvSpPr>
                <p:cNvPr id="53259" name="Oval 11"/>
                <p:cNvSpPr>
                  <a:spLocks noChangeArrowheads="1"/>
                </p:cNvSpPr>
                <p:nvPr/>
              </p:nvSpPr>
              <p:spPr bwMode="auto">
                <a:xfrm>
                  <a:off x="768" y="2928"/>
                  <a:ext cx="384" cy="336"/>
                </a:xfrm>
                <a:prstGeom prst="ellips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53260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0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421" name="Group 13"/>
              <p:cNvGrpSpPr>
                <a:grpSpLocks/>
              </p:cNvGrpSpPr>
              <p:nvPr/>
            </p:nvGrpSpPr>
            <p:grpSpPr bwMode="auto">
              <a:xfrm>
                <a:off x="2496" y="3024"/>
                <a:ext cx="624" cy="336"/>
                <a:chOff x="768" y="2928"/>
                <a:chExt cx="624" cy="336"/>
              </a:xfrm>
            </p:grpSpPr>
            <p:sp>
              <p:nvSpPr>
                <p:cNvPr id="53262" name="Oval 14"/>
                <p:cNvSpPr>
                  <a:spLocks noChangeArrowheads="1"/>
                </p:cNvSpPr>
                <p:nvPr/>
              </p:nvSpPr>
              <p:spPr bwMode="auto">
                <a:xfrm>
                  <a:off x="768" y="2928"/>
                  <a:ext cx="384" cy="336"/>
                </a:xfrm>
                <a:prstGeom prst="ellips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53263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30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422" name="Group 16"/>
              <p:cNvGrpSpPr>
                <a:grpSpLocks/>
              </p:cNvGrpSpPr>
              <p:nvPr/>
            </p:nvGrpSpPr>
            <p:grpSpPr bwMode="auto">
              <a:xfrm>
                <a:off x="3120" y="3024"/>
                <a:ext cx="624" cy="336"/>
                <a:chOff x="768" y="2928"/>
                <a:chExt cx="624" cy="336"/>
              </a:xfrm>
            </p:grpSpPr>
            <p:sp>
              <p:nvSpPr>
                <p:cNvPr id="53265" name="Oval 17"/>
                <p:cNvSpPr>
                  <a:spLocks noChangeArrowheads="1"/>
                </p:cNvSpPr>
                <p:nvPr/>
              </p:nvSpPr>
              <p:spPr bwMode="auto">
                <a:xfrm>
                  <a:off x="768" y="2928"/>
                  <a:ext cx="384" cy="336"/>
                </a:xfrm>
                <a:prstGeom prst="ellips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53266" name="Line 18"/>
                <p:cNvSpPr>
                  <a:spLocks noChangeShapeType="1"/>
                </p:cNvSpPr>
                <p:nvPr/>
              </p:nvSpPr>
              <p:spPr bwMode="auto">
                <a:xfrm>
                  <a:off x="1152" y="30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3267" name="Text Box 19"/>
              <p:cNvSpPr txBox="1">
                <a:spLocks noChangeArrowheads="1"/>
              </p:cNvSpPr>
              <p:nvPr/>
            </p:nvSpPr>
            <p:spPr bwMode="auto">
              <a:xfrm>
                <a:off x="3744" y="304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33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3333FF"/>
                    </a:solidFill>
                    <a:latin typeface="Arial" charset="0"/>
                    <a:ea typeface="ＭＳ Ｐゴシック" charset="0"/>
                  </a:rPr>
                  <a:t>\\</a:t>
                </a:r>
              </a:p>
            </p:txBody>
          </p:sp>
        </p:grp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1296" y="3504"/>
              <a:ext cx="260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Edges </a:t>
              </a:r>
              <a:endParaRPr lang="en-US" sz="2000" b="1">
                <a:solidFill>
                  <a:srgbClr val="3333FF"/>
                </a:solidFill>
                <a:latin typeface="Arial" charset="0"/>
                <a:ea typeface="ＭＳ Ｐゴシック" charset="0"/>
              </a:endParaRPr>
            </a:p>
            <a:p>
              <a:pPr>
                <a:defRPr/>
              </a:pPr>
              <a:r>
                <a:rPr lang="en-US" sz="2000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   With references to other nodes</a:t>
              </a:r>
            </a:p>
            <a:p>
              <a:pPr>
                <a:defRPr/>
              </a:pPr>
              <a:r>
                <a:rPr lang="en-US" sz="2000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   Possibly with weights</a:t>
              </a:r>
            </a:p>
          </p:txBody>
        </p:sp>
      </p:grp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1524000" y="3200400"/>
            <a:ext cx="1447800" cy="6096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b="1">
                <a:solidFill>
                  <a:srgbClr val="FF0033"/>
                </a:solidFill>
                <a:latin typeface="Arial" charset="0"/>
                <a:ea typeface="ＭＳ Ｐゴシック" charset="0"/>
              </a:rPr>
              <a:t>Edges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V="1">
            <a:off x="2819400" y="1676400"/>
            <a:ext cx="2743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2895600" y="3505200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838" y="609600"/>
            <a:ext cx="5413375" cy="720725"/>
          </a:xfrm>
        </p:spPr>
        <p:txBody>
          <a:bodyPr wrap="none" lIns="63500" tIns="25400" rIns="63500" bIns="25400" anchor="t">
            <a:sp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Low-level Diagram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531938" y="1600200"/>
            <a:ext cx="1406525" cy="992188"/>
            <a:chOff x="2923" y="768"/>
            <a:chExt cx="886" cy="625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2923" y="1081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edges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2923" y="768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FF0033"/>
                  </a:solidFill>
                  <a:latin typeface="Arial" charset="0"/>
                  <a:ea typeface="ＭＳ Ｐゴシック" charset="0"/>
                </a:rPr>
                <a:t>data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1531938" y="4648200"/>
            <a:ext cx="1406525" cy="992188"/>
            <a:chOff x="2923" y="768"/>
            <a:chExt cx="886" cy="625"/>
          </a:xfrm>
        </p:grpSpPr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2923" y="1081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edges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2923" y="768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FF0033"/>
                  </a:solidFill>
                  <a:latin typeface="Arial" charset="0"/>
                  <a:ea typeface="ＭＳ Ｐゴシック" charset="0"/>
                </a:rPr>
                <a:t>data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3641725" y="4648200"/>
            <a:ext cx="1406525" cy="992188"/>
            <a:chOff x="2923" y="768"/>
            <a:chExt cx="886" cy="625"/>
          </a:xfrm>
        </p:grpSpPr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2923" y="1081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edges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2923" y="768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FF0033"/>
                  </a:solidFill>
                  <a:latin typeface="Arial" charset="0"/>
                  <a:ea typeface="ＭＳ Ｐゴシック" charset="0"/>
                </a:rPr>
                <a:t>data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38" name="Group 12"/>
          <p:cNvGrpSpPr>
            <a:grpSpLocks/>
          </p:cNvGrpSpPr>
          <p:nvPr/>
        </p:nvGrpSpPr>
        <p:grpSpPr bwMode="auto">
          <a:xfrm>
            <a:off x="5748338" y="4648200"/>
            <a:ext cx="1406525" cy="992188"/>
            <a:chOff x="2923" y="768"/>
            <a:chExt cx="886" cy="625"/>
          </a:xfrm>
        </p:grpSpPr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2923" y="1081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edges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923" y="768"/>
              <a:ext cx="88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FF0033"/>
                  </a:solidFill>
                  <a:latin typeface="Arial" charset="0"/>
                  <a:ea typeface="ＭＳ Ｐゴシック" charset="0"/>
                </a:rPr>
                <a:t>data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39" name="Group 15"/>
          <p:cNvGrpSpPr>
            <a:grpSpLocks/>
          </p:cNvGrpSpPr>
          <p:nvPr/>
        </p:nvGrpSpPr>
        <p:grpSpPr bwMode="auto">
          <a:xfrm>
            <a:off x="3479800" y="3200400"/>
            <a:ext cx="1728788" cy="990600"/>
            <a:chOff x="3168" y="3456"/>
            <a:chExt cx="1089" cy="624"/>
          </a:xfrm>
        </p:grpSpPr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168" y="3456"/>
              <a:ext cx="108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nextEdge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3168" y="3768"/>
              <a:ext cx="108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toNode</a:t>
              </a:r>
            </a:p>
          </p:txBody>
        </p:sp>
      </p:grpSp>
      <p:grpSp>
        <p:nvGrpSpPr>
          <p:cNvPr id="18440" name="Group 18"/>
          <p:cNvGrpSpPr>
            <a:grpSpLocks/>
          </p:cNvGrpSpPr>
          <p:nvPr/>
        </p:nvGrpSpPr>
        <p:grpSpPr bwMode="auto">
          <a:xfrm>
            <a:off x="5588000" y="3200400"/>
            <a:ext cx="1728788" cy="990600"/>
            <a:chOff x="3168" y="3456"/>
            <a:chExt cx="1089" cy="624"/>
          </a:xfrm>
        </p:grpSpPr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3168" y="3456"/>
              <a:ext cx="108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nextEdge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3168" y="3768"/>
              <a:ext cx="108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toNode</a:t>
              </a:r>
            </a:p>
          </p:txBody>
        </p:sp>
      </p:grpSp>
      <p:grpSp>
        <p:nvGrpSpPr>
          <p:cNvPr id="18441" name="Group 21"/>
          <p:cNvGrpSpPr>
            <a:grpSpLocks/>
          </p:cNvGrpSpPr>
          <p:nvPr/>
        </p:nvGrpSpPr>
        <p:grpSpPr bwMode="auto">
          <a:xfrm>
            <a:off x="1371600" y="3200400"/>
            <a:ext cx="1728788" cy="990600"/>
            <a:chOff x="3168" y="3456"/>
            <a:chExt cx="1089" cy="624"/>
          </a:xfrm>
        </p:grpSpPr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108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nextEdge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54295" name="Text Box 23"/>
            <p:cNvSpPr txBox="1">
              <a:spLocks noChangeArrowheads="1"/>
            </p:cNvSpPr>
            <p:nvPr/>
          </p:nvSpPr>
          <p:spPr bwMode="auto">
            <a:xfrm>
              <a:off x="3168" y="3768"/>
              <a:ext cx="108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defRPr/>
              </a:pPr>
              <a:r>
                <a:rPr lang="en-US" b="1">
                  <a:solidFill>
                    <a:srgbClr val="3333FF"/>
                  </a:solidFill>
                  <a:latin typeface="Arial" charset="0"/>
                  <a:ea typeface="ＭＳ Ｐゴシック" charset="0"/>
                </a:rPr>
                <a:t>toNode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54296" name="AutoShape 24"/>
          <p:cNvCxnSpPr>
            <a:cxnSpLocks noChangeShapeType="1"/>
            <a:stCxn id="54276" idx="2"/>
            <a:endCxn id="54294" idx="0"/>
          </p:cNvCxnSpPr>
          <p:nvPr/>
        </p:nvCxnSpPr>
        <p:spPr bwMode="auto">
          <a:xfrm>
            <a:off x="2235200" y="2611438"/>
            <a:ext cx="1588" cy="569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297" name="AutoShape 25"/>
          <p:cNvCxnSpPr>
            <a:cxnSpLocks noChangeShapeType="1"/>
            <a:stCxn id="54295" idx="2"/>
            <a:endCxn id="54280" idx="0"/>
          </p:cNvCxnSpPr>
          <p:nvPr/>
        </p:nvCxnSpPr>
        <p:spPr bwMode="auto">
          <a:xfrm flipH="1">
            <a:off x="2235200" y="4210050"/>
            <a:ext cx="1588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124200" y="3429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5181600" y="3429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7315200" y="3505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7543800" y="3352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7696200" y="3352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54303" name="AutoShape 31"/>
          <p:cNvCxnSpPr>
            <a:cxnSpLocks noChangeShapeType="1"/>
            <a:stCxn id="54289" idx="2"/>
            <a:endCxn id="54283" idx="0"/>
          </p:cNvCxnSpPr>
          <p:nvPr/>
        </p:nvCxnSpPr>
        <p:spPr bwMode="auto">
          <a:xfrm>
            <a:off x="4344988" y="4210050"/>
            <a:ext cx="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304" name="AutoShape 32"/>
          <p:cNvCxnSpPr>
            <a:cxnSpLocks noChangeShapeType="1"/>
            <a:stCxn id="54292" idx="2"/>
            <a:endCxn id="54286" idx="0"/>
          </p:cNvCxnSpPr>
          <p:nvPr/>
        </p:nvCxnSpPr>
        <p:spPr bwMode="auto">
          <a:xfrm flipH="1">
            <a:off x="6451600" y="4210050"/>
            <a:ext cx="1588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51" name="Group 33"/>
          <p:cNvGrpSpPr>
            <a:grpSpLocks/>
          </p:cNvGrpSpPr>
          <p:nvPr/>
        </p:nvGrpSpPr>
        <p:grpSpPr bwMode="auto">
          <a:xfrm>
            <a:off x="1981200" y="5638800"/>
            <a:ext cx="438150" cy="836613"/>
            <a:chOff x="960" y="3648"/>
            <a:chExt cx="276" cy="527"/>
          </a:xfrm>
        </p:grpSpPr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1104" y="36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4307" name="Text Box 35"/>
            <p:cNvSpPr txBox="1">
              <a:spLocks noChangeArrowheads="1"/>
            </p:cNvSpPr>
            <p:nvPr/>
          </p:nvSpPr>
          <p:spPr bwMode="auto">
            <a:xfrm>
              <a:off x="960" y="388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...</a:t>
              </a:r>
            </a:p>
          </p:txBody>
        </p:sp>
      </p:grpSp>
      <p:grpSp>
        <p:nvGrpSpPr>
          <p:cNvPr id="18452" name="Group 36"/>
          <p:cNvGrpSpPr>
            <a:grpSpLocks/>
          </p:cNvGrpSpPr>
          <p:nvPr/>
        </p:nvGrpSpPr>
        <p:grpSpPr bwMode="auto">
          <a:xfrm>
            <a:off x="4114800" y="5638800"/>
            <a:ext cx="438150" cy="836613"/>
            <a:chOff x="960" y="3648"/>
            <a:chExt cx="276" cy="527"/>
          </a:xfrm>
        </p:grpSpPr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>
              <a:off x="1104" y="36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4310" name="Text Box 38"/>
            <p:cNvSpPr txBox="1">
              <a:spLocks noChangeArrowheads="1"/>
            </p:cNvSpPr>
            <p:nvPr/>
          </p:nvSpPr>
          <p:spPr bwMode="auto">
            <a:xfrm>
              <a:off x="960" y="388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...</a:t>
              </a:r>
            </a:p>
          </p:txBody>
        </p:sp>
      </p:grpSp>
      <p:grpSp>
        <p:nvGrpSpPr>
          <p:cNvPr id="18453" name="Group 39"/>
          <p:cNvGrpSpPr>
            <a:grpSpLocks/>
          </p:cNvGrpSpPr>
          <p:nvPr/>
        </p:nvGrpSpPr>
        <p:grpSpPr bwMode="auto">
          <a:xfrm>
            <a:off x="6248400" y="5638800"/>
            <a:ext cx="438150" cy="836613"/>
            <a:chOff x="960" y="3648"/>
            <a:chExt cx="276" cy="527"/>
          </a:xfrm>
        </p:grpSpPr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>
              <a:off x="1104" y="36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4313" name="Text Box 41"/>
            <p:cNvSpPr txBox="1">
              <a:spLocks noChangeArrowheads="1"/>
            </p:cNvSpPr>
            <p:nvPr/>
          </p:nvSpPr>
          <p:spPr bwMode="auto">
            <a:xfrm>
              <a:off x="960" y="388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...</a:t>
              </a:r>
            </a:p>
          </p:txBody>
        </p:sp>
      </p:grpSp>
      <p:sp>
        <p:nvSpPr>
          <p:cNvPr id="54314" name="AutoShape 42"/>
          <p:cNvSpPr>
            <a:spLocks/>
          </p:cNvSpPr>
          <p:nvPr/>
        </p:nvSpPr>
        <p:spPr bwMode="auto">
          <a:xfrm rot="5400000">
            <a:off x="4457700" y="-266700"/>
            <a:ext cx="228600" cy="6400800"/>
          </a:xfrm>
          <a:prstGeom prst="leftBrace">
            <a:avLst>
              <a:gd name="adj1" fmla="val 96444"/>
              <a:gd name="adj2" fmla="val 18352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4551363" y="1828800"/>
            <a:ext cx="32210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Can be implemented as "standard" Linked List or </a:t>
            </a:r>
            <a:r>
              <a:rPr lang="en-US" sz="1800" b="1">
                <a:latin typeface="Arial" charset="0"/>
                <a:ea typeface="ＭＳ Ｐゴシック" charset="0"/>
              </a:rPr>
              <a:t>ArrayList or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Linked list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4800" y="2171700"/>
            <a:ext cx="1447800" cy="914400"/>
            <a:chOff x="1104" y="1536"/>
            <a:chExt cx="912" cy="576"/>
          </a:xfrm>
        </p:grpSpPr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1</a:t>
              </a: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edges</a:t>
              </a:r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04800" y="3352800"/>
            <a:ext cx="1447800" cy="914400"/>
            <a:chOff x="1104" y="1536"/>
            <a:chExt cx="912" cy="576"/>
          </a:xfrm>
        </p:grpSpPr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2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edges</a:t>
              </a:r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304800" y="4533900"/>
            <a:ext cx="1447800" cy="914400"/>
            <a:chOff x="1104" y="1536"/>
            <a:chExt cx="912" cy="576"/>
          </a:xfrm>
        </p:grpSpPr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3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edges</a:t>
              </a:r>
            </a:p>
          </p:txBody>
        </p:sp>
      </p:grp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304800" y="5715000"/>
            <a:ext cx="1447800" cy="914400"/>
            <a:chOff x="1104" y="1536"/>
            <a:chExt cx="912" cy="576"/>
          </a:xfrm>
        </p:grpSpPr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4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edges</a:t>
              </a:r>
            </a:p>
          </p:txBody>
        </p:sp>
      </p:grpSp>
      <p:grpSp>
        <p:nvGrpSpPr>
          <p:cNvPr id="19463" name="Group 15"/>
          <p:cNvGrpSpPr>
            <a:grpSpLocks/>
          </p:cNvGrpSpPr>
          <p:nvPr/>
        </p:nvGrpSpPr>
        <p:grpSpPr bwMode="auto">
          <a:xfrm>
            <a:off x="2362200" y="2171700"/>
            <a:ext cx="1447800" cy="914400"/>
            <a:chOff x="1104" y="1536"/>
            <a:chExt cx="912" cy="576"/>
          </a:xfrm>
        </p:grpSpPr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2</a:t>
              </a: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1676400" y="29337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465" name="Group 19"/>
          <p:cNvGrpSpPr>
            <a:grpSpLocks/>
          </p:cNvGrpSpPr>
          <p:nvPr/>
        </p:nvGrpSpPr>
        <p:grpSpPr bwMode="auto">
          <a:xfrm>
            <a:off x="4267200" y="2171700"/>
            <a:ext cx="1447800" cy="914400"/>
            <a:chOff x="1104" y="1536"/>
            <a:chExt cx="912" cy="576"/>
          </a:xfrm>
        </p:grpSpPr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3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66" name="Group 22"/>
          <p:cNvGrpSpPr>
            <a:grpSpLocks/>
          </p:cNvGrpSpPr>
          <p:nvPr/>
        </p:nvGrpSpPr>
        <p:grpSpPr bwMode="auto">
          <a:xfrm>
            <a:off x="6096000" y="2171700"/>
            <a:ext cx="1447800" cy="914400"/>
            <a:chOff x="1104" y="1536"/>
            <a:chExt cx="912" cy="576"/>
          </a:xfrm>
        </p:grpSpPr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4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5410200" y="29337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3581400" y="29337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469" name="Group 27"/>
          <p:cNvGrpSpPr>
            <a:grpSpLocks/>
          </p:cNvGrpSpPr>
          <p:nvPr/>
        </p:nvGrpSpPr>
        <p:grpSpPr bwMode="auto">
          <a:xfrm>
            <a:off x="7391400" y="2819400"/>
            <a:ext cx="685800" cy="304800"/>
            <a:chOff x="2496" y="2928"/>
            <a:chExt cx="432" cy="192"/>
          </a:xfrm>
        </p:grpSpPr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249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2832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2928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9470" name="Group 31"/>
          <p:cNvGrpSpPr>
            <a:grpSpLocks/>
          </p:cNvGrpSpPr>
          <p:nvPr/>
        </p:nvGrpSpPr>
        <p:grpSpPr bwMode="auto">
          <a:xfrm>
            <a:off x="2362200" y="3352800"/>
            <a:ext cx="1447800" cy="914400"/>
            <a:chOff x="1104" y="1536"/>
            <a:chExt cx="912" cy="576"/>
          </a:xfrm>
        </p:grpSpPr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1</a:t>
              </a: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1676400" y="4114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472" name="Group 35"/>
          <p:cNvGrpSpPr>
            <a:grpSpLocks/>
          </p:cNvGrpSpPr>
          <p:nvPr/>
        </p:nvGrpSpPr>
        <p:grpSpPr bwMode="auto">
          <a:xfrm>
            <a:off x="3581400" y="3962400"/>
            <a:ext cx="685800" cy="304800"/>
            <a:chOff x="2496" y="2928"/>
            <a:chExt cx="432" cy="192"/>
          </a:xfrm>
        </p:grpSpPr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>
              <a:off x="249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>
              <a:off x="2832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2928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9473" name="Group 39"/>
          <p:cNvGrpSpPr>
            <a:grpSpLocks/>
          </p:cNvGrpSpPr>
          <p:nvPr/>
        </p:nvGrpSpPr>
        <p:grpSpPr bwMode="auto">
          <a:xfrm>
            <a:off x="2362200" y="4572000"/>
            <a:ext cx="1447800" cy="914400"/>
            <a:chOff x="1104" y="1536"/>
            <a:chExt cx="912" cy="576"/>
          </a:xfrm>
        </p:grpSpPr>
        <p:sp>
          <p:nvSpPr>
            <p:cNvPr id="55336" name="Rectangle 40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2</a:t>
              </a:r>
            </a:p>
          </p:txBody>
        </p: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1676400" y="5334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475" name="Group 43"/>
          <p:cNvGrpSpPr>
            <a:grpSpLocks/>
          </p:cNvGrpSpPr>
          <p:nvPr/>
        </p:nvGrpSpPr>
        <p:grpSpPr bwMode="auto">
          <a:xfrm>
            <a:off x="3581400" y="5181600"/>
            <a:ext cx="685800" cy="304800"/>
            <a:chOff x="2496" y="2928"/>
            <a:chExt cx="432" cy="192"/>
          </a:xfrm>
        </p:grpSpPr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249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2832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2928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9476" name="Group 47"/>
          <p:cNvGrpSpPr>
            <a:grpSpLocks/>
          </p:cNvGrpSpPr>
          <p:nvPr/>
        </p:nvGrpSpPr>
        <p:grpSpPr bwMode="auto">
          <a:xfrm>
            <a:off x="2362200" y="5715000"/>
            <a:ext cx="1447800" cy="914400"/>
            <a:chOff x="1104" y="1536"/>
            <a:chExt cx="912" cy="576"/>
          </a:xfrm>
        </p:grpSpPr>
        <p:sp>
          <p:nvSpPr>
            <p:cNvPr id="55344" name="Rectangle 48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2</a:t>
              </a:r>
            </a:p>
          </p:txBody>
        </p:sp>
        <p:sp>
          <p:nvSpPr>
            <p:cNvPr id="55345" name="Rectangle 49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346" name="Line 50"/>
          <p:cNvSpPr>
            <a:spLocks noChangeShapeType="1"/>
          </p:cNvSpPr>
          <p:nvPr/>
        </p:nvSpPr>
        <p:spPr bwMode="auto">
          <a:xfrm>
            <a:off x="1676400" y="6477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478" name="Group 51"/>
          <p:cNvGrpSpPr>
            <a:grpSpLocks/>
          </p:cNvGrpSpPr>
          <p:nvPr/>
        </p:nvGrpSpPr>
        <p:grpSpPr bwMode="auto">
          <a:xfrm>
            <a:off x="4267200" y="5715000"/>
            <a:ext cx="1447800" cy="914400"/>
            <a:chOff x="1104" y="1536"/>
            <a:chExt cx="912" cy="57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1104" y="1536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Node 3</a:t>
              </a:r>
            </a:p>
          </p:txBody>
        </p:sp>
        <p:sp>
          <p:nvSpPr>
            <p:cNvPr id="55349" name="Rectangle 53"/>
            <p:cNvSpPr>
              <a:spLocks noChangeArrowheads="1"/>
            </p:cNvSpPr>
            <p:nvPr/>
          </p:nvSpPr>
          <p:spPr bwMode="auto">
            <a:xfrm>
              <a:off x="1104" y="1824"/>
              <a:ext cx="912" cy="288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3581400" y="6477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480" name="Group 55"/>
          <p:cNvGrpSpPr>
            <a:grpSpLocks/>
          </p:cNvGrpSpPr>
          <p:nvPr/>
        </p:nvGrpSpPr>
        <p:grpSpPr bwMode="auto">
          <a:xfrm>
            <a:off x="5562600" y="6362700"/>
            <a:ext cx="685800" cy="304800"/>
            <a:chOff x="2496" y="2928"/>
            <a:chExt cx="432" cy="192"/>
          </a:xfrm>
        </p:grpSpPr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249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53" name="Line 57"/>
            <p:cNvSpPr>
              <a:spLocks noChangeShapeType="1"/>
            </p:cNvSpPr>
            <p:nvPr/>
          </p:nvSpPr>
          <p:spPr bwMode="auto">
            <a:xfrm>
              <a:off x="2832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354" name="Line 58"/>
            <p:cNvSpPr>
              <a:spLocks noChangeShapeType="1"/>
            </p:cNvSpPr>
            <p:nvPr/>
          </p:nvSpPr>
          <p:spPr bwMode="auto">
            <a:xfrm>
              <a:off x="2928" y="292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55355" name="Oval 59"/>
          <p:cNvSpPr>
            <a:spLocks noChangeArrowheads="1"/>
          </p:cNvSpPr>
          <p:nvPr/>
        </p:nvSpPr>
        <p:spPr bwMode="auto">
          <a:xfrm>
            <a:off x="6629400" y="457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5356" name="Oval 60"/>
          <p:cNvSpPr>
            <a:spLocks noChangeArrowheads="1"/>
          </p:cNvSpPr>
          <p:nvPr/>
        </p:nvSpPr>
        <p:spPr bwMode="auto">
          <a:xfrm>
            <a:off x="6858000" y="1219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5357" name="Oval 61"/>
          <p:cNvSpPr>
            <a:spLocks noChangeArrowheads="1"/>
          </p:cNvSpPr>
          <p:nvPr/>
        </p:nvSpPr>
        <p:spPr bwMode="auto">
          <a:xfrm>
            <a:off x="7772400" y="1447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5358" name="Oval 62"/>
          <p:cNvSpPr>
            <a:spLocks noChangeArrowheads="1"/>
          </p:cNvSpPr>
          <p:nvPr/>
        </p:nvSpPr>
        <p:spPr bwMode="auto">
          <a:xfrm>
            <a:off x="8001000" y="304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55359" name="AutoShape 63"/>
          <p:cNvCxnSpPr>
            <a:cxnSpLocks noChangeShapeType="1"/>
            <a:stCxn id="55355" idx="6"/>
            <a:endCxn id="55358" idx="2"/>
          </p:cNvCxnSpPr>
          <p:nvPr/>
        </p:nvCxnSpPr>
        <p:spPr bwMode="auto">
          <a:xfrm flipV="1">
            <a:off x="7105650" y="533400"/>
            <a:ext cx="8763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360" name="AutoShape 64"/>
          <p:cNvCxnSpPr>
            <a:cxnSpLocks noChangeShapeType="1"/>
            <a:stCxn id="55355" idx="4"/>
            <a:endCxn id="55356" idx="1"/>
          </p:cNvCxnSpPr>
          <p:nvPr/>
        </p:nvCxnSpPr>
        <p:spPr bwMode="auto">
          <a:xfrm>
            <a:off x="6858000" y="933450"/>
            <a:ext cx="66675" cy="333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361" name="AutoShape 65"/>
          <p:cNvCxnSpPr>
            <a:cxnSpLocks noChangeShapeType="1"/>
            <a:stCxn id="55355" idx="5"/>
            <a:endCxn id="55357" idx="1"/>
          </p:cNvCxnSpPr>
          <p:nvPr/>
        </p:nvCxnSpPr>
        <p:spPr bwMode="auto">
          <a:xfrm>
            <a:off x="7019925" y="866775"/>
            <a:ext cx="819150" cy="628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362" name="AutoShape 66"/>
          <p:cNvCxnSpPr>
            <a:cxnSpLocks noChangeShapeType="1"/>
            <a:stCxn id="55356" idx="2"/>
            <a:endCxn id="55355" idx="2"/>
          </p:cNvCxnSpPr>
          <p:nvPr/>
        </p:nvCxnSpPr>
        <p:spPr bwMode="auto">
          <a:xfrm rot="10800000">
            <a:off x="6610350" y="685800"/>
            <a:ext cx="228600" cy="762000"/>
          </a:xfrm>
          <a:prstGeom prst="curvedConnector3">
            <a:avLst>
              <a:gd name="adj1" fmla="val 191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363" name="AutoShape 67"/>
          <p:cNvCxnSpPr>
            <a:cxnSpLocks noChangeShapeType="1"/>
            <a:stCxn id="55358" idx="6"/>
            <a:endCxn id="55356" idx="4"/>
          </p:cNvCxnSpPr>
          <p:nvPr/>
        </p:nvCxnSpPr>
        <p:spPr bwMode="auto">
          <a:xfrm flipH="1">
            <a:off x="7086600" y="533400"/>
            <a:ext cx="1390650" cy="1162050"/>
          </a:xfrm>
          <a:prstGeom prst="curvedConnector4">
            <a:avLst>
              <a:gd name="adj1" fmla="val -15069"/>
              <a:gd name="adj2" fmla="val 132236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364" name="AutoShape 68"/>
          <p:cNvCxnSpPr>
            <a:cxnSpLocks noChangeShapeType="1"/>
            <a:stCxn id="55357" idx="2"/>
            <a:endCxn id="55356" idx="6"/>
          </p:cNvCxnSpPr>
          <p:nvPr/>
        </p:nvCxnSpPr>
        <p:spPr bwMode="auto">
          <a:xfrm flipH="1" flipV="1">
            <a:off x="7334250" y="1447800"/>
            <a:ext cx="4191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365" name="AutoShape 69"/>
          <p:cNvCxnSpPr>
            <a:cxnSpLocks noChangeShapeType="1"/>
            <a:stCxn id="55357" idx="7"/>
            <a:endCxn id="55358" idx="4"/>
          </p:cNvCxnSpPr>
          <p:nvPr/>
        </p:nvCxnSpPr>
        <p:spPr bwMode="auto">
          <a:xfrm flipV="1">
            <a:off x="8162925" y="781050"/>
            <a:ext cx="66675" cy="714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366" name="Oval 70"/>
          <p:cNvSpPr>
            <a:spLocks noChangeArrowheads="1"/>
          </p:cNvSpPr>
          <p:nvPr/>
        </p:nvSpPr>
        <p:spPr bwMode="auto">
          <a:xfrm>
            <a:off x="4038600" y="1981200"/>
            <a:ext cx="1981200" cy="838200"/>
          </a:xfrm>
          <a:prstGeom prst="ellips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5367" name="Line 71"/>
          <p:cNvSpPr>
            <a:spLocks noChangeShapeType="1"/>
          </p:cNvSpPr>
          <p:nvPr/>
        </p:nvSpPr>
        <p:spPr bwMode="auto">
          <a:xfrm>
            <a:off x="5562600" y="2743200"/>
            <a:ext cx="1143000" cy="15240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5368" name="Text Box 72"/>
          <p:cNvSpPr txBox="1">
            <a:spLocks noChangeArrowheads="1"/>
          </p:cNvSpPr>
          <p:nvPr/>
        </p:nvSpPr>
        <p:spPr bwMode="auto">
          <a:xfrm>
            <a:off x="5562600" y="4267200"/>
            <a:ext cx="3429000" cy="86042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This represents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reference to node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572125" cy="538163"/>
          </a:xfrm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sz="3200" smtClean="0">
                <a:ea typeface="+mj-ea"/>
                <a:cs typeface="+mj-cs"/>
              </a:rPr>
              <a:t>Representing Graph Nodes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0075" y="1500188"/>
            <a:ext cx="793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410200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public class GraphNode extends Node { 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private LinkedList edges;  </a:t>
            </a:r>
          </a:p>
          <a:p>
            <a:pPr marL="0" indent="0" algn="ctr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GraphNode( Object data, LinkedList e ) {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super( data );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if( e == null )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	edges = new LinkedList();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else 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	edges = e; 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}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endParaRPr lang="en-US" sz="1600" smtClean="0">
              <a:latin typeface="Courier New" charset="0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void add_edge( Edge e ) {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edges.insert( e );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}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endParaRPr lang="en-US" sz="1600" smtClean="0">
              <a:latin typeface="Courier New" charset="0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LinkedList getEdges() {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return edges;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}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324600" y="4800600"/>
            <a:ext cx="1881188" cy="1225550"/>
          </a:xfrm>
          <a:prstGeom prst="rect">
            <a:avLst/>
          </a:prstGeom>
          <a:solidFill>
            <a:srgbClr val="CCFF33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GraphNode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data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edges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7391400" y="5257800"/>
            <a:ext cx="1219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7696200" y="5791200"/>
            <a:ext cx="838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Menu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  <a:cs typeface="+mn-cs"/>
              </a:rPr>
              <a:t>Graph Terminology</a:t>
            </a:r>
          </a:p>
          <a:p>
            <a:pPr>
              <a:defRPr/>
            </a:pPr>
            <a:r>
              <a:rPr lang="en-US" smtClean="0">
                <a:ea typeface="+mn-ea"/>
                <a:cs typeface="+mn-cs"/>
              </a:rPr>
              <a:t>Graph Modeling</a:t>
            </a:r>
          </a:p>
          <a:p>
            <a:pPr>
              <a:defRPr/>
            </a:pPr>
            <a:r>
              <a:rPr lang="en-US" smtClean="0">
                <a:ea typeface="+mn-ea"/>
                <a:cs typeface="+mn-cs"/>
              </a:rPr>
              <a:t>Searching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Breadth First Search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Depth First Search</a:t>
            </a:r>
          </a:p>
          <a:p>
            <a:pPr>
              <a:defRPr/>
            </a:pPr>
            <a:endParaRPr lang="en-US" smtClean="0">
              <a:ea typeface="+mn-ea"/>
              <a:cs typeface="+mn-cs"/>
            </a:endParaRPr>
          </a:p>
          <a:p>
            <a:pPr>
              <a:defRPr/>
            </a:pPr>
            <a:endParaRPr lang="en-US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724400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public class Edge {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private GraphNode toNode;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private int cost;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public GraphLink( GraphNode toNode, int cost ) {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setToNode( toNode );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setCost( cost );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}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endParaRPr lang="en-US" sz="1600" smtClean="0">
              <a:latin typeface="Courier New" charset="0"/>
              <a:ea typeface="+mn-ea"/>
              <a:cs typeface="+mn-cs"/>
            </a:endParaRP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public void setTo( GraphNode t ) { toNode = t;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public void setCost( int c ) { cost = c;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public GraphNode getTo() { return toNode;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public int getCost() { return cost;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}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581400" y="5257800"/>
            <a:ext cx="1828800" cy="1447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572125" cy="538163"/>
          </a:xfrm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sz="3200" smtClean="0">
                <a:ea typeface="+mj-ea"/>
                <a:cs typeface="+mj-cs"/>
              </a:rPr>
              <a:t>Representing Graph Links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0075" y="1500188"/>
            <a:ext cx="793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324600" y="4800600"/>
            <a:ext cx="1525588" cy="12255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Edge    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toNode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cost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V="1">
            <a:off x="7243763" y="4800600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10000" y="6096000"/>
            <a:ext cx="1295400" cy="4953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next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810000" y="5486400"/>
            <a:ext cx="1295400" cy="4953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4724400" y="5334000"/>
            <a:ext cx="1600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6050" y="6172200"/>
            <a:ext cx="282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1">
                <a:latin typeface="Arial" charset="0"/>
                <a:ea typeface="ＭＳ Ｐゴシック" charset="0"/>
              </a:rPr>
              <a:t>Classic LinkedList Node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71800" y="63563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But, where are the Nodes?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676400" y="19050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2286000" y="32004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733800" y="21336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2819400" y="22860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3200400" y="26670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2438400" y="25908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62000" y="19050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2895600" y="4495800"/>
            <a:ext cx="2590800" cy="1752600"/>
            <a:chOff x="3408" y="2064"/>
            <a:chExt cx="1632" cy="1104"/>
          </a:xfrm>
        </p:grpSpPr>
        <p:sp>
          <p:nvSpPr>
            <p:cNvPr id="60427" name="Oval 11"/>
            <p:cNvSpPr>
              <a:spLocks noChangeArrowheads="1"/>
            </p:cNvSpPr>
            <p:nvPr/>
          </p:nvSpPr>
          <p:spPr bwMode="auto">
            <a:xfrm>
              <a:off x="3408" y="2736"/>
              <a:ext cx="720" cy="432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428" name="Oval 12"/>
            <p:cNvSpPr>
              <a:spLocks noChangeArrowheads="1"/>
            </p:cNvSpPr>
            <p:nvPr/>
          </p:nvSpPr>
          <p:spPr bwMode="auto">
            <a:xfrm>
              <a:off x="4320" y="2064"/>
              <a:ext cx="720" cy="432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 flipH="1">
              <a:off x="3984" y="2400"/>
              <a:ext cx="43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762000" y="49530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953000" y="5791200"/>
            <a:ext cx="3757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We could maintain a reference</a:t>
            </a:r>
          </a:p>
          <a:p>
            <a:pPr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to one node but is that enough?</a:t>
            </a:r>
          </a:p>
        </p:txBody>
      </p:sp>
      <p:sp>
        <p:nvSpPr>
          <p:cNvPr id="60432" name="Oval 16"/>
          <p:cNvSpPr>
            <a:spLocks noChangeArrowheads="1"/>
          </p:cNvSpPr>
          <p:nvPr/>
        </p:nvSpPr>
        <p:spPr bwMode="auto">
          <a:xfrm>
            <a:off x="5410200" y="16002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6019800" y="28956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34" name="Oval 18"/>
          <p:cNvSpPr>
            <a:spLocks noChangeArrowheads="1"/>
          </p:cNvSpPr>
          <p:nvPr/>
        </p:nvSpPr>
        <p:spPr bwMode="auto">
          <a:xfrm>
            <a:off x="7467600" y="1828800"/>
            <a:ext cx="1143000" cy="6858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553200" y="19812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172200" y="22860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4495800" y="16002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In addition to...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a typeface="+mn-ea"/>
                <a:cs typeface="+mn-cs"/>
              </a:rPr>
              <a:t>...Information about edges connecting nodes</a:t>
            </a:r>
          </a:p>
          <a:p>
            <a:pPr>
              <a:lnSpc>
                <a:spcPct val="90000"/>
              </a:lnSpc>
              <a:defRPr/>
            </a:pPr>
            <a:r>
              <a:rPr lang="en-US" smtClean="0">
                <a:ea typeface="+mn-ea"/>
                <a:cs typeface="+mn-cs"/>
              </a:rPr>
              <a:t>Might also maintain structure holding nodes?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List (Vector)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Tree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Array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50" y="838200"/>
            <a:ext cx="6870700" cy="904875"/>
          </a:xfrm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sz="2800" smtClean="0">
                <a:ea typeface="+mj-ea"/>
                <a:cs typeface="+mj-cs"/>
              </a:rPr>
              <a:t>Another Way of Representing Graph Links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00075" y="1500188"/>
            <a:ext cx="793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724400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public class GraphLink {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private Node from, to;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private int cost;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public GraphLink( Node from, Node to, int cost ) {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setFrom( from );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setTo( t );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	setCost( c );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}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void setFrom( GraphNode from ) { this.from = from; }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void setTo( GraphNode to ) { this.to = to; }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void setCost( int cost ) { this.cost = cost; }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GraphNode getFrom() { return from;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GraphNode getTo() { return to;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   public int getCost() { return cost; };</a:t>
            </a:r>
          </a:p>
          <a:p>
            <a:pPr marL="0" indent="0">
              <a:buFontTx/>
              <a:buNone/>
              <a:tabLst>
                <a:tab pos="341313" algn="l"/>
                <a:tab pos="684213" algn="l"/>
                <a:tab pos="1025525" algn="l"/>
                <a:tab pos="1368425" algn="l"/>
              </a:tabLst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}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24600" y="4800600"/>
            <a:ext cx="1746250" cy="15906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GraphLink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from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to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   cost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V="1">
            <a:off x="7467600" y="5257800"/>
            <a:ext cx="1143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7086600" y="5791200"/>
            <a:ext cx="1600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6629400" y="457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6858000" y="1219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7772400" y="1447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8001000" y="304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cxnSp>
        <p:nvCxnSpPr>
          <p:cNvPr id="64518" name="AutoShape 6"/>
          <p:cNvCxnSpPr>
            <a:cxnSpLocks noChangeShapeType="1"/>
            <a:stCxn id="64514" idx="6"/>
            <a:endCxn id="64517" idx="2"/>
          </p:cNvCxnSpPr>
          <p:nvPr/>
        </p:nvCxnSpPr>
        <p:spPr bwMode="auto">
          <a:xfrm flipV="1">
            <a:off x="7105650" y="533400"/>
            <a:ext cx="8763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19" name="AutoShape 7"/>
          <p:cNvCxnSpPr>
            <a:cxnSpLocks noChangeShapeType="1"/>
            <a:stCxn id="64514" idx="4"/>
            <a:endCxn id="64515" idx="1"/>
          </p:cNvCxnSpPr>
          <p:nvPr/>
        </p:nvCxnSpPr>
        <p:spPr bwMode="auto">
          <a:xfrm>
            <a:off x="6858000" y="933450"/>
            <a:ext cx="66675" cy="333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20" name="AutoShape 8"/>
          <p:cNvCxnSpPr>
            <a:cxnSpLocks noChangeShapeType="1"/>
            <a:stCxn id="64514" idx="5"/>
            <a:endCxn id="64516" idx="1"/>
          </p:cNvCxnSpPr>
          <p:nvPr/>
        </p:nvCxnSpPr>
        <p:spPr bwMode="auto">
          <a:xfrm>
            <a:off x="7019925" y="866775"/>
            <a:ext cx="819150" cy="628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21" name="AutoShape 9"/>
          <p:cNvCxnSpPr>
            <a:cxnSpLocks noChangeShapeType="1"/>
            <a:stCxn id="64515" idx="2"/>
            <a:endCxn id="64514" idx="2"/>
          </p:cNvCxnSpPr>
          <p:nvPr/>
        </p:nvCxnSpPr>
        <p:spPr bwMode="auto">
          <a:xfrm rot="10800000">
            <a:off x="6610350" y="685800"/>
            <a:ext cx="228600" cy="762000"/>
          </a:xfrm>
          <a:prstGeom prst="curvedConnector3">
            <a:avLst>
              <a:gd name="adj1" fmla="val 191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22" name="AutoShape 10"/>
          <p:cNvCxnSpPr>
            <a:cxnSpLocks noChangeShapeType="1"/>
            <a:stCxn id="64517" idx="6"/>
            <a:endCxn id="64515" idx="4"/>
          </p:cNvCxnSpPr>
          <p:nvPr/>
        </p:nvCxnSpPr>
        <p:spPr bwMode="auto">
          <a:xfrm flipH="1">
            <a:off x="7086600" y="533400"/>
            <a:ext cx="1390650" cy="1162050"/>
          </a:xfrm>
          <a:prstGeom prst="curvedConnector4">
            <a:avLst>
              <a:gd name="adj1" fmla="val -15069"/>
              <a:gd name="adj2" fmla="val 132236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23" name="AutoShape 11"/>
          <p:cNvCxnSpPr>
            <a:cxnSpLocks noChangeShapeType="1"/>
            <a:stCxn id="64516" idx="2"/>
            <a:endCxn id="64515" idx="6"/>
          </p:cNvCxnSpPr>
          <p:nvPr/>
        </p:nvCxnSpPr>
        <p:spPr bwMode="auto">
          <a:xfrm flipH="1" flipV="1">
            <a:off x="7334250" y="1447800"/>
            <a:ext cx="4191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24" name="AutoShape 12"/>
          <p:cNvCxnSpPr>
            <a:cxnSpLocks noChangeShapeType="1"/>
            <a:stCxn id="64516" idx="7"/>
            <a:endCxn id="64517" idx="4"/>
          </p:cNvCxnSpPr>
          <p:nvPr/>
        </p:nvCxnSpPr>
        <p:spPr bwMode="auto">
          <a:xfrm flipV="1">
            <a:off x="8162925" y="781050"/>
            <a:ext cx="66675" cy="714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735388" y="1011238"/>
            <a:ext cx="976312" cy="684212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64526" name="Oval 14"/>
          <p:cNvSpPr>
            <a:spLocks noChangeArrowheads="1"/>
          </p:cNvSpPr>
          <p:nvPr/>
        </p:nvSpPr>
        <p:spPr bwMode="auto">
          <a:xfrm>
            <a:off x="4564063" y="2095500"/>
            <a:ext cx="976312" cy="684213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64527" name="Oval 15"/>
          <p:cNvSpPr>
            <a:spLocks noChangeArrowheads="1"/>
          </p:cNvSpPr>
          <p:nvPr/>
        </p:nvSpPr>
        <p:spPr bwMode="auto">
          <a:xfrm>
            <a:off x="5634038" y="3238500"/>
            <a:ext cx="976312" cy="684213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64528" name="Oval 16"/>
          <p:cNvSpPr>
            <a:spLocks noChangeArrowheads="1"/>
          </p:cNvSpPr>
          <p:nvPr/>
        </p:nvSpPr>
        <p:spPr bwMode="auto">
          <a:xfrm>
            <a:off x="6629400" y="4381500"/>
            <a:ext cx="976313" cy="684213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930275" y="2028825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from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698625" y="2028825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to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930275" y="2433638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1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698625" y="2433638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3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930275" y="2838450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698625" y="2838450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930275" y="3243263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698625" y="3243263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4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930275" y="3643313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1698625" y="3643313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930275" y="4048125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2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698625" y="4048125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1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930275" y="4452938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4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1698625" y="4452938"/>
            <a:ext cx="7683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930275" y="4857750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3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698625" y="4857750"/>
            <a:ext cx="7683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2</a:t>
            </a:r>
          </a:p>
        </p:txBody>
      </p:sp>
      <p:cxnSp>
        <p:nvCxnSpPr>
          <p:cNvPr id="64545" name="AutoShape 33"/>
          <p:cNvCxnSpPr>
            <a:cxnSpLocks noChangeShapeType="1"/>
            <a:stCxn id="64532" idx="3"/>
            <a:endCxn id="64527" idx="2"/>
          </p:cNvCxnSpPr>
          <p:nvPr/>
        </p:nvCxnSpPr>
        <p:spPr bwMode="auto">
          <a:xfrm>
            <a:off x="2486025" y="2636838"/>
            <a:ext cx="3128963" cy="9445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546" name="AutoShape 34"/>
          <p:cNvCxnSpPr>
            <a:cxnSpLocks noChangeShapeType="1"/>
            <a:stCxn id="64531" idx="1"/>
            <a:endCxn id="64525" idx="2"/>
          </p:cNvCxnSpPr>
          <p:nvPr/>
        </p:nvCxnSpPr>
        <p:spPr bwMode="auto">
          <a:xfrm rot="10800000" flipH="1">
            <a:off x="911225" y="1354138"/>
            <a:ext cx="2805113" cy="1282700"/>
          </a:xfrm>
          <a:prstGeom prst="curvedConnector3">
            <a:avLst>
              <a:gd name="adj1" fmla="val -7472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260350" y="188913"/>
            <a:ext cx="3114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All reference arrows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not shown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924175" y="3922713"/>
            <a:ext cx="22844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Store the links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in a structure</a:t>
            </a:r>
          </a:p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Let the nodes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float</a:t>
            </a:r>
          </a:p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5572125" cy="538163"/>
          </a:xfrm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sz="3200" smtClean="0">
                <a:ea typeface="+mj-ea"/>
                <a:cs typeface="+mj-cs"/>
              </a:rPr>
              <a:t>The Graph Class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00075" y="1500188"/>
            <a:ext cx="793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8964612" cy="545941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public class Graph 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endParaRPr lang="en-US" altLang="en-US" sz="160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private BST tree; // Any structure to store the nodes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endParaRPr lang="en-US" altLang="en-US" sz="160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public Graph()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	tree = new BST();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endParaRPr lang="en-US" altLang="en-US" sz="160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public void InsertNode( Comparable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	// Insert node into tree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endParaRPr lang="en-US" altLang="en-US" sz="160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endParaRPr lang="en-US" altLang="en-US" sz="160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public void InsertEdge( Comparable from, Comparable to, int cost)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	// Find reference (in tree) to "from" Node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	// Find reference (in tree to "to" Node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	// Create new Edge object pointing to </a:t>
            </a:r>
            <a:r>
              <a:rPr lang="ja-JP" altLang="en-US" sz="1600" smtClean="0"/>
              <a:t>“</a:t>
            </a:r>
            <a:r>
              <a:rPr lang="en-US" altLang="ja-JP" sz="1600" smtClean="0">
                <a:latin typeface="Courier New" pitchFamily="49" charset="0"/>
              </a:rPr>
              <a:t>to</a:t>
            </a:r>
            <a:r>
              <a:rPr lang="ja-JP" altLang="en-US" sz="1600" smtClean="0"/>
              <a:t>”</a:t>
            </a:r>
            <a:r>
              <a:rPr lang="en-US" altLang="ja-JP" sz="1600" smtClean="0">
                <a:latin typeface="Courier New" pitchFamily="49" charset="0"/>
              </a:rPr>
              <a:t> Node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	// Insert edge object into </a:t>
            </a:r>
            <a:r>
              <a:rPr lang="ja-JP" altLang="en-US" sz="1600" smtClean="0"/>
              <a:t>“</a:t>
            </a:r>
            <a:r>
              <a:rPr lang="en-US" altLang="ja-JP" sz="1600" smtClean="0">
                <a:latin typeface="Courier New" pitchFamily="49" charset="0"/>
              </a:rPr>
              <a:t>from</a:t>
            </a:r>
            <a:r>
              <a:rPr lang="ja-JP" altLang="en-US" sz="1600" smtClean="0"/>
              <a:t>”</a:t>
            </a:r>
            <a:r>
              <a:rPr lang="en-US" altLang="ja-JP" sz="1600" smtClean="0">
                <a:latin typeface="Courier New" pitchFamily="49" charset="0"/>
              </a:rPr>
              <a:t> nodes linked list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endParaRPr lang="en-US" altLang="en-US" sz="160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	// Other methods as needed...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1313" algn="l"/>
                <a:tab pos="684213" algn="l"/>
                <a:tab pos="1025525" algn="l"/>
              </a:tabLst>
              <a:defRPr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6259513" y="2201863"/>
            <a:ext cx="2667000" cy="1752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Here, we use 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 tree to hold 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nodes; we could 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also use other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data structures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Typical Problem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V="1">
            <a:off x="1550988" y="2286000"/>
            <a:ext cx="1116012" cy="134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3052763" y="2120900"/>
            <a:ext cx="2298700" cy="2968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1587500" y="3781425"/>
            <a:ext cx="1231900" cy="409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3354388" y="3886200"/>
            <a:ext cx="1598612" cy="3619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 flipV="1">
            <a:off x="2916238" y="2274888"/>
            <a:ext cx="231775" cy="1792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992438" y="2209800"/>
            <a:ext cx="2036762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1508125" y="3817938"/>
            <a:ext cx="2254250" cy="19415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V="1">
            <a:off x="3984625" y="4038600"/>
            <a:ext cx="1120775" cy="1597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770063" y="24876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425825" y="4452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721100" y="3614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9370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2532063" y="29924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2130425" y="3492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998663" y="4675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4108450" y="1789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4270375" y="43830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3276600" y="4398963"/>
            <a:ext cx="538163" cy="1206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533400" y="29400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Start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832725" y="4124325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End</a:t>
            </a:r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5743575" y="2513013"/>
            <a:ext cx="1855788" cy="11858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V="1">
            <a:off x="4065588" y="3870325"/>
            <a:ext cx="3541712" cy="184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487988" y="3778250"/>
            <a:ext cx="206375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6561138" y="2449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5824538" y="3322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5797550" y="47736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2851150" y="3992563"/>
            <a:ext cx="50958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2541588" y="1828800"/>
            <a:ext cx="50958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1066800" y="3459163"/>
            <a:ext cx="50958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3613150" y="5540375"/>
            <a:ext cx="50958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7" name="Oval 33"/>
          <p:cNvSpPr>
            <a:spLocks noChangeArrowheads="1"/>
          </p:cNvSpPr>
          <p:nvPr/>
        </p:nvSpPr>
        <p:spPr bwMode="auto">
          <a:xfrm>
            <a:off x="4953000" y="3505200"/>
            <a:ext cx="50958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8" name="Oval 34"/>
          <p:cNvSpPr>
            <a:spLocks noChangeArrowheads="1"/>
          </p:cNvSpPr>
          <p:nvPr/>
        </p:nvSpPr>
        <p:spPr bwMode="auto">
          <a:xfrm>
            <a:off x="7485063" y="3476625"/>
            <a:ext cx="50958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19" name="Oval 35"/>
          <p:cNvSpPr>
            <a:spLocks noChangeArrowheads="1"/>
          </p:cNvSpPr>
          <p:nvPr/>
        </p:nvSpPr>
        <p:spPr bwMode="auto">
          <a:xfrm>
            <a:off x="5257800" y="2178050"/>
            <a:ext cx="50958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14300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7543800" y="3505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2590800" y="1828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2895600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5029200" y="3505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E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53340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F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3657600" y="5562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G</a:t>
            </a:r>
          </a:p>
        </p:txBody>
      </p:sp>
      <p:sp>
        <p:nvSpPr>
          <p:cNvPr id="67627" name="AutoShape 43"/>
          <p:cNvSpPr>
            <a:spLocks noChangeArrowheads="1"/>
          </p:cNvSpPr>
          <p:nvPr/>
        </p:nvSpPr>
        <p:spPr bwMode="auto">
          <a:xfrm>
            <a:off x="6781800" y="1219200"/>
            <a:ext cx="1981200" cy="11430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How can this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be represented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using our Graph 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class?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00075" y="1500188"/>
            <a:ext cx="793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398463"/>
            <a:ext cx="7162800" cy="6056312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Graph grph = new Graph();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grph.InsertNode("A");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grph.InsertNode("B");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grph.InsertNode("C");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grph.InsertNode("D");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grph.InsertNode("E");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grph.InsertNode("F");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grph.InsertNode("G");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grph.InsertEdge("A", "C", 5);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grph.InsertEdge("A", "D", 3 );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grph.InsertEdge("A", "E", 14 );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grph.InsertEdge("C", "F", 2 );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grph.InsertEdge("C", "G", 3 );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grph.InsertEdge("D", "C", 11 );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grph.InsertEdge("D", "E", 6 );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grph.InsertEdge("D", "G", 7 );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grph.InsertEdge("E", "G", 7 );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grph.InsertEdge("E", "B", 6 );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grph.InsertEdge("F", "B", 7 );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grph.InsertEdge("G", "B", 5 );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1600" smtClean="0">
                <a:latin typeface="Courier New" charset="0"/>
                <a:ea typeface="+mn-ea"/>
                <a:cs typeface="+mn-cs"/>
              </a:rPr>
              <a:t>	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900" smtClean="0">
              <a:latin typeface="Courier New" charset="0"/>
              <a:ea typeface="+mn-ea"/>
              <a:cs typeface="+mn-cs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738563" y="811213"/>
            <a:ext cx="4800600" cy="1390650"/>
          </a:xfrm>
          <a:solidFill>
            <a:srgbClr val="FFFF00"/>
          </a:solidFill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Using our 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Graph Class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Graph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9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Graphs :: Terminology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225550"/>
            <a:ext cx="7864475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A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Graph</a:t>
            </a:r>
            <a:r>
              <a:rPr lang="en-US" b="1" dirty="0">
                <a:latin typeface="Arial" charset="0"/>
                <a:ea typeface="ＭＳ Ｐゴシック" charset="0"/>
              </a:rPr>
              <a:t> is a set of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vertices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(nodes) and a set of unordered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edges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(linked between these nodes).</a:t>
            </a:r>
          </a:p>
          <a:p>
            <a:pPr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The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order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of a graph is the number of vertices and the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size</a:t>
            </a:r>
            <a:r>
              <a:rPr lang="en-US" b="1" dirty="0">
                <a:latin typeface="Arial" charset="0"/>
                <a:ea typeface="ＭＳ Ｐゴシック" charset="0"/>
              </a:rPr>
              <a:t> is the edge count.  The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degree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of a vertex is the number of edges incident to the vertex.  (In-degree + out-degree = degree of a digraph vertex.)  If all degrees are the same, then the graph is said to have that degree.</a:t>
            </a:r>
          </a:p>
          <a:p>
            <a:pPr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A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path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is a set of edges connecting two nodes.</a:t>
            </a:r>
          </a:p>
          <a:p>
            <a:pPr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A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digraph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or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directed</a:t>
            </a:r>
            <a:r>
              <a:rPr lang="en-US" b="1" dirty="0">
                <a:latin typeface="Arial" charset="0"/>
                <a:ea typeface="ＭＳ Ｐゴシック" charset="0"/>
              </a:rPr>
              <a:t> graph has edges (arcs) that flow in only one direction.   In an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undirected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graph, edges flow in either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Let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perform an inductive analysis of a search, and figure out how it works.  We can then model this in code.</a:t>
            </a:r>
            <a:endParaRPr lang="en-US" altLang="en-US" b="1" smtClean="0">
              <a:latin typeface="Arial" pitchFamily="34" charset="0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419600" y="2667000"/>
            <a:ext cx="3352800" cy="2590800"/>
            <a:chOff x="1584" y="2112"/>
            <a:chExt cx="2112" cy="1632"/>
          </a:xfrm>
        </p:grpSpPr>
        <p:sp>
          <p:nvSpPr>
            <p:cNvPr id="74757" name="Oval 5"/>
            <p:cNvSpPr>
              <a:spLocks noChangeArrowheads="1"/>
            </p:cNvSpPr>
            <p:nvPr/>
          </p:nvSpPr>
          <p:spPr bwMode="auto">
            <a:xfrm>
              <a:off x="1968" y="211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74758" name="Oval 6"/>
            <p:cNvSpPr>
              <a:spLocks noChangeArrowheads="1"/>
            </p:cNvSpPr>
            <p:nvPr/>
          </p:nvSpPr>
          <p:spPr bwMode="auto">
            <a:xfrm>
              <a:off x="2784" y="340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2736" y="220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3360" y="244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74761" name="Oval 9"/>
            <p:cNvSpPr>
              <a:spLocks noChangeArrowheads="1"/>
            </p:cNvSpPr>
            <p:nvPr/>
          </p:nvSpPr>
          <p:spPr bwMode="auto">
            <a:xfrm>
              <a:off x="2016" y="3216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74762" name="Oval 10"/>
            <p:cNvSpPr>
              <a:spLocks noChangeArrowheads="1"/>
            </p:cNvSpPr>
            <p:nvPr/>
          </p:nvSpPr>
          <p:spPr bwMode="auto">
            <a:xfrm>
              <a:off x="1584" y="2640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74763" name="Oval 11"/>
            <p:cNvSpPr>
              <a:spLocks noChangeArrowheads="1"/>
            </p:cNvSpPr>
            <p:nvPr/>
          </p:nvSpPr>
          <p:spPr bwMode="auto">
            <a:xfrm>
              <a:off x="2592" y="2784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>
              <a:off x="2304" y="2304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>
              <a:off x="3072" y="2448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flipH="1">
              <a:off x="1824" y="240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flipH="1">
              <a:off x="2928" y="2736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H="1">
              <a:off x="3024" y="2784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H="1" flipV="1">
              <a:off x="2784" y="3120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flipH="1" flipV="1">
              <a:off x="1872" y="292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>
              <a:off x="1920" y="2832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457200" y="2743200"/>
            <a:ext cx="269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Given this graph: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457200" y="4038600"/>
            <a:ext cx="73120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Let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see if there 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exists a path from 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A to G.</a:t>
            </a:r>
          </a:p>
          <a:p>
            <a:pPr>
              <a:defRPr/>
            </a:pPr>
            <a:endParaRPr lang="en-US" altLang="en-US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(Of course there</a:t>
            </a:r>
            <a:r>
              <a:rPr lang="ja-JP" altLang="en-US" sz="2000" b="1" smtClean="0">
                <a:latin typeface="Arial" pitchFamily="34" charset="0"/>
              </a:rPr>
              <a:t>’</a:t>
            </a:r>
            <a:r>
              <a:rPr lang="en-US" altLang="ja-JP" sz="2000" b="1" smtClean="0">
                <a:latin typeface="Arial" pitchFamily="34" charset="0"/>
              </a:rPr>
              <a:t>s a path.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We can </a:t>
            </a:r>
            <a:r>
              <a:rPr lang="en-US" altLang="en-US" sz="2000" b="1" i="1" smtClean="0">
                <a:latin typeface="Arial" pitchFamily="34" charset="0"/>
              </a:rPr>
              <a:t>see</a:t>
            </a:r>
            <a:r>
              <a:rPr lang="en-US" altLang="en-US" sz="2000" b="1" smtClean="0">
                <a:latin typeface="Arial" pitchFamily="34" charset="0"/>
              </a:rPr>
              <a:t> that.  But how can a </a:t>
            </a:r>
            <a:r>
              <a:rPr lang="en-US" altLang="en-US" sz="2000" b="1" i="1" smtClean="0">
                <a:latin typeface="Arial" pitchFamily="34" charset="0"/>
              </a:rPr>
              <a:t>computer</a:t>
            </a:r>
            <a:r>
              <a:rPr lang="en-US" altLang="en-US" sz="2000" b="1" smtClean="0">
                <a:latin typeface="Arial" pitchFamily="34" charset="0"/>
              </a:rPr>
              <a:t> determine this?)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609600" y="1524000"/>
            <a:ext cx="5105400" cy="4343400"/>
            <a:chOff x="384" y="960"/>
            <a:chExt cx="3216" cy="2736"/>
          </a:xfrm>
        </p:grpSpPr>
        <p:sp>
          <p:nvSpPr>
            <p:cNvPr id="75779" name="Oval 3"/>
            <p:cNvSpPr>
              <a:spLocks noChangeArrowheads="1"/>
            </p:cNvSpPr>
            <p:nvPr/>
          </p:nvSpPr>
          <p:spPr bwMode="auto">
            <a:xfrm>
              <a:off x="3072" y="960"/>
              <a:ext cx="528" cy="52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32790" name="Group 4"/>
            <p:cNvGrpSpPr>
              <a:grpSpLocks/>
            </p:cNvGrpSpPr>
            <p:nvPr/>
          </p:nvGrpSpPr>
          <p:grpSpPr bwMode="auto">
            <a:xfrm>
              <a:off x="384" y="2928"/>
              <a:ext cx="1440" cy="768"/>
              <a:chOff x="384" y="2928"/>
              <a:chExt cx="1440" cy="768"/>
            </a:xfrm>
          </p:grpSpPr>
          <p:sp>
            <p:nvSpPr>
              <p:cNvPr id="75781" name="AutoShape 5"/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1440" cy="768"/>
              </a:xfrm>
              <a:prstGeom prst="roundRect">
                <a:avLst>
                  <a:gd name="adj" fmla="val 16667"/>
                </a:avLst>
              </a:prstGeom>
              <a:solidFill>
                <a:srgbClr val="FF99CC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5782" name="Text Box 6"/>
              <p:cNvSpPr txBox="1">
                <a:spLocks noChangeArrowheads="1"/>
              </p:cNvSpPr>
              <p:nvPr/>
            </p:nvSpPr>
            <p:spPr bwMode="auto">
              <a:xfrm>
                <a:off x="432" y="2976"/>
                <a:ext cx="13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Current Node</a:t>
                </a:r>
              </a:p>
            </p:txBody>
          </p:sp>
          <p:sp>
            <p:nvSpPr>
              <p:cNvPr id="75783" name="Oval 7"/>
              <p:cNvSpPr>
                <a:spLocks noChangeArrowheads="1"/>
              </p:cNvSpPr>
              <p:nvPr/>
            </p:nvSpPr>
            <p:spPr bwMode="auto">
              <a:xfrm>
                <a:off x="912" y="3264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A</a:t>
                </a:r>
              </a:p>
            </p:txBody>
          </p:sp>
        </p:grpSp>
      </p:grpSp>
      <p:sp>
        <p:nvSpPr>
          <p:cNvPr id="7578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</a:t>
            </a:r>
            <a:endParaRPr lang="en-US" smtClean="0">
              <a:ea typeface="+mj-ea"/>
              <a:cs typeface="+mj-cs"/>
            </a:endParaRPr>
          </a:p>
        </p:txBody>
      </p:sp>
      <p:grpSp>
        <p:nvGrpSpPr>
          <p:cNvPr id="32772" name="Group 9"/>
          <p:cNvGrpSpPr>
            <a:grpSpLocks/>
          </p:cNvGrpSpPr>
          <p:nvPr/>
        </p:nvGrpSpPr>
        <p:grpSpPr bwMode="auto">
          <a:xfrm>
            <a:off x="4419600" y="1676400"/>
            <a:ext cx="3352800" cy="2590800"/>
            <a:chOff x="2784" y="1056"/>
            <a:chExt cx="2112" cy="1632"/>
          </a:xfrm>
        </p:grpSpPr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3168" y="1056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75787" name="Oval 11"/>
            <p:cNvSpPr>
              <a:spLocks noChangeArrowheads="1"/>
            </p:cNvSpPr>
            <p:nvPr/>
          </p:nvSpPr>
          <p:spPr bwMode="auto">
            <a:xfrm>
              <a:off x="3984" y="235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75788" name="Oval 12"/>
            <p:cNvSpPr>
              <a:spLocks noChangeArrowheads="1"/>
            </p:cNvSpPr>
            <p:nvPr/>
          </p:nvSpPr>
          <p:spPr bwMode="auto">
            <a:xfrm>
              <a:off x="3936" y="115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75789" name="Oval 13"/>
            <p:cNvSpPr>
              <a:spLocks noChangeArrowheads="1"/>
            </p:cNvSpPr>
            <p:nvPr/>
          </p:nvSpPr>
          <p:spPr bwMode="auto">
            <a:xfrm>
              <a:off x="4560" y="1392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75790" name="Oval 14"/>
            <p:cNvSpPr>
              <a:spLocks noChangeArrowheads="1"/>
            </p:cNvSpPr>
            <p:nvPr/>
          </p:nvSpPr>
          <p:spPr bwMode="auto">
            <a:xfrm>
              <a:off x="3216" y="2160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75791" name="Oval 15"/>
            <p:cNvSpPr>
              <a:spLocks noChangeArrowheads="1"/>
            </p:cNvSpPr>
            <p:nvPr/>
          </p:nvSpPr>
          <p:spPr bwMode="auto">
            <a:xfrm>
              <a:off x="2784" y="1584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75792" name="Oval 16"/>
            <p:cNvSpPr>
              <a:spLocks noChangeArrowheads="1"/>
            </p:cNvSpPr>
            <p:nvPr/>
          </p:nvSpPr>
          <p:spPr bwMode="auto">
            <a:xfrm>
              <a:off x="3792" y="172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3504" y="1248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4272" y="1392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 flipH="1">
              <a:off x="3024" y="134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 flipH="1">
              <a:off x="4128" y="168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 flipH="1">
              <a:off x="4224" y="1728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 flipH="1" flipV="1">
              <a:off x="3984" y="206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 flipH="1" flipV="1">
              <a:off x="3072" y="1872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381000" y="1295400"/>
            <a:ext cx="3571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 will perform a BFS.</a:t>
            </a:r>
          </a:p>
          <a:p>
            <a:pPr>
              <a:defRPr/>
            </a:pPr>
            <a:endParaRPr lang="en-US" altLang="en-US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 are first given our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start node, A, which we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can designate as the</a:t>
            </a:r>
          </a:p>
          <a:p>
            <a:pPr>
              <a:defRPr/>
            </a:pPr>
            <a:r>
              <a:rPr lang="ja-JP" altLang="en-US" b="1" smtClean="0">
                <a:latin typeface="Arial" pitchFamily="34" charset="0"/>
              </a:rPr>
              <a:t>“</a:t>
            </a:r>
            <a:r>
              <a:rPr lang="en-US" altLang="ja-JP" b="1" smtClean="0">
                <a:latin typeface="Arial" pitchFamily="34" charset="0"/>
              </a:rPr>
              <a:t>current</a:t>
            </a:r>
            <a:r>
              <a:rPr lang="ja-JP" altLang="en-US" b="1" smtClean="0">
                <a:latin typeface="Arial" pitchFamily="34" charset="0"/>
              </a:rPr>
              <a:t>”</a:t>
            </a:r>
            <a:r>
              <a:rPr lang="en-US" altLang="ja-JP" b="1" smtClean="0">
                <a:latin typeface="Arial" pitchFamily="34" charset="0"/>
              </a:rPr>
              <a:t> node we are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visiting.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609600" y="4648200"/>
            <a:ext cx="2286000" cy="1219200"/>
            <a:chOff x="384" y="2928"/>
            <a:chExt cx="1440" cy="768"/>
          </a:xfrm>
        </p:grpSpPr>
        <p:sp>
          <p:nvSpPr>
            <p:cNvPr id="76803" name="AutoShape 3"/>
            <p:cNvSpPr>
              <a:spLocks noChangeArrowheads="1"/>
            </p:cNvSpPr>
            <p:nvPr/>
          </p:nvSpPr>
          <p:spPr bwMode="auto">
            <a:xfrm>
              <a:off x="384" y="2928"/>
              <a:ext cx="1440" cy="768"/>
            </a:xfrm>
            <a:prstGeom prst="roundRect">
              <a:avLst>
                <a:gd name="adj" fmla="val 16667"/>
              </a:avLst>
            </a:prstGeom>
            <a:solidFill>
              <a:srgbClr val="FF99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432" y="2976"/>
              <a:ext cx="1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Current Node</a:t>
              </a:r>
            </a:p>
          </p:txBody>
        </p:sp>
        <p:sp>
          <p:nvSpPr>
            <p:cNvPr id="76805" name="Oval 5"/>
            <p:cNvSpPr>
              <a:spLocks noChangeArrowheads="1"/>
            </p:cNvSpPr>
            <p:nvPr/>
          </p:nvSpPr>
          <p:spPr bwMode="auto">
            <a:xfrm>
              <a:off x="912" y="3264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A</a:t>
              </a:r>
            </a:p>
          </p:txBody>
        </p:sp>
      </p:grpSp>
      <p:grpSp>
        <p:nvGrpSpPr>
          <p:cNvPr id="76806" name="Group 6"/>
          <p:cNvGrpSpPr>
            <a:grpSpLocks/>
          </p:cNvGrpSpPr>
          <p:nvPr/>
        </p:nvGrpSpPr>
        <p:grpSpPr bwMode="auto">
          <a:xfrm>
            <a:off x="2057400" y="1676400"/>
            <a:ext cx="4876800" cy="4724400"/>
            <a:chOff x="1296" y="1056"/>
            <a:chExt cx="3072" cy="2976"/>
          </a:xfrm>
        </p:grpSpPr>
        <p:sp>
          <p:nvSpPr>
            <p:cNvPr id="76807" name="Oval 7"/>
            <p:cNvSpPr>
              <a:spLocks noChangeArrowheads="1"/>
            </p:cNvSpPr>
            <p:nvPr/>
          </p:nvSpPr>
          <p:spPr bwMode="auto">
            <a:xfrm>
              <a:off x="2688" y="1488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3840" y="10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33816" name="Group 9"/>
            <p:cNvGrpSpPr>
              <a:grpSpLocks/>
            </p:cNvGrpSpPr>
            <p:nvPr/>
          </p:nvGrpSpPr>
          <p:grpSpPr bwMode="auto">
            <a:xfrm>
              <a:off x="1296" y="3264"/>
              <a:ext cx="2160" cy="768"/>
              <a:chOff x="1296" y="3264"/>
              <a:chExt cx="2160" cy="768"/>
            </a:xfrm>
          </p:grpSpPr>
          <p:grpSp>
            <p:nvGrpSpPr>
              <p:cNvPr id="33817" name="Group 10"/>
              <p:cNvGrpSpPr>
                <a:grpSpLocks/>
              </p:cNvGrpSpPr>
              <p:nvPr/>
            </p:nvGrpSpPr>
            <p:grpSpPr bwMode="auto">
              <a:xfrm>
                <a:off x="2160" y="3264"/>
                <a:ext cx="1296" cy="768"/>
                <a:chOff x="1968" y="3264"/>
                <a:chExt cx="1296" cy="768"/>
              </a:xfrm>
            </p:grpSpPr>
            <p:sp>
              <p:nvSpPr>
                <p:cNvPr id="76811" name="AutoShape 11"/>
                <p:cNvSpPr>
                  <a:spLocks noChangeArrowheads="1"/>
                </p:cNvSpPr>
                <p:nvPr/>
              </p:nvSpPr>
              <p:spPr bwMode="auto">
                <a:xfrm>
                  <a:off x="1968" y="3264"/>
                  <a:ext cx="1296" cy="7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>
                    <a:alpha val="50000"/>
                  </a:srgbClr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76812" name="Oval 12"/>
                <p:cNvSpPr>
                  <a:spLocks noChangeArrowheads="1"/>
                </p:cNvSpPr>
                <p:nvPr/>
              </p:nvSpPr>
              <p:spPr bwMode="auto">
                <a:xfrm>
                  <a:off x="2256" y="3648"/>
                  <a:ext cx="336" cy="336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1">
                      <a:latin typeface="Arial" charset="0"/>
                      <a:ea typeface="ＭＳ Ｐゴシック" charset="0"/>
                    </a:rPr>
                    <a:t>F</a:t>
                  </a:r>
                </a:p>
              </p:txBody>
            </p:sp>
            <p:sp>
              <p:nvSpPr>
                <p:cNvPr id="76813" name="Oval 13"/>
                <p:cNvSpPr>
                  <a:spLocks noChangeArrowheads="1"/>
                </p:cNvSpPr>
                <p:nvPr/>
              </p:nvSpPr>
              <p:spPr bwMode="auto">
                <a:xfrm>
                  <a:off x="2688" y="3648"/>
                  <a:ext cx="336" cy="336"/>
                </a:xfrm>
                <a:prstGeom prst="ellipse">
                  <a:avLst/>
                </a:prstGeom>
                <a:solidFill>
                  <a:srgbClr val="99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1">
                      <a:latin typeface="Arial" charset="0"/>
                      <a:ea typeface="ＭＳ Ｐゴシック" charset="0"/>
                    </a:rPr>
                    <a:t>B</a:t>
                  </a:r>
                </a:p>
              </p:txBody>
            </p:sp>
            <p:sp>
              <p:nvSpPr>
                <p:cNvPr id="768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12" y="3312"/>
                  <a:ext cx="10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>
                          <a:alpha val="5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latin typeface="Arial" charset="0"/>
                      <a:ea typeface="ＭＳ Ｐゴシック" charset="0"/>
                    </a:rPr>
                    <a:t>Adjacencies</a:t>
                  </a:r>
                </a:p>
              </p:txBody>
            </p:sp>
          </p:grpSp>
          <p:sp>
            <p:nvSpPr>
              <p:cNvPr id="76815" name="Line 15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876800" y="15240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17" name="Rectangle 1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381000" y="1295400"/>
            <a:ext cx="333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 have some way of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fetching the current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node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adjacencies.</a:t>
            </a:r>
            <a:endParaRPr lang="en-US" altLang="en-US" b="1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6096000" y="16764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4876800" y="15240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685800" y="1219200"/>
            <a:ext cx="32893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In a linked list or tree,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we had a set number of</a:t>
            </a:r>
          </a:p>
          <a:p>
            <a:pPr>
              <a:defRPr/>
            </a:pPr>
            <a:r>
              <a:rPr lang="ja-JP" altLang="en-US" sz="2000" b="1" smtClean="0">
                <a:latin typeface="Arial" pitchFamily="34" charset="0"/>
              </a:rPr>
              <a:t>“</a:t>
            </a:r>
            <a:r>
              <a:rPr lang="en-US" altLang="ja-JP" sz="2000" b="1" smtClean="0">
                <a:latin typeface="Arial" pitchFamily="34" charset="0"/>
              </a:rPr>
              <a:t>links</a:t>
            </a:r>
            <a:r>
              <a:rPr lang="ja-JP" altLang="en-US" sz="2000" b="1" smtClean="0">
                <a:latin typeface="Arial" pitchFamily="34" charset="0"/>
              </a:rPr>
              <a:t>”</a:t>
            </a:r>
            <a:r>
              <a:rPr lang="en-US" altLang="ja-JP" sz="2000" b="1" smtClean="0">
                <a:latin typeface="Arial" pitchFamily="34" charset="0"/>
              </a:rPr>
              <a:t> or children, so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exploring them all was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easy--just write a line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of code to visit each child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or adjacent node.</a:t>
            </a:r>
          </a:p>
        </p:txBody>
      </p:sp>
      <p:sp>
        <p:nvSpPr>
          <p:cNvPr id="77846" name="AutoShape 22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2057400" y="5181600"/>
            <a:ext cx="3429000" cy="1219200"/>
            <a:chOff x="1296" y="3264"/>
            <a:chExt cx="2160" cy="768"/>
          </a:xfrm>
        </p:grpSpPr>
        <p:grpSp>
          <p:nvGrpSpPr>
            <p:cNvPr id="34843" name="Group 26"/>
            <p:cNvGrpSpPr>
              <a:grpSpLocks/>
            </p:cNvGrpSpPr>
            <p:nvPr/>
          </p:nvGrpSpPr>
          <p:grpSpPr bwMode="auto">
            <a:xfrm>
              <a:off x="2160" y="3264"/>
              <a:ext cx="1296" cy="768"/>
              <a:chOff x="1968" y="3264"/>
              <a:chExt cx="1296" cy="768"/>
            </a:xfrm>
          </p:grpSpPr>
          <p:sp>
            <p:nvSpPr>
              <p:cNvPr id="77851" name="AutoShape 27"/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296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7852" name="Oval 28"/>
              <p:cNvSpPr>
                <a:spLocks noChangeArrowheads="1"/>
              </p:cNvSpPr>
              <p:nvPr/>
            </p:nvSpPr>
            <p:spPr bwMode="auto">
              <a:xfrm>
                <a:off x="2256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F</a:t>
                </a:r>
              </a:p>
            </p:txBody>
          </p:sp>
          <p:sp>
            <p:nvSpPr>
              <p:cNvPr id="77853" name="Oval 29"/>
              <p:cNvSpPr>
                <a:spLocks noChangeArrowheads="1"/>
              </p:cNvSpPr>
              <p:nvPr/>
            </p:nvSpPr>
            <p:spPr bwMode="auto">
              <a:xfrm>
                <a:off x="268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B</a:t>
                </a:r>
              </a:p>
            </p:txBody>
          </p:sp>
          <p:sp>
            <p:nvSpPr>
              <p:cNvPr id="77854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</p:grp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1296" y="345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5943600" y="4495800"/>
            <a:ext cx="2895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But in a graph, each node has a variable number of nodes. We need a set or list to manage the nodes we discover, but have not explored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Oval 2"/>
          <p:cNvSpPr>
            <a:spLocks noChangeArrowheads="1"/>
          </p:cNvSpPr>
          <p:nvPr/>
        </p:nvSpPr>
        <p:spPr bwMode="auto">
          <a:xfrm>
            <a:off x="4876800" y="15240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381000" y="1295400"/>
            <a:ext cx="341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So we use a queue,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since this is BFS.  A 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DFS would have used 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stack instead.</a:t>
            </a:r>
          </a:p>
        </p:txBody>
      </p: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78871" name="AutoShape 23"/>
          <p:cNvSpPr>
            <a:spLocks noChangeArrowheads="1"/>
          </p:cNvSpPr>
          <p:nvPr/>
        </p:nvSpPr>
        <p:spPr bwMode="auto">
          <a:xfrm>
            <a:off x="3429000" y="5181600"/>
            <a:ext cx="2057400" cy="12192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38862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8873" name="Oval 25"/>
          <p:cNvSpPr>
            <a:spLocks noChangeArrowheads="1"/>
          </p:cNvSpPr>
          <p:nvPr/>
        </p:nvSpPr>
        <p:spPr bwMode="auto">
          <a:xfrm>
            <a:off x="45720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57600" y="5257800"/>
            <a:ext cx="166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Adjacencies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2057400" y="5486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76" name="AutoShape 28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>
            <a:off x="381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>
            <a:off x="1066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2971800" y="4953000"/>
            <a:ext cx="2819400" cy="1600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6096000" y="4724400"/>
            <a:ext cx="3048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 place the current node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adjacencies in this list of open, unexplored nodes</a:t>
            </a:r>
            <a:endParaRPr lang="en-US" altLang="en-US" b="1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val 2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304800" y="1066800"/>
            <a:ext cx="341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At this point, are done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with the current node,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and are ready to move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on to the first node in 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the open list.</a:t>
            </a:r>
          </a:p>
        </p:txBody>
      </p: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79895" name="AutoShape 23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381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1066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grpSp>
        <p:nvGrpSpPr>
          <p:cNvPr id="79899" name="Group 27"/>
          <p:cNvGrpSpPr>
            <a:grpSpLocks/>
          </p:cNvGrpSpPr>
          <p:nvPr/>
        </p:nvGrpSpPr>
        <p:grpSpPr bwMode="auto">
          <a:xfrm>
            <a:off x="1371600" y="5181600"/>
            <a:ext cx="685800" cy="609600"/>
            <a:chOff x="864" y="3264"/>
            <a:chExt cx="432" cy="384"/>
          </a:xfrm>
        </p:grpSpPr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4267200" y="4724400"/>
            <a:ext cx="42497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i="1" smtClean="0">
                <a:solidFill>
                  <a:srgbClr val="FF3300"/>
                </a:solidFill>
                <a:latin typeface="Arial" pitchFamily="34" charset="0"/>
              </a:rPr>
              <a:t>But wait!</a:t>
            </a:r>
            <a:r>
              <a:rPr lang="en-US" altLang="en-US" b="1" smtClean="0">
                <a:latin typeface="Arial" pitchFamily="34" charset="0"/>
              </a:rPr>
              <a:t>   Maybe we should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keep a list of nodes 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ve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already visited, so we don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t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return to them again. </a:t>
            </a:r>
            <a:r>
              <a:rPr lang="en-US" altLang="en-US" b="1" i="1" smtClean="0">
                <a:latin typeface="Arial" pitchFamily="34" charset="0"/>
              </a:rPr>
              <a:t>Why </a:t>
            </a:r>
          </a:p>
          <a:p>
            <a:pPr>
              <a:defRPr/>
            </a:pPr>
            <a:r>
              <a:rPr lang="en-US" altLang="en-US" b="1" i="1" smtClean="0">
                <a:latin typeface="Arial" pitchFamily="34" charset="0"/>
              </a:rPr>
              <a:t>would we visit them again?</a:t>
            </a:r>
            <a:endParaRPr lang="en-US" altLang="en-US" b="1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90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0899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900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8" name="AutoShape 22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0920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13716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3733800" y="4419600"/>
            <a:ext cx="5105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So we make a list to hold the nodes 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ve visited, and insert A into this list.</a:t>
            </a:r>
          </a:p>
          <a:p>
            <a:pPr>
              <a:defRPr/>
            </a:pPr>
            <a:endParaRPr lang="en-US" altLang="en-US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Our current node is now F.  The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node F is not the goal...</a:t>
            </a:r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1923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2057400" y="1524000"/>
            <a:ext cx="4648200" cy="4876800"/>
            <a:chOff x="1296" y="960"/>
            <a:chExt cx="2928" cy="3072"/>
          </a:xfrm>
        </p:grpSpPr>
        <p:sp>
          <p:nvSpPr>
            <p:cNvPr id="81926" name="Oval 6"/>
            <p:cNvSpPr>
              <a:spLocks noChangeArrowheads="1"/>
            </p:cNvSpPr>
            <p:nvPr/>
          </p:nvSpPr>
          <p:spPr bwMode="auto">
            <a:xfrm>
              <a:off x="3696" y="1632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1927" name="Oval 7"/>
            <p:cNvSpPr>
              <a:spLocks noChangeArrowheads="1"/>
            </p:cNvSpPr>
            <p:nvPr/>
          </p:nvSpPr>
          <p:spPr bwMode="auto">
            <a:xfrm>
              <a:off x="3072" y="960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38943" name="Group 8"/>
            <p:cNvGrpSpPr>
              <a:grpSpLocks/>
            </p:cNvGrpSpPr>
            <p:nvPr/>
          </p:nvGrpSpPr>
          <p:grpSpPr bwMode="auto">
            <a:xfrm>
              <a:off x="1296" y="3264"/>
              <a:ext cx="2544" cy="768"/>
              <a:chOff x="1296" y="3264"/>
              <a:chExt cx="2544" cy="768"/>
            </a:xfrm>
          </p:grpSpPr>
          <p:sp>
            <p:nvSpPr>
              <p:cNvPr id="81929" name="AutoShape 9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680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1930" name="Oval 10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D</a:t>
                </a:r>
              </a:p>
            </p:txBody>
          </p:sp>
          <p:sp>
            <p:nvSpPr>
              <p:cNvPr id="81931" name="Oval 11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E</a:t>
                </a:r>
              </a:p>
            </p:txBody>
          </p:sp>
          <p:sp>
            <p:nvSpPr>
              <p:cNvPr id="81932" name="Text Box 12"/>
              <p:cNvSpPr txBox="1">
                <a:spLocks noChangeArrowheads="1"/>
              </p:cNvSpPr>
              <p:nvPr/>
            </p:nvSpPr>
            <p:spPr bwMode="auto">
              <a:xfrm>
                <a:off x="2496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1934" name="Oval 14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A</a:t>
                </a:r>
              </a:p>
            </p:txBody>
          </p:sp>
        </p:grp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3120" y="2064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37" name="Rectangle 1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1943" name="Oval 2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3" name="AutoShape 33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1955" name="AutoShape 35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13716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1959" name="Oval 39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6338888" y="4876800"/>
            <a:ext cx="2809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... so, we fetch the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adjacencies to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our new current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2947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876800" y="15240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3429000" y="5181600"/>
            <a:ext cx="2667000" cy="12192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38862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45720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3962400" y="5257800"/>
            <a:ext cx="166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Adjacencies</a:t>
            </a: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5486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52578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4953000" y="32766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59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2962" name="Oval 18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2963" name="Oval 19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2964" name="Oval 20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2965" name="Oval 21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2966" name="Oval 22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5" name="AutoShape 31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2977" name="AutoShape 33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2979" name="Oval 35"/>
          <p:cNvSpPr>
            <a:spLocks noChangeArrowheads="1"/>
          </p:cNvSpPr>
          <p:nvPr/>
        </p:nvSpPr>
        <p:spPr bwMode="auto">
          <a:xfrm>
            <a:off x="13716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2980" name="Oval 36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2981" name="Oval 37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6553200" y="4876800"/>
            <a:ext cx="24018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prepare to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copy the new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adjacencies to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our queue of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open nodes . . .</a:t>
            </a:r>
          </a:p>
        </p:txBody>
      </p:sp>
      <p:sp>
        <p:nvSpPr>
          <p:cNvPr id="82983" name="Oval 39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2984" name="Oval 40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2985" name="Oval 41"/>
          <p:cNvSpPr>
            <a:spLocks noChangeArrowheads="1"/>
          </p:cNvSpPr>
          <p:nvPr/>
        </p:nvSpPr>
        <p:spPr bwMode="auto">
          <a:xfrm>
            <a:off x="251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2895600" y="4953000"/>
            <a:ext cx="3352800" cy="1600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3971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876800" y="15240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3429000" y="5181600"/>
            <a:ext cx="2667000" cy="12192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38862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45720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3962400" y="5257800"/>
            <a:ext cx="166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Adjacencies</a:t>
            </a: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2057400" y="5486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52578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4953000" y="32766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82" name="Oval 14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83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3999" name="AutoShape 31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4001" name="AutoShape 33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13716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4005" name="Oval 37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400800" y="4724400"/>
            <a:ext cx="2514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i="1" smtClean="0">
                <a:solidFill>
                  <a:srgbClr val="FF3300"/>
                </a:solidFill>
                <a:latin typeface="Arial" pitchFamily="34" charset="0"/>
              </a:rPr>
              <a:t>BUT WAIT!</a:t>
            </a:r>
            <a:r>
              <a:rPr lang="en-US" altLang="en-US" b="1" smtClean="0">
                <a:latin typeface="Arial" pitchFamily="34" charset="0"/>
              </a:rPr>
              <a:t>  We 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already visited 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node A.  Don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t place it in the open queue.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84007" name="Oval 39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4008" name="Oval 40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4009" name="Oval 41"/>
          <p:cNvSpPr>
            <a:spLocks noChangeArrowheads="1"/>
          </p:cNvSpPr>
          <p:nvPr/>
        </p:nvSpPr>
        <p:spPr bwMode="auto">
          <a:xfrm>
            <a:off x="251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2895600" y="4953000"/>
            <a:ext cx="3352800" cy="1600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84011" name="Group 43"/>
          <p:cNvGrpSpPr>
            <a:grpSpLocks/>
          </p:cNvGrpSpPr>
          <p:nvPr/>
        </p:nvGrpSpPr>
        <p:grpSpPr bwMode="auto">
          <a:xfrm>
            <a:off x="304800" y="2133600"/>
            <a:ext cx="2895600" cy="2286000"/>
            <a:chOff x="192" y="1344"/>
            <a:chExt cx="1824" cy="1440"/>
          </a:xfrm>
        </p:grpSpPr>
        <p:sp>
          <p:nvSpPr>
            <p:cNvPr id="84012" name="Oval 44"/>
            <p:cNvSpPr>
              <a:spLocks noChangeArrowheads="1"/>
            </p:cNvSpPr>
            <p:nvPr/>
          </p:nvSpPr>
          <p:spPr bwMode="auto">
            <a:xfrm>
              <a:off x="1488" y="2256"/>
              <a:ext cx="528" cy="52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013" name="Oval 45"/>
            <p:cNvSpPr>
              <a:spLocks noChangeArrowheads="1"/>
            </p:cNvSpPr>
            <p:nvPr/>
          </p:nvSpPr>
          <p:spPr bwMode="auto">
            <a:xfrm>
              <a:off x="192" y="1344"/>
              <a:ext cx="528" cy="52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Terminology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676400" y="3962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048000" y="14478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828800" y="2438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352800" y="4343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648200" y="34290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209800" y="42672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1905000" y="2971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209800" y="18288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581400" y="17526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733800" y="2286000"/>
            <a:ext cx="1447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7338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 flipV="1">
            <a:off x="3352800" y="1981200"/>
            <a:ext cx="152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 flipV="1">
            <a:off x="2362200" y="27432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2133600" y="31242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4953000" y="4724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5410200" y="1447800"/>
            <a:ext cx="3352800" cy="1828800"/>
            <a:chOff x="3264" y="960"/>
            <a:chExt cx="2112" cy="1152"/>
          </a:xfrm>
        </p:grpSpPr>
        <p:sp>
          <p:nvSpPr>
            <p:cNvPr id="36885" name="AutoShape 21"/>
            <p:cNvSpPr>
              <a:spLocks noChangeArrowheads="1"/>
            </p:cNvSpPr>
            <p:nvPr/>
          </p:nvSpPr>
          <p:spPr bwMode="auto">
            <a:xfrm>
              <a:off x="4080" y="960"/>
              <a:ext cx="1296" cy="528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Vertices</a:t>
              </a:r>
            </a:p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(nodes)</a:t>
              </a:r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3600" y="1248"/>
              <a:ext cx="48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H="1">
              <a:off x="3264" y="1248"/>
              <a:ext cx="816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304800" y="838200"/>
            <a:ext cx="1295400" cy="8382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990600" y="16764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990600" y="1676400"/>
            <a:ext cx="8382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81000" y="1066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Edges</a:t>
            </a:r>
          </a:p>
        </p:txBody>
      </p:sp>
      <p:sp>
        <p:nvSpPr>
          <p:cNvPr id="36892" name="AutoShape 28"/>
          <p:cNvSpPr>
            <a:spLocks noChangeArrowheads="1"/>
          </p:cNvSpPr>
          <p:nvPr/>
        </p:nvSpPr>
        <p:spPr bwMode="auto">
          <a:xfrm>
            <a:off x="6172200" y="5257800"/>
            <a:ext cx="2286000" cy="11430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248400" y="5334000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Still part of</a:t>
            </a:r>
          </a:p>
          <a:p>
            <a:pPr algn="ctr"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graph, even</a:t>
            </a:r>
          </a:p>
          <a:p>
            <a:pPr algn="ctr"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if not connected</a:t>
            </a: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 flipH="1" flipV="1">
            <a:off x="5562600" y="53340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838200" y="5867400"/>
            <a:ext cx="316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An undirected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4995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4267200" y="23622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4" name="AutoShape 22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5016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13716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5019" name="Oval 27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5020" name="Oval 28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5021" name="Oval 29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5022" name="Oval 30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grpSp>
        <p:nvGrpSpPr>
          <p:cNvPr id="85023" name="Group 31"/>
          <p:cNvGrpSpPr>
            <a:grpSpLocks/>
          </p:cNvGrpSpPr>
          <p:nvPr/>
        </p:nvGrpSpPr>
        <p:grpSpPr bwMode="auto">
          <a:xfrm>
            <a:off x="1295400" y="5181600"/>
            <a:ext cx="685800" cy="609600"/>
            <a:chOff x="864" y="3264"/>
            <a:chExt cx="432" cy="384"/>
          </a:xfrm>
        </p:grpSpPr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5026" name="Text Box 34"/>
          <p:cNvSpPr txBox="1">
            <a:spLocks noChangeArrowheads="1"/>
          </p:cNvSpPr>
          <p:nvPr/>
        </p:nvSpPr>
        <p:spPr bwMode="auto">
          <a:xfrm>
            <a:off x="3581400" y="4724400"/>
            <a:ext cx="5314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All done with F.  Move it up to the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visited list.</a:t>
            </a:r>
          </a:p>
          <a:p>
            <a:pPr>
              <a:defRPr/>
            </a:pPr>
            <a:endParaRPr lang="en-US" altLang="en-US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Let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check out B, the next node on</a:t>
            </a: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our open queue.</a:t>
            </a:r>
          </a:p>
        </p:txBody>
      </p:sp>
      <p:sp>
        <p:nvSpPr>
          <p:cNvPr id="85027" name="Oval 35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6019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2057400" y="1524000"/>
            <a:ext cx="5867400" cy="4876800"/>
            <a:chOff x="1296" y="960"/>
            <a:chExt cx="3696" cy="3072"/>
          </a:xfrm>
        </p:grpSpPr>
        <p:grpSp>
          <p:nvGrpSpPr>
            <p:cNvPr id="43039" name="Group 7"/>
            <p:cNvGrpSpPr>
              <a:grpSpLocks/>
            </p:cNvGrpSpPr>
            <p:nvPr/>
          </p:nvGrpSpPr>
          <p:grpSpPr bwMode="auto">
            <a:xfrm>
              <a:off x="1296" y="3264"/>
              <a:ext cx="2160" cy="768"/>
              <a:chOff x="1296" y="3264"/>
              <a:chExt cx="2160" cy="768"/>
            </a:xfrm>
          </p:grpSpPr>
          <p:sp>
            <p:nvSpPr>
              <p:cNvPr id="86024" name="AutoShape 8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296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6025" name="Oval 9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A</a:t>
                </a:r>
              </a:p>
            </p:txBody>
          </p:sp>
          <p:sp>
            <p:nvSpPr>
              <p:cNvPr id="86026" name="Oval 10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  <p:sp>
            <p:nvSpPr>
              <p:cNvPr id="86027" name="Text Box 11"/>
              <p:cNvSpPr txBox="1">
                <a:spLocks noChangeArrowheads="1"/>
              </p:cNvSpPr>
              <p:nvPr/>
            </p:nvSpPr>
            <p:spPr bwMode="auto">
              <a:xfrm>
                <a:off x="2304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86028" name="Line 12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86029" name="Oval 13"/>
            <p:cNvSpPr>
              <a:spLocks noChangeArrowheads="1"/>
            </p:cNvSpPr>
            <p:nvPr/>
          </p:nvSpPr>
          <p:spPr bwMode="auto">
            <a:xfrm>
              <a:off x="4464" y="129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030" name="Oval 14"/>
            <p:cNvSpPr>
              <a:spLocks noChangeArrowheads="1"/>
            </p:cNvSpPr>
            <p:nvPr/>
          </p:nvSpPr>
          <p:spPr bwMode="auto">
            <a:xfrm>
              <a:off x="3072" y="960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6096000" y="1676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6039" name="Oval 23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6049" name="AutoShape 33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6051" name="Oval 35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6053" name="Oval 37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5943600" y="4953000"/>
            <a:ext cx="2819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What can we discover from B?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fetch its list of adjacent nodes.</a:t>
            </a:r>
          </a:p>
        </p:txBody>
      </p:sp>
      <p:sp>
        <p:nvSpPr>
          <p:cNvPr id="86055" name="Oval 39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6056" name="Oval 40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7043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2057400" y="5181600"/>
            <a:ext cx="3429000" cy="1219200"/>
            <a:chOff x="1296" y="3264"/>
            <a:chExt cx="2160" cy="768"/>
          </a:xfrm>
        </p:grpSpPr>
        <p:sp>
          <p:nvSpPr>
            <p:cNvPr id="87047" name="AutoShape 7"/>
            <p:cNvSpPr>
              <a:spLocks noChangeArrowheads="1"/>
            </p:cNvSpPr>
            <p:nvPr/>
          </p:nvSpPr>
          <p:spPr bwMode="auto">
            <a:xfrm>
              <a:off x="2160" y="3264"/>
              <a:ext cx="1296" cy="768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2448" y="364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2880" y="3648"/>
              <a:ext cx="336" cy="33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2304" y="3312"/>
              <a:ext cx="10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Adjacencies</a:t>
              </a:r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1296" y="345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7086600" y="2057400"/>
            <a:ext cx="838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6096000" y="1676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7055" name="Oval 15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7058" name="Oval 18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7060" name="Oval 20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7061" name="Oval 21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7074" name="Oval 34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7075" name="Oval 35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5943600" y="4648200"/>
            <a:ext cx="2819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Once again, our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list of visited nodes saves us from a cycle in our search</a:t>
            </a:r>
          </a:p>
        </p:txBody>
      </p:sp>
      <p:sp>
        <p:nvSpPr>
          <p:cNvPr id="87077" name="Oval 37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7078" name="Oval 38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2895600" y="5029200"/>
            <a:ext cx="2819400" cy="1524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080" name="Oval 40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8067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6096000" y="1676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8088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8090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8092" name="Oval 28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886200" y="5029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done with B.  Promote it to our visited list.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88094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8095" name="Oval 31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8096" name="Oval 32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grpSp>
        <p:nvGrpSpPr>
          <p:cNvPr id="88097" name="Group 33"/>
          <p:cNvGrpSpPr>
            <a:grpSpLocks/>
          </p:cNvGrpSpPr>
          <p:nvPr/>
        </p:nvGrpSpPr>
        <p:grpSpPr bwMode="auto">
          <a:xfrm>
            <a:off x="1371600" y="5181600"/>
            <a:ext cx="685800" cy="609600"/>
            <a:chOff x="864" y="3264"/>
            <a:chExt cx="432" cy="384"/>
          </a:xfrm>
        </p:grpSpPr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89091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4953000" y="32766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9101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89112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89114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89115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89116" name="Oval 2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5867400" y="4648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now at D.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89118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89119" name="Oval 31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89120" name="Oval 32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grpSp>
        <p:nvGrpSpPr>
          <p:cNvPr id="89121" name="Group 33"/>
          <p:cNvGrpSpPr>
            <a:grpSpLocks/>
          </p:cNvGrpSpPr>
          <p:nvPr/>
        </p:nvGrpSpPr>
        <p:grpSpPr bwMode="auto">
          <a:xfrm>
            <a:off x="2057400" y="2362200"/>
            <a:ext cx="3429000" cy="4038600"/>
            <a:chOff x="1296" y="1488"/>
            <a:chExt cx="2160" cy="2544"/>
          </a:xfrm>
        </p:grpSpPr>
        <p:grpSp>
          <p:nvGrpSpPr>
            <p:cNvPr id="46115" name="Group 34"/>
            <p:cNvGrpSpPr>
              <a:grpSpLocks/>
            </p:cNvGrpSpPr>
            <p:nvPr/>
          </p:nvGrpSpPr>
          <p:grpSpPr bwMode="auto">
            <a:xfrm>
              <a:off x="1296" y="3264"/>
              <a:ext cx="2160" cy="768"/>
              <a:chOff x="1296" y="3264"/>
              <a:chExt cx="2160" cy="768"/>
            </a:xfrm>
          </p:grpSpPr>
          <p:sp>
            <p:nvSpPr>
              <p:cNvPr id="89123" name="AutoShape 35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296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9124" name="Oval 36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F</a:t>
                </a:r>
              </a:p>
            </p:txBody>
          </p:sp>
          <p:sp>
            <p:nvSpPr>
              <p:cNvPr id="89125" name="Text Box 37"/>
              <p:cNvSpPr txBox="1">
                <a:spLocks noChangeArrowheads="1"/>
              </p:cNvSpPr>
              <p:nvPr/>
            </p:nvSpPr>
            <p:spPr bwMode="auto">
              <a:xfrm>
                <a:off x="2304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89126" name="Line 38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2688" y="1488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89128" name="Group 40"/>
          <p:cNvGrpSpPr>
            <a:grpSpLocks/>
          </p:cNvGrpSpPr>
          <p:nvPr/>
        </p:nvGrpSpPr>
        <p:grpSpPr bwMode="auto">
          <a:xfrm>
            <a:off x="2895600" y="4953000"/>
            <a:ext cx="5834063" cy="1600200"/>
            <a:chOff x="1824" y="3120"/>
            <a:chExt cx="3675" cy="1008"/>
          </a:xfrm>
        </p:grpSpPr>
        <p:sp>
          <p:nvSpPr>
            <p:cNvPr id="89129" name="Rectangle 41"/>
            <p:cNvSpPr>
              <a:spLocks noChangeArrowheads="1"/>
            </p:cNvSpPr>
            <p:nvPr/>
          </p:nvSpPr>
          <p:spPr bwMode="auto">
            <a:xfrm>
              <a:off x="1824" y="3120"/>
              <a:ext cx="1824" cy="10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9130" name="Text Box 42"/>
            <p:cNvSpPr txBox="1">
              <a:spLocks noChangeArrowheads="1"/>
            </p:cNvSpPr>
            <p:nvPr/>
          </p:nvSpPr>
          <p:spPr bwMode="auto">
            <a:xfrm>
              <a:off x="3648" y="3360"/>
              <a:ext cx="1851" cy="7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 smtClean="0">
                  <a:latin typeface="Arial" pitchFamily="34" charset="0"/>
                </a:rPr>
                <a:t>We</a:t>
              </a:r>
              <a:r>
                <a:rPr lang="ja-JP" altLang="en-US" b="1" smtClean="0">
                  <a:latin typeface="Arial" pitchFamily="34" charset="0"/>
                </a:rPr>
                <a:t>’</a:t>
              </a:r>
              <a:r>
                <a:rPr lang="en-US" altLang="ja-JP" b="1" smtClean="0">
                  <a:latin typeface="Arial" pitchFamily="34" charset="0"/>
                </a:rPr>
                <a:t>ve already</a:t>
              </a:r>
            </a:p>
            <a:p>
              <a:pPr>
                <a:defRPr/>
              </a:pPr>
              <a:r>
                <a:rPr lang="en-US" altLang="en-US" b="1" smtClean="0">
                  <a:latin typeface="Arial" pitchFamily="34" charset="0"/>
                </a:rPr>
                <a:t>been to F.  Nothing</a:t>
              </a:r>
            </a:p>
            <a:p>
              <a:pPr>
                <a:defRPr/>
              </a:pPr>
              <a:r>
                <a:rPr lang="en-US" altLang="en-US" b="1" smtClean="0">
                  <a:latin typeface="Arial" pitchFamily="34" charset="0"/>
                </a:rPr>
                <a:t>new here.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0115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4953000" y="32766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886200" y="4800600"/>
            <a:ext cx="480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done with D, so place a reference in our visited list.</a:t>
            </a:r>
          </a:p>
          <a:p>
            <a:pPr>
              <a:defRPr/>
            </a:pPr>
            <a:endParaRPr lang="en-US" altLang="en-US" b="1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E is next up.</a:t>
            </a:r>
          </a:p>
        </p:txBody>
      </p:sp>
      <p:sp>
        <p:nvSpPr>
          <p:cNvPr id="90142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0143" name="Oval 31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0144" name="Oval 32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grpSp>
        <p:nvGrpSpPr>
          <p:cNvPr id="90145" name="Group 33"/>
          <p:cNvGrpSpPr>
            <a:grpSpLocks/>
          </p:cNvGrpSpPr>
          <p:nvPr/>
        </p:nvGrpSpPr>
        <p:grpSpPr bwMode="auto">
          <a:xfrm>
            <a:off x="1371600" y="5181600"/>
            <a:ext cx="685800" cy="609600"/>
            <a:chOff x="864" y="3264"/>
            <a:chExt cx="432" cy="384"/>
          </a:xfrm>
        </p:grpSpPr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147" name="Line 35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90148" name="Oval 36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2057400" y="2057400"/>
            <a:ext cx="5867400" cy="4343400"/>
            <a:chOff x="1296" y="1296"/>
            <a:chExt cx="3696" cy="2736"/>
          </a:xfrm>
        </p:grpSpPr>
        <p:sp>
          <p:nvSpPr>
            <p:cNvPr id="91139" name="Oval 3"/>
            <p:cNvSpPr>
              <a:spLocks noChangeArrowheads="1"/>
            </p:cNvSpPr>
            <p:nvPr/>
          </p:nvSpPr>
          <p:spPr bwMode="auto">
            <a:xfrm>
              <a:off x="2688" y="1488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140" name="Oval 4"/>
            <p:cNvSpPr>
              <a:spLocks noChangeArrowheads="1"/>
            </p:cNvSpPr>
            <p:nvPr/>
          </p:nvSpPr>
          <p:spPr bwMode="auto">
            <a:xfrm>
              <a:off x="4464" y="129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8165" name="Group 5"/>
            <p:cNvGrpSpPr>
              <a:grpSpLocks/>
            </p:cNvGrpSpPr>
            <p:nvPr/>
          </p:nvGrpSpPr>
          <p:grpSpPr bwMode="auto">
            <a:xfrm>
              <a:off x="1296" y="3264"/>
              <a:ext cx="2544" cy="768"/>
              <a:chOff x="1296" y="3264"/>
              <a:chExt cx="2544" cy="768"/>
            </a:xfrm>
          </p:grpSpPr>
          <p:sp>
            <p:nvSpPr>
              <p:cNvPr id="91142" name="AutoShape 6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680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1143" name="Oval 7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F</a:t>
                </a:r>
              </a:p>
            </p:txBody>
          </p:sp>
          <p:sp>
            <p:nvSpPr>
              <p:cNvPr id="91144" name="Oval 8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  <p:sp>
            <p:nvSpPr>
              <p:cNvPr id="91145" name="Text Box 9"/>
              <p:cNvSpPr txBox="1">
                <a:spLocks noChangeArrowheads="1"/>
              </p:cNvSpPr>
              <p:nvPr/>
            </p:nvSpPr>
            <p:spPr bwMode="auto">
              <a:xfrm>
                <a:off x="2496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91146" name="Line 10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1147" name="Oval 11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G</a:t>
                </a:r>
              </a:p>
            </p:txBody>
          </p:sp>
        </p:grpSp>
        <p:sp>
          <p:nvSpPr>
            <p:cNvPr id="91148" name="Oval 12"/>
            <p:cNvSpPr>
              <a:spLocks noChangeArrowheads="1"/>
            </p:cNvSpPr>
            <p:nvPr/>
          </p:nvSpPr>
          <p:spPr bwMode="auto">
            <a:xfrm>
              <a:off x="3888" y="22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8131" name="Group 13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1150" name="AutoShape 14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54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1156" name="Oval 20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1157" name="Oval 21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1159" name="Oval 23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1160" name="Oval 24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1161" name="Oval 25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1171" name="AutoShape 35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1173" name="Oval 37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1174" name="Oval 38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1177" name="Oval 41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1178" name="Oval 42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6384925" y="4687888"/>
            <a:ext cx="2419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find that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 is adjacent to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F, C,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057400" y="2057400"/>
            <a:ext cx="5867400" cy="4343400"/>
            <a:chOff x="1296" y="1296"/>
            <a:chExt cx="3696" cy="2736"/>
          </a:xfrm>
        </p:grpSpPr>
        <p:sp>
          <p:nvSpPr>
            <p:cNvPr id="92163" name="Oval 3"/>
            <p:cNvSpPr>
              <a:spLocks noChangeArrowheads="1"/>
            </p:cNvSpPr>
            <p:nvPr/>
          </p:nvSpPr>
          <p:spPr bwMode="auto">
            <a:xfrm>
              <a:off x="2688" y="1488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164" name="Oval 4"/>
            <p:cNvSpPr>
              <a:spLocks noChangeArrowheads="1"/>
            </p:cNvSpPr>
            <p:nvPr/>
          </p:nvSpPr>
          <p:spPr bwMode="auto">
            <a:xfrm>
              <a:off x="4464" y="129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9192" name="Group 5"/>
            <p:cNvGrpSpPr>
              <a:grpSpLocks/>
            </p:cNvGrpSpPr>
            <p:nvPr/>
          </p:nvGrpSpPr>
          <p:grpSpPr bwMode="auto">
            <a:xfrm>
              <a:off x="1296" y="3264"/>
              <a:ext cx="2544" cy="768"/>
              <a:chOff x="1296" y="3264"/>
              <a:chExt cx="2544" cy="768"/>
            </a:xfrm>
          </p:grpSpPr>
          <p:sp>
            <p:nvSpPr>
              <p:cNvPr id="92166" name="AutoShape 6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680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2167" name="Oval 7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F</a:t>
                </a:r>
              </a:p>
            </p:txBody>
          </p:sp>
          <p:sp>
            <p:nvSpPr>
              <p:cNvPr id="92168" name="Oval 8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  <p:sp>
            <p:nvSpPr>
              <p:cNvPr id="92169" name="Text Box 9"/>
              <p:cNvSpPr txBox="1">
                <a:spLocks noChangeArrowheads="1"/>
              </p:cNvSpPr>
              <p:nvPr/>
            </p:nvSpPr>
            <p:spPr bwMode="auto">
              <a:xfrm>
                <a:off x="2496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92170" name="Line 10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2171" name="Oval 11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G</a:t>
                </a:r>
              </a:p>
            </p:txBody>
          </p:sp>
        </p:grpSp>
        <p:sp>
          <p:nvSpPr>
            <p:cNvPr id="92172" name="Oval 12"/>
            <p:cNvSpPr>
              <a:spLocks noChangeArrowheads="1"/>
            </p:cNvSpPr>
            <p:nvPr/>
          </p:nvSpPr>
          <p:spPr bwMode="auto">
            <a:xfrm>
              <a:off x="3888" y="22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9155" name="Group 13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2174" name="AutoShape 14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2176" name="AutoShape 16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7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2179" name="Oval 19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2180" name="Oval 20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2182" name="Oval 22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2184" name="Oval 24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2185" name="Oval 25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2195" name="AutoShape 35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2197" name="Oval 37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2198" name="Oval 38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2199" name="Oval 39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2201" name="Oval 41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2202" name="Oval 42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2203" name="Oval 43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2895600" y="5105400"/>
            <a:ext cx="3276600" cy="1371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6172200" y="4648200"/>
            <a:ext cx="297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We copy these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references to our</a:t>
            </a:r>
          </a:p>
          <a:p>
            <a:pPr>
              <a:defRPr/>
            </a:pPr>
            <a:r>
              <a:rPr lang="en-US" altLang="en-US" sz="2000" b="1" smtClean="0">
                <a:latin typeface="Arial" pitchFamily="34" charset="0"/>
              </a:rPr>
              <a:t>open queue.  The F node is omitted, since we</a:t>
            </a:r>
            <a:r>
              <a:rPr lang="ja-JP" altLang="en-US" sz="2000" b="1" smtClean="0">
                <a:latin typeface="Arial" pitchFamily="34" charset="0"/>
              </a:rPr>
              <a:t>’</a:t>
            </a:r>
            <a:r>
              <a:rPr lang="en-US" altLang="ja-JP" sz="2000" b="1" smtClean="0">
                <a:latin typeface="Arial" pitchFamily="34" charset="0"/>
              </a:rPr>
              <a:t>ve seen it already.</a:t>
            </a:r>
            <a:endParaRPr lang="en-US" altLang="en-US" sz="2000" b="1" smtClean="0">
              <a:latin typeface="Arial" pitchFamily="34" charset="0"/>
            </a:endParaRPr>
          </a:p>
        </p:txBody>
      </p:sp>
      <p:sp>
        <p:nvSpPr>
          <p:cNvPr id="92206" name="Oval 46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2207" name="Oval 47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3187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3208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3352800" y="4648200"/>
            <a:ext cx="5562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Aren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t we done yet?  No.  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close, but a simple, plain-vanilla BFS would not check to see if the newly enqueued nodes include the goal node.  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ll find it soon enough.  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3220" name="Text Box 36"/>
          <p:cNvSpPr txBox="1">
            <a:spLocks noChangeArrowheads="1"/>
          </p:cNvSpPr>
          <p:nvPr/>
        </p:nvSpPr>
        <p:spPr bwMode="auto">
          <a:xfrm>
            <a:off x="1600200" y="838200"/>
            <a:ext cx="583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800" b="1" i="1" smtClean="0">
                <a:solidFill>
                  <a:srgbClr val="FF3300"/>
                </a:solidFill>
                <a:latin typeface="Arial" pitchFamily="34" charset="0"/>
              </a:rPr>
              <a:t>Wait a minute.  Can</a:t>
            </a:r>
            <a:r>
              <a:rPr lang="ja-JP" altLang="en-US" sz="2800" b="1" i="1" smtClean="0">
                <a:solidFill>
                  <a:srgbClr val="FF3300"/>
                </a:solidFill>
                <a:latin typeface="Arial" pitchFamily="34" charset="0"/>
              </a:rPr>
              <a:t>’</a:t>
            </a:r>
            <a:r>
              <a:rPr lang="en-US" altLang="ja-JP" sz="2800" b="1" i="1" smtClean="0">
                <a:solidFill>
                  <a:srgbClr val="FF3300"/>
                </a:solidFill>
                <a:latin typeface="Arial" pitchFamily="34" charset="0"/>
              </a:rPr>
              <a:t>t we quit yet?</a:t>
            </a:r>
            <a:endParaRPr lang="en-US" altLang="en-US" sz="2800" b="1" i="1" smtClean="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93221" name="AutoShape 37"/>
          <p:cNvSpPr>
            <a:spLocks noChangeArrowheads="1"/>
          </p:cNvSpPr>
          <p:nvPr/>
        </p:nvSpPr>
        <p:spPr bwMode="auto">
          <a:xfrm>
            <a:off x="1752600" y="3657600"/>
            <a:ext cx="838200" cy="685800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4211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4232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4234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4235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4236" name="Oval 2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4238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4239" name="Oval 31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4240" name="Oval 32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429000" y="4267200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smtClean="0">
                <a:solidFill>
                  <a:srgbClr val="FF3300"/>
                </a:solidFill>
                <a:latin typeface="Arial" pitchFamily="34" charset="0"/>
              </a:rPr>
              <a:t>Question:</a:t>
            </a:r>
            <a:r>
              <a:rPr lang="en-US" altLang="en-US" sz="2000" b="1" smtClean="0">
                <a:latin typeface="Arial" pitchFamily="34" charset="0"/>
              </a:rPr>
              <a:t> Don</a:t>
            </a:r>
            <a:r>
              <a:rPr lang="ja-JP" altLang="en-US" sz="2000" b="1" smtClean="0">
                <a:latin typeface="Arial" pitchFamily="34" charset="0"/>
              </a:rPr>
              <a:t>’</a:t>
            </a:r>
            <a:r>
              <a:rPr lang="en-US" altLang="ja-JP" sz="2000" b="1" smtClean="0">
                <a:latin typeface="Arial" pitchFamily="34" charset="0"/>
              </a:rPr>
              <a:t>t we want to purge the duplicate C nodes?</a:t>
            </a:r>
            <a:endParaRPr lang="en-US" altLang="en-US" sz="2000" b="1" smtClean="0">
              <a:latin typeface="Arial" pitchFamily="34" charset="0"/>
            </a:endParaRP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4243" name="Oval 35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838200" y="914400"/>
            <a:ext cx="731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This is an important point: remember this!</a:t>
            </a:r>
          </a:p>
        </p:txBody>
      </p:sp>
      <p:sp>
        <p:nvSpPr>
          <p:cNvPr id="94245" name="AutoShape 37"/>
          <p:cNvSpPr>
            <a:spLocks noChangeArrowheads="1"/>
          </p:cNvSpPr>
          <p:nvPr/>
        </p:nvSpPr>
        <p:spPr bwMode="auto">
          <a:xfrm>
            <a:off x="381000" y="36576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3429000" y="5105400"/>
            <a:ext cx="5334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1">
                <a:solidFill>
                  <a:srgbClr val="FF3300"/>
                </a:solidFill>
                <a:latin typeface="Arial" charset="0"/>
                <a:ea typeface="ＭＳ Ｐゴシック" charset="0"/>
              </a:rPr>
              <a:t>Answer:</a:t>
            </a:r>
            <a:r>
              <a:rPr lang="en-US" sz="2000" b="1">
                <a:latin typeface="Arial" charset="0"/>
                <a:ea typeface="ＭＳ Ｐゴシック" charset="0"/>
              </a:rPr>
              <a:t> NO!  Duplicates are harmless, since we check for cycles.  Plus, these nodes were contributed by different nodes.  As will be seen shortly, this is the key to returning a path. </a:t>
            </a:r>
            <a:endParaRPr lang="en-US" b="1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Terminology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676400" y="3962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048000" y="14478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828800" y="2438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352800" y="4343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4648200" y="34290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209800" y="42672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1905000" y="2971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2209800" y="18288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81400" y="17526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3733800" y="2286000"/>
            <a:ext cx="1447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7338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 flipV="1">
            <a:off x="3352800" y="1981200"/>
            <a:ext cx="152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H="1" flipV="1">
            <a:off x="2362200" y="27432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H="1">
            <a:off x="2133600" y="31242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4953000" y="4724400"/>
            <a:ext cx="533400" cy="533400"/>
          </a:xfrm>
          <a:prstGeom prst="ellipse">
            <a:avLst/>
          </a:prstGeom>
          <a:solidFill>
            <a:srgbClr val="00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85800" y="5943600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A directed graph</a:t>
            </a:r>
          </a:p>
        </p:txBody>
      </p: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1219200" y="1371600"/>
            <a:ext cx="7086600" cy="4114800"/>
            <a:chOff x="768" y="864"/>
            <a:chExt cx="4464" cy="2592"/>
          </a:xfrm>
        </p:grpSpPr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3312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6167" name="Group 23"/>
            <p:cNvGrpSpPr>
              <a:grpSpLocks/>
            </p:cNvGrpSpPr>
            <p:nvPr/>
          </p:nvGrpSpPr>
          <p:grpSpPr bwMode="auto">
            <a:xfrm>
              <a:off x="1440" y="1104"/>
              <a:ext cx="1824" cy="1152"/>
              <a:chOff x="1440" y="1104"/>
              <a:chExt cx="1824" cy="1152"/>
            </a:xfrm>
          </p:grpSpPr>
          <p:sp>
            <p:nvSpPr>
              <p:cNvPr id="37912" name="Line 24"/>
              <p:cNvSpPr>
                <a:spLocks noChangeShapeType="1"/>
              </p:cNvSpPr>
              <p:nvPr/>
            </p:nvSpPr>
            <p:spPr bwMode="auto">
              <a:xfrm flipH="1" flipV="1">
                <a:off x="2256" y="1104"/>
                <a:ext cx="1008" cy="192"/>
              </a:xfrm>
              <a:prstGeom prst="line">
                <a:avLst/>
              </a:prstGeom>
              <a:noFill/>
              <a:ln w="1270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7913" name="Line 25"/>
              <p:cNvSpPr>
                <a:spLocks noChangeShapeType="1"/>
              </p:cNvSpPr>
              <p:nvPr/>
            </p:nvSpPr>
            <p:spPr bwMode="auto">
              <a:xfrm flipH="1">
                <a:off x="1440" y="1152"/>
                <a:ext cx="480" cy="384"/>
              </a:xfrm>
              <a:prstGeom prst="line">
                <a:avLst/>
              </a:prstGeom>
              <a:noFill/>
              <a:ln w="1270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7914" name="Line 26"/>
              <p:cNvSpPr>
                <a:spLocks noChangeShapeType="1"/>
              </p:cNvSpPr>
              <p:nvPr/>
            </p:nvSpPr>
            <p:spPr bwMode="auto">
              <a:xfrm flipH="1" flipV="1">
                <a:off x="1488" y="1728"/>
                <a:ext cx="576" cy="144"/>
              </a:xfrm>
              <a:prstGeom prst="line">
                <a:avLst/>
              </a:prstGeom>
              <a:noFill/>
              <a:ln w="1270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7915" name="Line 27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576" cy="240"/>
              </a:xfrm>
              <a:prstGeom prst="line">
                <a:avLst/>
              </a:prstGeom>
              <a:noFill/>
              <a:ln w="1270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6168" name="Group 28"/>
            <p:cNvGrpSpPr>
              <a:grpSpLocks/>
            </p:cNvGrpSpPr>
            <p:nvPr/>
          </p:nvGrpSpPr>
          <p:grpSpPr bwMode="auto">
            <a:xfrm>
              <a:off x="2424" y="864"/>
              <a:ext cx="2808" cy="528"/>
              <a:chOff x="2424" y="864"/>
              <a:chExt cx="2808" cy="528"/>
            </a:xfrm>
          </p:grpSpPr>
          <p:sp>
            <p:nvSpPr>
              <p:cNvPr id="37917" name="AutoShape 29"/>
              <p:cNvSpPr>
                <a:spLocks noChangeArrowheads="1"/>
              </p:cNvSpPr>
              <p:nvPr/>
            </p:nvSpPr>
            <p:spPr bwMode="auto">
              <a:xfrm>
                <a:off x="4416" y="1008"/>
                <a:ext cx="816" cy="384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A path</a:t>
                </a:r>
              </a:p>
            </p:txBody>
          </p:sp>
          <p:cxnSp>
            <p:nvCxnSpPr>
              <p:cNvPr id="37918" name="AutoShape 30"/>
              <p:cNvCxnSpPr>
                <a:cxnSpLocks noChangeShapeType="1"/>
                <a:stCxn id="37917" idx="1"/>
                <a:endCxn id="37910" idx="0"/>
              </p:cNvCxnSpPr>
              <p:nvPr/>
            </p:nvCxnSpPr>
            <p:spPr bwMode="auto">
              <a:xfrm rot="10800000">
                <a:off x="2424" y="864"/>
                <a:ext cx="1980" cy="336"/>
              </a:xfrm>
              <a:prstGeom prst="curvedConnector4">
                <a:avLst>
                  <a:gd name="adj1" fmla="val 7880"/>
                  <a:gd name="adj2" fmla="val 142856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5235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5867400" y="25908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5258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5259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5260" name="Oval 2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5265" name="Oval 33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5266" name="Oval 34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4037013" y="4800600"/>
            <a:ext cx="4265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done with E.</a:t>
            </a:r>
          </a:p>
          <a:p>
            <a:pPr algn="ctr">
              <a:defRPr/>
            </a:pPr>
            <a:endParaRPr lang="en-US" altLang="en-US" b="1" smtClean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Promote it to the visited list.</a:t>
            </a:r>
          </a:p>
          <a:p>
            <a:pPr algn="ctr">
              <a:defRPr/>
            </a:pPr>
            <a:endParaRPr lang="en-US" altLang="en-US" b="1" smtClean="0">
              <a:latin typeface="Arial" pitchFamily="34" charset="0"/>
            </a:endParaRP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1371600" y="5181600"/>
            <a:ext cx="685800" cy="609600"/>
            <a:chOff x="864" y="3264"/>
            <a:chExt cx="432" cy="384"/>
          </a:xfrm>
        </p:grpSpPr>
        <p:sp>
          <p:nvSpPr>
            <p:cNvPr id="95269" name="Line 37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5270" name="Line 38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95271" name="Oval 39"/>
          <p:cNvSpPr>
            <a:spLocks noChangeArrowheads="1"/>
          </p:cNvSpPr>
          <p:nvPr/>
        </p:nvSpPr>
        <p:spPr bwMode="auto">
          <a:xfrm>
            <a:off x="3200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2057400" y="1676400"/>
            <a:ext cx="4953000" cy="4724400"/>
            <a:chOff x="1296" y="1056"/>
            <a:chExt cx="3120" cy="2976"/>
          </a:xfrm>
        </p:grpSpPr>
        <p:sp>
          <p:nvSpPr>
            <p:cNvPr id="96259" name="Oval 3"/>
            <p:cNvSpPr>
              <a:spLocks noChangeArrowheads="1"/>
            </p:cNvSpPr>
            <p:nvPr/>
          </p:nvSpPr>
          <p:spPr bwMode="auto">
            <a:xfrm>
              <a:off x="3696" y="1632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3840" y="10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3287" name="Group 5"/>
            <p:cNvGrpSpPr>
              <a:grpSpLocks/>
            </p:cNvGrpSpPr>
            <p:nvPr/>
          </p:nvGrpSpPr>
          <p:grpSpPr bwMode="auto">
            <a:xfrm>
              <a:off x="1296" y="3264"/>
              <a:ext cx="2544" cy="768"/>
              <a:chOff x="1296" y="3264"/>
              <a:chExt cx="2544" cy="768"/>
            </a:xfrm>
          </p:grpSpPr>
          <p:sp>
            <p:nvSpPr>
              <p:cNvPr id="96262" name="AutoShape 6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680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6263" name="Oval 7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B</a:t>
                </a:r>
              </a:p>
            </p:txBody>
          </p:sp>
          <p:sp>
            <p:nvSpPr>
              <p:cNvPr id="96264" name="Oval 8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E</a:t>
                </a:r>
              </a:p>
            </p:txBody>
          </p:sp>
          <p:sp>
            <p:nvSpPr>
              <p:cNvPr id="96265" name="Text Box 9"/>
              <p:cNvSpPr txBox="1">
                <a:spLocks noChangeArrowheads="1"/>
              </p:cNvSpPr>
              <p:nvPr/>
            </p:nvSpPr>
            <p:spPr bwMode="auto">
              <a:xfrm>
                <a:off x="2496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96266" name="Line 10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6267" name="Oval 11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G</a:t>
                </a:r>
              </a:p>
            </p:txBody>
          </p:sp>
        </p:grp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3888" y="22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53251" name="Group 13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6270" name="AutoShape 14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7086600" y="2057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74" name="Rectangle 1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7" name="Line 31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6291" name="AutoShape 35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6293" name="Oval 37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6294" name="Oval 38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6295" name="Oval 39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6297" name="Oval 41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6298" name="Oval 42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6299" name="Oval 43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6300" name="Oval 44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6629400" y="5105400"/>
            <a:ext cx="2114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What does C </a:t>
            </a:r>
          </a:p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contribute?</a:t>
            </a:r>
          </a:p>
          <a:p>
            <a:pPr algn="ctr"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6302" name="Oval 46"/>
          <p:cNvSpPr>
            <a:spLocks noChangeArrowheads="1"/>
          </p:cNvSpPr>
          <p:nvPr/>
        </p:nvSpPr>
        <p:spPr bwMode="auto">
          <a:xfrm>
            <a:off x="3200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2057400" y="1676400"/>
            <a:ext cx="4953000" cy="4724400"/>
            <a:chOff x="1296" y="1056"/>
            <a:chExt cx="3120" cy="2976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auto">
            <a:xfrm>
              <a:off x="3696" y="1632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auto">
            <a:xfrm>
              <a:off x="3840" y="10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4314" name="Group 5"/>
            <p:cNvGrpSpPr>
              <a:grpSpLocks/>
            </p:cNvGrpSpPr>
            <p:nvPr/>
          </p:nvGrpSpPr>
          <p:grpSpPr bwMode="auto">
            <a:xfrm>
              <a:off x="1296" y="3264"/>
              <a:ext cx="2544" cy="768"/>
              <a:chOff x="1296" y="3264"/>
              <a:chExt cx="2544" cy="768"/>
            </a:xfrm>
          </p:grpSpPr>
          <p:sp>
            <p:nvSpPr>
              <p:cNvPr id="97286" name="AutoShape 6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1680" cy="768"/>
              </a:xfrm>
              <a:prstGeom prst="roundRect">
                <a:avLst>
                  <a:gd name="adj" fmla="val 16667"/>
                </a:avLst>
              </a:prstGeom>
              <a:solidFill>
                <a:srgbClr val="FFFF99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B</a:t>
                </a:r>
              </a:p>
            </p:txBody>
          </p:sp>
          <p:sp>
            <p:nvSpPr>
              <p:cNvPr id="97288" name="Oval 8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E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2496" y="3312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Arial" charset="0"/>
                    <a:ea typeface="ＭＳ Ｐゴシック" charset="0"/>
                  </a:rPr>
                  <a:t>Adjacencies</a:t>
                </a:r>
              </a:p>
            </p:txBody>
          </p:sp>
          <p:sp>
            <p:nvSpPr>
              <p:cNvPr id="97290" name="Line 10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7291" name="Oval 11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336" cy="336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latin typeface="Arial" charset="0"/>
                    <a:ea typeface="ＭＳ Ｐゴシック" charset="0"/>
                  </a:rPr>
                  <a:t>G</a:t>
                </a:r>
              </a:p>
            </p:txBody>
          </p:sp>
        </p:grpSp>
        <p:sp>
          <p:nvSpPr>
            <p:cNvPr id="97292" name="Oval 12"/>
            <p:cNvSpPr>
              <a:spLocks noChangeArrowheads="1"/>
            </p:cNvSpPr>
            <p:nvPr/>
          </p:nvSpPr>
          <p:spPr bwMode="auto">
            <a:xfrm>
              <a:off x="3888" y="2256"/>
              <a:ext cx="52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54275" name="Group 13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7294" name="AutoShape 14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7296" name="AutoShape 16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auto">
          <a:xfrm>
            <a:off x="7086600" y="2057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298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7300" name="Oval 20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11" name="Line 31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7315" name="AutoShape 35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16" name="Text Box 36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7317" name="Oval 37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7318" name="Oval 38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7319" name="Oval 39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7321" name="Oval 41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7322" name="Oval 42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7323" name="Oval 43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7324" name="Oval 44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6553200" y="4572000"/>
            <a:ext cx="211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What does C </a:t>
            </a:r>
          </a:p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contribute?</a:t>
            </a:r>
          </a:p>
        </p:txBody>
      </p:sp>
      <p:sp>
        <p:nvSpPr>
          <p:cNvPr id="97326" name="Oval 46"/>
          <p:cNvSpPr>
            <a:spLocks noChangeArrowheads="1"/>
          </p:cNvSpPr>
          <p:nvPr/>
        </p:nvSpPr>
        <p:spPr bwMode="auto">
          <a:xfrm>
            <a:off x="3200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2895600" y="5105400"/>
            <a:ext cx="3352800" cy="1371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7328" name="Oval 48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369050" y="5576888"/>
            <a:ext cx="2498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000" b="1" i="1">
                <a:latin typeface="Arial" charset="0"/>
                <a:ea typeface="ＭＳ Ｐゴシック" charset="0"/>
              </a:rPr>
              <a:t>Another link to G,</a:t>
            </a:r>
          </a:p>
          <a:p>
            <a:pPr algn="ctr">
              <a:defRPr/>
            </a:pPr>
            <a:r>
              <a:rPr lang="en-US" sz="2000" b="1" i="1">
                <a:latin typeface="Arial" charset="0"/>
                <a:ea typeface="ＭＳ Ｐゴシック" charset="0"/>
              </a:rPr>
              <a:t>but from another</a:t>
            </a:r>
          </a:p>
          <a:p>
            <a:pPr algn="ctr">
              <a:defRPr/>
            </a:pPr>
            <a:r>
              <a:rPr lang="en-US" sz="2000" b="1" i="1">
                <a:latin typeface="Arial" charset="0"/>
                <a:ea typeface="ＭＳ Ｐゴシック" charset="0"/>
              </a:rPr>
              <a:t>path; the rest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304800" y="1752600"/>
            <a:ext cx="3581400" cy="1219200"/>
            <a:chOff x="192" y="1104"/>
            <a:chExt cx="1968" cy="768"/>
          </a:xfrm>
        </p:grpSpPr>
        <p:sp>
          <p:nvSpPr>
            <p:cNvPr id="98307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7086600" y="2057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8316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8328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457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8331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1828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8336" name="Oval 32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3959225" y="4953000"/>
            <a:ext cx="4316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done with C.</a:t>
            </a:r>
          </a:p>
          <a:p>
            <a:pPr algn="ctr">
              <a:defRPr/>
            </a:pPr>
            <a:endParaRPr lang="en-US" altLang="en-US" b="1" smtClean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The next node up is C again.</a:t>
            </a:r>
          </a:p>
        </p:txBody>
      </p:sp>
      <p:sp>
        <p:nvSpPr>
          <p:cNvPr id="98339" name="Oval 35"/>
          <p:cNvSpPr>
            <a:spLocks noChangeArrowheads="1"/>
          </p:cNvSpPr>
          <p:nvPr/>
        </p:nvSpPr>
        <p:spPr bwMode="auto">
          <a:xfrm>
            <a:off x="3200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8340" name="Oval 36"/>
          <p:cNvSpPr>
            <a:spLocks noChangeArrowheads="1"/>
          </p:cNvSpPr>
          <p:nvPr/>
        </p:nvSpPr>
        <p:spPr bwMode="auto">
          <a:xfrm>
            <a:off x="18288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grpSp>
        <p:nvGrpSpPr>
          <p:cNvPr id="98341" name="Group 37"/>
          <p:cNvGrpSpPr>
            <a:grpSpLocks/>
          </p:cNvGrpSpPr>
          <p:nvPr/>
        </p:nvGrpSpPr>
        <p:grpSpPr bwMode="auto">
          <a:xfrm>
            <a:off x="1371600" y="5181600"/>
            <a:ext cx="685800" cy="609600"/>
            <a:chOff x="864" y="3264"/>
            <a:chExt cx="432" cy="384"/>
          </a:xfrm>
        </p:grpSpPr>
        <p:sp>
          <p:nvSpPr>
            <p:cNvPr id="98342" name="Line 38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343" name="Line 39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304800" y="1752600"/>
            <a:ext cx="3733800" cy="1219200"/>
            <a:chOff x="192" y="1104"/>
            <a:chExt cx="1968" cy="768"/>
          </a:xfrm>
        </p:grpSpPr>
        <p:sp>
          <p:nvSpPr>
            <p:cNvPr id="99331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332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7086600" y="2057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381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99355" name="Oval 27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99357" name="Oval 29"/>
          <p:cNvSpPr>
            <a:spLocks noChangeArrowheads="1"/>
          </p:cNvSpPr>
          <p:nvPr/>
        </p:nvSpPr>
        <p:spPr bwMode="auto">
          <a:xfrm>
            <a:off x="990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99358" name="Oval 30"/>
          <p:cNvSpPr>
            <a:spLocks noChangeArrowheads="1"/>
          </p:cNvSpPr>
          <p:nvPr/>
        </p:nvSpPr>
        <p:spPr bwMode="auto">
          <a:xfrm>
            <a:off x="1600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99359" name="Oval 31"/>
          <p:cNvSpPr>
            <a:spLocks noChangeArrowheads="1"/>
          </p:cNvSpPr>
          <p:nvPr/>
        </p:nvSpPr>
        <p:spPr bwMode="auto">
          <a:xfrm>
            <a:off x="2209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99360" name="Oval 32"/>
          <p:cNvSpPr>
            <a:spLocks noChangeArrowheads="1"/>
          </p:cNvSpPr>
          <p:nvPr/>
        </p:nvSpPr>
        <p:spPr bwMode="auto">
          <a:xfrm>
            <a:off x="1143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4230688" y="4587875"/>
            <a:ext cx="37734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C has just been done,</a:t>
            </a:r>
          </a:p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so there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nothing new it</a:t>
            </a:r>
          </a:p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can add . . . </a:t>
            </a:r>
          </a:p>
          <a:p>
            <a:pPr algn="ctr">
              <a:defRPr/>
            </a:pPr>
            <a:endParaRPr lang="en-US" altLang="en-US" b="1" smtClean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The next node up is ...</a:t>
            </a:r>
          </a:p>
        </p:txBody>
      </p:sp>
      <p:sp>
        <p:nvSpPr>
          <p:cNvPr id="99362" name="Oval 3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99363" name="Oval 35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grpSp>
        <p:nvGrpSpPr>
          <p:cNvPr id="99364" name="Group 36"/>
          <p:cNvGrpSpPr>
            <a:grpSpLocks/>
          </p:cNvGrpSpPr>
          <p:nvPr/>
        </p:nvGrpSpPr>
        <p:grpSpPr bwMode="auto">
          <a:xfrm>
            <a:off x="1371600" y="5181600"/>
            <a:ext cx="685800" cy="609600"/>
            <a:chOff x="864" y="3264"/>
            <a:chExt cx="432" cy="384"/>
          </a:xfrm>
        </p:grpSpPr>
        <p:sp>
          <p:nvSpPr>
            <p:cNvPr id="99365" name="Line 37"/>
            <p:cNvSpPr>
              <a:spLocks noChangeShapeType="1"/>
            </p:cNvSpPr>
            <p:nvPr/>
          </p:nvSpPr>
          <p:spPr bwMode="auto">
            <a:xfrm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 flipV="1">
              <a:off x="864" y="3264"/>
              <a:ext cx="432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99367" name="Oval 39"/>
          <p:cNvSpPr>
            <a:spLocks noChangeArrowheads="1"/>
          </p:cNvSpPr>
          <p:nvPr/>
        </p:nvSpPr>
        <p:spPr bwMode="auto">
          <a:xfrm>
            <a:off x="3429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304800" y="1752600"/>
            <a:ext cx="3733800" cy="1219200"/>
            <a:chOff x="192" y="1104"/>
            <a:chExt cx="1968" cy="768"/>
          </a:xfrm>
        </p:grpSpPr>
        <p:sp>
          <p:nvSpPr>
            <p:cNvPr id="100355" name="AutoShape 3"/>
            <p:cNvSpPr>
              <a:spLocks noChangeArrowheads="1"/>
            </p:cNvSpPr>
            <p:nvPr/>
          </p:nvSpPr>
          <p:spPr bwMode="auto">
            <a:xfrm>
              <a:off x="192" y="1104"/>
              <a:ext cx="1968" cy="76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356" name="Text Box 4"/>
            <p:cNvSpPr txBox="1">
              <a:spLocks noChangeArrowheads="1"/>
            </p:cNvSpPr>
            <p:nvPr/>
          </p:nvSpPr>
          <p:spPr bwMode="auto">
            <a:xfrm>
              <a:off x="768" y="110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Visited</a:t>
              </a:r>
            </a:p>
          </p:txBody>
        </p:sp>
      </p:grp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609600" y="4648200"/>
            <a:ext cx="2286000" cy="12192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6172200" y="3581400"/>
            <a:ext cx="838200" cy="8382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Searching (BFS)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5029200" y="1676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6248400" y="182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72390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6019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5562600" y="1981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6781800" y="22098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>
            <a:off x="4800600" y="2133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H="1">
            <a:off x="6553200" y="2667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>
            <a:off x="6705600" y="27432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 flipV="1">
            <a:off x="6324600" y="32766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H="1" flipV="1">
            <a:off x="4876800" y="29718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4953000" y="28194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685800" y="4724400"/>
            <a:ext cx="213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Current Node</a:t>
            </a:r>
          </a:p>
        </p:txBody>
      </p:sp>
      <p:sp>
        <p:nvSpPr>
          <p:cNvPr id="100376" name="AutoShape 24"/>
          <p:cNvSpPr>
            <a:spLocks noChangeArrowheads="1"/>
          </p:cNvSpPr>
          <p:nvPr/>
        </p:nvSpPr>
        <p:spPr bwMode="auto">
          <a:xfrm>
            <a:off x="228600" y="3200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914400" y="3276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381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3886200" y="4800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100380" name="Oval 28"/>
          <p:cNvSpPr>
            <a:spLocks noChangeArrowheads="1"/>
          </p:cNvSpPr>
          <p:nvPr/>
        </p:nvSpPr>
        <p:spPr bwMode="auto">
          <a:xfrm>
            <a:off x="990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00381" name="Oval 29"/>
          <p:cNvSpPr>
            <a:spLocks noChangeArrowheads="1"/>
          </p:cNvSpPr>
          <p:nvPr/>
        </p:nvSpPr>
        <p:spPr bwMode="auto">
          <a:xfrm>
            <a:off x="16002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0382" name="Oval 30"/>
          <p:cNvSpPr>
            <a:spLocks noChangeArrowheads="1"/>
          </p:cNvSpPr>
          <p:nvPr/>
        </p:nvSpPr>
        <p:spPr bwMode="auto">
          <a:xfrm>
            <a:off x="22098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0383" name="Oval 31"/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4800600" y="4953000"/>
            <a:ext cx="2655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G, the goal node.</a:t>
            </a:r>
          </a:p>
          <a:p>
            <a:pPr algn="ctr">
              <a:defRPr/>
            </a:pPr>
            <a:endParaRPr lang="en-US" altLang="en-US" b="1" smtClean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b="1" smtClean="0">
                <a:latin typeface="Arial" pitchFamily="34" charset="0"/>
              </a:rPr>
              <a:t>We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re done.</a:t>
            </a: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00386" name="Oval 34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00387" name="Oval 35"/>
          <p:cNvSpPr>
            <a:spLocks noChangeArrowheads="1"/>
          </p:cNvSpPr>
          <p:nvPr/>
        </p:nvSpPr>
        <p:spPr bwMode="auto">
          <a:xfrm>
            <a:off x="34290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grpSp>
        <p:nvGrpSpPr>
          <p:cNvPr id="100388" name="Group 36"/>
          <p:cNvGrpSpPr>
            <a:grpSpLocks/>
          </p:cNvGrpSpPr>
          <p:nvPr/>
        </p:nvGrpSpPr>
        <p:grpSpPr bwMode="auto">
          <a:xfrm>
            <a:off x="838200" y="4387850"/>
            <a:ext cx="3419475" cy="2470150"/>
            <a:chOff x="528" y="2764"/>
            <a:chExt cx="2154" cy="1556"/>
          </a:xfrm>
        </p:grpSpPr>
        <p:grpSp>
          <p:nvGrpSpPr>
            <p:cNvPr id="57379" name="Group 37"/>
            <p:cNvGrpSpPr>
              <a:grpSpLocks/>
            </p:cNvGrpSpPr>
            <p:nvPr/>
          </p:nvGrpSpPr>
          <p:grpSpPr bwMode="auto">
            <a:xfrm rot="-5709597">
              <a:off x="827" y="2465"/>
              <a:ext cx="1556" cy="2154"/>
              <a:chOff x="1952" y="1947"/>
              <a:chExt cx="1556" cy="2154"/>
            </a:xfrm>
          </p:grpSpPr>
          <p:grpSp>
            <p:nvGrpSpPr>
              <p:cNvPr id="57381" name="Group 38"/>
              <p:cNvGrpSpPr>
                <a:grpSpLocks/>
              </p:cNvGrpSpPr>
              <p:nvPr/>
            </p:nvGrpSpPr>
            <p:grpSpPr bwMode="auto">
              <a:xfrm>
                <a:off x="1952" y="1947"/>
                <a:ext cx="1319" cy="1309"/>
                <a:chOff x="1952" y="1947"/>
                <a:chExt cx="1319" cy="1309"/>
              </a:xfrm>
            </p:grpSpPr>
            <p:grpSp>
              <p:nvGrpSpPr>
                <p:cNvPr id="57418" name="Group 39"/>
                <p:cNvGrpSpPr>
                  <a:grpSpLocks/>
                </p:cNvGrpSpPr>
                <p:nvPr/>
              </p:nvGrpSpPr>
              <p:grpSpPr bwMode="auto">
                <a:xfrm>
                  <a:off x="1976" y="1962"/>
                  <a:ext cx="1295" cy="1293"/>
                  <a:chOff x="1976" y="1962"/>
                  <a:chExt cx="1295" cy="1293"/>
                </a:xfrm>
              </p:grpSpPr>
              <p:grpSp>
                <p:nvGrpSpPr>
                  <p:cNvPr id="5742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976" y="1962"/>
                    <a:ext cx="1295" cy="1293"/>
                    <a:chOff x="1976" y="1962"/>
                    <a:chExt cx="1295" cy="1293"/>
                  </a:xfrm>
                </p:grpSpPr>
                <p:sp>
                  <p:nvSpPr>
                    <p:cNvPr id="57430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1976" y="1962"/>
                      <a:ext cx="1099" cy="750"/>
                    </a:xfrm>
                    <a:custGeom>
                      <a:avLst/>
                      <a:gdLst>
                        <a:gd name="T0" fmla="*/ 23 w 1099"/>
                        <a:gd name="T1" fmla="*/ 750 h 750"/>
                        <a:gd name="T2" fmla="*/ 6 w 1099"/>
                        <a:gd name="T3" fmla="*/ 662 h 750"/>
                        <a:gd name="T4" fmla="*/ 0 w 1099"/>
                        <a:gd name="T5" fmla="*/ 576 h 750"/>
                        <a:gd name="T6" fmla="*/ 3 w 1099"/>
                        <a:gd name="T7" fmla="*/ 517 h 750"/>
                        <a:gd name="T8" fmla="*/ 13 w 1099"/>
                        <a:gd name="T9" fmla="*/ 463 h 750"/>
                        <a:gd name="T10" fmla="*/ 30 w 1099"/>
                        <a:gd name="T11" fmla="*/ 404 h 750"/>
                        <a:gd name="T12" fmla="*/ 56 w 1099"/>
                        <a:gd name="T13" fmla="*/ 345 h 750"/>
                        <a:gd name="T14" fmla="*/ 89 w 1099"/>
                        <a:gd name="T15" fmla="*/ 282 h 750"/>
                        <a:gd name="T16" fmla="*/ 122 w 1099"/>
                        <a:gd name="T17" fmla="*/ 233 h 750"/>
                        <a:gd name="T18" fmla="*/ 161 w 1099"/>
                        <a:gd name="T19" fmla="*/ 184 h 750"/>
                        <a:gd name="T20" fmla="*/ 207 w 1099"/>
                        <a:gd name="T21" fmla="*/ 141 h 750"/>
                        <a:gd name="T22" fmla="*/ 253 w 1099"/>
                        <a:gd name="T23" fmla="*/ 105 h 750"/>
                        <a:gd name="T24" fmla="*/ 302 w 1099"/>
                        <a:gd name="T25" fmla="*/ 75 h 750"/>
                        <a:gd name="T26" fmla="*/ 363 w 1099"/>
                        <a:gd name="T27" fmla="*/ 49 h 750"/>
                        <a:gd name="T28" fmla="*/ 432 w 1099"/>
                        <a:gd name="T29" fmla="*/ 26 h 750"/>
                        <a:gd name="T30" fmla="*/ 491 w 1099"/>
                        <a:gd name="T31" fmla="*/ 10 h 750"/>
                        <a:gd name="T32" fmla="*/ 563 w 1099"/>
                        <a:gd name="T33" fmla="*/ 0 h 750"/>
                        <a:gd name="T34" fmla="*/ 655 w 1099"/>
                        <a:gd name="T35" fmla="*/ 0 h 750"/>
                        <a:gd name="T36" fmla="*/ 725 w 1099"/>
                        <a:gd name="T37" fmla="*/ 13 h 750"/>
                        <a:gd name="T38" fmla="*/ 807 w 1099"/>
                        <a:gd name="T39" fmla="*/ 33 h 750"/>
                        <a:gd name="T40" fmla="*/ 889 w 1099"/>
                        <a:gd name="T41" fmla="*/ 69 h 750"/>
                        <a:gd name="T42" fmla="*/ 961 w 1099"/>
                        <a:gd name="T43" fmla="*/ 111 h 750"/>
                        <a:gd name="T44" fmla="*/ 1011 w 1099"/>
                        <a:gd name="T45" fmla="*/ 154 h 750"/>
                        <a:gd name="T46" fmla="*/ 1060 w 1099"/>
                        <a:gd name="T47" fmla="*/ 203 h 750"/>
                        <a:gd name="T48" fmla="*/ 1099 w 1099"/>
                        <a:gd name="T49" fmla="*/ 253 h 750"/>
                        <a:gd name="T50" fmla="*/ 994 w 1099"/>
                        <a:gd name="T51" fmla="*/ 174 h 750"/>
                        <a:gd name="T52" fmla="*/ 938 w 1099"/>
                        <a:gd name="T53" fmla="*/ 141 h 750"/>
                        <a:gd name="T54" fmla="*/ 879 w 1099"/>
                        <a:gd name="T55" fmla="*/ 118 h 750"/>
                        <a:gd name="T56" fmla="*/ 803 w 1099"/>
                        <a:gd name="T57" fmla="*/ 95 h 750"/>
                        <a:gd name="T58" fmla="*/ 731 w 1099"/>
                        <a:gd name="T59" fmla="*/ 85 h 750"/>
                        <a:gd name="T60" fmla="*/ 652 w 1099"/>
                        <a:gd name="T61" fmla="*/ 82 h 750"/>
                        <a:gd name="T62" fmla="*/ 593 w 1099"/>
                        <a:gd name="T63" fmla="*/ 85 h 750"/>
                        <a:gd name="T64" fmla="*/ 530 w 1099"/>
                        <a:gd name="T65" fmla="*/ 95 h 750"/>
                        <a:gd name="T66" fmla="*/ 468 w 1099"/>
                        <a:gd name="T67" fmla="*/ 111 h 750"/>
                        <a:gd name="T68" fmla="*/ 409 w 1099"/>
                        <a:gd name="T69" fmla="*/ 131 h 750"/>
                        <a:gd name="T70" fmla="*/ 343 w 1099"/>
                        <a:gd name="T71" fmla="*/ 164 h 750"/>
                        <a:gd name="T72" fmla="*/ 293 w 1099"/>
                        <a:gd name="T73" fmla="*/ 194 h 750"/>
                        <a:gd name="T74" fmla="*/ 250 w 1099"/>
                        <a:gd name="T75" fmla="*/ 230 h 750"/>
                        <a:gd name="T76" fmla="*/ 201 w 1099"/>
                        <a:gd name="T77" fmla="*/ 269 h 750"/>
                        <a:gd name="T78" fmla="*/ 161 w 1099"/>
                        <a:gd name="T79" fmla="*/ 312 h 750"/>
                        <a:gd name="T80" fmla="*/ 122 w 1099"/>
                        <a:gd name="T81" fmla="*/ 371 h 750"/>
                        <a:gd name="T82" fmla="*/ 85 w 1099"/>
                        <a:gd name="T83" fmla="*/ 434 h 750"/>
                        <a:gd name="T84" fmla="*/ 62 w 1099"/>
                        <a:gd name="T85" fmla="*/ 493 h 750"/>
                        <a:gd name="T86" fmla="*/ 43 w 1099"/>
                        <a:gd name="T87" fmla="*/ 563 h 750"/>
                        <a:gd name="T88" fmla="*/ 30 w 1099"/>
                        <a:gd name="T89" fmla="*/ 648 h 750"/>
                        <a:gd name="T90" fmla="*/ 23 w 1099"/>
                        <a:gd name="T91" fmla="*/ 750 h 750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0" t="0" r="r" b="b"/>
                      <a:pathLst>
                        <a:path w="1099" h="750">
                          <a:moveTo>
                            <a:pt x="23" y="750"/>
                          </a:moveTo>
                          <a:lnTo>
                            <a:pt x="6" y="662"/>
                          </a:lnTo>
                          <a:lnTo>
                            <a:pt x="0" y="576"/>
                          </a:lnTo>
                          <a:lnTo>
                            <a:pt x="3" y="517"/>
                          </a:lnTo>
                          <a:lnTo>
                            <a:pt x="13" y="463"/>
                          </a:lnTo>
                          <a:lnTo>
                            <a:pt x="30" y="404"/>
                          </a:lnTo>
                          <a:lnTo>
                            <a:pt x="56" y="345"/>
                          </a:lnTo>
                          <a:lnTo>
                            <a:pt x="89" y="282"/>
                          </a:lnTo>
                          <a:lnTo>
                            <a:pt x="122" y="233"/>
                          </a:lnTo>
                          <a:lnTo>
                            <a:pt x="161" y="184"/>
                          </a:lnTo>
                          <a:lnTo>
                            <a:pt x="207" y="141"/>
                          </a:lnTo>
                          <a:lnTo>
                            <a:pt x="253" y="105"/>
                          </a:lnTo>
                          <a:lnTo>
                            <a:pt x="302" y="75"/>
                          </a:lnTo>
                          <a:lnTo>
                            <a:pt x="363" y="49"/>
                          </a:lnTo>
                          <a:lnTo>
                            <a:pt x="432" y="26"/>
                          </a:lnTo>
                          <a:lnTo>
                            <a:pt x="491" y="10"/>
                          </a:lnTo>
                          <a:lnTo>
                            <a:pt x="563" y="0"/>
                          </a:lnTo>
                          <a:lnTo>
                            <a:pt x="655" y="0"/>
                          </a:lnTo>
                          <a:lnTo>
                            <a:pt x="725" y="13"/>
                          </a:lnTo>
                          <a:lnTo>
                            <a:pt x="807" y="33"/>
                          </a:lnTo>
                          <a:lnTo>
                            <a:pt x="889" y="69"/>
                          </a:lnTo>
                          <a:lnTo>
                            <a:pt x="961" y="111"/>
                          </a:lnTo>
                          <a:lnTo>
                            <a:pt x="1011" y="154"/>
                          </a:lnTo>
                          <a:lnTo>
                            <a:pt x="1060" y="203"/>
                          </a:lnTo>
                          <a:lnTo>
                            <a:pt x="1099" y="253"/>
                          </a:lnTo>
                          <a:lnTo>
                            <a:pt x="994" y="174"/>
                          </a:lnTo>
                          <a:lnTo>
                            <a:pt x="938" y="141"/>
                          </a:lnTo>
                          <a:lnTo>
                            <a:pt x="879" y="118"/>
                          </a:lnTo>
                          <a:lnTo>
                            <a:pt x="803" y="95"/>
                          </a:lnTo>
                          <a:lnTo>
                            <a:pt x="731" y="85"/>
                          </a:lnTo>
                          <a:lnTo>
                            <a:pt x="652" y="82"/>
                          </a:lnTo>
                          <a:lnTo>
                            <a:pt x="593" y="85"/>
                          </a:lnTo>
                          <a:lnTo>
                            <a:pt x="530" y="95"/>
                          </a:lnTo>
                          <a:lnTo>
                            <a:pt x="468" y="111"/>
                          </a:lnTo>
                          <a:lnTo>
                            <a:pt x="409" y="131"/>
                          </a:lnTo>
                          <a:lnTo>
                            <a:pt x="343" y="164"/>
                          </a:lnTo>
                          <a:lnTo>
                            <a:pt x="293" y="194"/>
                          </a:lnTo>
                          <a:lnTo>
                            <a:pt x="250" y="230"/>
                          </a:lnTo>
                          <a:lnTo>
                            <a:pt x="201" y="269"/>
                          </a:lnTo>
                          <a:lnTo>
                            <a:pt x="161" y="312"/>
                          </a:lnTo>
                          <a:lnTo>
                            <a:pt x="122" y="371"/>
                          </a:lnTo>
                          <a:lnTo>
                            <a:pt x="85" y="434"/>
                          </a:lnTo>
                          <a:lnTo>
                            <a:pt x="62" y="493"/>
                          </a:lnTo>
                          <a:lnTo>
                            <a:pt x="43" y="563"/>
                          </a:lnTo>
                          <a:lnTo>
                            <a:pt x="30" y="648"/>
                          </a:lnTo>
                          <a:lnTo>
                            <a:pt x="23" y="75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31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058" y="2333"/>
                      <a:ext cx="1213" cy="922"/>
                    </a:xfrm>
                    <a:custGeom>
                      <a:avLst/>
                      <a:gdLst>
                        <a:gd name="T0" fmla="*/ 0 w 1213"/>
                        <a:gd name="T1" fmla="*/ 560 h 922"/>
                        <a:gd name="T2" fmla="*/ 69 w 1213"/>
                        <a:gd name="T3" fmla="*/ 639 h 922"/>
                        <a:gd name="T4" fmla="*/ 145 w 1213"/>
                        <a:gd name="T5" fmla="*/ 708 h 922"/>
                        <a:gd name="T6" fmla="*/ 214 w 1213"/>
                        <a:gd name="T7" fmla="*/ 748 h 922"/>
                        <a:gd name="T8" fmla="*/ 314 w 1213"/>
                        <a:gd name="T9" fmla="*/ 790 h 922"/>
                        <a:gd name="T10" fmla="*/ 393 w 1213"/>
                        <a:gd name="T11" fmla="*/ 813 h 922"/>
                        <a:gd name="T12" fmla="*/ 465 w 1213"/>
                        <a:gd name="T13" fmla="*/ 823 h 922"/>
                        <a:gd name="T14" fmla="*/ 550 w 1213"/>
                        <a:gd name="T15" fmla="*/ 823 h 922"/>
                        <a:gd name="T16" fmla="*/ 613 w 1213"/>
                        <a:gd name="T17" fmla="*/ 817 h 922"/>
                        <a:gd name="T18" fmla="*/ 689 w 1213"/>
                        <a:gd name="T19" fmla="*/ 804 h 922"/>
                        <a:gd name="T20" fmla="*/ 764 w 1213"/>
                        <a:gd name="T21" fmla="*/ 780 h 922"/>
                        <a:gd name="T22" fmla="*/ 827 w 1213"/>
                        <a:gd name="T23" fmla="*/ 748 h 922"/>
                        <a:gd name="T24" fmla="*/ 886 w 1213"/>
                        <a:gd name="T25" fmla="*/ 711 h 922"/>
                        <a:gd name="T26" fmla="*/ 938 w 1213"/>
                        <a:gd name="T27" fmla="*/ 675 h 922"/>
                        <a:gd name="T28" fmla="*/ 991 w 1213"/>
                        <a:gd name="T29" fmla="*/ 623 h 922"/>
                        <a:gd name="T30" fmla="*/ 1044 w 1213"/>
                        <a:gd name="T31" fmla="*/ 563 h 922"/>
                        <a:gd name="T32" fmla="*/ 1084 w 1213"/>
                        <a:gd name="T33" fmla="*/ 508 h 922"/>
                        <a:gd name="T34" fmla="*/ 1107 w 1213"/>
                        <a:gd name="T35" fmla="*/ 452 h 922"/>
                        <a:gd name="T36" fmla="*/ 1137 w 1213"/>
                        <a:gd name="T37" fmla="*/ 363 h 922"/>
                        <a:gd name="T38" fmla="*/ 1157 w 1213"/>
                        <a:gd name="T39" fmla="*/ 271 h 922"/>
                        <a:gd name="T40" fmla="*/ 1160 w 1213"/>
                        <a:gd name="T41" fmla="*/ 189 h 922"/>
                        <a:gd name="T42" fmla="*/ 1147 w 1213"/>
                        <a:gd name="T43" fmla="*/ 99 h 922"/>
                        <a:gd name="T44" fmla="*/ 1117 w 1213"/>
                        <a:gd name="T45" fmla="*/ 0 h 922"/>
                        <a:gd name="T46" fmla="*/ 1147 w 1213"/>
                        <a:gd name="T47" fmla="*/ 53 h 922"/>
                        <a:gd name="T48" fmla="*/ 1180 w 1213"/>
                        <a:gd name="T49" fmla="*/ 128 h 922"/>
                        <a:gd name="T50" fmla="*/ 1196 w 1213"/>
                        <a:gd name="T51" fmla="*/ 199 h 922"/>
                        <a:gd name="T52" fmla="*/ 1213 w 1213"/>
                        <a:gd name="T53" fmla="*/ 264 h 922"/>
                        <a:gd name="T54" fmla="*/ 1209 w 1213"/>
                        <a:gd name="T55" fmla="*/ 320 h 922"/>
                        <a:gd name="T56" fmla="*/ 1206 w 1213"/>
                        <a:gd name="T57" fmla="*/ 396 h 922"/>
                        <a:gd name="T58" fmla="*/ 1167 w 1213"/>
                        <a:gd name="T59" fmla="*/ 540 h 922"/>
                        <a:gd name="T60" fmla="*/ 1127 w 1213"/>
                        <a:gd name="T61" fmla="*/ 619 h 922"/>
                        <a:gd name="T62" fmla="*/ 1078 w 1213"/>
                        <a:gd name="T63" fmla="*/ 688 h 922"/>
                        <a:gd name="T64" fmla="*/ 1024 w 1213"/>
                        <a:gd name="T65" fmla="*/ 748 h 922"/>
                        <a:gd name="T66" fmla="*/ 971 w 1213"/>
                        <a:gd name="T67" fmla="*/ 790 h 922"/>
                        <a:gd name="T68" fmla="*/ 899 w 1213"/>
                        <a:gd name="T69" fmla="*/ 840 h 922"/>
                        <a:gd name="T70" fmla="*/ 827 w 1213"/>
                        <a:gd name="T71" fmla="*/ 873 h 922"/>
                        <a:gd name="T72" fmla="*/ 758 w 1213"/>
                        <a:gd name="T73" fmla="*/ 896 h 922"/>
                        <a:gd name="T74" fmla="*/ 669 w 1213"/>
                        <a:gd name="T75" fmla="*/ 919 h 922"/>
                        <a:gd name="T76" fmla="*/ 603 w 1213"/>
                        <a:gd name="T77" fmla="*/ 922 h 922"/>
                        <a:gd name="T78" fmla="*/ 531 w 1213"/>
                        <a:gd name="T79" fmla="*/ 922 h 922"/>
                        <a:gd name="T80" fmla="*/ 458 w 1213"/>
                        <a:gd name="T81" fmla="*/ 909 h 922"/>
                        <a:gd name="T82" fmla="*/ 379 w 1213"/>
                        <a:gd name="T83" fmla="*/ 892 h 922"/>
                        <a:gd name="T84" fmla="*/ 327 w 1213"/>
                        <a:gd name="T85" fmla="*/ 873 h 922"/>
                        <a:gd name="T86" fmla="*/ 257 w 1213"/>
                        <a:gd name="T87" fmla="*/ 836 h 922"/>
                        <a:gd name="T88" fmla="*/ 197 w 1213"/>
                        <a:gd name="T89" fmla="*/ 804 h 922"/>
                        <a:gd name="T90" fmla="*/ 142 w 1213"/>
                        <a:gd name="T91" fmla="*/ 757 h 922"/>
                        <a:gd name="T92" fmla="*/ 82 w 1213"/>
                        <a:gd name="T93" fmla="*/ 695 h 922"/>
                        <a:gd name="T94" fmla="*/ 26 w 1213"/>
                        <a:gd name="T95" fmla="*/ 616 h 922"/>
                        <a:gd name="T96" fmla="*/ 0 w 1213"/>
                        <a:gd name="T97" fmla="*/ 560 h 922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1213" h="922">
                          <a:moveTo>
                            <a:pt x="0" y="560"/>
                          </a:moveTo>
                          <a:lnTo>
                            <a:pt x="69" y="639"/>
                          </a:lnTo>
                          <a:lnTo>
                            <a:pt x="145" y="708"/>
                          </a:lnTo>
                          <a:lnTo>
                            <a:pt x="214" y="748"/>
                          </a:lnTo>
                          <a:lnTo>
                            <a:pt x="314" y="790"/>
                          </a:lnTo>
                          <a:lnTo>
                            <a:pt x="393" y="813"/>
                          </a:lnTo>
                          <a:lnTo>
                            <a:pt x="465" y="823"/>
                          </a:lnTo>
                          <a:lnTo>
                            <a:pt x="550" y="823"/>
                          </a:lnTo>
                          <a:lnTo>
                            <a:pt x="613" y="817"/>
                          </a:lnTo>
                          <a:lnTo>
                            <a:pt x="689" y="804"/>
                          </a:lnTo>
                          <a:lnTo>
                            <a:pt x="764" y="780"/>
                          </a:lnTo>
                          <a:lnTo>
                            <a:pt x="827" y="748"/>
                          </a:lnTo>
                          <a:lnTo>
                            <a:pt x="886" y="711"/>
                          </a:lnTo>
                          <a:lnTo>
                            <a:pt x="938" y="675"/>
                          </a:lnTo>
                          <a:lnTo>
                            <a:pt x="991" y="623"/>
                          </a:lnTo>
                          <a:lnTo>
                            <a:pt x="1044" y="563"/>
                          </a:lnTo>
                          <a:lnTo>
                            <a:pt x="1084" y="508"/>
                          </a:lnTo>
                          <a:lnTo>
                            <a:pt x="1107" y="452"/>
                          </a:lnTo>
                          <a:lnTo>
                            <a:pt x="1137" y="363"/>
                          </a:lnTo>
                          <a:lnTo>
                            <a:pt x="1157" y="271"/>
                          </a:lnTo>
                          <a:lnTo>
                            <a:pt x="1160" y="189"/>
                          </a:lnTo>
                          <a:lnTo>
                            <a:pt x="1147" y="99"/>
                          </a:lnTo>
                          <a:lnTo>
                            <a:pt x="1117" y="0"/>
                          </a:lnTo>
                          <a:lnTo>
                            <a:pt x="1147" y="53"/>
                          </a:lnTo>
                          <a:lnTo>
                            <a:pt x="1180" y="128"/>
                          </a:lnTo>
                          <a:lnTo>
                            <a:pt x="1196" y="199"/>
                          </a:lnTo>
                          <a:lnTo>
                            <a:pt x="1213" y="264"/>
                          </a:lnTo>
                          <a:lnTo>
                            <a:pt x="1209" y="320"/>
                          </a:lnTo>
                          <a:lnTo>
                            <a:pt x="1206" y="396"/>
                          </a:lnTo>
                          <a:lnTo>
                            <a:pt x="1167" y="540"/>
                          </a:lnTo>
                          <a:lnTo>
                            <a:pt x="1127" y="619"/>
                          </a:lnTo>
                          <a:lnTo>
                            <a:pt x="1078" y="688"/>
                          </a:lnTo>
                          <a:lnTo>
                            <a:pt x="1024" y="748"/>
                          </a:lnTo>
                          <a:lnTo>
                            <a:pt x="971" y="790"/>
                          </a:lnTo>
                          <a:lnTo>
                            <a:pt x="899" y="840"/>
                          </a:lnTo>
                          <a:lnTo>
                            <a:pt x="827" y="873"/>
                          </a:lnTo>
                          <a:lnTo>
                            <a:pt x="758" y="896"/>
                          </a:lnTo>
                          <a:lnTo>
                            <a:pt x="669" y="919"/>
                          </a:lnTo>
                          <a:lnTo>
                            <a:pt x="603" y="922"/>
                          </a:lnTo>
                          <a:lnTo>
                            <a:pt x="531" y="922"/>
                          </a:lnTo>
                          <a:lnTo>
                            <a:pt x="458" y="909"/>
                          </a:lnTo>
                          <a:lnTo>
                            <a:pt x="379" y="892"/>
                          </a:lnTo>
                          <a:lnTo>
                            <a:pt x="327" y="873"/>
                          </a:lnTo>
                          <a:lnTo>
                            <a:pt x="257" y="836"/>
                          </a:lnTo>
                          <a:lnTo>
                            <a:pt x="197" y="804"/>
                          </a:lnTo>
                          <a:lnTo>
                            <a:pt x="142" y="757"/>
                          </a:lnTo>
                          <a:lnTo>
                            <a:pt x="82" y="695"/>
                          </a:lnTo>
                          <a:lnTo>
                            <a:pt x="26" y="616"/>
                          </a:lnTo>
                          <a:lnTo>
                            <a:pt x="0" y="56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742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984" y="1979"/>
                    <a:ext cx="1284" cy="1220"/>
                    <a:chOff x="1984" y="1979"/>
                    <a:chExt cx="1284" cy="1220"/>
                  </a:xfrm>
                </p:grpSpPr>
                <p:sp>
                  <p:nvSpPr>
                    <p:cNvPr id="5742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2056" y="2894"/>
                      <a:ext cx="315" cy="305"/>
                    </a:xfrm>
                    <a:custGeom>
                      <a:avLst/>
                      <a:gdLst>
                        <a:gd name="T0" fmla="*/ 0 w 315"/>
                        <a:gd name="T1" fmla="*/ 0 h 305"/>
                        <a:gd name="T2" fmla="*/ 33 w 315"/>
                        <a:gd name="T3" fmla="*/ 62 h 305"/>
                        <a:gd name="T4" fmla="*/ 65 w 315"/>
                        <a:gd name="T5" fmla="*/ 109 h 305"/>
                        <a:gd name="T6" fmla="*/ 99 w 315"/>
                        <a:gd name="T7" fmla="*/ 152 h 305"/>
                        <a:gd name="T8" fmla="*/ 151 w 315"/>
                        <a:gd name="T9" fmla="*/ 203 h 305"/>
                        <a:gd name="T10" fmla="*/ 191 w 315"/>
                        <a:gd name="T11" fmla="*/ 236 h 305"/>
                        <a:gd name="T12" fmla="*/ 241 w 315"/>
                        <a:gd name="T13" fmla="*/ 268 h 305"/>
                        <a:gd name="T14" fmla="*/ 315 w 315"/>
                        <a:gd name="T15" fmla="*/ 305 h 305"/>
                        <a:gd name="T16" fmla="*/ 232 w 315"/>
                        <a:gd name="T17" fmla="*/ 193 h 305"/>
                        <a:gd name="T18" fmla="*/ 186 w 315"/>
                        <a:gd name="T19" fmla="*/ 167 h 305"/>
                        <a:gd name="T20" fmla="*/ 153 w 315"/>
                        <a:gd name="T21" fmla="*/ 144 h 305"/>
                        <a:gd name="T22" fmla="*/ 105 w 315"/>
                        <a:gd name="T23" fmla="*/ 111 h 305"/>
                        <a:gd name="T24" fmla="*/ 68 w 315"/>
                        <a:gd name="T25" fmla="*/ 76 h 305"/>
                        <a:gd name="T26" fmla="*/ 38 w 315"/>
                        <a:gd name="T27" fmla="*/ 46 h 305"/>
                        <a:gd name="T28" fmla="*/ 0 w 315"/>
                        <a:gd name="T29" fmla="*/ 0 h 30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315" h="305">
                          <a:moveTo>
                            <a:pt x="0" y="0"/>
                          </a:moveTo>
                          <a:lnTo>
                            <a:pt x="33" y="62"/>
                          </a:lnTo>
                          <a:lnTo>
                            <a:pt x="65" y="109"/>
                          </a:lnTo>
                          <a:lnTo>
                            <a:pt x="99" y="152"/>
                          </a:lnTo>
                          <a:lnTo>
                            <a:pt x="151" y="203"/>
                          </a:lnTo>
                          <a:lnTo>
                            <a:pt x="191" y="236"/>
                          </a:lnTo>
                          <a:lnTo>
                            <a:pt x="241" y="268"/>
                          </a:lnTo>
                          <a:lnTo>
                            <a:pt x="315" y="305"/>
                          </a:lnTo>
                          <a:lnTo>
                            <a:pt x="232" y="193"/>
                          </a:lnTo>
                          <a:lnTo>
                            <a:pt x="186" y="167"/>
                          </a:lnTo>
                          <a:lnTo>
                            <a:pt x="153" y="144"/>
                          </a:lnTo>
                          <a:lnTo>
                            <a:pt x="105" y="111"/>
                          </a:lnTo>
                          <a:lnTo>
                            <a:pt x="68" y="76"/>
                          </a:lnTo>
                          <a:lnTo>
                            <a:pt x="38" y="4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2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55" y="2327"/>
                      <a:ext cx="113" cy="598"/>
                    </a:xfrm>
                    <a:custGeom>
                      <a:avLst/>
                      <a:gdLst>
                        <a:gd name="T0" fmla="*/ 21 w 113"/>
                        <a:gd name="T1" fmla="*/ 0 h 598"/>
                        <a:gd name="T2" fmla="*/ 43 w 113"/>
                        <a:gd name="T3" fmla="*/ 40 h 598"/>
                        <a:gd name="T4" fmla="*/ 57 w 113"/>
                        <a:gd name="T5" fmla="*/ 75 h 598"/>
                        <a:gd name="T6" fmla="*/ 73 w 113"/>
                        <a:gd name="T7" fmla="*/ 111 h 598"/>
                        <a:gd name="T8" fmla="*/ 84 w 113"/>
                        <a:gd name="T9" fmla="*/ 146 h 598"/>
                        <a:gd name="T10" fmla="*/ 93 w 113"/>
                        <a:gd name="T11" fmla="*/ 179 h 598"/>
                        <a:gd name="T12" fmla="*/ 109 w 113"/>
                        <a:gd name="T13" fmla="*/ 237 h 598"/>
                        <a:gd name="T14" fmla="*/ 113 w 113"/>
                        <a:gd name="T15" fmla="*/ 294 h 598"/>
                        <a:gd name="T16" fmla="*/ 110 w 113"/>
                        <a:gd name="T17" fmla="*/ 382 h 598"/>
                        <a:gd name="T18" fmla="*/ 102 w 113"/>
                        <a:gd name="T19" fmla="*/ 441 h 598"/>
                        <a:gd name="T20" fmla="*/ 90 w 113"/>
                        <a:gd name="T21" fmla="*/ 489 h 598"/>
                        <a:gd name="T22" fmla="*/ 72 w 113"/>
                        <a:gd name="T23" fmla="*/ 540 h 598"/>
                        <a:gd name="T24" fmla="*/ 46 w 113"/>
                        <a:gd name="T25" fmla="*/ 598 h 598"/>
                        <a:gd name="T26" fmla="*/ 0 w 113"/>
                        <a:gd name="T27" fmla="*/ 485 h 598"/>
                        <a:gd name="T28" fmla="*/ 21 w 113"/>
                        <a:gd name="T29" fmla="*/ 436 h 598"/>
                        <a:gd name="T30" fmla="*/ 31 w 113"/>
                        <a:gd name="T31" fmla="*/ 409 h 598"/>
                        <a:gd name="T32" fmla="*/ 43 w 113"/>
                        <a:gd name="T33" fmla="*/ 376 h 598"/>
                        <a:gd name="T34" fmla="*/ 51 w 113"/>
                        <a:gd name="T35" fmla="*/ 340 h 598"/>
                        <a:gd name="T36" fmla="*/ 57 w 113"/>
                        <a:gd name="T37" fmla="*/ 287 h 598"/>
                        <a:gd name="T38" fmla="*/ 61 w 113"/>
                        <a:gd name="T39" fmla="*/ 242 h 598"/>
                        <a:gd name="T40" fmla="*/ 61 w 113"/>
                        <a:gd name="T41" fmla="*/ 175 h 598"/>
                        <a:gd name="T42" fmla="*/ 51 w 113"/>
                        <a:gd name="T43" fmla="*/ 115 h 598"/>
                        <a:gd name="T44" fmla="*/ 40 w 113"/>
                        <a:gd name="T45" fmla="*/ 65 h 598"/>
                        <a:gd name="T46" fmla="*/ 33 w 113"/>
                        <a:gd name="T47" fmla="*/ 39 h 598"/>
                        <a:gd name="T48" fmla="*/ 21 w 113"/>
                        <a:gd name="T49" fmla="*/ 0 h 598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113" h="598">
                          <a:moveTo>
                            <a:pt x="21" y="0"/>
                          </a:moveTo>
                          <a:lnTo>
                            <a:pt x="43" y="40"/>
                          </a:lnTo>
                          <a:lnTo>
                            <a:pt x="57" y="75"/>
                          </a:lnTo>
                          <a:lnTo>
                            <a:pt x="73" y="111"/>
                          </a:lnTo>
                          <a:lnTo>
                            <a:pt x="84" y="146"/>
                          </a:lnTo>
                          <a:lnTo>
                            <a:pt x="93" y="179"/>
                          </a:lnTo>
                          <a:lnTo>
                            <a:pt x="109" y="237"/>
                          </a:lnTo>
                          <a:lnTo>
                            <a:pt x="113" y="294"/>
                          </a:lnTo>
                          <a:lnTo>
                            <a:pt x="110" y="382"/>
                          </a:lnTo>
                          <a:lnTo>
                            <a:pt x="102" y="441"/>
                          </a:lnTo>
                          <a:lnTo>
                            <a:pt x="90" y="489"/>
                          </a:lnTo>
                          <a:lnTo>
                            <a:pt x="72" y="540"/>
                          </a:lnTo>
                          <a:lnTo>
                            <a:pt x="46" y="598"/>
                          </a:lnTo>
                          <a:lnTo>
                            <a:pt x="0" y="485"/>
                          </a:lnTo>
                          <a:lnTo>
                            <a:pt x="21" y="436"/>
                          </a:lnTo>
                          <a:lnTo>
                            <a:pt x="31" y="409"/>
                          </a:lnTo>
                          <a:lnTo>
                            <a:pt x="43" y="376"/>
                          </a:lnTo>
                          <a:lnTo>
                            <a:pt x="51" y="340"/>
                          </a:lnTo>
                          <a:lnTo>
                            <a:pt x="57" y="287"/>
                          </a:lnTo>
                          <a:lnTo>
                            <a:pt x="61" y="242"/>
                          </a:lnTo>
                          <a:lnTo>
                            <a:pt x="61" y="175"/>
                          </a:lnTo>
                          <a:lnTo>
                            <a:pt x="51" y="115"/>
                          </a:lnTo>
                          <a:lnTo>
                            <a:pt x="40" y="65"/>
                          </a:lnTo>
                          <a:lnTo>
                            <a:pt x="33" y="39"/>
                          </a:lnTo>
                          <a:lnTo>
                            <a:pt x="2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28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2566" y="1979"/>
                      <a:ext cx="447" cy="181"/>
                    </a:xfrm>
                    <a:custGeom>
                      <a:avLst/>
                      <a:gdLst>
                        <a:gd name="T0" fmla="*/ 0 w 447"/>
                        <a:gd name="T1" fmla="*/ 0 h 181"/>
                        <a:gd name="T2" fmla="*/ 34 w 447"/>
                        <a:gd name="T3" fmla="*/ 66 h 181"/>
                        <a:gd name="T4" fmla="*/ 86 w 447"/>
                        <a:gd name="T5" fmla="*/ 63 h 181"/>
                        <a:gd name="T6" fmla="*/ 135 w 447"/>
                        <a:gd name="T7" fmla="*/ 66 h 181"/>
                        <a:gd name="T8" fmla="*/ 179 w 447"/>
                        <a:gd name="T9" fmla="*/ 73 h 181"/>
                        <a:gd name="T10" fmla="*/ 221 w 447"/>
                        <a:gd name="T11" fmla="*/ 80 h 181"/>
                        <a:gd name="T12" fmla="*/ 263 w 447"/>
                        <a:gd name="T13" fmla="*/ 91 h 181"/>
                        <a:gd name="T14" fmla="*/ 291 w 447"/>
                        <a:gd name="T15" fmla="*/ 100 h 181"/>
                        <a:gd name="T16" fmla="*/ 329 w 447"/>
                        <a:gd name="T17" fmla="*/ 115 h 181"/>
                        <a:gd name="T18" fmla="*/ 371 w 447"/>
                        <a:gd name="T19" fmla="*/ 136 h 181"/>
                        <a:gd name="T20" fmla="*/ 447 w 447"/>
                        <a:gd name="T21" fmla="*/ 181 h 181"/>
                        <a:gd name="T22" fmla="*/ 403 w 447"/>
                        <a:gd name="T23" fmla="*/ 135 h 181"/>
                        <a:gd name="T24" fmla="*/ 372 w 447"/>
                        <a:gd name="T25" fmla="*/ 112 h 181"/>
                        <a:gd name="T26" fmla="*/ 332 w 447"/>
                        <a:gd name="T27" fmla="*/ 86 h 181"/>
                        <a:gd name="T28" fmla="*/ 307 w 447"/>
                        <a:gd name="T29" fmla="*/ 70 h 181"/>
                        <a:gd name="T30" fmla="*/ 251 w 447"/>
                        <a:gd name="T31" fmla="*/ 44 h 181"/>
                        <a:gd name="T32" fmla="*/ 215 w 447"/>
                        <a:gd name="T33" fmla="*/ 31 h 181"/>
                        <a:gd name="T34" fmla="*/ 185 w 447"/>
                        <a:gd name="T35" fmla="*/ 21 h 181"/>
                        <a:gd name="T36" fmla="*/ 158 w 447"/>
                        <a:gd name="T37" fmla="*/ 14 h 181"/>
                        <a:gd name="T38" fmla="*/ 115 w 447"/>
                        <a:gd name="T39" fmla="*/ 7 h 181"/>
                        <a:gd name="T40" fmla="*/ 70 w 447"/>
                        <a:gd name="T41" fmla="*/ 1 h 181"/>
                        <a:gd name="T42" fmla="*/ 19 w 447"/>
                        <a:gd name="T43" fmla="*/ 0 h 181"/>
                        <a:gd name="T44" fmla="*/ 0 w 447"/>
                        <a:gd name="T45" fmla="*/ 0 h 18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47" h="181">
                          <a:moveTo>
                            <a:pt x="0" y="0"/>
                          </a:moveTo>
                          <a:lnTo>
                            <a:pt x="34" y="66"/>
                          </a:lnTo>
                          <a:lnTo>
                            <a:pt x="86" y="63"/>
                          </a:lnTo>
                          <a:lnTo>
                            <a:pt x="135" y="66"/>
                          </a:lnTo>
                          <a:lnTo>
                            <a:pt x="179" y="73"/>
                          </a:lnTo>
                          <a:lnTo>
                            <a:pt x="221" y="80"/>
                          </a:lnTo>
                          <a:lnTo>
                            <a:pt x="263" y="91"/>
                          </a:lnTo>
                          <a:lnTo>
                            <a:pt x="291" y="100"/>
                          </a:lnTo>
                          <a:lnTo>
                            <a:pt x="329" y="115"/>
                          </a:lnTo>
                          <a:lnTo>
                            <a:pt x="371" y="136"/>
                          </a:lnTo>
                          <a:lnTo>
                            <a:pt x="447" y="181"/>
                          </a:lnTo>
                          <a:lnTo>
                            <a:pt x="403" y="135"/>
                          </a:lnTo>
                          <a:lnTo>
                            <a:pt x="372" y="112"/>
                          </a:lnTo>
                          <a:lnTo>
                            <a:pt x="332" y="86"/>
                          </a:lnTo>
                          <a:lnTo>
                            <a:pt x="307" y="70"/>
                          </a:lnTo>
                          <a:lnTo>
                            <a:pt x="251" y="44"/>
                          </a:lnTo>
                          <a:lnTo>
                            <a:pt x="215" y="31"/>
                          </a:lnTo>
                          <a:lnTo>
                            <a:pt x="185" y="21"/>
                          </a:lnTo>
                          <a:lnTo>
                            <a:pt x="158" y="14"/>
                          </a:lnTo>
                          <a:lnTo>
                            <a:pt x="115" y="7"/>
                          </a:lnTo>
                          <a:lnTo>
                            <a:pt x="70" y="1"/>
                          </a:lnTo>
                          <a:lnTo>
                            <a:pt x="1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29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984" y="2233"/>
                      <a:ext cx="142" cy="425"/>
                    </a:xfrm>
                    <a:custGeom>
                      <a:avLst/>
                      <a:gdLst>
                        <a:gd name="T0" fmla="*/ 0 w 142"/>
                        <a:gd name="T1" fmla="*/ 326 h 425"/>
                        <a:gd name="T2" fmla="*/ 3 w 142"/>
                        <a:gd name="T3" fmla="*/ 293 h 425"/>
                        <a:gd name="T4" fmla="*/ 5 w 142"/>
                        <a:gd name="T5" fmla="*/ 257 h 425"/>
                        <a:gd name="T6" fmla="*/ 15 w 142"/>
                        <a:gd name="T7" fmla="*/ 199 h 425"/>
                        <a:gd name="T8" fmla="*/ 26 w 142"/>
                        <a:gd name="T9" fmla="*/ 153 h 425"/>
                        <a:gd name="T10" fmla="*/ 41 w 142"/>
                        <a:gd name="T11" fmla="*/ 111 h 425"/>
                        <a:gd name="T12" fmla="*/ 61 w 142"/>
                        <a:gd name="T13" fmla="*/ 68 h 425"/>
                        <a:gd name="T14" fmla="*/ 79 w 142"/>
                        <a:gd name="T15" fmla="*/ 36 h 425"/>
                        <a:gd name="T16" fmla="*/ 100 w 142"/>
                        <a:gd name="T17" fmla="*/ 0 h 425"/>
                        <a:gd name="T18" fmla="*/ 142 w 142"/>
                        <a:gd name="T19" fmla="*/ 55 h 425"/>
                        <a:gd name="T20" fmla="*/ 118 w 142"/>
                        <a:gd name="T21" fmla="*/ 88 h 425"/>
                        <a:gd name="T22" fmla="*/ 100 w 142"/>
                        <a:gd name="T23" fmla="*/ 118 h 425"/>
                        <a:gd name="T24" fmla="*/ 86 w 142"/>
                        <a:gd name="T25" fmla="*/ 145 h 425"/>
                        <a:gd name="T26" fmla="*/ 65 w 142"/>
                        <a:gd name="T27" fmla="*/ 183 h 425"/>
                        <a:gd name="T28" fmla="*/ 52 w 142"/>
                        <a:gd name="T29" fmla="*/ 217 h 425"/>
                        <a:gd name="T30" fmla="*/ 45 w 142"/>
                        <a:gd name="T31" fmla="*/ 250 h 425"/>
                        <a:gd name="T32" fmla="*/ 35 w 142"/>
                        <a:gd name="T33" fmla="*/ 283 h 425"/>
                        <a:gd name="T34" fmla="*/ 28 w 142"/>
                        <a:gd name="T35" fmla="*/ 319 h 425"/>
                        <a:gd name="T36" fmla="*/ 23 w 142"/>
                        <a:gd name="T37" fmla="*/ 363 h 425"/>
                        <a:gd name="T38" fmla="*/ 18 w 142"/>
                        <a:gd name="T39" fmla="*/ 407 h 425"/>
                        <a:gd name="T40" fmla="*/ 11 w 142"/>
                        <a:gd name="T41" fmla="*/ 425 h 425"/>
                        <a:gd name="T42" fmla="*/ 0 w 142"/>
                        <a:gd name="T43" fmla="*/ 326 h 425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142" h="425">
                          <a:moveTo>
                            <a:pt x="0" y="326"/>
                          </a:moveTo>
                          <a:lnTo>
                            <a:pt x="3" y="293"/>
                          </a:lnTo>
                          <a:lnTo>
                            <a:pt x="5" y="257"/>
                          </a:lnTo>
                          <a:lnTo>
                            <a:pt x="15" y="199"/>
                          </a:lnTo>
                          <a:lnTo>
                            <a:pt x="26" y="153"/>
                          </a:lnTo>
                          <a:lnTo>
                            <a:pt x="41" y="111"/>
                          </a:lnTo>
                          <a:lnTo>
                            <a:pt x="61" y="68"/>
                          </a:lnTo>
                          <a:lnTo>
                            <a:pt x="79" y="36"/>
                          </a:lnTo>
                          <a:lnTo>
                            <a:pt x="100" y="0"/>
                          </a:lnTo>
                          <a:lnTo>
                            <a:pt x="142" y="55"/>
                          </a:lnTo>
                          <a:lnTo>
                            <a:pt x="118" y="88"/>
                          </a:lnTo>
                          <a:lnTo>
                            <a:pt x="100" y="118"/>
                          </a:lnTo>
                          <a:lnTo>
                            <a:pt x="86" y="145"/>
                          </a:lnTo>
                          <a:lnTo>
                            <a:pt x="65" y="183"/>
                          </a:lnTo>
                          <a:lnTo>
                            <a:pt x="52" y="217"/>
                          </a:lnTo>
                          <a:lnTo>
                            <a:pt x="45" y="250"/>
                          </a:lnTo>
                          <a:lnTo>
                            <a:pt x="35" y="283"/>
                          </a:lnTo>
                          <a:lnTo>
                            <a:pt x="28" y="319"/>
                          </a:lnTo>
                          <a:lnTo>
                            <a:pt x="23" y="363"/>
                          </a:lnTo>
                          <a:lnTo>
                            <a:pt x="18" y="407"/>
                          </a:lnTo>
                          <a:lnTo>
                            <a:pt x="11" y="425"/>
                          </a:lnTo>
                          <a:lnTo>
                            <a:pt x="0" y="32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7419" name="Oval 48"/>
                <p:cNvSpPr>
                  <a:spLocks noChangeArrowheads="1"/>
                </p:cNvSpPr>
                <p:nvPr/>
              </p:nvSpPr>
              <p:spPr bwMode="auto">
                <a:xfrm>
                  <a:off x="2005" y="2045"/>
                  <a:ext cx="1264" cy="1211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grpSp>
              <p:nvGrpSpPr>
                <p:cNvPr id="57420" name="Group 49"/>
                <p:cNvGrpSpPr>
                  <a:grpSpLocks/>
                </p:cNvGrpSpPr>
                <p:nvPr/>
              </p:nvGrpSpPr>
              <p:grpSpPr bwMode="auto">
                <a:xfrm>
                  <a:off x="1952" y="1947"/>
                  <a:ext cx="1265" cy="1210"/>
                  <a:chOff x="1952" y="1947"/>
                  <a:chExt cx="1265" cy="1210"/>
                </a:xfrm>
              </p:grpSpPr>
              <p:sp>
                <p:nvSpPr>
                  <p:cNvPr id="5742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1966" y="1963"/>
                    <a:ext cx="1235" cy="1181"/>
                  </a:xfrm>
                  <a:prstGeom prst="ellipse">
                    <a:avLst/>
                  </a:prstGeom>
                  <a:noFill/>
                  <a:ln w="69850">
                    <a:solidFill>
                      <a:srgbClr val="9F9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422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1947"/>
                    <a:ext cx="1265" cy="121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42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1979"/>
                    <a:ext cx="1196" cy="1147"/>
                  </a:xfrm>
                  <a:prstGeom prst="ellips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57382" name="Group 53"/>
              <p:cNvGrpSpPr>
                <a:grpSpLocks/>
              </p:cNvGrpSpPr>
              <p:nvPr/>
            </p:nvGrpSpPr>
            <p:grpSpPr bwMode="auto">
              <a:xfrm>
                <a:off x="2858" y="3088"/>
                <a:ext cx="650" cy="1013"/>
                <a:chOff x="2858" y="3088"/>
                <a:chExt cx="650" cy="1013"/>
              </a:xfrm>
            </p:grpSpPr>
            <p:sp>
              <p:nvSpPr>
                <p:cNvPr id="57383" name="Freeform 54"/>
                <p:cNvSpPr>
                  <a:spLocks/>
                </p:cNvSpPr>
                <p:nvPr/>
              </p:nvSpPr>
              <p:spPr bwMode="auto">
                <a:xfrm>
                  <a:off x="2864" y="3140"/>
                  <a:ext cx="618" cy="885"/>
                </a:xfrm>
                <a:custGeom>
                  <a:avLst/>
                  <a:gdLst>
                    <a:gd name="T0" fmla="*/ 0 w 618"/>
                    <a:gd name="T1" fmla="*/ 66 h 885"/>
                    <a:gd name="T2" fmla="*/ 438 w 618"/>
                    <a:gd name="T3" fmla="*/ 885 h 885"/>
                    <a:gd name="T4" fmla="*/ 618 w 618"/>
                    <a:gd name="T5" fmla="*/ 794 h 885"/>
                    <a:gd name="T6" fmla="*/ 177 w 618"/>
                    <a:gd name="T7" fmla="*/ 0 h 885"/>
                    <a:gd name="T8" fmla="*/ 0 w 618"/>
                    <a:gd name="T9" fmla="*/ 66 h 8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8" h="885">
                      <a:moveTo>
                        <a:pt x="0" y="66"/>
                      </a:moveTo>
                      <a:lnTo>
                        <a:pt x="438" y="885"/>
                      </a:lnTo>
                      <a:lnTo>
                        <a:pt x="618" y="794"/>
                      </a:lnTo>
                      <a:lnTo>
                        <a:pt x="177" y="0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84" name="Arc 55"/>
                <p:cNvSpPr>
                  <a:spLocks/>
                </p:cNvSpPr>
                <p:nvPr/>
              </p:nvSpPr>
              <p:spPr bwMode="auto">
                <a:xfrm>
                  <a:off x="2860" y="3088"/>
                  <a:ext cx="187" cy="115"/>
                </a:xfrm>
                <a:custGeom>
                  <a:avLst/>
                  <a:gdLst>
                    <a:gd name="T0" fmla="*/ 0 w 42172"/>
                    <a:gd name="T1" fmla="*/ 0 h 27674"/>
                    <a:gd name="T2" fmla="*/ 0 w 42172"/>
                    <a:gd name="T3" fmla="*/ 0 h 27674"/>
                    <a:gd name="T4" fmla="*/ 0 w 42172"/>
                    <a:gd name="T5" fmla="*/ 0 h 276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172" h="27674" fill="none" extrusionOk="0">
                      <a:moveTo>
                        <a:pt x="871" y="27674"/>
                      </a:moveTo>
                      <a:cubicBezTo>
                        <a:pt x="293" y="25701"/>
                        <a:pt x="0" y="2365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93" y="0"/>
                        <a:pt x="39309" y="6070"/>
                        <a:pt x="42172" y="15016"/>
                      </a:cubicBezTo>
                    </a:path>
                    <a:path w="42172" h="27674" stroke="0" extrusionOk="0">
                      <a:moveTo>
                        <a:pt x="871" y="27674"/>
                      </a:moveTo>
                      <a:cubicBezTo>
                        <a:pt x="293" y="25701"/>
                        <a:pt x="0" y="2365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93" y="0"/>
                        <a:pt x="39309" y="6070"/>
                        <a:pt x="42172" y="15016"/>
                      </a:cubicBezTo>
                      <a:lnTo>
                        <a:pt x="21600" y="21600"/>
                      </a:lnTo>
                      <a:lnTo>
                        <a:pt x="871" y="27674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85" name="Arc 56"/>
                <p:cNvSpPr>
                  <a:spLocks/>
                </p:cNvSpPr>
                <p:nvPr/>
              </p:nvSpPr>
              <p:spPr bwMode="auto">
                <a:xfrm>
                  <a:off x="2865" y="3100"/>
                  <a:ext cx="189" cy="110"/>
                </a:xfrm>
                <a:custGeom>
                  <a:avLst/>
                  <a:gdLst>
                    <a:gd name="T0" fmla="*/ 0 w 42055"/>
                    <a:gd name="T1" fmla="*/ 0 h 24047"/>
                    <a:gd name="T2" fmla="*/ 0 w 42055"/>
                    <a:gd name="T3" fmla="*/ 0 h 24047"/>
                    <a:gd name="T4" fmla="*/ 0 w 42055"/>
                    <a:gd name="T5" fmla="*/ 0 h 2404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055" h="24047" fill="none" extrusionOk="0">
                      <a:moveTo>
                        <a:pt x="139" y="24046"/>
                      </a:moveTo>
                      <a:cubicBezTo>
                        <a:pt x="46" y="23234"/>
                        <a:pt x="0" y="2241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55" y="0"/>
                        <a:pt x="39082" y="5896"/>
                        <a:pt x="42055" y="14661"/>
                      </a:cubicBezTo>
                    </a:path>
                    <a:path w="42055" h="24047" stroke="0" extrusionOk="0">
                      <a:moveTo>
                        <a:pt x="139" y="24046"/>
                      </a:moveTo>
                      <a:cubicBezTo>
                        <a:pt x="46" y="23234"/>
                        <a:pt x="0" y="2241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55" y="0"/>
                        <a:pt x="39082" y="5896"/>
                        <a:pt x="42055" y="14661"/>
                      </a:cubicBezTo>
                      <a:lnTo>
                        <a:pt x="21600" y="21600"/>
                      </a:lnTo>
                      <a:lnTo>
                        <a:pt x="139" y="24046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86" name="Freeform 57"/>
                <p:cNvSpPr>
                  <a:spLocks/>
                </p:cNvSpPr>
                <p:nvPr/>
              </p:nvSpPr>
              <p:spPr bwMode="auto">
                <a:xfrm>
                  <a:off x="2858" y="3101"/>
                  <a:ext cx="118" cy="227"/>
                </a:xfrm>
                <a:custGeom>
                  <a:avLst/>
                  <a:gdLst>
                    <a:gd name="T0" fmla="*/ 4 w 118"/>
                    <a:gd name="T1" fmla="*/ 106 h 227"/>
                    <a:gd name="T2" fmla="*/ 0 w 118"/>
                    <a:gd name="T3" fmla="*/ 90 h 227"/>
                    <a:gd name="T4" fmla="*/ 0 w 118"/>
                    <a:gd name="T5" fmla="*/ 76 h 227"/>
                    <a:gd name="T6" fmla="*/ 3 w 118"/>
                    <a:gd name="T7" fmla="*/ 64 h 227"/>
                    <a:gd name="T8" fmla="*/ 7 w 118"/>
                    <a:gd name="T9" fmla="*/ 46 h 227"/>
                    <a:gd name="T10" fmla="*/ 14 w 118"/>
                    <a:gd name="T11" fmla="*/ 32 h 227"/>
                    <a:gd name="T12" fmla="*/ 23 w 118"/>
                    <a:gd name="T13" fmla="*/ 19 h 227"/>
                    <a:gd name="T14" fmla="*/ 34 w 118"/>
                    <a:gd name="T15" fmla="*/ 8 h 227"/>
                    <a:gd name="T16" fmla="*/ 45 w 118"/>
                    <a:gd name="T17" fmla="*/ 0 h 227"/>
                    <a:gd name="T18" fmla="*/ 118 w 118"/>
                    <a:gd name="T19" fmla="*/ 123 h 227"/>
                    <a:gd name="T20" fmla="*/ 105 w 118"/>
                    <a:gd name="T21" fmla="*/ 131 h 227"/>
                    <a:gd name="T22" fmla="*/ 96 w 118"/>
                    <a:gd name="T23" fmla="*/ 140 h 227"/>
                    <a:gd name="T24" fmla="*/ 87 w 118"/>
                    <a:gd name="T25" fmla="*/ 148 h 227"/>
                    <a:gd name="T26" fmla="*/ 80 w 118"/>
                    <a:gd name="T27" fmla="*/ 159 h 227"/>
                    <a:gd name="T28" fmla="*/ 73 w 118"/>
                    <a:gd name="T29" fmla="*/ 179 h 227"/>
                    <a:gd name="T30" fmla="*/ 68 w 118"/>
                    <a:gd name="T31" fmla="*/ 205 h 227"/>
                    <a:gd name="T32" fmla="*/ 68 w 118"/>
                    <a:gd name="T33" fmla="*/ 227 h 227"/>
                    <a:gd name="T34" fmla="*/ 4 w 118"/>
                    <a:gd name="T35" fmla="*/ 106 h 2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18" h="227">
                      <a:moveTo>
                        <a:pt x="4" y="106"/>
                      </a:moveTo>
                      <a:lnTo>
                        <a:pt x="0" y="90"/>
                      </a:lnTo>
                      <a:lnTo>
                        <a:pt x="0" y="76"/>
                      </a:lnTo>
                      <a:lnTo>
                        <a:pt x="3" y="64"/>
                      </a:lnTo>
                      <a:lnTo>
                        <a:pt x="7" y="46"/>
                      </a:lnTo>
                      <a:lnTo>
                        <a:pt x="14" y="32"/>
                      </a:lnTo>
                      <a:lnTo>
                        <a:pt x="23" y="19"/>
                      </a:lnTo>
                      <a:lnTo>
                        <a:pt x="34" y="8"/>
                      </a:lnTo>
                      <a:lnTo>
                        <a:pt x="45" y="0"/>
                      </a:lnTo>
                      <a:lnTo>
                        <a:pt x="118" y="123"/>
                      </a:lnTo>
                      <a:lnTo>
                        <a:pt x="105" y="131"/>
                      </a:lnTo>
                      <a:lnTo>
                        <a:pt x="96" y="140"/>
                      </a:lnTo>
                      <a:lnTo>
                        <a:pt x="87" y="148"/>
                      </a:lnTo>
                      <a:lnTo>
                        <a:pt x="80" y="159"/>
                      </a:lnTo>
                      <a:lnTo>
                        <a:pt x="73" y="179"/>
                      </a:lnTo>
                      <a:lnTo>
                        <a:pt x="68" y="205"/>
                      </a:lnTo>
                      <a:lnTo>
                        <a:pt x="68" y="227"/>
                      </a:lnTo>
                      <a:lnTo>
                        <a:pt x="4" y="106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87" name="Arc 58"/>
                <p:cNvSpPr>
                  <a:spLocks/>
                </p:cNvSpPr>
                <p:nvPr/>
              </p:nvSpPr>
              <p:spPr bwMode="auto">
                <a:xfrm>
                  <a:off x="2859" y="3093"/>
                  <a:ext cx="96" cy="109"/>
                </a:xfrm>
                <a:custGeom>
                  <a:avLst/>
                  <a:gdLst>
                    <a:gd name="T0" fmla="*/ 0 w 21600"/>
                    <a:gd name="T1" fmla="*/ 0 h 26089"/>
                    <a:gd name="T2" fmla="*/ 0 w 21600"/>
                    <a:gd name="T3" fmla="*/ 0 h 26089"/>
                    <a:gd name="T4" fmla="*/ 0 w 21600"/>
                    <a:gd name="T5" fmla="*/ 0 h 2608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6089" fill="none" extrusionOk="0">
                      <a:moveTo>
                        <a:pt x="806" y="26089"/>
                      </a:moveTo>
                      <a:cubicBezTo>
                        <a:pt x="271" y="24185"/>
                        <a:pt x="0" y="22217"/>
                        <a:pt x="0" y="20240"/>
                      </a:cubicBezTo>
                      <a:cubicBezTo>
                        <a:pt x="0" y="11220"/>
                        <a:pt x="5604" y="3150"/>
                        <a:pt x="14056" y="0"/>
                      </a:cubicBezTo>
                    </a:path>
                    <a:path w="21600" h="26089" stroke="0" extrusionOk="0">
                      <a:moveTo>
                        <a:pt x="806" y="26089"/>
                      </a:moveTo>
                      <a:cubicBezTo>
                        <a:pt x="271" y="24185"/>
                        <a:pt x="0" y="22217"/>
                        <a:pt x="0" y="20240"/>
                      </a:cubicBezTo>
                      <a:cubicBezTo>
                        <a:pt x="0" y="11220"/>
                        <a:pt x="5604" y="3150"/>
                        <a:pt x="14056" y="0"/>
                      </a:cubicBezTo>
                      <a:lnTo>
                        <a:pt x="21600" y="20240"/>
                      </a:lnTo>
                      <a:lnTo>
                        <a:pt x="806" y="26089"/>
                      </a:lnTo>
                      <a:close/>
                    </a:path>
                  </a:pathLst>
                </a:cu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88" name="Arc 59"/>
                <p:cNvSpPr>
                  <a:spLocks/>
                </p:cNvSpPr>
                <p:nvPr/>
              </p:nvSpPr>
              <p:spPr bwMode="auto">
                <a:xfrm>
                  <a:off x="2928" y="3212"/>
                  <a:ext cx="189" cy="113"/>
                </a:xfrm>
                <a:custGeom>
                  <a:avLst/>
                  <a:gdLst>
                    <a:gd name="T0" fmla="*/ 0 w 42301"/>
                    <a:gd name="T1" fmla="*/ 0 h 27193"/>
                    <a:gd name="T2" fmla="*/ 0 w 42301"/>
                    <a:gd name="T3" fmla="*/ 0 h 27193"/>
                    <a:gd name="T4" fmla="*/ 0 w 42301"/>
                    <a:gd name="T5" fmla="*/ 0 h 2719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301" h="27193" fill="none" extrusionOk="0">
                      <a:moveTo>
                        <a:pt x="736" y="27193"/>
                      </a:moveTo>
                      <a:cubicBezTo>
                        <a:pt x="247" y="25368"/>
                        <a:pt x="0" y="2348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54" y="0"/>
                        <a:pt x="39573" y="6277"/>
                        <a:pt x="42301" y="15433"/>
                      </a:cubicBezTo>
                    </a:path>
                    <a:path w="42301" h="27193" stroke="0" extrusionOk="0">
                      <a:moveTo>
                        <a:pt x="736" y="27193"/>
                      </a:moveTo>
                      <a:cubicBezTo>
                        <a:pt x="247" y="25368"/>
                        <a:pt x="0" y="2348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54" y="0"/>
                        <a:pt x="39573" y="6277"/>
                        <a:pt x="42301" y="15433"/>
                      </a:cubicBezTo>
                      <a:lnTo>
                        <a:pt x="21600" y="21600"/>
                      </a:lnTo>
                      <a:lnTo>
                        <a:pt x="736" y="27193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7389" name="Group 60"/>
                <p:cNvGrpSpPr>
                  <a:grpSpLocks/>
                </p:cNvGrpSpPr>
                <p:nvPr/>
              </p:nvGrpSpPr>
              <p:grpSpPr bwMode="auto">
                <a:xfrm>
                  <a:off x="2935" y="3229"/>
                  <a:ext cx="200" cy="131"/>
                  <a:chOff x="2935" y="3229"/>
                  <a:chExt cx="200" cy="131"/>
                </a:xfrm>
              </p:grpSpPr>
              <p:grpSp>
                <p:nvGrpSpPr>
                  <p:cNvPr id="5741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935" y="3229"/>
                    <a:ext cx="190" cy="111"/>
                    <a:chOff x="2935" y="3229"/>
                    <a:chExt cx="190" cy="111"/>
                  </a:xfrm>
                </p:grpSpPr>
                <p:sp>
                  <p:nvSpPr>
                    <p:cNvPr id="57415" name="Arc 62"/>
                    <p:cNvSpPr>
                      <a:spLocks/>
                    </p:cNvSpPr>
                    <p:nvPr/>
                  </p:nvSpPr>
                  <p:spPr bwMode="auto">
                    <a:xfrm>
                      <a:off x="2935" y="3230"/>
                      <a:ext cx="189" cy="109"/>
                    </a:xfrm>
                    <a:custGeom>
                      <a:avLst/>
                      <a:gdLst>
                        <a:gd name="T0" fmla="*/ 0 w 42523"/>
                        <a:gd name="T1" fmla="*/ 0 h 26224"/>
                        <a:gd name="T2" fmla="*/ 0 w 42523"/>
                        <a:gd name="T3" fmla="*/ 0 h 26224"/>
                        <a:gd name="T4" fmla="*/ 0 w 42523"/>
                        <a:gd name="T5" fmla="*/ 0 h 2622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523" h="26224" fill="none" extrusionOk="0">
                          <a:moveTo>
                            <a:pt x="500" y="26224"/>
                          </a:moveTo>
                          <a:cubicBezTo>
                            <a:pt x="167" y="24705"/>
                            <a:pt x="0" y="23154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62" y="0"/>
                            <a:pt x="40072" y="6680"/>
                            <a:pt x="42522" y="16233"/>
                          </a:cubicBezTo>
                        </a:path>
                        <a:path w="42523" h="26224" stroke="0" extrusionOk="0">
                          <a:moveTo>
                            <a:pt x="500" y="26224"/>
                          </a:moveTo>
                          <a:cubicBezTo>
                            <a:pt x="167" y="24705"/>
                            <a:pt x="0" y="23154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62" y="0"/>
                            <a:pt x="40072" y="6680"/>
                            <a:pt x="42522" y="16233"/>
                          </a:cubicBezTo>
                          <a:lnTo>
                            <a:pt x="21600" y="21600"/>
                          </a:lnTo>
                          <a:lnTo>
                            <a:pt x="500" y="26224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16" name="Arc 63"/>
                    <p:cNvSpPr>
                      <a:spLocks/>
                    </p:cNvSpPr>
                    <p:nvPr/>
                  </p:nvSpPr>
                  <p:spPr bwMode="auto">
                    <a:xfrm>
                      <a:off x="2935" y="3241"/>
                      <a:ext cx="96" cy="98"/>
                    </a:xfrm>
                    <a:custGeom>
                      <a:avLst/>
                      <a:gdLst>
                        <a:gd name="T0" fmla="*/ 0 w 21600"/>
                        <a:gd name="T1" fmla="*/ 0 h 23647"/>
                        <a:gd name="T2" fmla="*/ 0 w 21600"/>
                        <a:gd name="T3" fmla="*/ 0 h 23647"/>
                        <a:gd name="T4" fmla="*/ 0 w 21600"/>
                        <a:gd name="T5" fmla="*/ 0 h 23647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3647" fill="none" extrusionOk="0">
                          <a:moveTo>
                            <a:pt x="500" y="23647"/>
                          </a:moveTo>
                          <a:cubicBezTo>
                            <a:pt x="167" y="22128"/>
                            <a:pt x="0" y="20577"/>
                            <a:pt x="0" y="19023"/>
                          </a:cubicBezTo>
                          <a:cubicBezTo>
                            <a:pt x="0" y="11073"/>
                            <a:pt x="4366" y="3765"/>
                            <a:pt x="11368" y="0"/>
                          </a:cubicBezTo>
                        </a:path>
                        <a:path w="21600" h="23647" stroke="0" extrusionOk="0">
                          <a:moveTo>
                            <a:pt x="500" y="23647"/>
                          </a:moveTo>
                          <a:cubicBezTo>
                            <a:pt x="167" y="22128"/>
                            <a:pt x="0" y="20577"/>
                            <a:pt x="0" y="19023"/>
                          </a:cubicBezTo>
                          <a:cubicBezTo>
                            <a:pt x="0" y="11073"/>
                            <a:pt x="4366" y="3765"/>
                            <a:pt x="11368" y="0"/>
                          </a:cubicBezTo>
                          <a:lnTo>
                            <a:pt x="21600" y="19023"/>
                          </a:lnTo>
                          <a:lnTo>
                            <a:pt x="500" y="2364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17" name="Arc 64"/>
                    <p:cNvSpPr>
                      <a:spLocks/>
                    </p:cNvSpPr>
                    <p:nvPr/>
                  </p:nvSpPr>
                  <p:spPr bwMode="auto">
                    <a:xfrm>
                      <a:off x="2936" y="3229"/>
                      <a:ext cx="189" cy="111"/>
                    </a:xfrm>
                    <a:custGeom>
                      <a:avLst/>
                      <a:gdLst>
                        <a:gd name="T0" fmla="*/ 0 w 42478"/>
                        <a:gd name="T1" fmla="*/ 0 h 26504"/>
                        <a:gd name="T2" fmla="*/ 0 w 42478"/>
                        <a:gd name="T3" fmla="*/ 0 h 26504"/>
                        <a:gd name="T4" fmla="*/ 0 w 42478"/>
                        <a:gd name="T5" fmla="*/ 0 h 2650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478" h="26504" fill="none" extrusionOk="0">
                          <a:moveTo>
                            <a:pt x="564" y="26503"/>
                          </a:moveTo>
                          <a:cubicBezTo>
                            <a:pt x="189" y="24896"/>
                            <a:pt x="0" y="232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96" y="0"/>
                            <a:pt x="39966" y="6593"/>
                            <a:pt x="42478" y="16062"/>
                          </a:cubicBezTo>
                        </a:path>
                        <a:path w="42478" h="26504" stroke="0" extrusionOk="0">
                          <a:moveTo>
                            <a:pt x="564" y="26503"/>
                          </a:moveTo>
                          <a:cubicBezTo>
                            <a:pt x="189" y="24896"/>
                            <a:pt x="0" y="232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96" y="0"/>
                            <a:pt x="39966" y="6593"/>
                            <a:pt x="42478" y="16062"/>
                          </a:cubicBezTo>
                          <a:lnTo>
                            <a:pt x="21600" y="21600"/>
                          </a:lnTo>
                          <a:lnTo>
                            <a:pt x="564" y="26503"/>
                          </a:lnTo>
                          <a:close/>
                        </a:path>
                      </a:pathLst>
                    </a:custGeom>
                    <a:noFill/>
                    <a:ln w="142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414" name="Arc 65"/>
                  <p:cNvSpPr>
                    <a:spLocks/>
                  </p:cNvSpPr>
                  <p:nvPr/>
                </p:nvSpPr>
                <p:spPr bwMode="auto">
                  <a:xfrm>
                    <a:off x="2946" y="3249"/>
                    <a:ext cx="189" cy="111"/>
                  </a:xfrm>
                  <a:custGeom>
                    <a:avLst/>
                    <a:gdLst>
                      <a:gd name="T0" fmla="*/ 0 w 42418"/>
                      <a:gd name="T1" fmla="*/ 0 h 26454"/>
                      <a:gd name="T2" fmla="*/ 0 w 42418"/>
                      <a:gd name="T3" fmla="*/ 0 h 26454"/>
                      <a:gd name="T4" fmla="*/ 0 w 42418"/>
                      <a:gd name="T5" fmla="*/ 0 h 2645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418" h="26454" fill="none" extrusionOk="0">
                        <a:moveTo>
                          <a:pt x="552" y="26453"/>
                        </a:moveTo>
                        <a:cubicBezTo>
                          <a:pt x="185" y="24862"/>
                          <a:pt x="0" y="2323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0" y="0"/>
                          <a:pt x="39827" y="6480"/>
                          <a:pt x="42417" y="15839"/>
                        </a:cubicBezTo>
                      </a:path>
                      <a:path w="42418" h="26454" stroke="0" extrusionOk="0">
                        <a:moveTo>
                          <a:pt x="552" y="26453"/>
                        </a:moveTo>
                        <a:cubicBezTo>
                          <a:pt x="185" y="24862"/>
                          <a:pt x="0" y="2323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0" y="0"/>
                          <a:pt x="39827" y="6480"/>
                          <a:pt x="42417" y="15839"/>
                        </a:cubicBezTo>
                        <a:lnTo>
                          <a:pt x="21600" y="21600"/>
                        </a:lnTo>
                        <a:lnTo>
                          <a:pt x="552" y="26453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390" name="Group 66"/>
                <p:cNvGrpSpPr>
                  <a:grpSpLocks/>
                </p:cNvGrpSpPr>
                <p:nvPr/>
              </p:nvGrpSpPr>
              <p:grpSpPr bwMode="auto">
                <a:xfrm>
                  <a:off x="2954" y="3267"/>
                  <a:ext cx="200" cy="129"/>
                  <a:chOff x="2954" y="3267"/>
                  <a:chExt cx="200" cy="129"/>
                </a:xfrm>
              </p:grpSpPr>
              <p:grpSp>
                <p:nvGrpSpPr>
                  <p:cNvPr id="57408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954" y="3267"/>
                    <a:ext cx="190" cy="110"/>
                    <a:chOff x="2954" y="3267"/>
                    <a:chExt cx="190" cy="110"/>
                  </a:xfrm>
                </p:grpSpPr>
                <p:sp>
                  <p:nvSpPr>
                    <p:cNvPr id="57410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2954" y="3267"/>
                      <a:ext cx="189" cy="108"/>
                    </a:xfrm>
                    <a:custGeom>
                      <a:avLst/>
                      <a:gdLst>
                        <a:gd name="T0" fmla="*/ 0 w 42574"/>
                        <a:gd name="T1" fmla="*/ 0 h 25967"/>
                        <a:gd name="T2" fmla="*/ 0 w 42574"/>
                        <a:gd name="T3" fmla="*/ 0 h 25967"/>
                        <a:gd name="T4" fmla="*/ 0 w 42574"/>
                        <a:gd name="T5" fmla="*/ 0 h 25967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574" h="25967" fill="none" extrusionOk="0">
                          <a:moveTo>
                            <a:pt x="446" y="25966"/>
                          </a:moveTo>
                          <a:cubicBezTo>
                            <a:pt x="149" y="24530"/>
                            <a:pt x="0" y="2306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7"/>
                          </a:cubicBezTo>
                        </a:path>
                        <a:path w="42574" h="25967" stroke="0" extrusionOk="0">
                          <a:moveTo>
                            <a:pt x="446" y="25966"/>
                          </a:moveTo>
                          <a:cubicBezTo>
                            <a:pt x="149" y="24530"/>
                            <a:pt x="0" y="2306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7"/>
                          </a:cubicBezTo>
                          <a:lnTo>
                            <a:pt x="21600" y="21600"/>
                          </a:lnTo>
                          <a:lnTo>
                            <a:pt x="446" y="25966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11" name="Arc 69"/>
                    <p:cNvSpPr>
                      <a:spLocks/>
                    </p:cNvSpPr>
                    <p:nvPr/>
                  </p:nvSpPr>
                  <p:spPr bwMode="auto">
                    <a:xfrm>
                      <a:off x="2954" y="3278"/>
                      <a:ext cx="96" cy="97"/>
                    </a:xfrm>
                    <a:custGeom>
                      <a:avLst/>
                      <a:gdLst>
                        <a:gd name="T0" fmla="*/ 0 w 21600"/>
                        <a:gd name="T1" fmla="*/ 0 h 23270"/>
                        <a:gd name="T2" fmla="*/ 0 w 21600"/>
                        <a:gd name="T3" fmla="*/ 0 h 23270"/>
                        <a:gd name="T4" fmla="*/ 0 w 21600"/>
                        <a:gd name="T5" fmla="*/ 0 h 2327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3270" fill="none" extrusionOk="0">
                          <a:moveTo>
                            <a:pt x="446" y="23269"/>
                          </a:moveTo>
                          <a:cubicBezTo>
                            <a:pt x="149" y="21833"/>
                            <a:pt x="0" y="20370"/>
                            <a:pt x="0" y="18903"/>
                          </a:cubicBezTo>
                          <a:cubicBezTo>
                            <a:pt x="0" y="11042"/>
                            <a:pt x="4269" y="3802"/>
                            <a:pt x="11148" y="-1"/>
                          </a:cubicBezTo>
                        </a:path>
                        <a:path w="21600" h="23270" stroke="0" extrusionOk="0">
                          <a:moveTo>
                            <a:pt x="446" y="23269"/>
                          </a:moveTo>
                          <a:cubicBezTo>
                            <a:pt x="149" y="21833"/>
                            <a:pt x="0" y="20370"/>
                            <a:pt x="0" y="18903"/>
                          </a:cubicBezTo>
                          <a:cubicBezTo>
                            <a:pt x="0" y="11042"/>
                            <a:pt x="4269" y="3802"/>
                            <a:pt x="11148" y="-1"/>
                          </a:cubicBezTo>
                          <a:lnTo>
                            <a:pt x="21600" y="18903"/>
                          </a:lnTo>
                          <a:lnTo>
                            <a:pt x="446" y="2326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12" name="Arc 70"/>
                    <p:cNvSpPr>
                      <a:spLocks/>
                    </p:cNvSpPr>
                    <p:nvPr/>
                  </p:nvSpPr>
                  <p:spPr bwMode="auto">
                    <a:xfrm>
                      <a:off x="2954" y="3267"/>
                      <a:ext cx="190" cy="110"/>
                    </a:xfrm>
                    <a:custGeom>
                      <a:avLst/>
                      <a:gdLst>
                        <a:gd name="T0" fmla="*/ 0 w 42509"/>
                        <a:gd name="T1" fmla="*/ 0 h 26453"/>
                        <a:gd name="T2" fmla="*/ 0 w 42509"/>
                        <a:gd name="T3" fmla="*/ 0 h 26453"/>
                        <a:gd name="T4" fmla="*/ 0 w 42509"/>
                        <a:gd name="T5" fmla="*/ 0 h 2645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509" h="26453" fill="none" extrusionOk="0">
                          <a:moveTo>
                            <a:pt x="552" y="26452"/>
                          </a:moveTo>
                          <a:cubicBezTo>
                            <a:pt x="185" y="24861"/>
                            <a:pt x="0" y="2323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41" y="0"/>
                            <a:pt x="40039" y="6653"/>
                            <a:pt x="42508" y="16180"/>
                          </a:cubicBezTo>
                        </a:path>
                        <a:path w="42509" h="26453" stroke="0" extrusionOk="0">
                          <a:moveTo>
                            <a:pt x="552" y="26452"/>
                          </a:moveTo>
                          <a:cubicBezTo>
                            <a:pt x="185" y="24861"/>
                            <a:pt x="0" y="2323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41" y="0"/>
                            <a:pt x="40039" y="6653"/>
                            <a:pt x="42508" y="16180"/>
                          </a:cubicBezTo>
                          <a:lnTo>
                            <a:pt x="21600" y="21600"/>
                          </a:lnTo>
                          <a:lnTo>
                            <a:pt x="552" y="26452"/>
                          </a:lnTo>
                          <a:close/>
                        </a:path>
                      </a:pathLst>
                    </a:custGeom>
                    <a:noFill/>
                    <a:ln w="142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409" name="Arc 71"/>
                  <p:cNvSpPr>
                    <a:spLocks/>
                  </p:cNvSpPr>
                  <p:nvPr/>
                </p:nvSpPr>
                <p:spPr bwMode="auto">
                  <a:xfrm>
                    <a:off x="2964" y="3286"/>
                    <a:ext cx="190" cy="110"/>
                  </a:xfrm>
                  <a:custGeom>
                    <a:avLst/>
                    <a:gdLst>
                      <a:gd name="T0" fmla="*/ 0 w 42516"/>
                      <a:gd name="T1" fmla="*/ 0 h 26198"/>
                      <a:gd name="T2" fmla="*/ 0 w 42516"/>
                      <a:gd name="T3" fmla="*/ 0 h 26198"/>
                      <a:gd name="T4" fmla="*/ 0 w 42516"/>
                      <a:gd name="T5" fmla="*/ 0 h 2619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516" h="26198" fill="none" extrusionOk="0">
                        <a:moveTo>
                          <a:pt x="495" y="26197"/>
                        </a:moveTo>
                        <a:cubicBezTo>
                          <a:pt x="165" y="24687"/>
                          <a:pt x="0" y="2314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52" y="0"/>
                          <a:pt x="40056" y="6667"/>
                          <a:pt x="42516" y="16207"/>
                        </a:cubicBezTo>
                      </a:path>
                      <a:path w="42516" h="26198" stroke="0" extrusionOk="0">
                        <a:moveTo>
                          <a:pt x="495" y="26197"/>
                        </a:moveTo>
                        <a:cubicBezTo>
                          <a:pt x="165" y="24687"/>
                          <a:pt x="0" y="2314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52" y="0"/>
                          <a:pt x="40056" y="6667"/>
                          <a:pt x="42516" y="16207"/>
                        </a:cubicBezTo>
                        <a:lnTo>
                          <a:pt x="21600" y="21600"/>
                        </a:lnTo>
                        <a:lnTo>
                          <a:pt x="495" y="2619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391" name="Group 72"/>
                <p:cNvGrpSpPr>
                  <a:grpSpLocks/>
                </p:cNvGrpSpPr>
                <p:nvPr/>
              </p:nvGrpSpPr>
              <p:grpSpPr bwMode="auto">
                <a:xfrm>
                  <a:off x="2973" y="3302"/>
                  <a:ext cx="190" cy="108"/>
                  <a:chOff x="2973" y="3302"/>
                  <a:chExt cx="190" cy="108"/>
                </a:xfrm>
              </p:grpSpPr>
              <p:sp>
                <p:nvSpPr>
                  <p:cNvPr id="57406" name="Arc 73"/>
                  <p:cNvSpPr>
                    <a:spLocks/>
                  </p:cNvSpPr>
                  <p:nvPr/>
                </p:nvSpPr>
                <p:spPr bwMode="auto">
                  <a:xfrm>
                    <a:off x="2973" y="3302"/>
                    <a:ext cx="190" cy="107"/>
                  </a:xfrm>
                  <a:custGeom>
                    <a:avLst/>
                    <a:gdLst>
                      <a:gd name="T0" fmla="*/ 0 w 42653"/>
                      <a:gd name="T1" fmla="*/ 0 h 25777"/>
                      <a:gd name="T2" fmla="*/ 0 w 42653"/>
                      <a:gd name="T3" fmla="*/ 0 h 25777"/>
                      <a:gd name="T4" fmla="*/ 0 w 42653"/>
                      <a:gd name="T5" fmla="*/ 0 h 257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653" h="25777" fill="none" extrusionOk="0">
                        <a:moveTo>
                          <a:pt x="407" y="25777"/>
                        </a:moveTo>
                        <a:cubicBezTo>
                          <a:pt x="136" y="24401"/>
                          <a:pt x="0" y="2300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668" y="0"/>
                          <a:pt x="40402" y="6956"/>
                          <a:pt x="42653" y="16770"/>
                        </a:cubicBezTo>
                      </a:path>
                      <a:path w="42653" h="25777" stroke="0" extrusionOk="0">
                        <a:moveTo>
                          <a:pt x="407" y="25777"/>
                        </a:moveTo>
                        <a:cubicBezTo>
                          <a:pt x="136" y="24401"/>
                          <a:pt x="0" y="2300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668" y="0"/>
                          <a:pt x="40402" y="6956"/>
                          <a:pt x="42653" y="16770"/>
                        </a:cubicBezTo>
                        <a:lnTo>
                          <a:pt x="21600" y="21600"/>
                        </a:lnTo>
                        <a:lnTo>
                          <a:pt x="407" y="2577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07" name="Arc 74"/>
                  <p:cNvSpPr>
                    <a:spLocks/>
                  </p:cNvSpPr>
                  <p:nvPr/>
                </p:nvSpPr>
                <p:spPr bwMode="auto">
                  <a:xfrm>
                    <a:off x="2973" y="3313"/>
                    <a:ext cx="96" cy="97"/>
                  </a:xfrm>
                  <a:custGeom>
                    <a:avLst/>
                    <a:gdLst>
                      <a:gd name="T0" fmla="*/ 0 w 21600"/>
                      <a:gd name="T1" fmla="*/ 0 h 23176"/>
                      <a:gd name="T2" fmla="*/ 0 w 21600"/>
                      <a:gd name="T3" fmla="*/ 0 h 23176"/>
                      <a:gd name="T4" fmla="*/ 0 w 21600"/>
                      <a:gd name="T5" fmla="*/ 0 h 231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3176" fill="none" extrusionOk="0">
                        <a:moveTo>
                          <a:pt x="407" y="23176"/>
                        </a:moveTo>
                        <a:cubicBezTo>
                          <a:pt x="136" y="21800"/>
                          <a:pt x="0" y="20401"/>
                          <a:pt x="0" y="18999"/>
                        </a:cubicBezTo>
                        <a:cubicBezTo>
                          <a:pt x="0" y="11067"/>
                          <a:pt x="4347" y="3773"/>
                          <a:pt x="11323" y="-1"/>
                        </a:cubicBezTo>
                      </a:path>
                      <a:path w="21600" h="23176" stroke="0" extrusionOk="0">
                        <a:moveTo>
                          <a:pt x="407" y="23176"/>
                        </a:moveTo>
                        <a:cubicBezTo>
                          <a:pt x="136" y="21800"/>
                          <a:pt x="0" y="20401"/>
                          <a:pt x="0" y="18999"/>
                        </a:cubicBezTo>
                        <a:cubicBezTo>
                          <a:pt x="0" y="11067"/>
                          <a:pt x="4347" y="3773"/>
                          <a:pt x="11323" y="-1"/>
                        </a:cubicBezTo>
                        <a:lnTo>
                          <a:pt x="21600" y="18999"/>
                        </a:lnTo>
                        <a:lnTo>
                          <a:pt x="407" y="23176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392" name="Group 75"/>
                <p:cNvGrpSpPr>
                  <a:grpSpLocks/>
                </p:cNvGrpSpPr>
                <p:nvPr/>
              </p:nvGrpSpPr>
              <p:grpSpPr bwMode="auto">
                <a:xfrm>
                  <a:off x="2974" y="3302"/>
                  <a:ext cx="200" cy="128"/>
                  <a:chOff x="2974" y="3302"/>
                  <a:chExt cx="200" cy="128"/>
                </a:xfrm>
              </p:grpSpPr>
              <p:sp>
                <p:nvSpPr>
                  <p:cNvPr id="57404" name="Arc 76"/>
                  <p:cNvSpPr>
                    <a:spLocks/>
                  </p:cNvSpPr>
                  <p:nvPr/>
                </p:nvSpPr>
                <p:spPr bwMode="auto">
                  <a:xfrm>
                    <a:off x="2974" y="3302"/>
                    <a:ext cx="190" cy="108"/>
                  </a:xfrm>
                  <a:custGeom>
                    <a:avLst/>
                    <a:gdLst>
                      <a:gd name="T0" fmla="*/ 0 w 42568"/>
                      <a:gd name="T1" fmla="*/ 0 h 25989"/>
                      <a:gd name="T2" fmla="*/ 0 w 42568"/>
                      <a:gd name="T3" fmla="*/ 0 h 25989"/>
                      <a:gd name="T4" fmla="*/ 0 w 42568"/>
                      <a:gd name="T5" fmla="*/ 0 h 2598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568" h="25989" fill="none" extrusionOk="0">
                        <a:moveTo>
                          <a:pt x="450" y="25989"/>
                        </a:moveTo>
                        <a:cubicBezTo>
                          <a:pt x="150" y="24545"/>
                          <a:pt x="0" y="2307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31" y="0"/>
                          <a:pt x="40182" y="6771"/>
                          <a:pt x="42567" y="16412"/>
                        </a:cubicBezTo>
                      </a:path>
                      <a:path w="42568" h="25989" stroke="0" extrusionOk="0">
                        <a:moveTo>
                          <a:pt x="450" y="25989"/>
                        </a:moveTo>
                        <a:cubicBezTo>
                          <a:pt x="150" y="24545"/>
                          <a:pt x="0" y="2307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31" y="0"/>
                          <a:pt x="40182" y="6771"/>
                          <a:pt x="42567" y="16412"/>
                        </a:cubicBezTo>
                        <a:lnTo>
                          <a:pt x="21600" y="21600"/>
                        </a:lnTo>
                        <a:lnTo>
                          <a:pt x="450" y="25989"/>
                        </a:lnTo>
                        <a:close/>
                      </a:path>
                    </a:pathLst>
                  </a:cu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05" name="Arc 77"/>
                  <p:cNvSpPr>
                    <a:spLocks/>
                  </p:cNvSpPr>
                  <p:nvPr/>
                </p:nvSpPr>
                <p:spPr bwMode="auto">
                  <a:xfrm>
                    <a:off x="2984" y="3321"/>
                    <a:ext cx="190" cy="109"/>
                  </a:xfrm>
                  <a:custGeom>
                    <a:avLst/>
                    <a:gdLst>
                      <a:gd name="T0" fmla="*/ 0 w 42574"/>
                      <a:gd name="T1" fmla="*/ 0 h 25966"/>
                      <a:gd name="T2" fmla="*/ 0 w 42574"/>
                      <a:gd name="T3" fmla="*/ 0 h 25966"/>
                      <a:gd name="T4" fmla="*/ 0 w 42574"/>
                      <a:gd name="T5" fmla="*/ 0 h 2596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574" h="25966" fill="none" extrusionOk="0">
                        <a:moveTo>
                          <a:pt x="445" y="25966"/>
                        </a:moveTo>
                        <a:cubicBezTo>
                          <a:pt x="149" y="24529"/>
                          <a:pt x="0" y="2306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41" y="0"/>
                          <a:pt x="40198" y="6785"/>
                          <a:pt x="42574" y="16438"/>
                        </a:cubicBezTo>
                      </a:path>
                      <a:path w="42574" h="25966" stroke="0" extrusionOk="0">
                        <a:moveTo>
                          <a:pt x="445" y="25966"/>
                        </a:moveTo>
                        <a:cubicBezTo>
                          <a:pt x="149" y="24529"/>
                          <a:pt x="0" y="2306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41" y="0"/>
                          <a:pt x="40198" y="6785"/>
                          <a:pt x="42574" y="16438"/>
                        </a:cubicBezTo>
                        <a:lnTo>
                          <a:pt x="21600" y="21600"/>
                        </a:lnTo>
                        <a:lnTo>
                          <a:pt x="445" y="25966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393" name="Group 78"/>
                <p:cNvGrpSpPr>
                  <a:grpSpLocks/>
                </p:cNvGrpSpPr>
                <p:nvPr/>
              </p:nvGrpSpPr>
              <p:grpSpPr bwMode="auto">
                <a:xfrm>
                  <a:off x="2865" y="3143"/>
                  <a:ext cx="619" cy="889"/>
                  <a:chOff x="2865" y="3143"/>
                  <a:chExt cx="619" cy="889"/>
                </a:xfrm>
              </p:grpSpPr>
              <p:sp>
                <p:nvSpPr>
                  <p:cNvPr id="5740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045" y="3143"/>
                    <a:ext cx="439" cy="790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0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3207"/>
                    <a:ext cx="441" cy="825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394" name="Group 81"/>
                <p:cNvGrpSpPr>
                  <a:grpSpLocks/>
                </p:cNvGrpSpPr>
                <p:nvPr/>
              </p:nvGrpSpPr>
              <p:grpSpPr bwMode="auto">
                <a:xfrm>
                  <a:off x="2993" y="3337"/>
                  <a:ext cx="198" cy="127"/>
                  <a:chOff x="2993" y="3337"/>
                  <a:chExt cx="198" cy="127"/>
                </a:xfrm>
              </p:grpSpPr>
              <p:grpSp>
                <p:nvGrpSpPr>
                  <p:cNvPr id="57397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993" y="3337"/>
                    <a:ext cx="190" cy="106"/>
                    <a:chOff x="2993" y="3337"/>
                    <a:chExt cx="190" cy="106"/>
                  </a:xfrm>
                </p:grpSpPr>
                <p:sp>
                  <p:nvSpPr>
                    <p:cNvPr id="57400" name="Arc 83"/>
                    <p:cNvSpPr>
                      <a:spLocks/>
                    </p:cNvSpPr>
                    <p:nvPr/>
                  </p:nvSpPr>
                  <p:spPr bwMode="auto">
                    <a:xfrm>
                      <a:off x="2993" y="3337"/>
                      <a:ext cx="190" cy="106"/>
                    </a:xfrm>
                    <a:custGeom>
                      <a:avLst/>
                      <a:gdLst>
                        <a:gd name="T0" fmla="*/ 0 w 42705"/>
                        <a:gd name="T1" fmla="*/ 0 h 25499"/>
                        <a:gd name="T2" fmla="*/ 0 w 42705"/>
                        <a:gd name="T3" fmla="*/ 0 h 25499"/>
                        <a:gd name="T4" fmla="*/ 0 w 42705"/>
                        <a:gd name="T5" fmla="*/ 0 h 25499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705" h="25499" fill="none" extrusionOk="0">
                          <a:moveTo>
                            <a:pt x="354" y="25499"/>
                          </a:moveTo>
                          <a:cubicBezTo>
                            <a:pt x="118" y="24212"/>
                            <a:pt x="0" y="2290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7" y="0"/>
                            <a:pt x="40542" y="7076"/>
                            <a:pt x="42704" y="17001"/>
                          </a:cubicBezTo>
                        </a:path>
                        <a:path w="42705" h="25499" stroke="0" extrusionOk="0">
                          <a:moveTo>
                            <a:pt x="354" y="25499"/>
                          </a:moveTo>
                          <a:cubicBezTo>
                            <a:pt x="118" y="24212"/>
                            <a:pt x="0" y="2290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7" y="0"/>
                            <a:pt x="40542" y="7076"/>
                            <a:pt x="42704" y="17001"/>
                          </a:cubicBezTo>
                          <a:lnTo>
                            <a:pt x="21600" y="21600"/>
                          </a:lnTo>
                          <a:lnTo>
                            <a:pt x="354" y="25499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01" name="Arc 84"/>
                    <p:cNvSpPr>
                      <a:spLocks/>
                    </p:cNvSpPr>
                    <p:nvPr/>
                  </p:nvSpPr>
                  <p:spPr bwMode="auto">
                    <a:xfrm>
                      <a:off x="2993" y="3348"/>
                      <a:ext cx="96" cy="95"/>
                    </a:xfrm>
                    <a:custGeom>
                      <a:avLst/>
                      <a:gdLst>
                        <a:gd name="T0" fmla="*/ 0 w 21600"/>
                        <a:gd name="T1" fmla="*/ 0 h 22898"/>
                        <a:gd name="T2" fmla="*/ 0 w 21600"/>
                        <a:gd name="T3" fmla="*/ 0 h 22898"/>
                        <a:gd name="T4" fmla="*/ 0 w 21600"/>
                        <a:gd name="T5" fmla="*/ 0 h 2289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2898" fill="none" extrusionOk="0">
                          <a:moveTo>
                            <a:pt x="354" y="22898"/>
                          </a:moveTo>
                          <a:cubicBezTo>
                            <a:pt x="118" y="21611"/>
                            <a:pt x="0" y="20306"/>
                            <a:pt x="0" y="18999"/>
                          </a:cubicBezTo>
                          <a:cubicBezTo>
                            <a:pt x="0" y="11067"/>
                            <a:pt x="4347" y="3773"/>
                            <a:pt x="11323" y="-1"/>
                          </a:cubicBezTo>
                        </a:path>
                        <a:path w="21600" h="22898" stroke="0" extrusionOk="0">
                          <a:moveTo>
                            <a:pt x="354" y="22898"/>
                          </a:moveTo>
                          <a:cubicBezTo>
                            <a:pt x="118" y="21611"/>
                            <a:pt x="0" y="20306"/>
                            <a:pt x="0" y="18999"/>
                          </a:cubicBezTo>
                          <a:cubicBezTo>
                            <a:pt x="0" y="11067"/>
                            <a:pt x="4347" y="3773"/>
                            <a:pt x="11323" y="-1"/>
                          </a:cubicBezTo>
                          <a:lnTo>
                            <a:pt x="21600" y="18999"/>
                          </a:lnTo>
                          <a:lnTo>
                            <a:pt x="354" y="22898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398" name="Arc 85"/>
                  <p:cNvSpPr>
                    <a:spLocks/>
                  </p:cNvSpPr>
                  <p:nvPr/>
                </p:nvSpPr>
                <p:spPr bwMode="auto">
                  <a:xfrm>
                    <a:off x="2994" y="3337"/>
                    <a:ext cx="190" cy="107"/>
                  </a:xfrm>
                  <a:custGeom>
                    <a:avLst/>
                    <a:gdLst>
                      <a:gd name="T0" fmla="*/ 0 w 42636"/>
                      <a:gd name="T1" fmla="*/ 0 h 25755"/>
                      <a:gd name="T2" fmla="*/ 0 w 42636"/>
                      <a:gd name="T3" fmla="*/ 0 h 25755"/>
                      <a:gd name="T4" fmla="*/ 0 w 42636"/>
                      <a:gd name="T5" fmla="*/ 0 h 2575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636" h="25755" fill="none" extrusionOk="0">
                        <a:moveTo>
                          <a:pt x="403" y="25754"/>
                        </a:moveTo>
                        <a:cubicBezTo>
                          <a:pt x="135" y="24386"/>
                          <a:pt x="0" y="2299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640" y="0"/>
                          <a:pt x="40357" y="6918"/>
                          <a:pt x="42636" y="16696"/>
                        </a:cubicBezTo>
                      </a:path>
                      <a:path w="42636" h="25755" stroke="0" extrusionOk="0">
                        <a:moveTo>
                          <a:pt x="403" y="25754"/>
                        </a:moveTo>
                        <a:cubicBezTo>
                          <a:pt x="135" y="24386"/>
                          <a:pt x="0" y="2299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640" y="0"/>
                          <a:pt x="40357" y="6918"/>
                          <a:pt x="42636" y="16696"/>
                        </a:cubicBezTo>
                        <a:lnTo>
                          <a:pt x="21600" y="21600"/>
                        </a:lnTo>
                        <a:lnTo>
                          <a:pt x="403" y="25754"/>
                        </a:lnTo>
                        <a:close/>
                      </a:path>
                    </a:pathLst>
                  </a:cu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99" name="Arc 86"/>
                  <p:cNvSpPr>
                    <a:spLocks/>
                  </p:cNvSpPr>
                  <p:nvPr/>
                </p:nvSpPr>
                <p:spPr bwMode="auto">
                  <a:xfrm>
                    <a:off x="3003" y="3354"/>
                    <a:ext cx="188" cy="110"/>
                  </a:xfrm>
                  <a:custGeom>
                    <a:avLst/>
                    <a:gdLst>
                      <a:gd name="T0" fmla="*/ 0 w 42401"/>
                      <a:gd name="T1" fmla="*/ 0 h 26505"/>
                      <a:gd name="T2" fmla="*/ 0 w 42401"/>
                      <a:gd name="T3" fmla="*/ 0 h 26505"/>
                      <a:gd name="T4" fmla="*/ 0 w 42401"/>
                      <a:gd name="T5" fmla="*/ 0 h 265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401" h="26505" fill="none" extrusionOk="0">
                        <a:moveTo>
                          <a:pt x="564" y="26504"/>
                        </a:moveTo>
                        <a:cubicBezTo>
                          <a:pt x="189" y="24896"/>
                          <a:pt x="0" y="2325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87" y="0"/>
                          <a:pt x="39790" y="6450"/>
                          <a:pt x="42401" y="15779"/>
                        </a:cubicBezTo>
                      </a:path>
                      <a:path w="42401" h="26505" stroke="0" extrusionOk="0">
                        <a:moveTo>
                          <a:pt x="564" y="26504"/>
                        </a:moveTo>
                        <a:cubicBezTo>
                          <a:pt x="189" y="24896"/>
                          <a:pt x="0" y="2325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87" y="0"/>
                          <a:pt x="39790" y="6450"/>
                          <a:pt x="42401" y="15779"/>
                        </a:cubicBezTo>
                        <a:lnTo>
                          <a:pt x="21600" y="21600"/>
                        </a:lnTo>
                        <a:lnTo>
                          <a:pt x="564" y="26504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95" name="Freeform 87"/>
                <p:cNvSpPr>
                  <a:spLocks/>
                </p:cNvSpPr>
                <p:nvPr/>
              </p:nvSpPr>
              <p:spPr bwMode="auto">
                <a:xfrm>
                  <a:off x="2999" y="3358"/>
                  <a:ext cx="381" cy="654"/>
                </a:xfrm>
                <a:custGeom>
                  <a:avLst/>
                  <a:gdLst>
                    <a:gd name="T0" fmla="*/ 48 w 381"/>
                    <a:gd name="T1" fmla="*/ 0 h 654"/>
                    <a:gd name="T2" fmla="*/ 34 w 381"/>
                    <a:gd name="T3" fmla="*/ 9 h 654"/>
                    <a:gd name="T4" fmla="*/ 23 w 381"/>
                    <a:gd name="T5" fmla="*/ 17 h 654"/>
                    <a:gd name="T6" fmla="*/ 13 w 381"/>
                    <a:gd name="T7" fmla="*/ 28 h 654"/>
                    <a:gd name="T8" fmla="*/ 8 w 381"/>
                    <a:gd name="T9" fmla="*/ 39 h 654"/>
                    <a:gd name="T10" fmla="*/ 4 w 381"/>
                    <a:gd name="T11" fmla="*/ 51 h 654"/>
                    <a:gd name="T12" fmla="*/ 1 w 381"/>
                    <a:gd name="T13" fmla="*/ 63 h 654"/>
                    <a:gd name="T14" fmla="*/ 0 w 381"/>
                    <a:gd name="T15" fmla="*/ 78 h 654"/>
                    <a:gd name="T16" fmla="*/ 0 w 381"/>
                    <a:gd name="T17" fmla="*/ 94 h 654"/>
                    <a:gd name="T18" fmla="*/ 296 w 381"/>
                    <a:gd name="T19" fmla="*/ 654 h 654"/>
                    <a:gd name="T20" fmla="*/ 381 w 381"/>
                    <a:gd name="T21" fmla="*/ 595 h 654"/>
                    <a:gd name="T22" fmla="*/ 48 w 381"/>
                    <a:gd name="T23" fmla="*/ 0 h 6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81" h="654">
                      <a:moveTo>
                        <a:pt x="48" y="0"/>
                      </a:moveTo>
                      <a:lnTo>
                        <a:pt x="34" y="9"/>
                      </a:lnTo>
                      <a:lnTo>
                        <a:pt x="23" y="17"/>
                      </a:lnTo>
                      <a:lnTo>
                        <a:pt x="13" y="28"/>
                      </a:lnTo>
                      <a:lnTo>
                        <a:pt x="8" y="39"/>
                      </a:lnTo>
                      <a:lnTo>
                        <a:pt x="4" y="51"/>
                      </a:lnTo>
                      <a:lnTo>
                        <a:pt x="1" y="63"/>
                      </a:lnTo>
                      <a:lnTo>
                        <a:pt x="0" y="78"/>
                      </a:lnTo>
                      <a:lnTo>
                        <a:pt x="0" y="94"/>
                      </a:lnTo>
                      <a:lnTo>
                        <a:pt x="296" y="654"/>
                      </a:lnTo>
                      <a:lnTo>
                        <a:pt x="381" y="59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96" name="Oval 88"/>
                <p:cNvSpPr>
                  <a:spLocks noChangeArrowheads="1"/>
                </p:cNvSpPr>
                <p:nvPr/>
              </p:nvSpPr>
              <p:spPr bwMode="auto">
                <a:xfrm>
                  <a:off x="3299" y="3900"/>
                  <a:ext cx="209" cy="201"/>
                </a:xfrm>
                <a:prstGeom prst="ellipse">
                  <a:avLst/>
                </a:prstGeom>
                <a:solidFill>
                  <a:srgbClr val="7F5F3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0441" name="Oval 89"/>
            <p:cNvSpPr>
              <a:spLocks noChangeArrowheads="1"/>
            </p:cNvSpPr>
            <p:nvPr/>
          </p:nvSpPr>
          <p:spPr bwMode="auto">
            <a:xfrm>
              <a:off x="576" y="3120"/>
              <a:ext cx="1200" cy="1152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8000" b="1">
                  <a:latin typeface="Arial" charset="0"/>
                  <a:ea typeface="ＭＳ Ｐゴシック" charset="0"/>
                </a:rPr>
                <a:t>G</a:t>
              </a:r>
              <a:endParaRPr lang="en-US" b="1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Observations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419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used a queue for a BFS.</a:t>
            </a: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3048000" y="1676400"/>
            <a:ext cx="3124200" cy="12192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733800" y="1752600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Open Nodes</a:t>
            </a:r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32766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46482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304800" y="3200400"/>
            <a:ext cx="4960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If we instead had used a stack, </a:t>
            </a:r>
          </a:p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we would have performed a DFS.</a:t>
            </a:r>
          </a:p>
        </p:txBody>
      </p:sp>
      <p:sp>
        <p:nvSpPr>
          <p:cNvPr id="102410" name="AutoShape 10"/>
          <p:cNvSpPr>
            <a:spLocks noChangeArrowheads="1"/>
          </p:cNvSpPr>
          <p:nvPr/>
        </p:nvSpPr>
        <p:spPr bwMode="auto">
          <a:xfrm>
            <a:off x="6400800" y="3886200"/>
            <a:ext cx="1143000" cy="25908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411" name="Oval 11"/>
          <p:cNvSpPr>
            <a:spLocks noChangeArrowheads="1"/>
          </p:cNvSpPr>
          <p:nvPr/>
        </p:nvSpPr>
        <p:spPr bwMode="auto">
          <a:xfrm>
            <a:off x="6705600" y="5791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6705600" y="5105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2413" name="Oval 13"/>
          <p:cNvSpPr>
            <a:spLocks noChangeArrowheads="1"/>
          </p:cNvSpPr>
          <p:nvPr/>
        </p:nvSpPr>
        <p:spPr bwMode="auto">
          <a:xfrm>
            <a:off x="6705600" y="4419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304800" y="4495800"/>
            <a:ext cx="533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smtClean="0">
                <a:latin typeface="Arial" pitchFamily="34" charset="0"/>
              </a:rPr>
              <a:t>This sometimes results in a different path, although both DFS and BFS are exhaustive searches.  If there</a:t>
            </a:r>
            <a:r>
              <a:rPr lang="ja-JP" altLang="en-US" b="1" smtClean="0">
                <a:latin typeface="Arial" pitchFamily="34" charset="0"/>
              </a:rPr>
              <a:t>’</a:t>
            </a:r>
            <a:r>
              <a:rPr lang="en-US" altLang="ja-JP" b="1" smtClean="0">
                <a:latin typeface="Arial" pitchFamily="34" charset="0"/>
              </a:rPr>
              <a:t>s a path, either will find it.</a:t>
            </a:r>
            <a:endParaRPr lang="en-US" altLang="en-US" b="1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BFS: Step-by-Step</a:t>
            </a:r>
          </a:p>
        </p:txBody>
      </p:sp>
      <p:sp>
        <p:nvSpPr>
          <p:cNvPr id="103427" name="Oval 3"/>
          <p:cNvSpPr>
            <a:spLocks noChangeArrowheads="1"/>
          </p:cNvSpPr>
          <p:nvPr/>
        </p:nvSpPr>
        <p:spPr bwMode="auto">
          <a:xfrm>
            <a:off x="3581400" y="2667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4876800" y="4724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4800600" y="2819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5791200" y="3200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3657600" y="4419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2971800" y="3505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4572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4114800" y="29718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5334000" y="32004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 flipH="1">
            <a:off x="3352800" y="3124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H="1">
            <a:off x="5105400" y="36576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 flipH="1">
            <a:off x="5257800" y="37338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 flipH="1" flipV="1">
            <a:off x="4876800" y="42672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 flipH="1" flipV="1">
            <a:off x="3429000" y="39624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3505200" y="38100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2" name="Oval 18"/>
          <p:cNvSpPr>
            <a:spLocks noChangeArrowheads="1"/>
          </p:cNvSpPr>
          <p:nvPr/>
        </p:nvSpPr>
        <p:spPr bwMode="auto">
          <a:xfrm>
            <a:off x="3352800" y="2438400"/>
            <a:ext cx="990600" cy="990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3" name="Oval 19"/>
          <p:cNvSpPr>
            <a:spLocks noChangeArrowheads="1"/>
          </p:cNvSpPr>
          <p:nvPr/>
        </p:nvSpPr>
        <p:spPr bwMode="auto">
          <a:xfrm rot="-1174511">
            <a:off x="2438400" y="2895600"/>
            <a:ext cx="3276600" cy="1066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4" name="Oval 20"/>
          <p:cNvSpPr>
            <a:spLocks noChangeArrowheads="1"/>
          </p:cNvSpPr>
          <p:nvPr/>
        </p:nvSpPr>
        <p:spPr bwMode="auto">
          <a:xfrm rot="-1692277">
            <a:off x="2895600" y="3276600"/>
            <a:ext cx="3810000" cy="1447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5" name="Oval 21"/>
          <p:cNvSpPr>
            <a:spLocks noChangeArrowheads="1"/>
          </p:cNvSpPr>
          <p:nvPr/>
        </p:nvSpPr>
        <p:spPr bwMode="auto">
          <a:xfrm rot="-1692277">
            <a:off x="4495800" y="4267200"/>
            <a:ext cx="1384300" cy="1447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609600" y="12192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BFS, because it uses a queue, will examine all nodes one step away, then two steps away, then three,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2" grpId="0" animBg="1"/>
      <p:bldP spid="103443" grpId="0" animBg="1"/>
      <p:bldP spid="103444" grpId="0" animBg="1"/>
      <p:bldP spid="10344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206375"/>
            <a:ext cx="7429500" cy="1016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Breadth-First Search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73150"/>
            <a:ext cx="8015287" cy="517525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dirty="0"/>
              <a:t>Problem: It is another systematic way of visiting the vertices of </a:t>
            </a:r>
            <a:r>
              <a:rPr lang="en-US" dirty="0" smtClean="0"/>
              <a:t>a graph G. Start </a:t>
            </a:r>
            <a:r>
              <a:rPr lang="en-US" dirty="0"/>
              <a:t>from a vertex, step forward all </a:t>
            </a:r>
            <a:r>
              <a:rPr lang="en-US" dirty="0" smtClean="0"/>
              <a:t>vertices adjacent </a:t>
            </a:r>
            <a:r>
              <a:rPr lang="en-US" dirty="0"/>
              <a:t>to it, then step forward all vertices adjacent to its sons</a:t>
            </a:r>
            <a:r>
              <a:rPr lang="en-US" dirty="0" smtClean="0"/>
              <a:t>,...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Breadth-First Search algorithm is quite the same </a:t>
            </a:r>
            <a:r>
              <a:rPr lang="en-US" dirty="0" smtClean="0"/>
              <a:t>algorithm as </a:t>
            </a:r>
            <a:r>
              <a:rPr lang="en-US" dirty="0"/>
              <a:t>the iterative DFS, you simply replace the </a:t>
            </a:r>
            <a:r>
              <a:rPr lang="en-US" dirty="0" smtClean="0"/>
              <a:t>stack </a:t>
            </a:r>
            <a:r>
              <a:rPr lang="en-US" dirty="0"/>
              <a:t>with a </a:t>
            </a:r>
            <a:r>
              <a:rPr lang="en-US" dirty="0" smtClean="0"/>
              <a:t>queue</a:t>
            </a:r>
          </a:p>
          <a:p>
            <a:pPr>
              <a:defRPr/>
            </a:pPr>
            <a:r>
              <a:rPr lang="en-US" dirty="0"/>
              <a:t>BFS is classic method to find </a:t>
            </a:r>
            <a:r>
              <a:rPr lang="en-US" dirty="0" smtClean="0"/>
              <a:t>a path with the fewest nodes from</a:t>
            </a:r>
            <a:r>
              <a:rPr lang="en-US" dirty="0"/>
              <a:t> </a:t>
            </a:r>
            <a:r>
              <a:rPr lang="en-US" dirty="0" smtClean="0"/>
              <a:t>source vertex v</a:t>
            </a:r>
            <a:r>
              <a:rPr lang="en-US" dirty="0"/>
              <a:t> to </a:t>
            </a:r>
            <a:r>
              <a:rPr lang="en-US" dirty="0" smtClean="0"/>
              <a:t>target vertex 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229E5-B58D-4223-835F-72DE9364FD85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</a:t>
            </a:r>
            <a:r>
              <a:rPr lang="en-US" dirty="0" smtClean="0"/>
              <a:t>FS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327150"/>
            <a:ext cx="8015287" cy="492125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 err="1"/>
              <a:t>bfs</a:t>
            </a:r>
            <a:r>
              <a:rPr lang="en-US" dirty="0"/>
              <a:t>(s)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initialize </a:t>
            </a:r>
            <a:r>
              <a:rPr lang="en-US" dirty="0"/>
              <a:t>Q to be a queue with one element s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while </a:t>
            </a:r>
            <a:r>
              <a:rPr lang="en-US" dirty="0"/>
              <a:t>Q not empty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take </a:t>
            </a:r>
            <a:r>
              <a:rPr lang="en-US" dirty="0"/>
              <a:t>a node u from Q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if </a:t>
            </a:r>
            <a:r>
              <a:rPr lang="en-US" dirty="0"/>
              <a:t>explored[u]=false then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	set </a:t>
            </a:r>
            <a:r>
              <a:rPr lang="en-US" dirty="0"/>
              <a:t>explored[u]= true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	for </a:t>
            </a:r>
            <a:r>
              <a:rPr lang="en-US" dirty="0"/>
              <a:t>each edge (</a:t>
            </a:r>
            <a:r>
              <a:rPr lang="en-US" dirty="0" err="1"/>
              <a:t>u,v</a:t>
            </a:r>
            <a:r>
              <a:rPr lang="en-US" dirty="0"/>
              <a:t>) adjacent to u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		add </a:t>
            </a:r>
            <a:r>
              <a:rPr lang="en-US" dirty="0"/>
              <a:t>v to Q</a:t>
            </a:r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	end</a:t>
            </a:r>
            <a:endParaRPr lang="en-US" dirty="0"/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 smtClean="0"/>
              <a:t>		end</a:t>
            </a:r>
            <a:endParaRPr lang="en-US" dirty="0"/>
          </a:p>
          <a:p>
            <a:pPr marL="0" indent="0">
              <a:buFontTx/>
              <a:buNone/>
              <a:tabLst>
                <a:tab pos="230188" algn="l"/>
                <a:tab pos="461963" algn="l"/>
                <a:tab pos="684213" algn="l"/>
                <a:tab pos="914400" algn="l"/>
              </a:tabLst>
              <a:defRPr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58439-FD6F-43AA-A9A8-9E60FD021F2E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124200" y="1447800"/>
            <a:ext cx="2743200" cy="518160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6019800" y="1431925"/>
            <a:ext cx="2743200" cy="518160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52400" y="1447800"/>
            <a:ext cx="2743200" cy="518160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Graphs :: Contrasted </a:t>
            </a:r>
            <a:br>
              <a:rPr lang="en-US" sz="3600" smtClean="0">
                <a:ea typeface="+mj-ea"/>
                <a:cs typeface="+mj-cs"/>
              </a:rPr>
            </a:br>
            <a:r>
              <a:rPr lang="en-US" sz="3600" smtClean="0">
                <a:ea typeface="+mj-ea"/>
                <a:cs typeface="+mj-cs"/>
              </a:rPr>
              <a:t>to Simple Data Structures</a:t>
            </a:r>
            <a:endParaRPr lang="en-US" smtClean="0">
              <a:ea typeface="+mj-ea"/>
              <a:cs typeface="+mj-cs"/>
            </a:endParaRP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6324600" y="2041525"/>
            <a:ext cx="2286000" cy="2286000"/>
            <a:chOff x="336" y="1296"/>
            <a:chExt cx="1632" cy="1584"/>
          </a:xfrm>
        </p:grpSpPr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336" y="1296"/>
              <a:ext cx="335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1633" y="1536"/>
              <a:ext cx="335" cy="33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1344" y="2545"/>
              <a:ext cx="340" cy="335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480" y="2112"/>
              <a:ext cx="337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671" y="1489"/>
              <a:ext cx="961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768" y="1824"/>
              <a:ext cx="91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768" y="2400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 flipV="1">
              <a:off x="528" y="1632"/>
              <a:ext cx="96" cy="4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H="1">
              <a:off x="1584" y="1872"/>
              <a:ext cx="193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624" y="1584"/>
              <a:ext cx="816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3505200" y="1812925"/>
            <a:ext cx="2209800" cy="2514600"/>
            <a:chOff x="3696" y="1056"/>
            <a:chExt cx="1536" cy="1728"/>
          </a:xfrm>
        </p:grpSpPr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>
              <a:off x="3696" y="2064"/>
              <a:ext cx="337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4225" y="1056"/>
              <a:ext cx="335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4513" y="1344"/>
              <a:ext cx="143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4609" y="1536"/>
              <a:ext cx="335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848" y="1824"/>
              <a:ext cx="145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6" name="Oval 24"/>
            <p:cNvSpPr>
              <a:spLocks noChangeArrowheads="1"/>
            </p:cNvSpPr>
            <p:nvPr/>
          </p:nvSpPr>
          <p:spPr bwMode="auto">
            <a:xfrm>
              <a:off x="3937" y="1536"/>
              <a:ext cx="335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7" name="Oval 25"/>
            <p:cNvSpPr>
              <a:spLocks noChangeArrowheads="1"/>
            </p:cNvSpPr>
            <p:nvPr/>
          </p:nvSpPr>
          <p:spPr bwMode="auto">
            <a:xfrm>
              <a:off x="4897" y="1968"/>
              <a:ext cx="335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H="1">
              <a:off x="4897" y="2304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39" name="Oval 27"/>
            <p:cNvSpPr>
              <a:spLocks noChangeArrowheads="1"/>
            </p:cNvSpPr>
            <p:nvPr/>
          </p:nvSpPr>
          <p:spPr bwMode="auto">
            <a:xfrm>
              <a:off x="4656" y="2448"/>
              <a:ext cx="337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3937" y="1872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7176" name="Group 29"/>
          <p:cNvGrpSpPr>
            <a:grpSpLocks/>
          </p:cNvGrpSpPr>
          <p:nvPr/>
        </p:nvGrpSpPr>
        <p:grpSpPr bwMode="auto">
          <a:xfrm>
            <a:off x="457200" y="2574925"/>
            <a:ext cx="2057400" cy="457200"/>
            <a:chOff x="2736" y="3456"/>
            <a:chExt cx="1488" cy="336"/>
          </a:xfrm>
        </p:grpSpPr>
        <p:sp>
          <p:nvSpPr>
            <p:cNvPr id="38942" name="Oval 30"/>
            <p:cNvSpPr>
              <a:spLocks noChangeArrowheads="1"/>
            </p:cNvSpPr>
            <p:nvPr/>
          </p:nvSpPr>
          <p:spPr bwMode="auto">
            <a:xfrm>
              <a:off x="2736" y="3456"/>
              <a:ext cx="336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43" name="Oval 31"/>
            <p:cNvSpPr>
              <a:spLocks noChangeArrowheads="1"/>
            </p:cNvSpPr>
            <p:nvPr/>
          </p:nvSpPr>
          <p:spPr bwMode="auto">
            <a:xfrm>
              <a:off x="3888" y="3456"/>
              <a:ext cx="336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44" name="Oval 32"/>
            <p:cNvSpPr>
              <a:spLocks noChangeArrowheads="1"/>
            </p:cNvSpPr>
            <p:nvPr/>
          </p:nvSpPr>
          <p:spPr bwMode="auto">
            <a:xfrm>
              <a:off x="3312" y="3456"/>
              <a:ext cx="334" cy="33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3072" y="36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3648" y="36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474663" y="4629150"/>
            <a:ext cx="18986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1800" b="1" smtClean="0">
                <a:latin typeface="Arial" pitchFamily="34" charset="0"/>
              </a:rPr>
              <a:t>Linked list</a:t>
            </a:r>
          </a:p>
          <a:p>
            <a:pPr algn="ctr">
              <a:defRPr/>
            </a:pPr>
            <a:endParaRPr lang="en-US" altLang="en-US" sz="1800" b="1" smtClean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sz="1800" b="1" smtClean="0">
                <a:latin typeface="Arial" pitchFamily="34" charset="0"/>
              </a:rPr>
              <a:t>One </a:t>
            </a:r>
            <a:r>
              <a:rPr lang="ja-JP" altLang="en-US" sz="1800" b="1" smtClean="0">
                <a:latin typeface="Arial" pitchFamily="34" charset="0"/>
              </a:rPr>
              <a:t>‘</a:t>
            </a:r>
            <a:r>
              <a:rPr lang="en-US" altLang="ja-JP" sz="1800" b="1" smtClean="0">
                <a:latin typeface="Arial" pitchFamily="34" charset="0"/>
              </a:rPr>
              <a:t>next</a:t>
            </a:r>
            <a:r>
              <a:rPr lang="ja-JP" altLang="en-US" sz="1800" b="1" smtClean="0">
                <a:latin typeface="Arial" pitchFamily="34" charset="0"/>
              </a:rPr>
              <a:t>’</a:t>
            </a:r>
            <a:r>
              <a:rPr lang="en-US" altLang="ja-JP" sz="1800" b="1" smtClean="0">
                <a:latin typeface="Arial" pitchFamily="34" charset="0"/>
              </a:rPr>
              <a:t> node</a:t>
            </a:r>
          </a:p>
          <a:p>
            <a:pPr algn="ctr">
              <a:defRPr/>
            </a:pPr>
            <a:endParaRPr lang="en-US" altLang="en-US" sz="900" b="1" smtClean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sz="1800" b="1" smtClean="0">
                <a:latin typeface="Arial" pitchFamily="34" charset="0"/>
              </a:rPr>
              <a:t>No cycles</a:t>
            </a: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3352800" y="4495800"/>
            <a:ext cx="23622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Binary tree</a:t>
            </a:r>
          </a:p>
          <a:p>
            <a:pPr algn="ctr">
              <a:defRPr/>
            </a:pPr>
            <a:endParaRPr lang="en-US" sz="1800" b="1">
              <a:latin typeface="Arial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Two children 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(for binary tree)</a:t>
            </a:r>
          </a:p>
          <a:p>
            <a:pPr algn="ctr"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No cycles</a:t>
            </a: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6172200" y="4572000"/>
            <a:ext cx="25146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Graph</a:t>
            </a:r>
          </a:p>
          <a:p>
            <a:pPr>
              <a:defRPr/>
            </a:pPr>
            <a:endParaRPr lang="en-US" sz="18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Cycles allowed</a:t>
            </a:r>
          </a:p>
          <a:p>
            <a:pPr algn="ctr">
              <a:defRPr/>
            </a:pPr>
            <a:endParaRPr lang="en-US" sz="1200" b="1">
              <a:latin typeface="Arial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Numerous adjacencies </a:t>
            </a:r>
          </a:p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per node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0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0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0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0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2514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A3D41-D92E-4B44-BCE1-FFAE67F67DDE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0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0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0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0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3538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E8394-60FE-4136-B2B8-329B92D3A93D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0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0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0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0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4562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AFB81-6F73-4D09-A123-F6F36A9A6717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0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0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0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0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5586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50EC8-D0F9-4F19-9590-8D178E866344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0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0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0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6608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 O  J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D5A5E-C1B2-4509-94CF-15BA5EBF699A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7630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C4C3F-4743-4667-882F-74353D95A785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8654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EAD53-3077-43DC-9BA7-425D5B52ED74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69678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5B0EB-E23B-4CFA-8D9F-2A1396C92075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0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0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0702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87015-C5A1-4135-8A38-FA976265FB92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0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0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1724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A04D3-0ABD-4593-B4D2-FD18B11D6285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~Graphs :: Terminology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41325" y="1182688"/>
            <a:ext cx="1336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Review:</a:t>
            </a:r>
          </a:p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b="1">
              <a:latin typeface="Arial" charset="0"/>
              <a:ea typeface="ＭＳ Ｐゴシック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78644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A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Graph</a:t>
            </a:r>
            <a:r>
              <a:rPr lang="en-US" b="1" dirty="0">
                <a:latin typeface="Arial" charset="0"/>
                <a:ea typeface="ＭＳ Ｐゴシック" charset="0"/>
              </a:rPr>
              <a:t> is a set of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vertices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(nodes) and a set of unordered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edges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(linked between these nodes).</a:t>
            </a:r>
          </a:p>
          <a:p>
            <a:pPr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The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order</a:t>
            </a:r>
            <a:r>
              <a:rPr lang="en-US" b="1" dirty="0">
                <a:latin typeface="Arial" charset="0"/>
                <a:ea typeface="ＭＳ Ｐゴシック" charset="0"/>
              </a:rPr>
              <a:t> of a graph is the number of vertices and the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size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is the edge count.</a:t>
            </a:r>
          </a:p>
          <a:p>
            <a:pPr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A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path</a:t>
            </a:r>
            <a:r>
              <a:rPr lang="en-US" b="1" dirty="0">
                <a:latin typeface="Arial" charset="0"/>
                <a:ea typeface="ＭＳ Ｐゴシック" charset="0"/>
              </a:rPr>
              <a:t> is a set of edges connecting two nodes.</a:t>
            </a:r>
          </a:p>
          <a:p>
            <a:pPr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A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digraph</a:t>
            </a:r>
            <a:r>
              <a:rPr lang="en-US" b="1" dirty="0">
                <a:latin typeface="Arial" charset="0"/>
                <a:ea typeface="ＭＳ Ｐゴシック" charset="0"/>
              </a:rPr>
              <a:t> or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directed</a:t>
            </a:r>
            <a:r>
              <a:rPr lang="en-US" b="1" dirty="0">
                <a:latin typeface="Arial" charset="0"/>
                <a:ea typeface="ＭＳ Ｐゴシック" charset="0"/>
              </a:rPr>
              <a:t> graph has edges (arcs) that flow in only one direction.   In an </a:t>
            </a:r>
            <a:r>
              <a:rPr 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undirected</a:t>
            </a:r>
            <a:r>
              <a:rPr lang="en-US" b="1" dirty="0">
                <a:latin typeface="Arial" charset="0"/>
                <a:ea typeface="ＭＳ Ｐゴシック" charset="0"/>
              </a:rPr>
              <a:t> graph, edges flow in either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2746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2C6A4-E4D0-48D1-ABC0-19EB84958C0D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3768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C6FD6-B2AC-4B80-AEE5-3E3A4975369E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0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0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4792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C197-216C-4D39-AD68-684E7BD737CC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3888" y="2306638"/>
            <a:ext cx="471487" cy="587375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11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5814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794B5-5E81-416F-8C28-1DB79DEE42C1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3888" y="2306638"/>
            <a:ext cx="471487" cy="587375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11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6838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E  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94DF5-3F0B-4D70-955E-2CE486F5A21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3888" y="2306638"/>
            <a:ext cx="471487" cy="587375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0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0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11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7862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E  T  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42EBF-A72A-4BAA-B9C1-3E0D6FAA5F9A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3888" y="23066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825" y="3405188"/>
            <a:ext cx="469900" cy="5889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0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2"/>
            <a:endCxn id="11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8884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E  T  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82148-179A-4B4A-AA7F-42EB8655180F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5188" y="201136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063" y="1592263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2882900"/>
            <a:ext cx="471487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725" y="3765550"/>
            <a:ext cx="469900" cy="5889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5813" y="43513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4456113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3888" y="2306638"/>
            <a:ext cx="471487" cy="5873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825" y="3405188"/>
            <a:ext cx="469900" cy="5889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4563" y="2514600"/>
            <a:ext cx="469900" cy="587375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5" y="1885950"/>
            <a:ext cx="884238" cy="211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363" y="3386138"/>
            <a:ext cx="512762" cy="466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5" y="2514600"/>
            <a:ext cx="622300" cy="4556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363" y="4268788"/>
            <a:ext cx="679450" cy="376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500" y="3386138"/>
            <a:ext cx="304800" cy="1258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2350" y="3178175"/>
            <a:ext cx="860425" cy="1365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463" y="2894013"/>
            <a:ext cx="80962" cy="1562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7113" y="2808288"/>
            <a:ext cx="815975" cy="6842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463" y="3016250"/>
            <a:ext cx="106362" cy="4762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375" y="2600325"/>
            <a:ext cx="1119188" cy="207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821488" y="1719263"/>
          <a:ext cx="668337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833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624" marR="68624"/>
                </a:tc>
              </a:tr>
            </a:tbl>
          </a:graphicData>
        </a:graphic>
      </p:graphicFrame>
      <p:sp>
        <p:nvSpPr>
          <p:cNvPr id="79906" name="TextBox 45"/>
          <p:cNvSpPr txBox="1">
            <a:spLocks noChangeArrowheads="1"/>
          </p:cNvSpPr>
          <p:nvPr/>
        </p:nvSpPr>
        <p:spPr bwMode="auto">
          <a:xfrm>
            <a:off x="4275138" y="5187950"/>
            <a:ext cx="3160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Output:  G  O  J  A  C  K  E  T  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AE465-A57E-4216-B3E0-DF60A7A9D3CB}" type="slidenum">
              <a:rPr lang="en-US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Now DFS: Leap then Look</a:t>
            </a: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3581400" y="2667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4876800" y="4724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4800600" y="2819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5791200" y="3200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3657600" y="4419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2971800" y="3505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4572000" y="3733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4114800" y="29718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5334000" y="32004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H="1">
            <a:off x="3352800" y="3124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 flipH="1">
            <a:off x="5105400" y="36576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H="1">
            <a:off x="5257800" y="37338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H="1" flipV="1">
            <a:off x="4876800" y="42672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H="1" flipV="1">
            <a:off x="3429000" y="39624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3505200" y="38100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6" name="Oval 18"/>
          <p:cNvSpPr>
            <a:spLocks noChangeArrowheads="1"/>
          </p:cNvSpPr>
          <p:nvPr/>
        </p:nvSpPr>
        <p:spPr bwMode="auto">
          <a:xfrm>
            <a:off x="3276600" y="2362200"/>
            <a:ext cx="1143000" cy="1143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2667000" y="3200400"/>
            <a:ext cx="1219200" cy="1143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3276600" y="4038600"/>
            <a:ext cx="1219200" cy="1143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4191000" y="3429000"/>
            <a:ext cx="1219200" cy="1143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4572000" y="4419600"/>
            <a:ext cx="1143000" cy="1143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4471" name="Text Box 23"/>
          <p:cNvSpPr txBox="1">
            <a:spLocks noChangeArrowheads="1"/>
          </p:cNvSpPr>
          <p:nvPr/>
        </p:nvSpPr>
        <p:spPr bwMode="auto">
          <a:xfrm>
            <a:off x="381000" y="1066800"/>
            <a:ext cx="8291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Because it uses a stack, when the DFS discovers a new node, it races down that branch . . .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457200" y="579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Only if it hits a dead end will it back up and examine other adjacent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6" grpId="0" animBg="1"/>
      <p:bldP spid="104467" grpId="0" animBg="1"/>
      <p:bldP spid="104468" grpId="0" animBg="1"/>
      <p:bldP spid="104469" grpId="0" animBg="1"/>
      <p:bldP spid="10447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07039"/>
            <a:ext cx="7429499" cy="1036971"/>
          </a:xfrm>
        </p:spPr>
        <p:txBody>
          <a:bodyPr/>
          <a:lstStyle/>
          <a:p>
            <a:r>
              <a:rPr lang="en-US" dirty="0"/>
              <a:t>Depth-First Search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22" y="1190847"/>
            <a:ext cx="8015844" cy="5057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 Find a natural way to systematically visit every </a:t>
            </a:r>
            <a:r>
              <a:rPr lang="en-US" dirty="0" smtClean="0"/>
              <a:t>vertex and </a:t>
            </a:r>
            <a:r>
              <a:rPr lang="en-US" dirty="0"/>
              <a:t>every edge of a </a:t>
            </a:r>
            <a:r>
              <a:rPr lang="en-US" dirty="0" smtClean="0"/>
              <a:t>graph </a:t>
            </a:r>
            <a:r>
              <a:rPr lang="en-US" dirty="0"/>
              <a:t>:</a:t>
            </a:r>
          </a:p>
          <a:p>
            <a:r>
              <a:rPr lang="en-US" dirty="0"/>
              <a:t>Start </a:t>
            </a:r>
            <a:r>
              <a:rPr lang="en-US" dirty="0" smtClean="0"/>
              <a:t>from one </a:t>
            </a:r>
            <a:r>
              <a:rPr lang="en-US" dirty="0"/>
              <a:t>vertex</a:t>
            </a:r>
          </a:p>
          <a:p>
            <a:r>
              <a:rPr lang="en-US" dirty="0" smtClean="0"/>
              <a:t>Move forward </a:t>
            </a:r>
            <a:r>
              <a:rPr lang="en-US" dirty="0"/>
              <a:t>all along </a:t>
            </a:r>
            <a:r>
              <a:rPr lang="en-US" u="sng" dirty="0"/>
              <a:t>one</a:t>
            </a:r>
            <a:r>
              <a:rPr lang="en-US" dirty="0"/>
              <a:t> path </a:t>
            </a:r>
            <a:r>
              <a:rPr lang="en-US" dirty="0" smtClean="0"/>
              <a:t>(do not pass through a vertex </a:t>
            </a:r>
            <a:r>
              <a:rPr lang="en-US" dirty="0"/>
              <a:t>already visited)</a:t>
            </a:r>
          </a:p>
          <a:p>
            <a:r>
              <a:rPr lang="en-US" dirty="0"/>
              <a:t>When </a:t>
            </a:r>
            <a:r>
              <a:rPr lang="en-US" dirty="0" smtClean="0"/>
              <a:t>stuck</a:t>
            </a:r>
            <a:r>
              <a:rPr lang="en-US" dirty="0"/>
              <a:t>, turn back until you can step forward </a:t>
            </a:r>
            <a:r>
              <a:rPr lang="en-US" dirty="0" smtClean="0"/>
              <a:t>to an unvisited vertex</a:t>
            </a:r>
          </a:p>
          <a:p>
            <a:r>
              <a:rPr lang="en-US" dirty="0" smtClean="0"/>
              <a:t>DFS finds </a:t>
            </a:r>
            <a:r>
              <a:rPr lang="en-US" dirty="0"/>
              <a:t>some path from </a:t>
            </a:r>
            <a:r>
              <a:rPr lang="en-US" dirty="0" smtClean="0"/>
              <a:t>source </a:t>
            </a:r>
            <a:r>
              <a:rPr lang="en-US" dirty="0"/>
              <a:t>vertex </a:t>
            </a:r>
            <a:r>
              <a:rPr lang="en-US" dirty="0" smtClean="0"/>
              <a:t>v </a:t>
            </a:r>
            <a:r>
              <a:rPr lang="en-US" dirty="0"/>
              <a:t>to </a:t>
            </a:r>
            <a:r>
              <a:rPr lang="en-US" dirty="0" smtClean="0"/>
              <a:t>target </a:t>
            </a:r>
            <a:r>
              <a:rPr lang="en-US" dirty="0"/>
              <a:t>vertex </a:t>
            </a:r>
            <a:r>
              <a:rPr lang="en-US" dirty="0" smtClean="0"/>
              <a:t>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Directed Graphs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819400" y="20574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600200" y="49530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572000" y="24384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1219200" y="28956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962400" y="41910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248400" y="47244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6400800" y="259080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752600" y="3733800"/>
            <a:ext cx="228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2586038" y="4724400"/>
            <a:ext cx="1444625" cy="53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 flipV="1">
            <a:off x="2133600" y="3505200"/>
            <a:ext cx="2057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2057400" y="2590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581400" y="2743200"/>
            <a:ext cx="838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953000" y="4572000"/>
            <a:ext cx="1371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H="1" flipV="1">
            <a:off x="3733800" y="2667000"/>
            <a:ext cx="2743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4876800" y="3200400"/>
            <a:ext cx="1600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5562600" y="2819400"/>
            <a:ext cx="838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6858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3810000" y="2438400"/>
            <a:ext cx="762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09600" y="5867400"/>
            <a:ext cx="797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Directed edges only allow movement in one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22" y="1709530"/>
            <a:ext cx="8015844" cy="4538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err="1"/>
              <a:t>dfs</a:t>
            </a:r>
            <a:r>
              <a:rPr lang="en-US" dirty="0"/>
              <a:t>(v)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visit(v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for </a:t>
            </a:r>
            <a:r>
              <a:rPr lang="en-US" dirty="0"/>
              <a:t>each neighbor w of v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if </a:t>
            </a:r>
            <a:r>
              <a:rPr lang="en-US" dirty="0"/>
              <a:t>w is unvisited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	</a:t>
            </a:r>
            <a:r>
              <a:rPr lang="en-US" dirty="0" err="1" smtClean="0"/>
              <a:t>dfs</a:t>
            </a:r>
            <a:r>
              <a:rPr lang="en-US" dirty="0" smtClean="0"/>
              <a:t>(w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/>
              <a:t>	</a:t>
            </a:r>
            <a:r>
              <a:rPr lang="en-US" dirty="0" smtClean="0"/>
              <a:t>		add </a:t>
            </a:r>
            <a:r>
              <a:rPr lang="en-US" dirty="0"/>
              <a:t>edge </a:t>
            </a:r>
            <a:r>
              <a:rPr lang="en-US" dirty="0" err="1"/>
              <a:t>vw</a:t>
            </a:r>
            <a:r>
              <a:rPr lang="en-US" dirty="0"/>
              <a:t> to tree T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end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end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41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07038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566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50088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27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3830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661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03165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03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92256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5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4587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48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19404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67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01174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07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68996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1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Weighted Edges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2813050" y="20510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593850" y="49466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565650" y="24320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1212850" y="29654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956050" y="41846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E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318250" y="47180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G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6394450" y="2584450"/>
            <a:ext cx="1003300" cy="7747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b="1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752600" y="3733800"/>
            <a:ext cx="228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2586038" y="4724400"/>
            <a:ext cx="1444625" cy="53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 flipV="1">
            <a:off x="2133600" y="3505200"/>
            <a:ext cx="2057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2057400" y="2590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581400" y="2743200"/>
            <a:ext cx="838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953000" y="4572000"/>
            <a:ext cx="1371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 flipV="1">
            <a:off x="3733800" y="2667000"/>
            <a:ext cx="2743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4876800" y="3200400"/>
            <a:ext cx="1600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562600" y="2819400"/>
            <a:ext cx="838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6858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3810000" y="2438400"/>
            <a:ext cx="762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041525" y="2401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431925" y="4230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3124200" y="5105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651125" y="3925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3489325" y="3240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098925" y="2097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4479925" y="339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318125" y="4764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7070725" y="3849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5927725" y="3468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5775325" y="2478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9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2438400" y="5715000"/>
            <a:ext cx="441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Edge weights represent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40691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20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63179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44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45260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12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32273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528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3435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382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5835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74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91097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284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28725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621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4704" y="2011681"/>
            <a:ext cx="471116" cy="5883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51823" y="1591587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1820851" y="2883674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974035" y="376626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056409" y="4350688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084045" y="445669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3164434" y="230587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314256" y="3405542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4753909" y="2513909"/>
            <a:ext cx="471116" cy="5883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266827" y="1885785"/>
            <a:ext cx="884996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376158" y="3385901"/>
            <a:ext cx="513687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266827" y="2513908"/>
            <a:ext cx="623018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376158" y="4268496"/>
            <a:ext cx="68025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222974" y="3385901"/>
            <a:ext cx="304551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2291968" y="3177872"/>
            <a:ext cx="861071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3319603" y="2894275"/>
            <a:ext cx="80389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3566556" y="2808106"/>
            <a:ext cx="816693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4716378" y="3016136"/>
            <a:ext cx="106524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3635549" y="2600077"/>
            <a:ext cx="1118360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24762"/>
              </p:ext>
            </p:extLst>
          </p:nvPr>
        </p:nvGraphicFramePr>
        <p:xfrm>
          <a:off x="6822219" y="1718806"/>
          <a:ext cx="66791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910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75814" y="5187822"/>
            <a:ext cx="31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G  O  J   A  C K  E  T  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778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Problem Find </a:t>
            </a:r>
            <a:r>
              <a:rPr lang="en-US" dirty="0" smtClean="0"/>
              <a:t>the </a:t>
            </a:r>
            <a:r>
              <a:rPr lang="en-US" dirty="0"/>
              <a:t>shortest path problem for weighted </a:t>
            </a:r>
            <a:r>
              <a:rPr lang="en-US" dirty="0" smtClean="0"/>
              <a:t>directional graphs</a:t>
            </a:r>
            <a:r>
              <a:rPr lang="en-US" dirty="0"/>
              <a:t>:</a:t>
            </a:r>
          </a:p>
          <a:p>
            <a:r>
              <a:rPr lang="en-US" dirty="0"/>
              <a:t>Start </a:t>
            </a:r>
            <a:r>
              <a:rPr lang="en-US" dirty="0" smtClean="0"/>
              <a:t>from one vertex, choose stop vertex</a:t>
            </a:r>
            <a:endParaRPr lang="en-US" dirty="0"/>
          </a:p>
          <a:p>
            <a:r>
              <a:rPr lang="en-US" dirty="0" smtClean="0"/>
              <a:t>Move forward </a:t>
            </a:r>
            <a:r>
              <a:rPr lang="en-US" dirty="0"/>
              <a:t>all along </a:t>
            </a:r>
            <a:r>
              <a:rPr lang="en-US" dirty="0" smtClean="0"/>
              <a:t>shortest path (do not pass through a vertex </a:t>
            </a:r>
            <a:r>
              <a:rPr lang="en-US" dirty="0"/>
              <a:t>already visited</a:t>
            </a:r>
            <a:r>
              <a:rPr lang="en-US" dirty="0" smtClean="0"/>
              <a:t>) using BFS</a:t>
            </a:r>
            <a:endParaRPr lang="en-US" dirty="0"/>
          </a:p>
          <a:p>
            <a:r>
              <a:rPr lang="en-US" dirty="0" smtClean="0"/>
              <a:t>Keep track of the distance of the path as compared to other paths.</a:t>
            </a:r>
          </a:p>
          <a:p>
            <a:r>
              <a:rPr lang="en-US" dirty="0" smtClean="0"/>
              <a:t>If you do not reach stop vertex, the path </a:t>
            </a:r>
            <a:r>
              <a:rPr lang="en-US" smtClean="0"/>
              <a:t>is disregarded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95951"/>
      </p:ext>
    </p:extLst>
  </p:cSld>
  <p:clrMapOvr>
    <a:masterClrMapping/>
  </p:clrMapOvr>
</p:sld>
</file>

<file path=ppt/theme/theme1.xml><?xml version="1.0" encoding="utf-8"?>
<a:theme xmlns:a="http://schemas.openxmlformats.org/drawingml/2006/main" name="Pulse">
  <a:themeElements>
    <a:clrScheme name="">
      <a:dk1>
        <a:srgbClr val="000066"/>
      </a:dk1>
      <a:lt1>
        <a:srgbClr val="FFFFFF"/>
      </a:lt1>
      <a:dk2>
        <a:srgbClr val="000066"/>
      </a:dk2>
      <a:lt2>
        <a:srgbClr val="DDDDDD"/>
      </a:lt2>
      <a:accent1>
        <a:srgbClr val="CBCBCB"/>
      </a:accent1>
      <a:accent2>
        <a:srgbClr val="FFFFFF"/>
      </a:accent2>
      <a:accent3>
        <a:srgbClr val="FFFFFF"/>
      </a:accent3>
      <a:accent4>
        <a:srgbClr val="000056"/>
      </a:accent4>
      <a:accent5>
        <a:srgbClr val="E2E2E2"/>
      </a:accent5>
      <a:accent6>
        <a:srgbClr val="E7E7E7"/>
      </a:accent6>
      <a:hlink>
        <a:srgbClr val="4D4D4D"/>
      </a:hlink>
      <a:folHlink>
        <a:srgbClr val="868686"/>
      </a:folHlink>
    </a:clrScheme>
    <a:fontScheme name="Pul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1306</TotalTime>
  <Words>7258</Words>
  <Application>Microsoft Office PowerPoint</Application>
  <PresentationFormat>On-screen Show (4:3)</PresentationFormat>
  <Paragraphs>2267</Paragraphs>
  <Slides>131</Slides>
  <Notes>47</Notes>
  <HiddenSlides>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40" baseType="lpstr">
      <vt:lpstr>Times New Roman</vt:lpstr>
      <vt:lpstr>MS PGothic</vt:lpstr>
      <vt:lpstr>Arial</vt:lpstr>
      <vt:lpstr>Symbol</vt:lpstr>
      <vt:lpstr>Courier New</vt:lpstr>
      <vt:lpstr>Arial Black</vt:lpstr>
      <vt:lpstr>Wingdings</vt:lpstr>
      <vt:lpstr>Pulse</vt:lpstr>
      <vt:lpstr>Microsoft PowerPoint Slide</vt:lpstr>
      <vt:lpstr>Graphs</vt:lpstr>
      <vt:lpstr>Menu</vt:lpstr>
      <vt:lpstr>Graphs :: Terminology</vt:lpstr>
      <vt:lpstr>Graphs :: Terminology</vt:lpstr>
      <vt:lpstr>Graphs :: Terminology</vt:lpstr>
      <vt:lpstr>Graphs :: Contrasted  to Simple Data Structures</vt:lpstr>
      <vt:lpstr>~Graphs :: Terminology</vt:lpstr>
      <vt:lpstr>Directed Graphs</vt:lpstr>
      <vt:lpstr>Weighted Edges</vt:lpstr>
      <vt:lpstr>Weighted Directed Graphs</vt:lpstr>
      <vt:lpstr>Representing Graphs</vt:lpstr>
      <vt:lpstr>Adjacency Matrix</vt:lpstr>
      <vt:lpstr>Undirected</vt:lpstr>
      <vt:lpstr>Undirected</vt:lpstr>
      <vt:lpstr>Directed</vt:lpstr>
      <vt:lpstr>Implementation with Linked Lists [ArrayList might be more appropriate]</vt:lpstr>
      <vt:lpstr>A Low-level Diagram</vt:lpstr>
      <vt:lpstr>Linked list</vt:lpstr>
      <vt:lpstr>Representing Graph Nodes</vt:lpstr>
      <vt:lpstr>Representing Graph Links</vt:lpstr>
      <vt:lpstr>But, where are the Nodes?</vt:lpstr>
      <vt:lpstr>In addition to...</vt:lpstr>
      <vt:lpstr>Another Way of Representing Graph Links</vt:lpstr>
      <vt:lpstr>PowerPoint Presentation</vt:lpstr>
      <vt:lpstr>The Graph Class</vt:lpstr>
      <vt:lpstr>A Typical Problem</vt:lpstr>
      <vt:lpstr>Using our  Graph Class</vt:lpstr>
      <vt:lpstr>Questions?</vt:lpstr>
      <vt:lpstr>Graph Traversal</vt:lpstr>
      <vt:lpstr>Graphs :: Searching</vt:lpstr>
      <vt:lpstr>Graphs :: Searching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Graphs :: Searching (BFS)</vt:lpstr>
      <vt:lpstr>Observations</vt:lpstr>
      <vt:lpstr>BFS: Step-by-Step</vt:lpstr>
      <vt:lpstr>Breadth-First Search BFS</vt:lpstr>
      <vt:lpstr>BFS Pseudo Code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BFS Example Traverse Graph G</vt:lpstr>
      <vt:lpstr>Now DFS: Leap then Look</vt:lpstr>
      <vt:lpstr>Depth-First Search DFS</vt:lpstr>
      <vt:lpstr>DFS Pseudo Code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DFS Example Traverse Graph G</vt:lpstr>
      <vt:lpstr>Dijkstra’s Shortest Path</vt:lpstr>
      <vt:lpstr>Dijkstra’s Pseudo Code</vt:lpstr>
      <vt:lpstr>Dijkstra Animated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Shortest Path Tree from A to all other nodes</vt:lpstr>
      <vt:lpstr>Searching Observations</vt:lpstr>
      <vt:lpstr>However . . . </vt:lpstr>
      <vt:lpstr>Searching for a Path</vt:lpstr>
      <vt:lpstr>Thinking INSIDE the Box</vt:lpstr>
      <vt:lpstr>Thinking INSIDE the Box</vt:lpstr>
      <vt:lpstr>Wow – things are coming together.</vt:lpstr>
      <vt:lpstr>So?</vt:lpstr>
      <vt:lpstr>Thinking INSIDE the Box</vt:lpstr>
      <vt:lpstr>PowerPoint Presentation</vt:lpstr>
      <vt:lpstr>This Path thing can be a little startling at first</vt:lpstr>
      <vt:lpstr>This Path thing can be a little startling at first</vt:lpstr>
      <vt:lpstr>This Path thing can be a little startling at first</vt:lpstr>
      <vt:lpstr>This Path thing can be a little startling at first</vt:lpstr>
      <vt:lpstr>This Path thing can be a little startling at first</vt:lpstr>
      <vt:lpstr>PowerPoint Presentation</vt:lpstr>
      <vt:lpstr>Analysis</vt:lpstr>
      <vt:lpstr>Analysis</vt:lpstr>
      <vt:lpstr>Analysis</vt:lpstr>
      <vt:lpstr>Study Guide</vt:lpstr>
      <vt:lpstr>Summary – you should now …</vt:lpstr>
    </vt:vector>
  </TitlesOfParts>
  <Company>University of Detroit Mercy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faculty</dc:creator>
  <cp:lastModifiedBy>mhb6</cp:lastModifiedBy>
  <cp:revision>63</cp:revision>
  <dcterms:created xsi:type="dcterms:W3CDTF">2002-05-07T00:28:18Z</dcterms:created>
  <dcterms:modified xsi:type="dcterms:W3CDTF">2015-11-11T19:03:30Z</dcterms:modified>
</cp:coreProperties>
</file>