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27" r:id="rId4"/>
    <p:sldMasterId id="2147483742" r:id="rId5"/>
  </p:sldMasterIdLst>
  <p:sldIdLst>
    <p:sldId id="257" r:id="rId6"/>
    <p:sldId id="261" r:id="rId7"/>
    <p:sldId id="409" r:id="rId8"/>
    <p:sldId id="358" r:id="rId9"/>
    <p:sldId id="415" r:id="rId10"/>
    <p:sldId id="420" r:id="rId11"/>
    <p:sldId id="416" r:id="rId12"/>
    <p:sldId id="418" r:id="rId13"/>
    <p:sldId id="419" r:id="rId14"/>
    <p:sldId id="421" r:id="rId15"/>
    <p:sldId id="417" r:id="rId16"/>
    <p:sldId id="422" r:id="rId17"/>
    <p:sldId id="399" r:id="rId18"/>
    <p:sldId id="401" r:id="rId19"/>
    <p:sldId id="423" r:id="rId20"/>
    <p:sldId id="427" r:id="rId21"/>
    <p:sldId id="425" r:id="rId22"/>
    <p:sldId id="426" r:id="rId23"/>
    <p:sldId id="424" r:id="rId24"/>
    <p:sldId id="428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1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77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6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76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6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69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57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641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670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23164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30628"/>
            <a:ext cx="10571998" cy="7458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11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51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71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061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567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200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35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1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23444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215285"/>
            <a:ext cx="10571998" cy="7105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2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5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>
                <a:solidFill>
                  <a:prstClr val="white"/>
                </a:solidFill>
              </a:rPr>
              <a:pPr/>
              <a:t>6/12/2019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F07F09"/>
                </a:solidFill>
              </a:rPr>
              <a:pPr/>
              <a:t>‹#›</a:t>
            </a:fld>
            <a:endParaRPr lang="en-US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30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FFAD-BF28-432E-9A05-24F8608D670E}" type="datetimeFigureOut">
              <a:rPr lang="en-CA" smtClean="0"/>
              <a:t>2019-06-12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F0BC-C114-48F9-9FEF-A15CC8DFE8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09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572000" cy="6948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dirty="0" smtClean="0"/>
              <a:t>Motivation</a:t>
            </a:r>
            <a:endParaRPr lang="en-US" sz="7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546" y="482655"/>
            <a:ext cx="8091403" cy="43497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ORGB1500  -  Organizational Behaviour for Media and IT  -  Ed Beerwart  </a:t>
            </a:r>
            <a:endParaRPr lang="en-US" sz="1600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3" y="482655"/>
            <a:ext cx="786816" cy="10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1991" y="3075057"/>
            <a:ext cx="28280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Motivation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5287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1550670"/>
            <a:ext cx="7525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impetus that gives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purpose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direction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to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human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animal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behaviour and operates at a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conscious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unconscious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level.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Motives are frequently divided into (a)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physiological</a:t>
            </a:r>
            <a:r>
              <a:rPr lang="en-US" sz="2000" dirty="0"/>
              <a:t>, primary, or organic motives, such as hunger, thirst, and need for sleep, and (b) personal, social, 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motives, such as affiliation, competition, and individual interests and goals.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An important distinction must also be drawn between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motivating forces 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external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factors, such as rewards or punishments that can encourage or discourage certain behaviours</a:t>
            </a:r>
            <a:r>
              <a:rPr lang="en-CA" sz="20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10167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7368" y="3075057"/>
            <a:ext cx="7337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Maslow’s Hierarchy of Needs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5329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3273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hierarchy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of human motives, or needs, as described by humanist Abraham Maslow, which he developed as a reaction against the determinism of the theories of Sigmund Freud and B. F. Skinner.  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Physiological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/>
              <a:t>needs (air, water, food, sleep, sex, etc.) are at the base; followed by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safety and security </a:t>
            </a:r>
            <a:r>
              <a:rPr lang="en-US" sz="2000" dirty="0"/>
              <a:t>(the safety needs); then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love, affection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/>
              <a:t>and gregariousness (the love needs); the prestige, competence, and power (the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esteem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needs); and, at the highest level,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aesthetic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needs, the need for knowing, and self-actualization (the metaneeds).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Hierarchy of Needs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31544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Hierarchy of Needs </a:t>
            </a:r>
            <a:endParaRPr lang="en-CA" dirty="0"/>
          </a:p>
        </p:txBody>
      </p:sp>
      <p:pic>
        <p:nvPicPr>
          <p:cNvPr id="5" name="Picture 4" descr="File:Maslow's Hierarchy of Needs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71" y="1587732"/>
            <a:ext cx="6301160" cy="47258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3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5512" y="3075057"/>
            <a:ext cx="54809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err="1"/>
              <a:t>Alderfer’s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/>
              <a:t>ERG Theory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1977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011680" y="1824306"/>
            <a:ext cx="79941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Categorized the lower order needs (Physiological and Safety) into the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Existence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/>
              <a:t>category.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Fit Maslow's interpersonal love and esteem needs into the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Relatedness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/>
              <a:t>category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The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Growth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/>
              <a:t>category contained the self-actualization and self-esteem needs.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Proposed 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satisfaction-progression/frustration-regression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/>
              <a:t>theory to go along with the ERG theory. </a:t>
            </a:r>
          </a:p>
          <a:p>
            <a:endParaRPr lang="en-US" sz="1600" dirty="0"/>
          </a:p>
          <a:p>
            <a:r>
              <a:rPr lang="en-US" sz="1600" dirty="0"/>
              <a:t>Stated that when needs in a higher category are not met then individuals redouble the efforts invested in a lower category need (frustration-regression).</a:t>
            </a:r>
          </a:p>
          <a:p>
            <a:endParaRPr lang="en-US" sz="1600" dirty="0"/>
          </a:p>
          <a:p>
            <a:r>
              <a:rPr lang="en-US" sz="1600" dirty="0"/>
              <a:t>For example, if self-actualization or self-esteem is not met then individuals will invest more effort in the relatedness category in the hopes of achieving the higher need.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Alderfer’s</a:t>
            </a:r>
            <a:r>
              <a:rPr lang="en-US" dirty="0" smtClean="0"/>
              <a:t> ERG Theory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255970" y="6364075"/>
            <a:ext cx="66468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CA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CA" sz="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Alderfer</a:t>
            </a:r>
            <a:r>
              <a:rPr lang="en-CA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Clayton P. (1969). "An empirical test of a new theory of human needs". Organizational Behavior and Human Performance. 4 (2): 142–75.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Alderfer’s</a:t>
            </a:r>
            <a:r>
              <a:rPr lang="en-US" dirty="0" smtClean="0"/>
              <a:t> ERG Theory</a:t>
            </a:r>
            <a:endParaRPr lang="en-CA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09" y="1453250"/>
            <a:ext cx="6357783" cy="47729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74993" y="6325432"/>
            <a:ext cx="3642014" cy="22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 https://</a:t>
            </a:r>
            <a:r>
              <a:rPr lang="en-CA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www.slideshare.net/deathxer11/clayton-alderfers-erg-theory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2854" y="3075057"/>
            <a:ext cx="9166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McClelland’s Learned Needs Theory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2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011680" y="1907436"/>
            <a:ext cx="79941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“…psychologist David McClelland further investigated this idea [Maslow’s idea of individual characteristics influence the strength of higher order needs] that a person’s needs can be strengthened through reinforcement, learning, and social conditions. 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McClelland examined three of these “learned” needs: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achievement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power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affiliation</a:t>
            </a:r>
            <a:r>
              <a:rPr lang="en-US" sz="2000" dirty="0"/>
              <a:t>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McClelland’s Learned Needs Theory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397088" y="6349090"/>
            <a:ext cx="65057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Source:   McShane</a:t>
            </a:r>
            <a:r>
              <a:rPr lang="en-US" sz="800" dirty="0"/>
              <a:t>, S. L., &amp; Steen, S. L. (2009). Canadian Organizational Behaviour (7th ed., pp. 111). </a:t>
            </a:r>
            <a:r>
              <a:rPr lang="en-US" sz="800" dirty="0" err="1"/>
              <a:t>N.p</a:t>
            </a:r>
            <a:r>
              <a:rPr lang="en-US" sz="800" dirty="0"/>
              <a:t>.: McGraw-Hill Ryerson.</a:t>
            </a:r>
          </a:p>
        </p:txBody>
      </p:sp>
    </p:spTree>
    <p:extLst>
      <p:ext uri="{BB962C8B-B14F-4D97-AF65-F5344CB8AC3E}">
        <p14:creationId xmlns:p14="http://schemas.microsoft.com/office/powerpoint/2010/main" val="35970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914750" y="2261055"/>
            <a:ext cx="2362500" cy="720000"/>
          </a:xfrm>
          <a:custGeom>
            <a:avLst/>
            <a:gdLst>
              <a:gd name="connsiteX0" fmla="*/ 0 w 2362500"/>
              <a:gd name="connsiteY0" fmla="*/ 0 h 720000"/>
              <a:gd name="connsiteX1" fmla="*/ 2362500 w 2362500"/>
              <a:gd name="connsiteY1" fmla="*/ 0 h 720000"/>
              <a:gd name="connsiteX2" fmla="*/ 2362500 w 2362500"/>
              <a:gd name="connsiteY2" fmla="*/ 720000 h 720000"/>
              <a:gd name="connsiteX3" fmla="*/ 0 w 2362500"/>
              <a:gd name="connsiteY3" fmla="*/ 720000 h 720000"/>
              <a:gd name="connsiteX4" fmla="*/ 0 w 23625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500" h="720000">
                <a:moveTo>
                  <a:pt x="0" y="0"/>
                </a:moveTo>
                <a:lnTo>
                  <a:pt x="2362500" y="0"/>
                </a:lnTo>
                <a:lnTo>
                  <a:pt x="23625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3335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sz="2400" kern="1200" dirty="0" smtClean="0"/>
              <a:t>Content</a:t>
            </a:r>
            <a:endParaRPr lang="en-US" sz="2400" kern="1200" dirty="0"/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5428174" y="1310952"/>
            <a:ext cx="1335653" cy="886529"/>
            <a:chOff x="3622424" y="1628539"/>
            <a:chExt cx="2171213" cy="1441125"/>
          </a:xfrm>
        </p:grpSpPr>
        <p:sp>
          <p:nvSpPr>
            <p:cNvPr id="4" name="Rectangular Callout 3"/>
            <p:cNvSpPr/>
            <p:nvPr/>
          </p:nvSpPr>
          <p:spPr>
            <a:xfrm>
              <a:off x="3622424" y="1628539"/>
              <a:ext cx="2171213" cy="1441125"/>
            </a:xfrm>
            <a:prstGeom prst="wedgeRectCallout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 descr="Light Bulb and Gear"/>
            <p:cNvSpPr/>
            <p:nvPr/>
          </p:nvSpPr>
          <p:spPr>
            <a:xfrm>
              <a:off x="4387990" y="2029061"/>
              <a:ext cx="640080" cy="64008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="" xmlns:asvg="http://schemas.microsoft.com/office/drawing/2016/SVG/main" xmlns:dgm="http://schemas.openxmlformats.org/drawingml/2006/diagram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189"/>
            <a:ext cx="12192000" cy="9455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2203508" y="2974127"/>
            <a:ext cx="36724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Need vs. Wants</a:t>
            </a:r>
          </a:p>
          <a:p>
            <a:endParaRPr lang="en-US" dirty="0" smtClean="0"/>
          </a:p>
          <a:p>
            <a:r>
              <a:rPr lang="en-US" dirty="0" smtClean="0"/>
              <a:t>Pleasure/</a:t>
            </a:r>
            <a:r>
              <a:rPr lang="en-US" dirty="0" err="1" smtClean="0"/>
              <a:t>Unpleasure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Satisfaction of Instincts</a:t>
            </a:r>
          </a:p>
          <a:p>
            <a:endParaRPr lang="en-US" dirty="0" smtClean="0"/>
          </a:p>
          <a:p>
            <a:r>
              <a:rPr lang="en-US" dirty="0" smtClean="0"/>
              <a:t>Motivation</a:t>
            </a:r>
          </a:p>
          <a:p>
            <a:r>
              <a:rPr lang="en-US" dirty="0"/>
              <a:t>	</a:t>
            </a:r>
            <a:r>
              <a:rPr lang="en-US" dirty="0" smtClean="0"/>
              <a:t>conscious/unconscious</a:t>
            </a:r>
          </a:p>
          <a:p>
            <a:r>
              <a:rPr lang="en-US" dirty="0"/>
              <a:t>	</a:t>
            </a:r>
            <a:r>
              <a:rPr lang="en-US" dirty="0" smtClean="0"/>
              <a:t>primary/secondary</a:t>
            </a:r>
          </a:p>
          <a:p>
            <a:r>
              <a:rPr lang="en-US" dirty="0"/>
              <a:t>	</a:t>
            </a:r>
            <a:r>
              <a:rPr lang="en-US" dirty="0" smtClean="0"/>
              <a:t>internal/external	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CA" dirty="0" smtClean="0"/>
          </a:p>
          <a:p>
            <a:endParaRPr lang="en-CA" sz="2000" dirty="0" smtClean="0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7020075" y="2974127"/>
            <a:ext cx="35121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Maslow’s Hierarchy of Needs</a:t>
            </a:r>
          </a:p>
          <a:p>
            <a:endParaRPr lang="en-US" dirty="0" smtClean="0"/>
          </a:p>
          <a:p>
            <a:r>
              <a:rPr lang="en-US" dirty="0" err="1" smtClean="0"/>
              <a:t>Alderfer’s</a:t>
            </a:r>
            <a:r>
              <a:rPr lang="en-US" dirty="0" smtClean="0"/>
              <a:t> ERG Theory	</a:t>
            </a:r>
            <a:endParaRPr lang="en-CA" dirty="0" smtClean="0"/>
          </a:p>
          <a:p>
            <a:endParaRPr lang="en-CA" sz="2000" dirty="0" smtClean="0"/>
          </a:p>
          <a:p>
            <a:r>
              <a:rPr lang="en-CA" sz="2000" dirty="0" smtClean="0"/>
              <a:t>McClelland’s Learned Needs Theory</a:t>
            </a:r>
          </a:p>
        </p:txBody>
      </p:sp>
    </p:spTree>
    <p:extLst>
      <p:ext uri="{BB962C8B-B14F-4D97-AF65-F5344CB8AC3E}">
        <p14:creationId xmlns:p14="http://schemas.microsoft.com/office/powerpoint/2010/main" val="31804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McClelland’s Learned Needs Theory 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402253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E5A10C92-5805-4C39-9BF6-507F3B9661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28" r="3697" b="-1"/>
          <a:stretch/>
        </p:blipFill>
        <p:spPr>
          <a:xfrm>
            <a:off x="-1" y="-1"/>
            <a:ext cx="12203151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C2CC41E-4EEC-4D67-B433-E1CDC5879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B114AB90-13F9-48EF-BFF7-7634459AAF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Thank You</a:t>
            </a:r>
            <a:endParaRPr lang="en-US" sz="4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smtClean="0"/>
              <a:t>ebeerwart@nait.ca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6288" y="3075057"/>
            <a:ext cx="4219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Needs vs. Wants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55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95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condition of tension in an organism resulting from deprivation </a:t>
            </a:r>
            <a:r>
              <a:rPr lang="en-US" sz="2000" dirty="0"/>
              <a:t>of something required for survival, well-being, or personal fulfillment</a:t>
            </a:r>
            <a:r>
              <a:rPr lang="en-CA" sz="2000" dirty="0" smtClean="0"/>
              <a:t>. 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894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66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 longing or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craving</a:t>
            </a:r>
            <a:r>
              <a:rPr lang="en-US" sz="2000" dirty="0"/>
              <a:t>, as for something that brings satisfaction or enjoyment</a:t>
            </a:r>
            <a:r>
              <a:rPr lang="en-CA" sz="2000" dirty="0" smtClean="0"/>
              <a:t>. </a:t>
            </a:r>
            <a:endParaRPr lang="en-CA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12158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3517" y="2767281"/>
            <a:ext cx="76049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Pleasure, </a:t>
            </a:r>
            <a:r>
              <a:rPr lang="en-US" sz="4000" dirty="0" err="1"/>
              <a:t>Unpleasure</a:t>
            </a:r>
            <a:r>
              <a:rPr lang="en-US" sz="4000" dirty="0"/>
              <a:t> and the </a:t>
            </a:r>
          </a:p>
          <a:p>
            <a:pPr algn="ctr"/>
            <a:r>
              <a:rPr lang="en-US" sz="4000" dirty="0"/>
              <a:t>Satisfaction of Instincts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0886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emotion or sensation induced by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enjoyment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anticipation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of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what is felt or viewed 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good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desirable</a:t>
            </a:r>
            <a:r>
              <a:rPr lang="en-CA" sz="2000" dirty="0" smtClean="0"/>
              <a:t>.</a:t>
            </a:r>
            <a:r>
              <a:rPr lang="en-CA" sz="2000" dirty="0" smtClean="0">
                <a:solidFill>
                  <a:schemeClr val="bg1"/>
                </a:solidFill>
              </a:rPr>
              <a:t> 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Pleasure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20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15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psychoanalytic theory, the psychic pain,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tension</a:t>
            </a:r>
            <a:r>
              <a:rPr lang="en-US" sz="2000" dirty="0"/>
              <a:t>, and ego suffering that is consciously felt when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instinctual needs </a:t>
            </a:r>
            <a:r>
              <a:rPr lang="en-US" sz="2000" dirty="0"/>
              <a:t>and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wishes, such as hunger and sex, are blocked by the ego 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denied gratification </a:t>
            </a:r>
            <a:r>
              <a:rPr lang="en-US" sz="2000" dirty="0"/>
              <a:t>at a conscious, preconscious, or unconscious level</a:t>
            </a:r>
            <a:r>
              <a:rPr lang="en-CA" sz="20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Unpleasure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12007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2103120" y="2103120"/>
            <a:ext cx="7525512" cy="15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psychoanalytic theory,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gratification of basic needs</a:t>
            </a:r>
            <a:r>
              <a:rPr lang="en-US" sz="2000" dirty="0"/>
              <a:t>, such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as hunger, thirst, sex, and aggression, which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discharges tension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eliminates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/>
              <a:t>unpleasure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/>
              <a:t>and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restores the organism to a balanced state</a:t>
            </a:r>
            <a:r>
              <a:rPr lang="en-US" sz="2000" dirty="0"/>
              <a:t>.  Satisfaction may occur on a conscious preconscious, or unconscious level</a:t>
            </a:r>
            <a:r>
              <a:rPr lang="en-CA" sz="20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Satisfaction of Instincts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86426" y="1911892"/>
            <a:ext cx="925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“</a:t>
            </a:r>
            <a:endParaRPr lang="en-CA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10176932" y="2100888"/>
            <a:ext cx="7809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”</a:t>
            </a:r>
            <a:endParaRPr lang="en-CA" sz="9600" dirty="0"/>
          </a:p>
          <a:p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064240" y="137160"/>
            <a:ext cx="838565" cy="838565"/>
            <a:chOff x="1523008" y="1464335"/>
            <a:chExt cx="838565" cy="838565"/>
          </a:xfrm>
        </p:grpSpPr>
        <p:sp>
          <p:nvSpPr>
            <p:cNvPr id="13" name="Oval 12"/>
            <p:cNvSpPr/>
            <p:nvPr/>
          </p:nvSpPr>
          <p:spPr>
            <a:xfrm>
              <a:off x="1523008" y="1464335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683170" y="1468593"/>
              <a:ext cx="527710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72440" y="6629400"/>
            <a:ext cx="1124712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064240" y="1188720"/>
            <a:ext cx="838565" cy="838565"/>
            <a:chOff x="2003721" y="2470291"/>
            <a:chExt cx="838565" cy="838565"/>
          </a:xfrm>
        </p:grpSpPr>
        <p:sp>
          <p:nvSpPr>
            <p:cNvPr id="16" name="Oval 15"/>
            <p:cNvSpPr/>
            <p:nvPr/>
          </p:nvSpPr>
          <p:spPr>
            <a:xfrm>
              <a:off x="2003721" y="2470291"/>
              <a:ext cx="838565" cy="838565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150202" y="2498354"/>
              <a:ext cx="551754" cy="769441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U</a:t>
              </a:r>
              <a:endPara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38690" y="6396391"/>
            <a:ext cx="79714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VandenBos, G. R. (Ed.). (2007). APA Dictionary of Psychology. Washington, DC, US: American Psychological Association.</a:t>
            </a:r>
          </a:p>
        </p:txBody>
      </p:sp>
    </p:spTree>
    <p:extLst>
      <p:ext uri="{BB962C8B-B14F-4D97-AF65-F5344CB8AC3E}">
        <p14:creationId xmlns:p14="http://schemas.microsoft.com/office/powerpoint/2010/main" val="26300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Quotable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EE6D49"/>
      </a:accent1>
      <a:accent2>
        <a:srgbClr val="F4BA9B"/>
      </a:accent2>
      <a:accent3>
        <a:srgbClr val="E19825"/>
      </a:accent3>
      <a:accent4>
        <a:srgbClr val="B19C7D"/>
      </a:accent4>
      <a:accent5>
        <a:srgbClr val="7F5F52"/>
      </a:accent5>
      <a:accent6>
        <a:srgbClr val="C5E79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DF392C-D201-4335-BC06-05E8DA4E0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FDB075-32D3-45D6-B446-788704F8FD2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D8CA2E-8B16-4096-95E2-945585B3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884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Times New Roman</vt:lpstr>
      <vt:lpstr>Wingdings 2</vt:lpstr>
      <vt:lpstr>1_Quotable</vt:lpstr>
      <vt:lpstr>Custom Design</vt:lpstr>
      <vt:lpstr>Motivation</vt:lpstr>
      <vt:lpstr>Motivation</vt:lpstr>
      <vt:lpstr>PowerPoint Presentation</vt:lpstr>
      <vt:lpstr>Need</vt:lpstr>
      <vt:lpstr>Want</vt:lpstr>
      <vt:lpstr>PowerPoint Presentation</vt:lpstr>
      <vt:lpstr>Pleasure</vt:lpstr>
      <vt:lpstr>Unpleasure</vt:lpstr>
      <vt:lpstr>Satisfaction of Instincts</vt:lpstr>
      <vt:lpstr>PowerPoint Presentation</vt:lpstr>
      <vt:lpstr>Motivation</vt:lpstr>
      <vt:lpstr>PowerPoint Presentation</vt:lpstr>
      <vt:lpstr>Maslow’s Hierarchy of Needs</vt:lpstr>
      <vt:lpstr>Maslow’s Hierarchy of Needs </vt:lpstr>
      <vt:lpstr>PowerPoint Presentation</vt:lpstr>
      <vt:lpstr>Alderfer’s ERG Theory</vt:lpstr>
      <vt:lpstr>Alderfer’s ERG Theory</vt:lpstr>
      <vt:lpstr>PowerPoint Presentation</vt:lpstr>
      <vt:lpstr>McClelland’s Learned Needs Theory</vt:lpstr>
      <vt:lpstr>McClelland’s Learned Needs Theory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2018-12-30T23:24:19Z</dcterms:created>
  <dcterms:modified xsi:type="dcterms:W3CDTF">2019-06-12T16:56:06Z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