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2" r:id="rId4"/>
  </p:sldMasterIdLst>
  <p:sldIdLst>
    <p:sldId id="257" r:id="rId5"/>
    <p:sldId id="261" r:id="rId6"/>
    <p:sldId id="301" r:id="rId7"/>
    <p:sldId id="358" r:id="rId8"/>
    <p:sldId id="342" r:id="rId9"/>
    <p:sldId id="378" r:id="rId10"/>
    <p:sldId id="376" r:id="rId11"/>
    <p:sldId id="311" r:id="rId12"/>
    <p:sldId id="379" r:id="rId13"/>
    <p:sldId id="380" r:id="rId14"/>
    <p:sldId id="295" r:id="rId15"/>
    <p:sldId id="381" r:id="rId16"/>
    <p:sldId id="382" r:id="rId17"/>
    <p:sldId id="383" r:id="rId18"/>
    <p:sldId id="384" r:id="rId19"/>
    <p:sldId id="280" r:id="rId20"/>
    <p:sldId id="360"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8" r:id="rId34"/>
    <p:sldId id="399" r:id="rId35"/>
    <p:sldId id="27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80"/>
  </p:normalViewPr>
  <p:slideViewPr>
    <p:cSldViewPr snapToGrid="0" snapToObjects="1">
      <p:cViewPr>
        <p:scale>
          <a:sx n="100" d="100"/>
          <a:sy n="100" d="100"/>
        </p:scale>
        <p:origin x="21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23164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30628"/>
            <a:ext cx="10571998" cy="745831"/>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23444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5285"/>
            <a:ext cx="10571998" cy="710559"/>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6/12/2019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6/12/2019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YuB81P7i1n4" TargetMode="External"/><Relationship Id="rId2" Type="http://schemas.openxmlformats.org/officeDocument/2006/relationships/hyperlink" Target="https://www.youtube.com/watch?v=_haw_YDC_zo"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5DBD6C-E8A8-B349-AC85-61C44AAEA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107" y="414458"/>
            <a:ext cx="10791785" cy="6029084"/>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810001" y="4902200"/>
            <a:ext cx="10572000" cy="694862"/>
          </a:xfrm>
        </p:spPr>
        <p:txBody>
          <a:bodyPr>
            <a:noAutofit/>
          </a:bodyPr>
          <a:lstStyle/>
          <a:p>
            <a:pPr>
              <a:lnSpc>
                <a:spcPct val="90000"/>
              </a:lnSpc>
            </a:pPr>
            <a:r>
              <a:rPr lang="en-US" sz="7200" dirty="0" smtClean="0"/>
              <a:t>Perception</a:t>
            </a:r>
            <a:endParaRPr lang="en-US" sz="7200" dirty="0"/>
          </a:p>
        </p:txBody>
      </p:sp>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1289546" y="482655"/>
            <a:ext cx="8091403" cy="434974"/>
          </a:xfrm>
        </p:spPr>
        <p:txBody>
          <a:bodyPr>
            <a:normAutofit/>
          </a:bodyPr>
          <a:lstStyle/>
          <a:p>
            <a:r>
              <a:rPr lang="en-US" sz="1600" dirty="0" smtClean="0"/>
              <a:t>ORGB1500  -  Organizational Behaviour for Media and IT  -  Ed Beerwart  </a:t>
            </a:r>
            <a:endParaRPr lang="en-US" sz="1600" dirty="0"/>
          </a:p>
        </p:txBody>
      </p:sp>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93" y="482655"/>
            <a:ext cx="786816" cy="107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022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810001" y="215285"/>
            <a:ext cx="10571998" cy="710559"/>
          </a:xfrm>
        </p:spPr>
        <p:txBody>
          <a:bodyPr/>
          <a:lstStyle/>
          <a:p>
            <a:r>
              <a:rPr lang="en-US" sz="3600" dirty="0" smtClean="0"/>
              <a:t>Perceptual Process Model - Meaning</a:t>
            </a:r>
            <a:endParaRPr lang="en-CA" sz="3600" dirty="0"/>
          </a:p>
        </p:txBody>
      </p:sp>
      <p:sp>
        <p:nvSpPr>
          <p:cNvPr id="17" name="TextBox 16"/>
          <p:cNvSpPr txBox="1"/>
          <p:nvPr/>
        </p:nvSpPr>
        <p:spPr>
          <a:xfrm>
            <a:off x="1739723" y="1729429"/>
            <a:ext cx="8712554" cy="707886"/>
          </a:xfrm>
          <a:prstGeom prst="rect">
            <a:avLst/>
          </a:prstGeom>
          <a:noFill/>
        </p:spPr>
        <p:txBody>
          <a:bodyPr wrap="square" rtlCol="0">
            <a:spAutoFit/>
          </a:bodyPr>
          <a:lstStyle/>
          <a:p>
            <a:r>
              <a:rPr lang="en-US" sz="2000" dirty="0" smtClean="0">
                <a:solidFill>
                  <a:schemeClr val="bg1"/>
                </a:solidFill>
              </a:rPr>
              <a:t>Different interpretations </a:t>
            </a:r>
            <a:r>
              <a:rPr lang="en-US" sz="2000" dirty="0" smtClean="0">
                <a:solidFill>
                  <a:schemeClr val="bg1"/>
                </a:solidFill>
              </a:rPr>
              <a:t>or stimuli lead </a:t>
            </a:r>
            <a:r>
              <a:rPr lang="en-US" sz="2000" dirty="0" smtClean="0">
                <a:solidFill>
                  <a:schemeClr val="bg1"/>
                </a:solidFill>
              </a:rPr>
              <a:t>to different </a:t>
            </a:r>
            <a:r>
              <a:rPr lang="en-US" sz="2000" dirty="0" smtClean="0">
                <a:solidFill>
                  <a:schemeClr val="bg1"/>
                </a:solidFill>
              </a:rPr>
              <a:t>responses.  </a:t>
            </a:r>
            <a:r>
              <a:rPr lang="en-US" sz="2000" dirty="0" smtClean="0">
                <a:solidFill>
                  <a:schemeClr val="bg1"/>
                </a:solidFill>
              </a:rPr>
              <a:t>The herb cilantro invokes different responses in different people.</a:t>
            </a:r>
            <a:endParaRPr lang="en-US" sz="2000" dirty="0" smtClean="0">
              <a:solidFill>
                <a:schemeClr val="bg1"/>
              </a:solidFill>
            </a:endParaRPr>
          </a:p>
        </p:txBody>
      </p:sp>
      <p:grpSp>
        <p:nvGrpSpPr>
          <p:cNvPr id="12" name="Group 11"/>
          <p:cNvGrpSpPr/>
          <p:nvPr/>
        </p:nvGrpSpPr>
        <p:grpSpPr>
          <a:xfrm>
            <a:off x="11231880" y="104424"/>
            <a:ext cx="843540" cy="838565"/>
            <a:chOff x="2003721" y="4482204"/>
            <a:chExt cx="843540" cy="838565"/>
          </a:xfrm>
        </p:grpSpPr>
        <p:sp>
          <p:nvSpPr>
            <p:cNvPr id="13" name="Oval 12"/>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15" name="Group 14"/>
          <p:cNvGrpSpPr/>
          <p:nvPr/>
        </p:nvGrpSpPr>
        <p:grpSpPr>
          <a:xfrm>
            <a:off x="10217879" y="104424"/>
            <a:ext cx="855886" cy="838565"/>
            <a:chOff x="2151261" y="3476248"/>
            <a:chExt cx="855886" cy="838565"/>
          </a:xfrm>
        </p:grpSpPr>
        <p:sp>
          <p:nvSpPr>
            <p:cNvPr id="16" name="Oval 15"/>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Rectangle 17"/>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pic>
        <p:nvPicPr>
          <p:cNvPr id="19" name="Picture 18"/>
          <p:cNvPicPr/>
          <p:nvPr/>
        </p:nvPicPr>
        <p:blipFill>
          <a:blip r:embed="rId2">
            <a:extLst>
              <a:ext uri="{28A0092B-C50C-407E-A947-70E740481C1C}">
                <a14:useLocalDpi xmlns:a14="http://schemas.microsoft.com/office/drawing/2010/main" val="0"/>
              </a:ext>
            </a:extLst>
          </a:blip>
          <a:stretch>
            <a:fillRect/>
          </a:stretch>
        </p:blipFill>
        <p:spPr bwMode="auto">
          <a:xfrm>
            <a:off x="1466425" y="2808335"/>
            <a:ext cx="9259150" cy="3741841"/>
          </a:xfrm>
          <a:prstGeom prst="rect">
            <a:avLst/>
          </a:prstGeom>
          <a:noFill/>
          <a:ln w="12700">
            <a:solidFill>
              <a:schemeClr val="tx1"/>
            </a:solidFill>
          </a:ln>
        </p:spPr>
      </p:pic>
      <p:sp>
        <p:nvSpPr>
          <p:cNvPr id="2" name="Oval 1"/>
          <p:cNvSpPr/>
          <p:nvPr/>
        </p:nvSpPr>
        <p:spPr>
          <a:xfrm>
            <a:off x="7052761" y="2982545"/>
            <a:ext cx="3456294" cy="26765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14952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7979" y="3075057"/>
            <a:ext cx="4344459" cy="707886"/>
          </a:xfrm>
          <a:prstGeom prst="rect">
            <a:avLst/>
          </a:prstGeom>
        </p:spPr>
        <p:txBody>
          <a:bodyPr wrap="none">
            <a:spAutoFit/>
          </a:bodyPr>
          <a:lstStyle/>
          <a:p>
            <a:r>
              <a:rPr lang="en-US" sz="4000" dirty="0" smtClean="0">
                <a:solidFill>
                  <a:schemeClr val="bg1"/>
                </a:solidFill>
              </a:rPr>
              <a:t>Perceptual Errors</a:t>
            </a:r>
            <a:endParaRPr lang="en-CA" dirty="0">
              <a:solidFill>
                <a:schemeClr val="bg1"/>
              </a:solidFill>
            </a:endParaRPr>
          </a:p>
        </p:txBody>
      </p:sp>
    </p:spTree>
    <p:extLst>
      <p:ext uri="{BB962C8B-B14F-4D97-AF65-F5344CB8AC3E}">
        <p14:creationId xmlns:p14="http://schemas.microsoft.com/office/powerpoint/2010/main" val="3820021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103120" y="2103120"/>
            <a:ext cx="7525512" cy="3477875"/>
          </a:xfrm>
          <a:prstGeom prst="rect">
            <a:avLst/>
          </a:prstGeom>
          <a:noFill/>
        </p:spPr>
        <p:txBody>
          <a:bodyPr wrap="square" rtlCol="0">
            <a:spAutoFit/>
          </a:bodyPr>
          <a:lstStyle/>
          <a:p>
            <a:r>
              <a:rPr lang="en-CA" sz="2000" dirty="0">
                <a:solidFill>
                  <a:schemeClr val="bg1"/>
                </a:solidFill>
              </a:rPr>
              <a:t>The tendency for facts, impressions, or items that are presented </a:t>
            </a:r>
            <a:r>
              <a:rPr lang="en-CA" sz="2000" dirty="0">
                <a:solidFill>
                  <a:schemeClr val="accent2">
                    <a:lumMod val="75000"/>
                  </a:schemeClr>
                </a:solidFill>
              </a:rPr>
              <a:t>first</a:t>
            </a:r>
            <a:r>
              <a:rPr lang="en-CA" sz="2000" dirty="0">
                <a:solidFill>
                  <a:schemeClr val="bg1"/>
                </a:solidFill>
              </a:rPr>
              <a:t> to be better learned or remembered than material presented later in the sequence.  </a:t>
            </a:r>
            <a:endParaRPr lang="en-CA" sz="2000" dirty="0" smtClean="0">
              <a:solidFill>
                <a:schemeClr val="bg1"/>
              </a:solidFill>
            </a:endParaRPr>
          </a:p>
          <a:p>
            <a:endParaRPr lang="en-CA" sz="2000" dirty="0">
              <a:solidFill>
                <a:schemeClr val="bg1"/>
              </a:solidFill>
            </a:endParaRPr>
          </a:p>
          <a:p>
            <a:r>
              <a:rPr lang="en-CA" sz="2000" dirty="0" smtClean="0">
                <a:solidFill>
                  <a:schemeClr val="bg1"/>
                </a:solidFill>
              </a:rPr>
              <a:t>This </a:t>
            </a:r>
            <a:r>
              <a:rPr lang="en-CA" sz="2000" dirty="0">
                <a:solidFill>
                  <a:schemeClr val="bg1"/>
                </a:solidFill>
              </a:rPr>
              <a:t>can occur in both formal learning situations and social contexts.  </a:t>
            </a:r>
            <a:endParaRPr lang="en-CA" sz="2000" dirty="0" smtClean="0">
              <a:solidFill>
                <a:schemeClr val="bg1"/>
              </a:solidFill>
            </a:endParaRPr>
          </a:p>
          <a:p>
            <a:endParaRPr lang="en-CA" sz="2000" dirty="0">
              <a:solidFill>
                <a:schemeClr val="bg1"/>
              </a:solidFill>
            </a:endParaRPr>
          </a:p>
          <a:p>
            <a:r>
              <a:rPr lang="en-CA" sz="2000" dirty="0">
                <a:solidFill>
                  <a:schemeClr val="accent2">
                    <a:lumMod val="75000"/>
                  </a:schemeClr>
                </a:solidFill>
              </a:rPr>
              <a:t>For </a:t>
            </a:r>
            <a:r>
              <a:rPr lang="en-CA" sz="2000" dirty="0">
                <a:solidFill>
                  <a:schemeClr val="accent2">
                    <a:lumMod val="75000"/>
                  </a:schemeClr>
                </a:solidFill>
              </a:rPr>
              <a:t>example, it can result in a First-Impression Bias, in which the first information gained about a person has an inordinate influence on later impressions and evaluations of that person</a:t>
            </a:r>
            <a:r>
              <a:rPr lang="en-CA" sz="2000" dirty="0">
                <a:solidFill>
                  <a:schemeClr val="accent2">
                    <a:lumMod val="75000"/>
                  </a:schemeClr>
                </a:solidFill>
              </a:rPr>
              <a:t>.</a:t>
            </a:r>
            <a:endParaRPr lang="en-CA" sz="2000" dirty="0">
              <a:solidFill>
                <a:schemeClr val="accent2">
                  <a:lumMod val="75000"/>
                </a:schemeClr>
              </a:solidFill>
            </a:endParaRPr>
          </a:p>
        </p:txBody>
      </p:sp>
      <p:sp>
        <p:nvSpPr>
          <p:cNvPr id="3" name="Title 2"/>
          <p:cNvSpPr>
            <a:spLocks noGrp="1"/>
          </p:cNvSpPr>
          <p:nvPr>
            <p:ph type="title"/>
          </p:nvPr>
        </p:nvSpPr>
        <p:spPr/>
        <p:txBody>
          <a:bodyPr/>
          <a:lstStyle/>
          <a:p>
            <a:r>
              <a:rPr lang="en-US" dirty="0" smtClean="0"/>
              <a:t>Primacy </a:t>
            </a:r>
            <a:r>
              <a:rPr lang="en-US" dirty="0" smtClean="0"/>
              <a:t>Error</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8" name="Rectangle 17"/>
          <p:cNvSpPr/>
          <p:nvPr/>
        </p:nvSpPr>
        <p:spPr>
          <a:xfrm>
            <a:off x="402336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cxnSp>
        <p:nvCxnSpPr>
          <p:cNvPr id="19" name="Straight Connector 18"/>
          <p:cNvCxnSpPr/>
          <p:nvPr/>
        </p:nvCxnSpPr>
        <p:spPr>
          <a:xfrm>
            <a:off x="558165" y="6629433"/>
            <a:ext cx="11247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118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242837" y="2103120"/>
            <a:ext cx="7280910" cy="830997"/>
          </a:xfrm>
          <a:prstGeom prst="rect">
            <a:avLst/>
          </a:prstGeom>
          <a:noFill/>
        </p:spPr>
        <p:txBody>
          <a:bodyPr wrap="square" rtlCol="0">
            <a:spAutoFit/>
          </a:bodyPr>
          <a:lstStyle/>
          <a:p>
            <a:pPr algn="ctr"/>
            <a:r>
              <a:rPr lang="en-US" sz="2400" dirty="0" smtClean="0">
                <a:solidFill>
                  <a:schemeClr val="bg1"/>
                </a:solidFill>
              </a:rPr>
              <a:t>Which characters were judged according to  the primacy effect?</a:t>
            </a:r>
          </a:p>
        </p:txBody>
      </p:sp>
      <p:grpSp>
        <p:nvGrpSpPr>
          <p:cNvPr id="16" name="Group 15"/>
          <p:cNvGrpSpPr/>
          <p:nvPr/>
        </p:nvGrpSpPr>
        <p:grpSpPr>
          <a:xfrm>
            <a:off x="2451322" y="3986784"/>
            <a:ext cx="7289356" cy="1751535"/>
            <a:chOff x="4055622" y="4941574"/>
            <a:chExt cx="7289356" cy="1751535"/>
          </a:xfrm>
        </p:grpSpPr>
        <p:sp>
          <p:nvSpPr>
            <p:cNvPr id="18" name="Oval 17"/>
            <p:cNvSpPr/>
            <p:nvPr/>
          </p:nvSpPr>
          <p:spPr>
            <a:xfrm>
              <a:off x="4265419" y="4941575"/>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a:spLocks noChangeAspect="1"/>
            </p:cNvSpPr>
            <p:nvPr/>
          </p:nvSpPr>
          <p:spPr>
            <a:xfrm>
              <a:off x="4055622" y="6098103"/>
              <a:ext cx="1444612" cy="584775"/>
            </a:xfrm>
            <a:prstGeom prst="rect">
              <a:avLst/>
            </a:prstGeom>
            <a:noFill/>
          </p:spPr>
          <p:txBody>
            <a:bodyPr wrap="square" rtlCol="0">
              <a:spAutoFit/>
            </a:bodyPr>
            <a:lstStyle/>
            <a:p>
              <a:pPr algn="ctr"/>
              <a:r>
                <a:rPr lang="en-CA" sz="1600" dirty="0" err="1" smtClean="0">
                  <a:solidFill>
                    <a:schemeClr val="bg1"/>
                  </a:solidFill>
                </a:rPr>
                <a:t>Lacie</a:t>
              </a:r>
              <a:endParaRPr lang="en-CA" sz="1600" dirty="0" smtClean="0">
                <a:solidFill>
                  <a:schemeClr val="bg1"/>
                </a:solidFill>
              </a:endParaRPr>
            </a:p>
            <a:p>
              <a:pPr algn="ctr"/>
              <a:r>
                <a:rPr lang="en-US" sz="1600" dirty="0" smtClean="0">
                  <a:solidFill>
                    <a:schemeClr val="bg1"/>
                  </a:solidFill>
                </a:rPr>
                <a:t>Pound</a:t>
              </a:r>
              <a:endParaRPr lang="en-CA" sz="1200" dirty="0" smtClean="0">
                <a:solidFill>
                  <a:schemeClr val="bg1"/>
                </a:solidFill>
              </a:endParaRPr>
            </a:p>
          </p:txBody>
        </p:sp>
        <p:sp>
          <p:nvSpPr>
            <p:cNvPr id="20" name="Oval 19"/>
            <p:cNvSpPr/>
            <p:nvPr/>
          </p:nvSpPr>
          <p:spPr>
            <a:xfrm>
              <a:off x="5726605" y="4974585"/>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187791" y="4976548"/>
              <a:ext cx="1025019" cy="1025019"/>
            </a:xfrm>
            <a:prstGeom prst="ellipse">
              <a:avLst/>
            </a:prstGeom>
            <a:blipFill>
              <a:blip r:embed="rId4"/>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648977" y="4976548"/>
              <a:ext cx="1025019" cy="1025019"/>
            </a:xfrm>
            <a:prstGeom prst="ellipse">
              <a:avLst/>
            </a:prstGeom>
            <a:blipFill>
              <a:blip r:embed="rId5"/>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110163" y="4941574"/>
              <a:ext cx="1025019" cy="1025019"/>
            </a:xfrm>
            <a:prstGeom prst="ellipse">
              <a:avLst/>
            </a:prstGeom>
            <a:blipFill>
              <a:blip r:embed="rId6"/>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a:spLocks noChangeAspect="1"/>
            </p:cNvSpPr>
            <p:nvPr/>
          </p:nvSpPr>
          <p:spPr>
            <a:xfrm>
              <a:off x="5516808" y="6098103"/>
              <a:ext cx="1444612" cy="584775"/>
            </a:xfrm>
            <a:prstGeom prst="rect">
              <a:avLst/>
            </a:prstGeom>
            <a:noFill/>
          </p:spPr>
          <p:txBody>
            <a:bodyPr wrap="square" rtlCol="0">
              <a:spAutoFit/>
            </a:bodyPr>
            <a:lstStyle/>
            <a:p>
              <a:pPr algn="ctr"/>
              <a:r>
                <a:rPr lang="en-CA" sz="1600" dirty="0" smtClean="0">
                  <a:solidFill>
                    <a:schemeClr val="bg1"/>
                  </a:solidFill>
                </a:rPr>
                <a:t>Ryan</a:t>
              </a:r>
            </a:p>
            <a:p>
              <a:pPr algn="ctr"/>
              <a:r>
                <a:rPr lang="en-US" sz="1600" dirty="0" smtClean="0">
                  <a:solidFill>
                    <a:schemeClr val="bg1"/>
                  </a:solidFill>
                </a:rPr>
                <a:t>Pound</a:t>
              </a:r>
              <a:endParaRPr lang="en-CA" sz="1200" dirty="0" smtClean="0">
                <a:solidFill>
                  <a:schemeClr val="bg1"/>
                </a:solidFill>
              </a:endParaRPr>
            </a:p>
          </p:txBody>
        </p:sp>
        <p:sp>
          <p:nvSpPr>
            <p:cNvPr id="28" name="TextBox 27"/>
            <p:cNvSpPr txBox="1">
              <a:spLocks noChangeAspect="1"/>
            </p:cNvSpPr>
            <p:nvPr/>
          </p:nvSpPr>
          <p:spPr>
            <a:xfrm>
              <a:off x="6977994" y="6108334"/>
              <a:ext cx="1444612" cy="584775"/>
            </a:xfrm>
            <a:prstGeom prst="rect">
              <a:avLst/>
            </a:prstGeom>
            <a:noFill/>
          </p:spPr>
          <p:txBody>
            <a:bodyPr wrap="square" rtlCol="0">
              <a:spAutoFit/>
            </a:bodyPr>
            <a:lstStyle/>
            <a:p>
              <a:pPr algn="ctr"/>
              <a:r>
                <a:rPr lang="en-CA" sz="1600" dirty="0" smtClean="0">
                  <a:solidFill>
                    <a:schemeClr val="bg1"/>
                  </a:solidFill>
                </a:rPr>
                <a:t>Naomi</a:t>
              </a:r>
            </a:p>
            <a:p>
              <a:pPr algn="ctr"/>
              <a:r>
                <a:rPr lang="en-US" sz="1600" dirty="0" err="1" smtClean="0">
                  <a:solidFill>
                    <a:schemeClr val="bg1"/>
                  </a:solidFill>
                </a:rPr>
                <a:t>Blestow</a:t>
              </a:r>
              <a:endParaRPr lang="en-CA" sz="1600" dirty="0" smtClean="0">
                <a:solidFill>
                  <a:schemeClr val="bg1"/>
                </a:solidFill>
              </a:endParaRPr>
            </a:p>
          </p:txBody>
        </p:sp>
        <p:sp>
          <p:nvSpPr>
            <p:cNvPr id="29" name="TextBox 28"/>
            <p:cNvSpPr txBox="1">
              <a:spLocks noChangeAspect="1"/>
            </p:cNvSpPr>
            <p:nvPr/>
          </p:nvSpPr>
          <p:spPr>
            <a:xfrm>
              <a:off x="8439180" y="6108334"/>
              <a:ext cx="1444612" cy="338554"/>
            </a:xfrm>
            <a:prstGeom prst="rect">
              <a:avLst/>
            </a:prstGeom>
            <a:noFill/>
          </p:spPr>
          <p:txBody>
            <a:bodyPr wrap="square" rtlCol="0">
              <a:spAutoFit/>
            </a:bodyPr>
            <a:lstStyle/>
            <a:p>
              <a:pPr algn="ctr"/>
              <a:r>
                <a:rPr lang="en-CA" sz="1600" dirty="0" smtClean="0">
                  <a:solidFill>
                    <a:schemeClr val="bg1"/>
                  </a:solidFill>
                </a:rPr>
                <a:t>Susan</a:t>
              </a:r>
              <a:endParaRPr lang="en-CA" sz="1200" dirty="0" smtClean="0">
                <a:solidFill>
                  <a:schemeClr val="bg1"/>
                </a:solidFill>
              </a:endParaRPr>
            </a:p>
          </p:txBody>
        </p:sp>
        <p:sp>
          <p:nvSpPr>
            <p:cNvPr id="30" name="TextBox 29"/>
            <p:cNvSpPr txBox="1">
              <a:spLocks noChangeAspect="1"/>
            </p:cNvSpPr>
            <p:nvPr/>
          </p:nvSpPr>
          <p:spPr>
            <a:xfrm>
              <a:off x="9900366" y="6108334"/>
              <a:ext cx="1444612" cy="338554"/>
            </a:xfrm>
            <a:prstGeom prst="rect">
              <a:avLst/>
            </a:prstGeom>
            <a:noFill/>
          </p:spPr>
          <p:txBody>
            <a:bodyPr wrap="square" rtlCol="0">
              <a:spAutoFit/>
            </a:bodyPr>
            <a:lstStyle/>
            <a:p>
              <a:pPr algn="ctr"/>
              <a:r>
                <a:rPr lang="en-CA" sz="1600" dirty="0" smtClean="0">
                  <a:solidFill>
                    <a:schemeClr val="bg1"/>
                  </a:solidFill>
                </a:rPr>
                <a:t>Prisoner</a:t>
              </a:r>
              <a:endParaRPr lang="en-CA" sz="1200" dirty="0" smtClean="0">
                <a:solidFill>
                  <a:schemeClr val="bg1"/>
                </a:solidFill>
              </a:endParaRPr>
            </a:p>
          </p:txBody>
        </p:sp>
      </p:grpSp>
      <p:grpSp>
        <p:nvGrpSpPr>
          <p:cNvPr id="38" name="Group 37"/>
          <p:cNvGrpSpPr/>
          <p:nvPr/>
        </p:nvGrpSpPr>
        <p:grpSpPr>
          <a:xfrm>
            <a:off x="11231880" y="104424"/>
            <a:ext cx="843540" cy="838565"/>
            <a:chOff x="2003721" y="4482204"/>
            <a:chExt cx="843540" cy="838565"/>
          </a:xfrm>
        </p:grpSpPr>
        <p:sp>
          <p:nvSpPr>
            <p:cNvPr id="39" name="Oval 38"/>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Rectangle 41"/>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43" name="Group 42"/>
          <p:cNvGrpSpPr/>
          <p:nvPr/>
        </p:nvGrpSpPr>
        <p:grpSpPr>
          <a:xfrm>
            <a:off x="10217879" y="104424"/>
            <a:ext cx="855886" cy="838565"/>
            <a:chOff x="2151261" y="3476248"/>
            <a:chExt cx="855886" cy="838565"/>
          </a:xfrm>
        </p:grpSpPr>
        <p:sp>
          <p:nvSpPr>
            <p:cNvPr id="44" name="Oval 43"/>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5" name="Rectangle 44"/>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46" name="Title 2"/>
          <p:cNvSpPr>
            <a:spLocks noGrp="1"/>
          </p:cNvSpPr>
          <p:nvPr>
            <p:ph type="title"/>
          </p:nvPr>
        </p:nvSpPr>
        <p:spPr>
          <a:xfrm>
            <a:off x="810001" y="215285"/>
            <a:ext cx="10571998" cy="710559"/>
          </a:xfrm>
        </p:spPr>
        <p:txBody>
          <a:bodyPr/>
          <a:lstStyle/>
          <a:p>
            <a:r>
              <a:rPr lang="en-US" dirty="0" smtClean="0"/>
              <a:t>Primacy </a:t>
            </a:r>
            <a:r>
              <a:rPr lang="en-US" dirty="0" smtClean="0"/>
              <a:t>Error</a:t>
            </a:r>
            <a:endParaRPr lang="en-CA" dirty="0"/>
          </a:p>
        </p:txBody>
      </p:sp>
    </p:spTree>
    <p:extLst>
      <p:ext uri="{BB962C8B-B14F-4D97-AF65-F5344CB8AC3E}">
        <p14:creationId xmlns:p14="http://schemas.microsoft.com/office/powerpoint/2010/main" val="3373345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098912" y="2103120"/>
            <a:ext cx="7525512" cy="3477875"/>
          </a:xfrm>
          <a:prstGeom prst="rect">
            <a:avLst/>
          </a:prstGeom>
          <a:noFill/>
        </p:spPr>
        <p:txBody>
          <a:bodyPr wrap="square" rtlCol="0">
            <a:spAutoFit/>
          </a:bodyPr>
          <a:lstStyle/>
          <a:p>
            <a:pPr>
              <a:spcBef>
                <a:spcPct val="0"/>
              </a:spcBef>
              <a:buNone/>
            </a:pPr>
            <a:r>
              <a:rPr lang="en-CA" sz="2000" dirty="0">
                <a:solidFill>
                  <a:schemeClr val="bg1"/>
                </a:solidFill>
              </a:rPr>
              <a:t>A memory phenomenon in which the </a:t>
            </a:r>
            <a:r>
              <a:rPr lang="en-CA" sz="2000" dirty="0">
                <a:solidFill>
                  <a:schemeClr val="accent2">
                    <a:lumMod val="75000"/>
                  </a:schemeClr>
                </a:solidFill>
              </a:rPr>
              <a:t>most recently </a:t>
            </a:r>
            <a:r>
              <a:rPr lang="en-CA" sz="2000" dirty="0">
                <a:solidFill>
                  <a:schemeClr val="bg1"/>
                </a:solidFill>
              </a:rPr>
              <a:t>presented facts, impressions, or items are learned or remembered better than material presented earlier.  </a:t>
            </a:r>
            <a:endParaRPr lang="en-CA" sz="2000" dirty="0" smtClean="0">
              <a:solidFill>
                <a:schemeClr val="bg1"/>
              </a:solidFill>
            </a:endParaRPr>
          </a:p>
          <a:p>
            <a:pPr>
              <a:spcBef>
                <a:spcPct val="0"/>
              </a:spcBef>
              <a:buNone/>
            </a:pPr>
            <a:endParaRPr lang="en-CA" sz="2000" dirty="0">
              <a:solidFill>
                <a:schemeClr val="bg1"/>
              </a:solidFill>
            </a:endParaRPr>
          </a:p>
          <a:p>
            <a:pPr>
              <a:spcBef>
                <a:spcPct val="0"/>
              </a:spcBef>
              <a:buNone/>
            </a:pPr>
            <a:r>
              <a:rPr lang="en-CA" sz="2000" dirty="0" smtClean="0">
                <a:solidFill>
                  <a:schemeClr val="bg1"/>
                </a:solidFill>
              </a:rPr>
              <a:t>This </a:t>
            </a:r>
            <a:r>
              <a:rPr lang="en-CA" sz="2000" dirty="0">
                <a:solidFill>
                  <a:schemeClr val="bg1"/>
                </a:solidFill>
              </a:rPr>
              <a:t>can occur in both formal learning situations and social contexts.  </a:t>
            </a:r>
            <a:endParaRPr lang="en-CA" sz="2000" dirty="0" smtClean="0">
              <a:solidFill>
                <a:schemeClr val="bg1"/>
              </a:solidFill>
            </a:endParaRPr>
          </a:p>
          <a:p>
            <a:pPr>
              <a:spcBef>
                <a:spcPct val="0"/>
              </a:spcBef>
              <a:buNone/>
            </a:pPr>
            <a:endParaRPr lang="en-CA" sz="2000" dirty="0">
              <a:solidFill>
                <a:schemeClr val="bg1"/>
              </a:solidFill>
            </a:endParaRPr>
          </a:p>
          <a:p>
            <a:pPr>
              <a:spcBef>
                <a:spcPct val="0"/>
              </a:spcBef>
              <a:buNone/>
            </a:pPr>
            <a:r>
              <a:rPr lang="en-CA" sz="2000" dirty="0" smtClean="0">
                <a:solidFill>
                  <a:schemeClr val="bg1"/>
                </a:solidFill>
              </a:rPr>
              <a:t>For </a:t>
            </a:r>
            <a:r>
              <a:rPr lang="en-CA" sz="2000" dirty="0">
                <a:solidFill>
                  <a:schemeClr val="bg1"/>
                </a:solidFill>
              </a:rPr>
              <a:t>example, it can result in inaccurate ratings or impressions of a person’ abilities or other characteristics due to the inordinate influence of the most recent information received about that person</a:t>
            </a:r>
            <a:r>
              <a:rPr lang="en-CA" sz="2000" dirty="0" smtClean="0">
                <a:solidFill>
                  <a:schemeClr val="bg1"/>
                </a:solidFill>
              </a:rPr>
              <a:t>.</a:t>
            </a:r>
            <a:endParaRPr lang="en-CA" sz="2000" dirty="0">
              <a:solidFill>
                <a:schemeClr val="bg1"/>
              </a:solidFill>
            </a:endParaRPr>
          </a:p>
        </p:txBody>
      </p:sp>
      <p:sp>
        <p:nvSpPr>
          <p:cNvPr id="3" name="Title 2"/>
          <p:cNvSpPr>
            <a:spLocks noGrp="1"/>
          </p:cNvSpPr>
          <p:nvPr>
            <p:ph type="title"/>
          </p:nvPr>
        </p:nvSpPr>
        <p:spPr/>
        <p:txBody>
          <a:bodyPr/>
          <a:lstStyle/>
          <a:p>
            <a:r>
              <a:rPr lang="en-US" dirty="0" err="1" smtClean="0"/>
              <a:t>Recency</a:t>
            </a:r>
            <a:r>
              <a:rPr lang="en-US" dirty="0" smtClean="0"/>
              <a:t> </a:t>
            </a:r>
            <a:r>
              <a:rPr lang="en-US" dirty="0" smtClean="0"/>
              <a:t>Error</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8" name="Rectangle 17"/>
          <p:cNvSpPr/>
          <p:nvPr/>
        </p:nvSpPr>
        <p:spPr>
          <a:xfrm>
            <a:off x="402336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cxnSp>
        <p:nvCxnSpPr>
          <p:cNvPr id="19" name="Straight Connector 18"/>
          <p:cNvCxnSpPr/>
          <p:nvPr/>
        </p:nvCxnSpPr>
        <p:spPr>
          <a:xfrm>
            <a:off x="558165" y="6629433"/>
            <a:ext cx="11247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506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455545" y="2103120"/>
            <a:ext cx="7280910" cy="830997"/>
          </a:xfrm>
          <a:prstGeom prst="rect">
            <a:avLst/>
          </a:prstGeom>
          <a:noFill/>
        </p:spPr>
        <p:txBody>
          <a:bodyPr wrap="square" rtlCol="0">
            <a:spAutoFit/>
          </a:bodyPr>
          <a:lstStyle/>
          <a:p>
            <a:pPr algn="ctr"/>
            <a:r>
              <a:rPr lang="en-US" sz="2400" dirty="0" smtClean="0">
                <a:solidFill>
                  <a:schemeClr val="bg1"/>
                </a:solidFill>
              </a:rPr>
              <a:t>Which characters were judged according to the </a:t>
            </a:r>
            <a:r>
              <a:rPr lang="en-US" sz="2400" dirty="0" err="1" smtClean="0">
                <a:solidFill>
                  <a:schemeClr val="bg1"/>
                </a:solidFill>
              </a:rPr>
              <a:t>recency</a:t>
            </a:r>
            <a:r>
              <a:rPr lang="en-US" sz="2400" dirty="0" smtClean="0">
                <a:solidFill>
                  <a:schemeClr val="bg1"/>
                </a:solidFill>
              </a:rPr>
              <a:t> effect?</a:t>
            </a:r>
          </a:p>
        </p:txBody>
      </p:sp>
      <p:grpSp>
        <p:nvGrpSpPr>
          <p:cNvPr id="16" name="Group 15"/>
          <p:cNvGrpSpPr/>
          <p:nvPr/>
        </p:nvGrpSpPr>
        <p:grpSpPr>
          <a:xfrm>
            <a:off x="11231880" y="104424"/>
            <a:ext cx="843540" cy="838565"/>
            <a:chOff x="2003721" y="4482204"/>
            <a:chExt cx="843540" cy="838565"/>
          </a:xfrm>
        </p:grpSpPr>
        <p:sp>
          <p:nvSpPr>
            <p:cNvPr id="18" name="Oval 17"/>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29" name="Group 28"/>
          <p:cNvGrpSpPr/>
          <p:nvPr/>
        </p:nvGrpSpPr>
        <p:grpSpPr>
          <a:xfrm>
            <a:off x="10217879" y="104424"/>
            <a:ext cx="855886" cy="838565"/>
            <a:chOff x="2151261" y="3476248"/>
            <a:chExt cx="855886" cy="838565"/>
          </a:xfrm>
        </p:grpSpPr>
        <p:sp>
          <p:nvSpPr>
            <p:cNvPr id="30" name="Oval 29"/>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Rectangle 33"/>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35" name="Title 2"/>
          <p:cNvSpPr>
            <a:spLocks noGrp="1"/>
          </p:cNvSpPr>
          <p:nvPr>
            <p:ph type="title"/>
          </p:nvPr>
        </p:nvSpPr>
        <p:spPr>
          <a:xfrm>
            <a:off x="810001" y="215285"/>
            <a:ext cx="10571998" cy="710559"/>
          </a:xfrm>
        </p:spPr>
        <p:txBody>
          <a:bodyPr/>
          <a:lstStyle/>
          <a:p>
            <a:r>
              <a:rPr lang="en-US" dirty="0" err="1" smtClean="0"/>
              <a:t>Recency</a:t>
            </a:r>
            <a:r>
              <a:rPr lang="en-US" dirty="0" smtClean="0"/>
              <a:t> </a:t>
            </a:r>
            <a:r>
              <a:rPr lang="en-US" dirty="0" smtClean="0"/>
              <a:t>Error</a:t>
            </a:r>
            <a:endParaRPr lang="en-CA" dirty="0"/>
          </a:p>
        </p:txBody>
      </p:sp>
      <p:grpSp>
        <p:nvGrpSpPr>
          <p:cNvPr id="36" name="Group 35"/>
          <p:cNvGrpSpPr/>
          <p:nvPr/>
        </p:nvGrpSpPr>
        <p:grpSpPr>
          <a:xfrm>
            <a:off x="2451322" y="3986784"/>
            <a:ext cx="7289356" cy="1751535"/>
            <a:chOff x="4055622" y="4941574"/>
            <a:chExt cx="7289356" cy="1751535"/>
          </a:xfrm>
        </p:grpSpPr>
        <p:sp>
          <p:nvSpPr>
            <p:cNvPr id="37" name="Oval 36"/>
            <p:cNvSpPr/>
            <p:nvPr/>
          </p:nvSpPr>
          <p:spPr>
            <a:xfrm>
              <a:off x="4265419" y="4941575"/>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a:spLocks noChangeAspect="1"/>
            </p:cNvSpPr>
            <p:nvPr/>
          </p:nvSpPr>
          <p:spPr>
            <a:xfrm>
              <a:off x="4055622" y="6098103"/>
              <a:ext cx="1444612" cy="584775"/>
            </a:xfrm>
            <a:prstGeom prst="rect">
              <a:avLst/>
            </a:prstGeom>
            <a:noFill/>
          </p:spPr>
          <p:txBody>
            <a:bodyPr wrap="square" rtlCol="0">
              <a:spAutoFit/>
            </a:bodyPr>
            <a:lstStyle/>
            <a:p>
              <a:pPr algn="ctr"/>
              <a:r>
                <a:rPr lang="en-CA" sz="1600" dirty="0" err="1" smtClean="0">
                  <a:solidFill>
                    <a:schemeClr val="bg1"/>
                  </a:solidFill>
                </a:rPr>
                <a:t>Lacie</a:t>
              </a:r>
              <a:endParaRPr lang="en-CA" sz="1600" dirty="0" smtClean="0">
                <a:solidFill>
                  <a:schemeClr val="bg1"/>
                </a:solidFill>
              </a:endParaRPr>
            </a:p>
            <a:p>
              <a:pPr algn="ctr"/>
              <a:r>
                <a:rPr lang="en-US" sz="1600" dirty="0" smtClean="0">
                  <a:solidFill>
                    <a:schemeClr val="bg1"/>
                  </a:solidFill>
                </a:rPr>
                <a:t>Pound</a:t>
              </a:r>
              <a:endParaRPr lang="en-CA" sz="1200" dirty="0" smtClean="0">
                <a:solidFill>
                  <a:schemeClr val="bg1"/>
                </a:solidFill>
              </a:endParaRPr>
            </a:p>
          </p:txBody>
        </p:sp>
        <p:sp>
          <p:nvSpPr>
            <p:cNvPr id="39" name="Oval 38"/>
            <p:cNvSpPr/>
            <p:nvPr/>
          </p:nvSpPr>
          <p:spPr>
            <a:xfrm>
              <a:off x="5726605" y="4974585"/>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87791" y="4976548"/>
              <a:ext cx="1025019" cy="1025019"/>
            </a:xfrm>
            <a:prstGeom prst="ellipse">
              <a:avLst/>
            </a:prstGeom>
            <a:blipFill>
              <a:blip r:embed="rId4"/>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648977" y="4976548"/>
              <a:ext cx="1025019" cy="1025019"/>
            </a:xfrm>
            <a:prstGeom prst="ellipse">
              <a:avLst/>
            </a:prstGeom>
            <a:blipFill>
              <a:blip r:embed="rId5"/>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110163" y="4941574"/>
              <a:ext cx="1025019" cy="1025019"/>
            </a:xfrm>
            <a:prstGeom prst="ellipse">
              <a:avLst/>
            </a:prstGeom>
            <a:blipFill>
              <a:blip r:embed="rId6"/>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a:spLocks noChangeAspect="1"/>
            </p:cNvSpPr>
            <p:nvPr/>
          </p:nvSpPr>
          <p:spPr>
            <a:xfrm>
              <a:off x="5516808" y="6098103"/>
              <a:ext cx="1444612" cy="584775"/>
            </a:xfrm>
            <a:prstGeom prst="rect">
              <a:avLst/>
            </a:prstGeom>
            <a:noFill/>
          </p:spPr>
          <p:txBody>
            <a:bodyPr wrap="square" rtlCol="0">
              <a:spAutoFit/>
            </a:bodyPr>
            <a:lstStyle/>
            <a:p>
              <a:pPr algn="ctr"/>
              <a:r>
                <a:rPr lang="en-CA" sz="1600" dirty="0" smtClean="0">
                  <a:solidFill>
                    <a:schemeClr val="bg1"/>
                  </a:solidFill>
                </a:rPr>
                <a:t>Ryan</a:t>
              </a:r>
            </a:p>
            <a:p>
              <a:pPr algn="ctr"/>
              <a:r>
                <a:rPr lang="en-US" sz="1600" dirty="0" smtClean="0">
                  <a:solidFill>
                    <a:schemeClr val="bg1"/>
                  </a:solidFill>
                </a:rPr>
                <a:t>Pound</a:t>
              </a:r>
              <a:endParaRPr lang="en-CA" sz="1200" dirty="0" smtClean="0">
                <a:solidFill>
                  <a:schemeClr val="bg1"/>
                </a:solidFill>
              </a:endParaRPr>
            </a:p>
          </p:txBody>
        </p:sp>
        <p:sp>
          <p:nvSpPr>
            <p:cNvPr id="44" name="TextBox 43"/>
            <p:cNvSpPr txBox="1">
              <a:spLocks noChangeAspect="1"/>
            </p:cNvSpPr>
            <p:nvPr/>
          </p:nvSpPr>
          <p:spPr>
            <a:xfrm>
              <a:off x="6977994" y="6108334"/>
              <a:ext cx="1444612" cy="584775"/>
            </a:xfrm>
            <a:prstGeom prst="rect">
              <a:avLst/>
            </a:prstGeom>
            <a:noFill/>
          </p:spPr>
          <p:txBody>
            <a:bodyPr wrap="square" rtlCol="0">
              <a:spAutoFit/>
            </a:bodyPr>
            <a:lstStyle/>
            <a:p>
              <a:pPr algn="ctr"/>
              <a:r>
                <a:rPr lang="en-CA" sz="1600" dirty="0" smtClean="0">
                  <a:solidFill>
                    <a:schemeClr val="bg1"/>
                  </a:solidFill>
                </a:rPr>
                <a:t>Naomi</a:t>
              </a:r>
            </a:p>
            <a:p>
              <a:pPr algn="ctr"/>
              <a:r>
                <a:rPr lang="en-US" sz="1600" dirty="0" err="1" smtClean="0">
                  <a:solidFill>
                    <a:schemeClr val="bg1"/>
                  </a:solidFill>
                </a:rPr>
                <a:t>Blestow</a:t>
              </a:r>
              <a:endParaRPr lang="en-CA" sz="1600" dirty="0" smtClean="0">
                <a:solidFill>
                  <a:schemeClr val="bg1"/>
                </a:solidFill>
              </a:endParaRPr>
            </a:p>
          </p:txBody>
        </p:sp>
        <p:sp>
          <p:nvSpPr>
            <p:cNvPr id="45" name="TextBox 44"/>
            <p:cNvSpPr txBox="1">
              <a:spLocks noChangeAspect="1"/>
            </p:cNvSpPr>
            <p:nvPr/>
          </p:nvSpPr>
          <p:spPr>
            <a:xfrm>
              <a:off x="8439180" y="6108334"/>
              <a:ext cx="1444612" cy="338554"/>
            </a:xfrm>
            <a:prstGeom prst="rect">
              <a:avLst/>
            </a:prstGeom>
            <a:noFill/>
          </p:spPr>
          <p:txBody>
            <a:bodyPr wrap="square" rtlCol="0">
              <a:spAutoFit/>
            </a:bodyPr>
            <a:lstStyle/>
            <a:p>
              <a:pPr algn="ctr"/>
              <a:r>
                <a:rPr lang="en-CA" sz="1600" dirty="0" smtClean="0">
                  <a:solidFill>
                    <a:schemeClr val="bg1"/>
                  </a:solidFill>
                </a:rPr>
                <a:t>Susan</a:t>
              </a:r>
              <a:endParaRPr lang="en-CA" sz="1200" dirty="0" smtClean="0">
                <a:solidFill>
                  <a:schemeClr val="bg1"/>
                </a:solidFill>
              </a:endParaRPr>
            </a:p>
          </p:txBody>
        </p:sp>
        <p:sp>
          <p:nvSpPr>
            <p:cNvPr id="46" name="TextBox 45"/>
            <p:cNvSpPr txBox="1">
              <a:spLocks noChangeAspect="1"/>
            </p:cNvSpPr>
            <p:nvPr/>
          </p:nvSpPr>
          <p:spPr>
            <a:xfrm>
              <a:off x="9900366" y="6108334"/>
              <a:ext cx="1444612" cy="338554"/>
            </a:xfrm>
            <a:prstGeom prst="rect">
              <a:avLst/>
            </a:prstGeom>
            <a:noFill/>
          </p:spPr>
          <p:txBody>
            <a:bodyPr wrap="square" rtlCol="0">
              <a:spAutoFit/>
            </a:bodyPr>
            <a:lstStyle/>
            <a:p>
              <a:pPr algn="ctr"/>
              <a:r>
                <a:rPr lang="en-CA" sz="1600" dirty="0" smtClean="0">
                  <a:solidFill>
                    <a:schemeClr val="bg1"/>
                  </a:solidFill>
                </a:rPr>
                <a:t>Prisoner</a:t>
              </a:r>
              <a:endParaRPr lang="en-CA" sz="1200" dirty="0" smtClean="0">
                <a:solidFill>
                  <a:schemeClr val="bg1"/>
                </a:solidFill>
              </a:endParaRPr>
            </a:p>
          </p:txBody>
        </p:sp>
      </p:grpSp>
    </p:spTree>
    <p:extLst>
      <p:ext uri="{BB962C8B-B14F-4D97-AF65-F5344CB8AC3E}">
        <p14:creationId xmlns:p14="http://schemas.microsoft.com/office/powerpoint/2010/main" val="297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098912" y="2103120"/>
            <a:ext cx="7525512" cy="2115050"/>
          </a:xfrm>
          <a:prstGeom prst="rect">
            <a:avLst/>
          </a:prstGeom>
          <a:noFill/>
        </p:spPr>
        <p:txBody>
          <a:bodyPr wrap="square" rtlCol="0">
            <a:spAutoFit/>
          </a:bodyPr>
          <a:lstStyle/>
          <a:p>
            <a:pPr>
              <a:spcBef>
                <a:spcPct val="0"/>
              </a:spcBef>
              <a:buNone/>
            </a:pPr>
            <a:r>
              <a:rPr lang="en-CA" sz="2000" dirty="0">
                <a:solidFill>
                  <a:schemeClr val="bg1"/>
                </a:solidFill>
              </a:rPr>
              <a:t>The tendency for a general evaluation of a person, or an evaluation of a person on a specific dimension, to be used as a basis for judgments of that person on other specific dimensions.  </a:t>
            </a:r>
            <a:endParaRPr lang="en-CA" sz="2000" dirty="0" smtClean="0">
              <a:solidFill>
                <a:schemeClr val="bg1"/>
              </a:solidFill>
            </a:endParaRPr>
          </a:p>
          <a:p>
            <a:pPr>
              <a:spcBef>
                <a:spcPct val="0"/>
              </a:spcBef>
              <a:buNone/>
            </a:pPr>
            <a:endParaRPr lang="en-CA" sz="2000" dirty="0">
              <a:solidFill>
                <a:schemeClr val="bg1"/>
              </a:solidFill>
            </a:endParaRPr>
          </a:p>
          <a:p>
            <a:pPr>
              <a:spcBef>
                <a:spcPct val="0"/>
              </a:spcBef>
              <a:buNone/>
            </a:pPr>
            <a:r>
              <a:rPr lang="en-CA" sz="2000" dirty="0" smtClean="0">
                <a:solidFill>
                  <a:schemeClr val="bg1"/>
                </a:solidFill>
              </a:rPr>
              <a:t>For </a:t>
            </a:r>
            <a:r>
              <a:rPr lang="en-CA" sz="2000" dirty="0">
                <a:solidFill>
                  <a:schemeClr val="bg1"/>
                </a:solidFill>
              </a:rPr>
              <a:t>example, a person who is generally liked might be judged as more intelligent, competent, and honest than a person who is generally </a:t>
            </a:r>
            <a:r>
              <a:rPr lang="en-CA" sz="2000" dirty="0" smtClean="0">
                <a:solidFill>
                  <a:schemeClr val="bg1"/>
                </a:solidFill>
              </a:rPr>
              <a:t>disliked.</a:t>
            </a:r>
            <a:endParaRPr lang="en-CA" sz="2000" dirty="0">
              <a:solidFill>
                <a:schemeClr val="bg1"/>
              </a:solidFill>
            </a:endParaRPr>
          </a:p>
        </p:txBody>
      </p:sp>
      <p:sp>
        <p:nvSpPr>
          <p:cNvPr id="3" name="Title 2"/>
          <p:cNvSpPr>
            <a:spLocks noGrp="1"/>
          </p:cNvSpPr>
          <p:nvPr>
            <p:ph type="title"/>
          </p:nvPr>
        </p:nvSpPr>
        <p:spPr/>
        <p:txBody>
          <a:bodyPr/>
          <a:lstStyle/>
          <a:p>
            <a:r>
              <a:rPr lang="en-US" dirty="0" smtClean="0"/>
              <a:t>Halo </a:t>
            </a:r>
            <a:r>
              <a:rPr lang="en-US" dirty="0" smtClean="0"/>
              <a:t>Effect</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8" name="Rectangle 17"/>
          <p:cNvSpPr/>
          <p:nvPr/>
        </p:nvSpPr>
        <p:spPr>
          <a:xfrm>
            <a:off x="402336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cxnSp>
        <p:nvCxnSpPr>
          <p:cNvPr id="19" name="Straight Connector 18"/>
          <p:cNvCxnSpPr/>
          <p:nvPr/>
        </p:nvCxnSpPr>
        <p:spPr>
          <a:xfrm>
            <a:off x="558165" y="6629433"/>
            <a:ext cx="11247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811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455545" y="2103120"/>
            <a:ext cx="7280910" cy="830997"/>
          </a:xfrm>
          <a:prstGeom prst="rect">
            <a:avLst/>
          </a:prstGeom>
          <a:noFill/>
        </p:spPr>
        <p:txBody>
          <a:bodyPr wrap="square" rtlCol="0">
            <a:spAutoFit/>
          </a:bodyPr>
          <a:lstStyle/>
          <a:p>
            <a:pPr algn="ctr"/>
            <a:r>
              <a:rPr lang="en-US" sz="2400" dirty="0" smtClean="0">
                <a:solidFill>
                  <a:schemeClr val="bg1"/>
                </a:solidFill>
              </a:rPr>
              <a:t>Which characters were judged according the </a:t>
            </a:r>
            <a:r>
              <a:rPr lang="en-US" sz="2400" dirty="0" err="1" smtClean="0">
                <a:solidFill>
                  <a:schemeClr val="bg1"/>
                </a:solidFill>
              </a:rPr>
              <a:t>the</a:t>
            </a:r>
            <a:r>
              <a:rPr lang="en-US" sz="2400" dirty="0" smtClean="0">
                <a:solidFill>
                  <a:schemeClr val="bg1"/>
                </a:solidFill>
              </a:rPr>
              <a:t> halo effect?</a:t>
            </a:r>
          </a:p>
        </p:txBody>
      </p:sp>
      <p:grpSp>
        <p:nvGrpSpPr>
          <p:cNvPr id="16" name="Group 15"/>
          <p:cNvGrpSpPr/>
          <p:nvPr/>
        </p:nvGrpSpPr>
        <p:grpSpPr>
          <a:xfrm>
            <a:off x="11231880" y="104424"/>
            <a:ext cx="843540" cy="838565"/>
            <a:chOff x="2003721" y="4482204"/>
            <a:chExt cx="843540" cy="838565"/>
          </a:xfrm>
        </p:grpSpPr>
        <p:sp>
          <p:nvSpPr>
            <p:cNvPr id="18" name="Oval 17"/>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29" name="Group 28"/>
          <p:cNvGrpSpPr/>
          <p:nvPr/>
        </p:nvGrpSpPr>
        <p:grpSpPr>
          <a:xfrm>
            <a:off x="10217879" y="104424"/>
            <a:ext cx="855886" cy="838565"/>
            <a:chOff x="2151261" y="3476248"/>
            <a:chExt cx="855886" cy="838565"/>
          </a:xfrm>
        </p:grpSpPr>
        <p:sp>
          <p:nvSpPr>
            <p:cNvPr id="30" name="Oval 29"/>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Rectangle 33"/>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35" name="Title 2"/>
          <p:cNvSpPr>
            <a:spLocks noGrp="1"/>
          </p:cNvSpPr>
          <p:nvPr>
            <p:ph type="title"/>
          </p:nvPr>
        </p:nvSpPr>
        <p:spPr>
          <a:xfrm>
            <a:off x="810001" y="215285"/>
            <a:ext cx="10571998" cy="710559"/>
          </a:xfrm>
        </p:spPr>
        <p:txBody>
          <a:bodyPr/>
          <a:lstStyle/>
          <a:p>
            <a:r>
              <a:rPr lang="en-US" dirty="0" smtClean="0"/>
              <a:t>Halo </a:t>
            </a:r>
            <a:r>
              <a:rPr lang="en-US" dirty="0" smtClean="0"/>
              <a:t>Effect</a:t>
            </a:r>
            <a:endParaRPr lang="en-CA" dirty="0"/>
          </a:p>
        </p:txBody>
      </p:sp>
      <p:grpSp>
        <p:nvGrpSpPr>
          <p:cNvPr id="36" name="Group 35"/>
          <p:cNvGrpSpPr/>
          <p:nvPr/>
        </p:nvGrpSpPr>
        <p:grpSpPr>
          <a:xfrm>
            <a:off x="2451322" y="3986784"/>
            <a:ext cx="7289356" cy="1751535"/>
            <a:chOff x="4055622" y="4941574"/>
            <a:chExt cx="7289356" cy="1751535"/>
          </a:xfrm>
        </p:grpSpPr>
        <p:sp>
          <p:nvSpPr>
            <p:cNvPr id="37" name="Oval 36"/>
            <p:cNvSpPr/>
            <p:nvPr/>
          </p:nvSpPr>
          <p:spPr>
            <a:xfrm>
              <a:off x="4265419" y="4941575"/>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a:spLocks noChangeAspect="1"/>
            </p:cNvSpPr>
            <p:nvPr/>
          </p:nvSpPr>
          <p:spPr>
            <a:xfrm>
              <a:off x="4055622" y="6098103"/>
              <a:ext cx="1444612" cy="584775"/>
            </a:xfrm>
            <a:prstGeom prst="rect">
              <a:avLst/>
            </a:prstGeom>
            <a:noFill/>
          </p:spPr>
          <p:txBody>
            <a:bodyPr wrap="square" rtlCol="0">
              <a:spAutoFit/>
            </a:bodyPr>
            <a:lstStyle/>
            <a:p>
              <a:pPr algn="ctr"/>
              <a:r>
                <a:rPr lang="en-CA" sz="1600" dirty="0" err="1" smtClean="0">
                  <a:solidFill>
                    <a:schemeClr val="bg1"/>
                  </a:solidFill>
                </a:rPr>
                <a:t>Lacie</a:t>
              </a:r>
              <a:endParaRPr lang="en-CA" sz="1600" dirty="0" smtClean="0">
                <a:solidFill>
                  <a:schemeClr val="bg1"/>
                </a:solidFill>
              </a:endParaRPr>
            </a:p>
            <a:p>
              <a:pPr algn="ctr"/>
              <a:r>
                <a:rPr lang="en-US" sz="1600" dirty="0" smtClean="0">
                  <a:solidFill>
                    <a:schemeClr val="bg1"/>
                  </a:solidFill>
                </a:rPr>
                <a:t>Pound</a:t>
              </a:r>
              <a:endParaRPr lang="en-CA" sz="1200" dirty="0" smtClean="0">
                <a:solidFill>
                  <a:schemeClr val="bg1"/>
                </a:solidFill>
              </a:endParaRPr>
            </a:p>
          </p:txBody>
        </p:sp>
        <p:sp>
          <p:nvSpPr>
            <p:cNvPr id="39" name="Oval 38"/>
            <p:cNvSpPr/>
            <p:nvPr/>
          </p:nvSpPr>
          <p:spPr>
            <a:xfrm>
              <a:off x="5726605" y="4974585"/>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87791" y="4976548"/>
              <a:ext cx="1025019" cy="1025019"/>
            </a:xfrm>
            <a:prstGeom prst="ellipse">
              <a:avLst/>
            </a:prstGeom>
            <a:blipFill>
              <a:blip r:embed="rId4"/>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648977" y="4976548"/>
              <a:ext cx="1025019" cy="1025019"/>
            </a:xfrm>
            <a:prstGeom prst="ellipse">
              <a:avLst/>
            </a:prstGeom>
            <a:blipFill>
              <a:blip r:embed="rId5"/>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110163" y="4941574"/>
              <a:ext cx="1025019" cy="1025019"/>
            </a:xfrm>
            <a:prstGeom prst="ellipse">
              <a:avLst/>
            </a:prstGeom>
            <a:blipFill>
              <a:blip r:embed="rId6"/>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a:spLocks noChangeAspect="1"/>
            </p:cNvSpPr>
            <p:nvPr/>
          </p:nvSpPr>
          <p:spPr>
            <a:xfrm>
              <a:off x="5516808" y="6098103"/>
              <a:ext cx="1444612" cy="584775"/>
            </a:xfrm>
            <a:prstGeom prst="rect">
              <a:avLst/>
            </a:prstGeom>
            <a:noFill/>
          </p:spPr>
          <p:txBody>
            <a:bodyPr wrap="square" rtlCol="0">
              <a:spAutoFit/>
            </a:bodyPr>
            <a:lstStyle/>
            <a:p>
              <a:pPr algn="ctr"/>
              <a:r>
                <a:rPr lang="en-CA" sz="1600" dirty="0" smtClean="0">
                  <a:solidFill>
                    <a:schemeClr val="bg1"/>
                  </a:solidFill>
                </a:rPr>
                <a:t>Ryan</a:t>
              </a:r>
            </a:p>
            <a:p>
              <a:pPr algn="ctr"/>
              <a:r>
                <a:rPr lang="en-US" sz="1600" dirty="0" smtClean="0">
                  <a:solidFill>
                    <a:schemeClr val="bg1"/>
                  </a:solidFill>
                </a:rPr>
                <a:t>Pound</a:t>
              </a:r>
              <a:endParaRPr lang="en-CA" sz="1200" dirty="0" smtClean="0">
                <a:solidFill>
                  <a:schemeClr val="bg1"/>
                </a:solidFill>
              </a:endParaRPr>
            </a:p>
          </p:txBody>
        </p:sp>
        <p:sp>
          <p:nvSpPr>
            <p:cNvPr id="44" name="TextBox 43"/>
            <p:cNvSpPr txBox="1">
              <a:spLocks noChangeAspect="1"/>
            </p:cNvSpPr>
            <p:nvPr/>
          </p:nvSpPr>
          <p:spPr>
            <a:xfrm>
              <a:off x="6977994" y="6108334"/>
              <a:ext cx="1444612" cy="584775"/>
            </a:xfrm>
            <a:prstGeom prst="rect">
              <a:avLst/>
            </a:prstGeom>
            <a:noFill/>
          </p:spPr>
          <p:txBody>
            <a:bodyPr wrap="square" rtlCol="0">
              <a:spAutoFit/>
            </a:bodyPr>
            <a:lstStyle/>
            <a:p>
              <a:pPr algn="ctr"/>
              <a:r>
                <a:rPr lang="en-CA" sz="1600" dirty="0" smtClean="0">
                  <a:solidFill>
                    <a:schemeClr val="bg1"/>
                  </a:solidFill>
                </a:rPr>
                <a:t>Naomi</a:t>
              </a:r>
            </a:p>
            <a:p>
              <a:pPr algn="ctr"/>
              <a:r>
                <a:rPr lang="en-US" sz="1600" dirty="0" err="1" smtClean="0">
                  <a:solidFill>
                    <a:schemeClr val="bg1"/>
                  </a:solidFill>
                </a:rPr>
                <a:t>Blestow</a:t>
              </a:r>
              <a:endParaRPr lang="en-CA" sz="1600" dirty="0" smtClean="0">
                <a:solidFill>
                  <a:schemeClr val="bg1"/>
                </a:solidFill>
              </a:endParaRPr>
            </a:p>
          </p:txBody>
        </p:sp>
        <p:sp>
          <p:nvSpPr>
            <p:cNvPr id="45" name="TextBox 44"/>
            <p:cNvSpPr txBox="1">
              <a:spLocks noChangeAspect="1"/>
            </p:cNvSpPr>
            <p:nvPr/>
          </p:nvSpPr>
          <p:spPr>
            <a:xfrm>
              <a:off x="8439180" y="6108334"/>
              <a:ext cx="1444612" cy="338554"/>
            </a:xfrm>
            <a:prstGeom prst="rect">
              <a:avLst/>
            </a:prstGeom>
            <a:noFill/>
          </p:spPr>
          <p:txBody>
            <a:bodyPr wrap="square" rtlCol="0">
              <a:spAutoFit/>
            </a:bodyPr>
            <a:lstStyle/>
            <a:p>
              <a:pPr algn="ctr"/>
              <a:r>
                <a:rPr lang="en-CA" sz="1600" dirty="0" smtClean="0">
                  <a:solidFill>
                    <a:schemeClr val="bg1"/>
                  </a:solidFill>
                </a:rPr>
                <a:t>Susan</a:t>
              </a:r>
              <a:endParaRPr lang="en-CA" sz="1200" dirty="0" smtClean="0">
                <a:solidFill>
                  <a:schemeClr val="bg1"/>
                </a:solidFill>
              </a:endParaRPr>
            </a:p>
          </p:txBody>
        </p:sp>
        <p:sp>
          <p:nvSpPr>
            <p:cNvPr id="46" name="TextBox 45"/>
            <p:cNvSpPr txBox="1">
              <a:spLocks noChangeAspect="1"/>
            </p:cNvSpPr>
            <p:nvPr/>
          </p:nvSpPr>
          <p:spPr>
            <a:xfrm>
              <a:off x="9900366" y="6108334"/>
              <a:ext cx="1444612" cy="338554"/>
            </a:xfrm>
            <a:prstGeom prst="rect">
              <a:avLst/>
            </a:prstGeom>
            <a:noFill/>
          </p:spPr>
          <p:txBody>
            <a:bodyPr wrap="square" rtlCol="0">
              <a:spAutoFit/>
            </a:bodyPr>
            <a:lstStyle/>
            <a:p>
              <a:pPr algn="ctr"/>
              <a:r>
                <a:rPr lang="en-CA" sz="1600" dirty="0" smtClean="0">
                  <a:solidFill>
                    <a:schemeClr val="bg1"/>
                  </a:solidFill>
                </a:rPr>
                <a:t>Prisoner</a:t>
              </a:r>
              <a:endParaRPr lang="en-CA" sz="1200" dirty="0" smtClean="0">
                <a:solidFill>
                  <a:schemeClr val="bg1"/>
                </a:solidFill>
              </a:endParaRPr>
            </a:p>
          </p:txBody>
        </p:sp>
      </p:grpSp>
    </p:spTree>
    <p:extLst>
      <p:ext uri="{BB962C8B-B14F-4D97-AF65-F5344CB8AC3E}">
        <p14:creationId xmlns:p14="http://schemas.microsoft.com/office/powerpoint/2010/main" val="472575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098912" y="2103120"/>
            <a:ext cx="7525512" cy="1015663"/>
          </a:xfrm>
          <a:prstGeom prst="rect">
            <a:avLst/>
          </a:prstGeom>
          <a:noFill/>
        </p:spPr>
        <p:txBody>
          <a:bodyPr wrap="square" rtlCol="0">
            <a:spAutoFit/>
          </a:bodyPr>
          <a:lstStyle/>
          <a:p>
            <a:pPr>
              <a:spcBef>
                <a:spcPct val="0"/>
              </a:spcBef>
              <a:buNone/>
            </a:pPr>
            <a:r>
              <a:rPr lang="en-CA" sz="2000" dirty="0">
                <a:solidFill>
                  <a:schemeClr val="bg1"/>
                </a:solidFill>
              </a:rPr>
              <a:t>An opinion or belief that is </a:t>
            </a:r>
            <a:r>
              <a:rPr lang="en-CA" sz="2000" dirty="0">
                <a:solidFill>
                  <a:schemeClr val="accent2">
                    <a:lumMod val="75000"/>
                  </a:schemeClr>
                </a:solidFill>
              </a:rPr>
              <a:t>mistakenly thought to be held by all or nearly all the people in a given group</a:t>
            </a:r>
            <a:r>
              <a:rPr lang="en-CA" sz="2000" dirty="0">
                <a:solidFill>
                  <a:schemeClr val="bg1"/>
                </a:solidFill>
              </a:rPr>
              <a:t>, whereas in fact there is significant dissent</a:t>
            </a:r>
            <a:r>
              <a:rPr lang="en-CA" sz="2000" dirty="0" smtClean="0">
                <a:solidFill>
                  <a:schemeClr val="bg1"/>
                </a:solidFill>
              </a:rPr>
              <a:t>.</a:t>
            </a:r>
            <a:endParaRPr lang="en-CA" sz="2000" dirty="0">
              <a:solidFill>
                <a:schemeClr val="bg1"/>
              </a:solidFill>
            </a:endParaRPr>
          </a:p>
        </p:txBody>
      </p:sp>
      <p:sp>
        <p:nvSpPr>
          <p:cNvPr id="3" name="Title 2"/>
          <p:cNvSpPr>
            <a:spLocks noGrp="1"/>
          </p:cNvSpPr>
          <p:nvPr>
            <p:ph type="title"/>
          </p:nvPr>
        </p:nvSpPr>
        <p:spPr/>
        <p:txBody>
          <a:bodyPr/>
          <a:lstStyle/>
          <a:p>
            <a:r>
              <a:rPr lang="en-US" dirty="0" smtClean="0"/>
              <a:t>False </a:t>
            </a:r>
            <a:r>
              <a:rPr lang="en-US" dirty="0" smtClean="0"/>
              <a:t>Consensus</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8" name="Rectangle 17"/>
          <p:cNvSpPr/>
          <p:nvPr/>
        </p:nvSpPr>
        <p:spPr>
          <a:xfrm>
            <a:off x="402336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cxnSp>
        <p:nvCxnSpPr>
          <p:cNvPr id="19" name="Straight Connector 18"/>
          <p:cNvCxnSpPr/>
          <p:nvPr/>
        </p:nvCxnSpPr>
        <p:spPr>
          <a:xfrm>
            <a:off x="558165" y="6629433"/>
            <a:ext cx="11247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207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455545" y="2103120"/>
            <a:ext cx="7280910" cy="830997"/>
          </a:xfrm>
          <a:prstGeom prst="rect">
            <a:avLst/>
          </a:prstGeom>
          <a:noFill/>
        </p:spPr>
        <p:txBody>
          <a:bodyPr wrap="square" rtlCol="0">
            <a:spAutoFit/>
          </a:bodyPr>
          <a:lstStyle/>
          <a:p>
            <a:pPr algn="ctr"/>
            <a:r>
              <a:rPr lang="en-US" sz="2400" dirty="0" smtClean="0">
                <a:solidFill>
                  <a:schemeClr val="bg1"/>
                </a:solidFill>
              </a:rPr>
              <a:t>Which characters display the perceptual error of false consensus?</a:t>
            </a:r>
          </a:p>
        </p:txBody>
      </p:sp>
      <p:grpSp>
        <p:nvGrpSpPr>
          <p:cNvPr id="16" name="Group 15"/>
          <p:cNvGrpSpPr/>
          <p:nvPr/>
        </p:nvGrpSpPr>
        <p:grpSpPr>
          <a:xfrm>
            <a:off x="11231880" y="104424"/>
            <a:ext cx="843540" cy="838565"/>
            <a:chOff x="2003721" y="4482204"/>
            <a:chExt cx="843540" cy="838565"/>
          </a:xfrm>
        </p:grpSpPr>
        <p:sp>
          <p:nvSpPr>
            <p:cNvPr id="18" name="Oval 17"/>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29" name="Group 28"/>
          <p:cNvGrpSpPr/>
          <p:nvPr/>
        </p:nvGrpSpPr>
        <p:grpSpPr>
          <a:xfrm>
            <a:off x="10217879" y="104424"/>
            <a:ext cx="855886" cy="838565"/>
            <a:chOff x="2151261" y="3476248"/>
            <a:chExt cx="855886" cy="838565"/>
          </a:xfrm>
        </p:grpSpPr>
        <p:sp>
          <p:nvSpPr>
            <p:cNvPr id="30" name="Oval 29"/>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Rectangle 33"/>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35" name="Title 2"/>
          <p:cNvSpPr>
            <a:spLocks noGrp="1"/>
          </p:cNvSpPr>
          <p:nvPr>
            <p:ph type="title"/>
          </p:nvPr>
        </p:nvSpPr>
        <p:spPr>
          <a:xfrm>
            <a:off x="810001" y="215285"/>
            <a:ext cx="10571998" cy="710559"/>
          </a:xfrm>
        </p:spPr>
        <p:txBody>
          <a:bodyPr/>
          <a:lstStyle/>
          <a:p>
            <a:r>
              <a:rPr lang="en-US" dirty="0" smtClean="0"/>
              <a:t>False </a:t>
            </a:r>
            <a:r>
              <a:rPr lang="en-US" dirty="0" smtClean="0"/>
              <a:t>Consensus</a:t>
            </a:r>
            <a:endParaRPr lang="en-CA" dirty="0"/>
          </a:p>
        </p:txBody>
      </p:sp>
      <p:grpSp>
        <p:nvGrpSpPr>
          <p:cNvPr id="36" name="Group 35"/>
          <p:cNvGrpSpPr/>
          <p:nvPr/>
        </p:nvGrpSpPr>
        <p:grpSpPr>
          <a:xfrm>
            <a:off x="2451322" y="3986784"/>
            <a:ext cx="7289356" cy="1751535"/>
            <a:chOff x="4055622" y="4941574"/>
            <a:chExt cx="7289356" cy="1751535"/>
          </a:xfrm>
        </p:grpSpPr>
        <p:sp>
          <p:nvSpPr>
            <p:cNvPr id="37" name="Oval 36"/>
            <p:cNvSpPr/>
            <p:nvPr/>
          </p:nvSpPr>
          <p:spPr>
            <a:xfrm>
              <a:off x="4265419" y="4941575"/>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a:spLocks noChangeAspect="1"/>
            </p:cNvSpPr>
            <p:nvPr/>
          </p:nvSpPr>
          <p:spPr>
            <a:xfrm>
              <a:off x="4055622" y="6098103"/>
              <a:ext cx="1444612" cy="584775"/>
            </a:xfrm>
            <a:prstGeom prst="rect">
              <a:avLst/>
            </a:prstGeom>
            <a:noFill/>
          </p:spPr>
          <p:txBody>
            <a:bodyPr wrap="square" rtlCol="0">
              <a:spAutoFit/>
            </a:bodyPr>
            <a:lstStyle/>
            <a:p>
              <a:pPr algn="ctr"/>
              <a:r>
                <a:rPr lang="en-CA" sz="1600" dirty="0" err="1" smtClean="0">
                  <a:solidFill>
                    <a:schemeClr val="bg1"/>
                  </a:solidFill>
                </a:rPr>
                <a:t>Lacie</a:t>
              </a:r>
              <a:endParaRPr lang="en-CA" sz="1600" dirty="0" smtClean="0">
                <a:solidFill>
                  <a:schemeClr val="bg1"/>
                </a:solidFill>
              </a:endParaRPr>
            </a:p>
            <a:p>
              <a:pPr algn="ctr"/>
              <a:r>
                <a:rPr lang="en-US" sz="1600" dirty="0" smtClean="0">
                  <a:solidFill>
                    <a:schemeClr val="bg1"/>
                  </a:solidFill>
                </a:rPr>
                <a:t>Pound</a:t>
              </a:r>
              <a:endParaRPr lang="en-CA" sz="1200" dirty="0" smtClean="0">
                <a:solidFill>
                  <a:schemeClr val="bg1"/>
                </a:solidFill>
              </a:endParaRPr>
            </a:p>
          </p:txBody>
        </p:sp>
        <p:sp>
          <p:nvSpPr>
            <p:cNvPr id="39" name="Oval 38"/>
            <p:cNvSpPr/>
            <p:nvPr/>
          </p:nvSpPr>
          <p:spPr>
            <a:xfrm>
              <a:off x="5726605" y="4974585"/>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87791" y="4976548"/>
              <a:ext cx="1025019" cy="1025019"/>
            </a:xfrm>
            <a:prstGeom prst="ellipse">
              <a:avLst/>
            </a:prstGeom>
            <a:blipFill>
              <a:blip r:embed="rId4"/>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648977" y="4976548"/>
              <a:ext cx="1025019" cy="1025019"/>
            </a:xfrm>
            <a:prstGeom prst="ellipse">
              <a:avLst/>
            </a:prstGeom>
            <a:blipFill>
              <a:blip r:embed="rId5"/>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110163" y="4941574"/>
              <a:ext cx="1025019" cy="1025019"/>
            </a:xfrm>
            <a:prstGeom prst="ellipse">
              <a:avLst/>
            </a:prstGeom>
            <a:blipFill>
              <a:blip r:embed="rId6"/>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a:spLocks noChangeAspect="1"/>
            </p:cNvSpPr>
            <p:nvPr/>
          </p:nvSpPr>
          <p:spPr>
            <a:xfrm>
              <a:off x="5516808" y="6098103"/>
              <a:ext cx="1444612" cy="584775"/>
            </a:xfrm>
            <a:prstGeom prst="rect">
              <a:avLst/>
            </a:prstGeom>
            <a:noFill/>
          </p:spPr>
          <p:txBody>
            <a:bodyPr wrap="square" rtlCol="0">
              <a:spAutoFit/>
            </a:bodyPr>
            <a:lstStyle/>
            <a:p>
              <a:pPr algn="ctr"/>
              <a:r>
                <a:rPr lang="en-CA" sz="1600" dirty="0" smtClean="0">
                  <a:solidFill>
                    <a:schemeClr val="bg1"/>
                  </a:solidFill>
                </a:rPr>
                <a:t>Ryan</a:t>
              </a:r>
            </a:p>
            <a:p>
              <a:pPr algn="ctr"/>
              <a:r>
                <a:rPr lang="en-US" sz="1600" dirty="0" smtClean="0">
                  <a:solidFill>
                    <a:schemeClr val="bg1"/>
                  </a:solidFill>
                </a:rPr>
                <a:t>Pound</a:t>
              </a:r>
              <a:endParaRPr lang="en-CA" sz="1200" dirty="0" smtClean="0">
                <a:solidFill>
                  <a:schemeClr val="bg1"/>
                </a:solidFill>
              </a:endParaRPr>
            </a:p>
          </p:txBody>
        </p:sp>
        <p:sp>
          <p:nvSpPr>
            <p:cNvPr id="44" name="TextBox 43"/>
            <p:cNvSpPr txBox="1">
              <a:spLocks noChangeAspect="1"/>
            </p:cNvSpPr>
            <p:nvPr/>
          </p:nvSpPr>
          <p:spPr>
            <a:xfrm>
              <a:off x="6977994" y="6108334"/>
              <a:ext cx="1444612" cy="584775"/>
            </a:xfrm>
            <a:prstGeom prst="rect">
              <a:avLst/>
            </a:prstGeom>
            <a:noFill/>
          </p:spPr>
          <p:txBody>
            <a:bodyPr wrap="square" rtlCol="0">
              <a:spAutoFit/>
            </a:bodyPr>
            <a:lstStyle/>
            <a:p>
              <a:pPr algn="ctr"/>
              <a:r>
                <a:rPr lang="en-CA" sz="1600" dirty="0" smtClean="0">
                  <a:solidFill>
                    <a:schemeClr val="bg1"/>
                  </a:solidFill>
                </a:rPr>
                <a:t>Naomi</a:t>
              </a:r>
            </a:p>
            <a:p>
              <a:pPr algn="ctr"/>
              <a:r>
                <a:rPr lang="en-US" sz="1600" dirty="0" err="1" smtClean="0">
                  <a:solidFill>
                    <a:schemeClr val="bg1"/>
                  </a:solidFill>
                </a:rPr>
                <a:t>Blestow</a:t>
              </a:r>
              <a:endParaRPr lang="en-CA" sz="1600" dirty="0" smtClean="0">
                <a:solidFill>
                  <a:schemeClr val="bg1"/>
                </a:solidFill>
              </a:endParaRPr>
            </a:p>
          </p:txBody>
        </p:sp>
        <p:sp>
          <p:nvSpPr>
            <p:cNvPr id="45" name="TextBox 44"/>
            <p:cNvSpPr txBox="1">
              <a:spLocks noChangeAspect="1"/>
            </p:cNvSpPr>
            <p:nvPr/>
          </p:nvSpPr>
          <p:spPr>
            <a:xfrm>
              <a:off x="8439180" y="6108334"/>
              <a:ext cx="1444612" cy="338554"/>
            </a:xfrm>
            <a:prstGeom prst="rect">
              <a:avLst/>
            </a:prstGeom>
            <a:noFill/>
          </p:spPr>
          <p:txBody>
            <a:bodyPr wrap="square" rtlCol="0">
              <a:spAutoFit/>
            </a:bodyPr>
            <a:lstStyle/>
            <a:p>
              <a:pPr algn="ctr"/>
              <a:r>
                <a:rPr lang="en-CA" sz="1600" dirty="0" smtClean="0">
                  <a:solidFill>
                    <a:schemeClr val="bg1"/>
                  </a:solidFill>
                </a:rPr>
                <a:t>Susan</a:t>
              </a:r>
              <a:endParaRPr lang="en-CA" sz="1200" dirty="0" smtClean="0">
                <a:solidFill>
                  <a:schemeClr val="bg1"/>
                </a:solidFill>
              </a:endParaRPr>
            </a:p>
          </p:txBody>
        </p:sp>
        <p:sp>
          <p:nvSpPr>
            <p:cNvPr id="46" name="TextBox 45"/>
            <p:cNvSpPr txBox="1">
              <a:spLocks noChangeAspect="1"/>
            </p:cNvSpPr>
            <p:nvPr/>
          </p:nvSpPr>
          <p:spPr>
            <a:xfrm>
              <a:off x="9900366" y="6108334"/>
              <a:ext cx="1444612" cy="338554"/>
            </a:xfrm>
            <a:prstGeom prst="rect">
              <a:avLst/>
            </a:prstGeom>
            <a:noFill/>
          </p:spPr>
          <p:txBody>
            <a:bodyPr wrap="square" rtlCol="0">
              <a:spAutoFit/>
            </a:bodyPr>
            <a:lstStyle/>
            <a:p>
              <a:pPr algn="ctr"/>
              <a:r>
                <a:rPr lang="en-CA" sz="1600" dirty="0" smtClean="0">
                  <a:solidFill>
                    <a:schemeClr val="bg1"/>
                  </a:solidFill>
                </a:rPr>
                <a:t>Prisoner</a:t>
              </a:r>
              <a:endParaRPr lang="en-CA" sz="1200" dirty="0" smtClean="0">
                <a:solidFill>
                  <a:schemeClr val="bg1"/>
                </a:solidFill>
              </a:endParaRPr>
            </a:p>
          </p:txBody>
        </p:sp>
      </p:grpSp>
    </p:spTree>
    <p:extLst>
      <p:ext uri="{BB962C8B-B14F-4D97-AF65-F5344CB8AC3E}">
        <p14:creationId xmlns:p14="http://schemas.microsoft.com/office/powerpoint/2010/main" val="1502806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4914750" y="2261055"/>
            <a:ext cx="2362500" cy="720000"/>
          </a:xfrm>
          <a:custGeom>
            <a:avLst/>
            <a:gdLst>
              <a:gd name="connsiteX0" fmla="*/ 0 w 2362500"/>
              <a:gd name="connsiteY0" fmla="*/ 0 h 720000"/>
              <a:gd name="connsiteX1" fmla="*/ 2362500 w 2362500"/>
              <a:gd name="connsiteY1" fmla="*/ 0 h 720000"/>
              <a:gd name="connsiteX2" fmla="*/ 2362500 w 2362500"/>
              <a:gd name="connsiteY2" fmla="*/ 720000 h 720000"/>
              <a:gd name="connsiteX3" fmla="*/ 0 w 2362500"/>
              <a:gd name="connsiteY3" fmla="*/ 720000 h 720000"/>
              <a:gd name="connsiteX4" fmla="*/ 0 w 23625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500" h="720000">
                <a:moveTo>
                  <a:pt x="0" y="0"/>
                </a:moveTo>
                <a:lnTo>
                  <a:pt x="2362500" y="0"/>
                </a:lnTo>
                <a:lnTo>
                  <a:pt x="23625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ctr" defTabSz="1333500">
              <a:lnSpc>
                <a:spcPct val="100000"/>
              </a:lnSpc>
              <a:spcBef>
                <a:spcPct val="0"/>
              </a:spcBef>
              <a:spcAft>
                <a:spcPct val="35000"/>
              </a:spcAft>
              <a:defRPr cap="all"/>
            </a:pPr>
            <a:r>
              <a:rPr lang="en-US" sz="2400" kern="1200" dirty="0" smtClean="0"/>
              <a:t>Content</a:t>
            </a:r>
            <a:endParaRPr lang="en-US" sz="2400" kern="1200" dirty="0"/>
          </a:p>
        </p:txBody>
      </p:sp>
      <p:grpSp>
        <p:nvGrpSpPr>
          <p:cNvPr id="13" name="Group 12"/>
          <p:cNvGrpSpPr>
            <a:grpSpLocks noChangeAspect="1"/>
          </p:cNvGrpSpPr>
          <p:nvPr/>
        </p:nvGrpSpPr>
        <p:grpSpPr>
          <a:xfrm>
            <a:off x="5428174" y="1310952"/>
            <a:ext cx="1335653" cy="886529"/>
            <a:chOff x="3622424" y="1628539"/>
            <a:chExt cx="2171213" cy="1441125"/>
          </a:xfrm>
        </p:grpSpPr>
        <p:sp>
          <p:nvSpPr>
            <p:cNvPr id="4" name="Rectangular Callout 3"/>
            <p:cNvSpPr/>
            <p:nvPr/>
          </p:nvSpPr>
          <p:spPr>
            <a:xfrm>
              <a:off x="3622424" y="1628539"/>
              <a:ext cx="2171213" cy="1441125"/>
            </a:xfrm>
            <a:prstGeom prst="wedgeRectCallout">
              <a:avLst/>
            </a:prstGeom>
          </p:spPr>
          <p:style>
            <a:lnRef idx="0">
              <a:schemeClr val="lt1">
                <a:alpha val="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12" name="Rectangle 11" descr="Light Bulb and Gear"/>
            <p:cNvSpPr/>
            <p:nvPr/>
          </p:nvSpPr>
          <p:spPr>
            <a:xfrm>
              <a:off x="4387990" y="2029061"/>
              <a:ext cx="640080" cy="640080"/>
            </a:xfrm>
            <a:prstGeom prst="rect">
              <a:avLst/>
            </a:prstGeom>
            <a:blipFill>
              <a:blip r:embed="rId2">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xmlns:lc="http://schemas.openxmlformats.org/drawingml/2006/lockedCanvas" r:embed="rId5"/>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sp>
        <p:nvSpPr>
          <p:cNvPr id="16" name="Title 1">
            <a:extLst>
              <a:ext uri="{FF2B5EF4-FFF2-40B4-BE49-F238E27FC236}">
                <a16:creationId xmlns:a16="http://schemas.microsoft.com/office/drawing/2014/main" id="{23F6D5E8-15CF-4755-910B-1B5A1E777357}"/>
              </a:ext>
            </a:extLst>
          </p:cNvPr>
          <p:cNvSpPr>
            <a:spLocks noGrp="1"/>
          </p:cNvSpPr>
          <p:nvPr>
            <p:ph type="title"/>
          </p:nvPr>
        </p:nvSpPr>
        <p:spPr>
          <a:xfrm>
            <a:off x="0" y="-58189"/>
            <a:ext cx="12192000" cy="945567"/>
          </a:xfrm>
        </p:spPr>
        <p:txBody>
          <a:bodyPr>
            <a:normAutofit/>
          </a:bodyPr>
          <a:lstStyle/>
          <a:p>
            <a:pPr algn="ctr"/>
            <a:r>
              <a:rPr lang="en-US" dirty="0" smtClean="0"/>
              <a:t>Perception</a:t>
            </a:r>
            <a:endParaRPr lang="en-US" dirty="0"/>
          </a:p>
        </p:txBody>
      </p:sp>
      <p:sp>
        <p:nvSpPr>
          <p:cNvPr id="15" name="TextBox 14"/>
          <p:cNvSpPr txBox="1">
            <a:spLocks noChangeAspect="1"/>
          </p:cNvSpPr>
          <p:nvPr/>
        </p:nvSpPr>
        <p:spPr>
          <a:xfrm>
            <a:off x="2203508" y="2974127"/>
            <a:ext cx="3672495" cy="3724096"/>
          </a:xfrm>
          <a:prstGeom prst="rect">
            <a:avLst/>
          </a:prstGeom>
          <a:noFill/>
        </p:spPr>
        <p:txBody>
          <a:bodyPr wrap="square" rtlCol="0">
            <a:spAutoFit/>
          </a:bodyPr>
          <a:lstStyle/>
          <a:p>
            <a:r>
              <a:rPr lang="en-CA" dirty="0" smtClean="0">
                <a:solidFill>
                  <a:schemeClr val="bg1"/>
                </a:solidFill>
              </a:rPr>
              <a:t>Perception</a:t>
            </a:r>
            <a:endParaRPr lang="en-CA" dirty="0" smtClean="0">
              <a:solidFill>
                <a:schemeClr val="bg1"/>
              </a:solidFill>
            </a:endParaRPr>
          </a:p>
          <a:p>
            <a:r>
              <a:rPr lang="en-US" dirty="0">
                <a:solidFill>
                  <a:schemeClr val="bg1"/>
                </a:solidFill>
              </a:rPr>
              <a:t>	</a:t>
            </a:r>
            <a:r>
              <a:rPr lang="en-US" dirty="0" smtClean="0">
                <a:solidFill>
                  <a:schemeClr val="bg1"/>
                </a:solidFill>
              </a:rPr>
              <a:t>Perceptual Process Model</a:t>
            </a:r>
          </a:p>
          <a:p>
            <a:r>
              <a:rPr lang="en-US" dirty="0">
                <a:solidFill>
                  <a:schemeClr val="bg1"/>
                </a:solidFill>
              </a:rPr>
              <a:t>	</a:t>
            </a:r>
            <a:r>
              <a:rPr lang="en-US" dirty="0" smtClean="0">
                <a:solidFill>
                  <a:schemeClr val="bg1"/>
                </a:solidFill>
              </a:rPr>
              <a:t>	Stimuli</a:t>
            </a:r>
          </a:p>
          <a:p>
            <a:r>
              <a:rPr lang="en-US" dirty="0">
                <a:solidFill>
                  <a:schemeClr val="bg1"/>
                </a:solidFill>
              </a:rPr>
              <a:t>	</a:t>
            </a:r>
            <a:r>
              <a:rPr lang="en-US" dirty="0" smtClean="0">
                <a:solidFill>
                  <a:schemeClr val="bg1"/>
                </a:solidFill>
              </a:rPr>
              <a:t>	Sensation</a:t>
            </a:r>
          </a:p>
          <a:p>
            <a:r>
              <a:rPr lang="en-US" dirty="0">
                <a:solidFill>
                  <a:schemeClr val="bg1"/>
                </a:solidFill>
              </a:rPr>
              <a:t>	</a:t>
            </a:r>
            <a:r>
              <a:rPr lang="en-US" dirty="0" smtClean="0">
                <a:solidFill>
                  <a:schemeClr val="bg1"/>
                </a:solidFill>
              </a:rPr>
              <a:t>	Meaning</a:t>
            </a:r>
            <a:endParaRPr lang="en-CA" dirty="0" smtClean="0">
              <a:solidFill>
                <a:schemeClr val="bg1"/>
              </a:solidFill>
            </a:endParaRPr>
          </a:p>
          <a:p>
            <a:endParaRPr lang="en-CA" dirty="0">
              <a:solidFill>
                <a:schemeClr val="bg1"/>
              </a:solidFill>
            </a:endParaRPr>
          </a:p>
          <a:p>
            <a:r>
              <a:rPr lang="en-CA" dirty="0" smtClean="0">
                <a:solidFill>
                  <a:schemeClr val="bg1"/>
                </a:solidFill>
              </a:rPr>
              <a:t>Perceptual Errors</a:t>
            </a:r>
          </a:p>
          <a:p>
            <a:r>
              <a:rPr lang="en-US" dirty="0">
                <a:solidFill>
                  <a:schemeClr val="bg1"/>
                </a:solidFill>
              </a:rPr>
              <a:t>	</a:t>
            </a:r>
            <a:r>
              <a:rPr lang="en-US" dirty="0" smtClean="0">
                <a:solidFill>
                  <a:schemeClr val="bg1"/>
                </a:solidFill>
              </a:rPr>
              <a:t>	Primacy </a:t>
            </a:r>
            <a:r>
              <a:rPr lang="en-US" dirty="0">
                <a:solidFill>
                  <a:schemeClr val="bg1"/>
                </a:solidFill>
              </a:rPr>
              <a:t>Error</a:t>
            </a:r>
          </a:p>
          <a:p>
            <a:r>
              <a:rPr lang="en-US" dirty="0">
                <a:solidFill>
                  <a:schemeClr val="bg1"/>
                </a:solidFill>
              </a:rPr>
              <a:t>		Recency Error</a:t>
            </a:r>
          </a:p>
          <a:p>
            <a:r>
              <a:rPr lang="en-US" dirty="0" smtClean="0">
                <a:solidFill>
                  <a:schemeClr val="bg1"/>
                </a:solidFill>
              </a:rPr>
              <a:t>		Halo Effect</a:t>
            </a:r>
          </a:p>
          <a:p>
            <a:r>
              <a:rPr lang="en-US" dirty="0">
                <a:solidFill>
                  <a:schemeClr val="bg1"/>
                </a:solidFill>
              </a:rPr>
              <a:t>	</a:t>
            </a:r>
            <a:r>
              <a:rPr lang="en-US" dirty="0" smtClean="0">
                <a:solidFill>
                  <a:schemeClr val="bg1"/>
                </a:solidFill>
              </a:rPr>
              <a:t>	False Consensus</a:t>
            </a:r>
          </a:p>
          <a:p>
            <a:r>
              <a:rPr lang="en-US" dirty="0">
                <a:solidFill>
                  <a:schemeClr val="bg1"/>
                </a:solidFill>
              </a:rPr>
              <a:t>	</a:t>
            </a:r>
            <a:r>
              <a:rPr lang="en-US" dirty="0" smtClean="0">
                <a:solidFill>
                  <a:schemeClr val="bg1"/>
                </a:solidFill>
              </a:rPr>
              <a:t>	</a:t>
            </a:r>
            <a:r>
              <a:rPr lang="en-US" dirty="0">
                <a:solidFill>
                  <a:schemeClr val="bg1"/>
                </a:solidFill>
              </a:rPr>
              <a:t>	</a:t>
            </a:r>
            <a:r>
              <a:rPr lang="en-US" dirty="0" smtClean="0">
                <a:solidFill>
                  <a:schemeClr val="bg1"/>
                </a:solidFill>
              </a:rPr>
              <a:t>	</a:t>
            </a:r>
            <a:endParaRPr lang="en-CA" dirty="0" smtClean="0">
              <a:solidFill>
                <a:schemeClr val="bg1"/>
              </a:solidFill>
            </a:endParaRPr>
          </a:p>
          <a:p>
            <a:endParaRPr lang="en-CA" sz="2000" dirty="0" smtClean="0">
              <a:solidFill>
                <a:schemeClr val="bg1"/>
              </a:solidFill>
            </a:endParaRPr>
          </a:p>
        </p:txBody>
      </p:sp>
      <p:sp>
        <p:nvSpPr>
          <p:cNvPr id="8" name="TextBox 7"/>
          <p:cNvSpPr txBox="1">
            <a:spLocks noChangeAspect="1"/>
          </p:cNvSpPr>
          <p:nvPr/>
        </p:nvSpPr>
        <p:spPr>
          <a:xfrm>
            <a:off x="7020075" y="2974127"/>
            <a:ext cx="3237494" cy="2616101"/>
          </a:xfrm>
          <a:prstGeom prst="rect">
            <a:avLst/>
          </a:prstGeom>
          <a:noFill/>
        </p:spPr>
        <p:txBody>
          <a:bodyPr wrap="square" rtlCol="0">
            <a:spAutoFit/>
          </a:bodyPr>
          <a:lstStyle/>
          <a:p>
            <a:r>
              <a:rPr lang="en-US" dirty="0" smtClean="0">
                <a:solidFill>
                  <a:schemeClr val="bg1"/>
                </a:solidFill>
              </a:rPr>
              <a:t>Elements of Self-concept</a:t>
            </a:r>
          </a:p>
          <a:p>
            <a:r>
              <a:rPr lang="en-US" dirty="0">
                <a:solidFill>
                  <a:schemeClr val="bg1"/>
                </a:solidFill>
              </a:rPr>
              <a:t>	</a:t>
            </a:r>
            <a:r>
              <a:rPr lang="en-US" dirty="0" smtClean="0">
                <a:solidFill>
                  <a:schemeClr val="bg1"/>
                </a:solidFill>
              </a:rPr>
              <a:t>Self-esteem</a:t>
            </a:r>
          </a:p>
          <a:p>
            <a:r>
              <a:rPr lang="en-US" dirty="0">
                <a:solidFill>
                  <a:schemeClr val="bg1"/>
                </a:solidFill>
              </a:rPr>
              <a:t>	</a:t>
            </a:r>
            <a:r>
              <a:rPr lang="en-US" dirty="0" smtClean="0">
                <a:solidFill>
                  <a:schemeClr val="bg1"/>
                </a:solidFill>
              </a:rPr>
              <a:t>Self-efficacy</a:t>
            </a:r>
          </a:p>
          <a:p>
            <a:r>
              <a:rPr lang="en-US" dirty="0">
                <a:solidFill>
                  <a:schemeClr val="bg1"/>
                </a:solidFill>
              </a:rPr>
              <a:t>	</a:t>
            </a:r>
            <a:r>
              <a:rPr lang="en-US" dirty="0" smtClean="0">
                <a:solidFill>
                  <a:schemeClr val="bg1"/>
                </a:solidFill>
              </a:rPr>
              <a:t>Locus of control</a:t>
            </a:r>
          </a:p>
          <a:p>
            <a:endParaRPr lang="en-US" dirty="0">
              <a:solidFill>
                <a:schemeClr val="bg1"/>
              </a:solidFill>
            </a:endParaRPr>
          </a:p>
          <a:p>
            <a:r>
              <a:rPr lang="en-US" dirty="0" smtClean="0">
                <a:solidFill>
                  <a:schemeClr val="bg1"/>
                </a:solidFill>
              </a:rPr>
              <a:t>Social Identity Theory	</a:t>
            </a:r>
          </a:p>
          <a:p>
            <a:endParaRPr lang="en-US" dirty="0" smtClean="0">
              <a:solidFill>
                <a:schemeClr val="bg1"/>
              </a:solidFill>
            </a:endParaRPr>
          </a:p>
          <a:p>
            <a:r>
              <a:rPr lang="en-US" dirty="0" smtClean="0">
                <a:solidFill>
                  <a:schemeClr val="bg1"/>
                </a:solidFill>
              </a:rPr>
              <a:t>Self-fulfilling Prophecy	</a:t>
            </a:r>
            <a:endParaRPr lang="en-CA" dirty="0" smtClean="0">
              <a:solidFill>
                <a:schemeClr val="bg1"/>
              </a:solidFill>
            </a:endParaRPr>
          </a:p>
          <a:p>
            <a:endParaRPr lang="en-CA" sz="2000" dirty="0" smtClean="0">
              <a:solidFill>
                <a:schemeClr val="bg1"/>
              </a:solidFill>
            </a:endParaRPr>
          </a:p>
        </p:txBody>
      </p:sp>
    </p:spTree>
    <p:extLst>
      <p:ext uri="{BB962C8B-B14F-4D97-AF65-F5344CB8AC3E}">
        <p14:creationId xmlns:p14="http://schemas.microsoft.com/office/powerpoint/2010/main" val="3180469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2276" y="3075057"/>
            <a:ext cx="6367449" cy="707886"/>
          </a:xfrm>
          <a:prstGeom prst="rect">
            <a:avLst/>
          </a:prstGeom>
        </p:spPr>
        <p:txBody>
          <a:bodyPr wrap="none">
            <a:spAutoFit/>
          </a:bodyPr>
          <a:lstStyle/>
          <a:p>
            <a:r>
              <a:rPr lang="en-US" sz="4000" dirty="0" smtClean="0">
                <a:solidFill>
                  <a:schemeClr val="bg1"/>
                </a:solidFill>
              </a:rPr>
              <a:t>Elements of Self-concept</a:t>
            </a:r>
            <a:endParaRPr lang="en-CA" dirty="0">
              <a:solidFill>
                <a:schemeClr val="bg1"/>
              </a:solidFill>
            </a:endParaRPr>
          </a:p>
        </p:txBody>
      </p:sp>
    </p:spTree>
    <p:extLst>
      <p:ext uri="{BB962C8B-B14F-4D97-AF65-F5344CB8AC3E}">
        <p14:creationId xmlns:p14="http://schemas.microsoft.com/office/powerpoint/2010/main" val="3873862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103120" y="1485456"/>
            <a:ext cx="7525512" cy="4401205"/>
          </a:xfrm>
          <a:prstGeom prst="rect">
            <a:avLst/>
          </a:prstGeom>
          <a:noFill/>
        </p:spPr>
        <p:txBody>
          <a:bodyPr wrap="square" rtlCol="0">
            <a:spAutoFit/>
          </a:bodyPr>
          <a:lstStyle/>
          <a:p>
            <a:r>
              <a:rPr lang="en-CA" sz="2000" dirty="0">
                <a:solidFill>
                  <a:schemeClr val="bg1"/>
                </a:solidFill>
              </a:rPr>
              <a:t>The </a:t>
            </a:r>
            <a:r>
              <a:rPr lang="en-CA" sz="2000" dirty="0">
                <a:solidFill>
                  <a:schemeClr val="accent2">
                    <a:lumMod val="75000"/>
                  </a:schemeClr>
                </a:solidFill>
              </a:rPr>
              <a:t>degree to which the qualities and characteristics contained in one’s self-concept are perceived to be positive</a:t>
            </a:r>
            <a:r>
              <a:rPr lang="en-CA" sz="2000" dirty="0">
                <a:solidFill>
                  <a:schemeClr val="bg1"/>
                </a:solidFill>
              </a:rPr>
              <a:t>.  It reflects a persona’s physical self-image, view of his or her accomplishments and capabilities, and values and perceived success in living up to them, as well as the ways in which others view and respond to the person.  </a:t>
            </a:r>
            <a:endParaRPr lang="en-CA" sz="2000" dirty="0" smtClean="0">
              <a:solidFill>
                <a:schemeClr val="bg1"/>
              </a:solidFill>
            </a:endParaRPr>
          </a:p>
          <a:p>
            <a:endParaRPr lang="en-CA" sz="2000" dirty="0">
              <a:solidFill>
                <a:schemeClr val="bg1"/>
              </a:solidFill>
            </a:endParaRPr>
          </a:p>
          <a:p>
            <a:r>
              <a:rPr lang="en-CA" sz="2000" dirty="0" smtClean="0">
                <a:solidFill>
                  <a:schemeClr val="bg1"/>
                </a:solidFill>
              </a:rPr>
              <a:t>The </a:t>
            </a:r>
            <a:r>
              <a:rPr lang="en-CA" sz="2000" dirty="0">
                <a:solidFill>
                  <a:schemeClr val="bg1"/>
                </a:solidFill>
              </a:rPr>
              <a:t>more positive the cumulative perception of these qualities and characteristics, the higher one’s self-esteem.  </a:t>
            </a:r>
            <a:endParaRPr lang="en-CA" sz="2000" dirty="0" smtClean="0">
              <a:solidFill>
                <a:schemeClr val="bg1"/>
              </a:solidFill>
            </a:endParaRPr>
          </a:p>
          <a:p>
            <a:endParaRPr lang="en-CA" sz="2000" dirty="0">
              <a:solidFill>
                <a:schemeClr val="bg1"/>
              </a:solidFill>
            </a:endParaRPr>
          </a:p>
          <a:p>
            <a:r>
              <a:rPr lang="en-CA" sz="2000" dirty="0" smtClean="0">
                <a:solidFill>
                  <a:schemeClr val="bg1"/>
                </a:solidFill>
              </a:rPr>
              <a:t>A </a:t>
            </a:r>
            <a:r>
              <a:rPr lang="en-CA" sz="2000" dirty="0">
                <a:solidFill>
                  <a:schemeClr val="bg1"/>
                </a:solidFill>
              </a:rPr>
              <a:t>high or reasonable degree of self-esteem is considered an important ingredient of mental health, whereas low self-esteem and feelings of worthlessness are common depressive symptoms</a:t>
            </a:r>
            <a:r>
              <a:rPr lang="en-CA" sz="2000" dirty="0" smtClean="0">
                <a:solidFill>
                  <a:schemeClr val="bg1"/>
                </a:solidFill>
              </a:rPr>
              <a:t>.</a:t>
            </a:r>
            <a:endParaRPr lang="en-CA" sz="2000" dirty="0">
              <a:solidFill>
                <a:schemeClr val="bg1"/>
              </a:solidFill>
            </a:endParaRPr>
          </a:p>
        </p:txBody>
      </p:sp>
      <p:sp>
        <p:nvSpPr>
          <p:cNvPr id="3" name="Title 2"/>
          <p:cNvSpPr>
            <a:spLocks noGrp="1"/>
          </p:cNvSpPr>
          <p:nvPr>
            <p:ph type="title"/>
          </p:nvPr>
        </p:nvSpPr>
        <p:spPr/>
        <p:txBody>
          <a:bodyPr/>
          <a:lstStyle/>
          <a:p>
            <a:r>
              <a:rPr lang="en-US" dirty="0" smtClean="0"/>
              <a:t>Self-esteem</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8" name="Rectangle 17"/>
          <p:cNvSpPr/>
          <p:nvPr/>
        </p:nvSpPr>
        <p:spPr>
          <a:xfrm>
            <a:off x="402336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cxnSp>
        <p:nvCxnSpPr>
          <p:cNvPr id="19" name="Straight Connector 18"/>
          <p:cNvCxnSpPr/>
          <p:nvPr/>
        </p:nvCxnSpPr>
        <p:spPr>
          <a:xfrm>
            <a:off x="558165" y="6629433"/>
            <a:ext cx="11247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032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455545" y="1807845"/>
            <a:ext cx="7280910" cy="1569660"/>
          </a:xfrm>
          <a:prstGeom prst="rect">
            <a:avLst/>
          </a:prstGeom>
          <a:noFill/>
        </p:spPr>
        <p:txBody>
          <a:bodyPr wrap="square" rtlCol="0">
            <a:spAutoFit/>
          </a:bodyPr>
          <a:lstStyle/>
          <a:p>
            <a:pPr algn="ctr"/>
            <a:r>
              <a:rPr lang="en-US" sz="2400" dirty="0" smtClean="0">
                <a:solidFill>
                  <a:schemeClr val="bg1"/>
                </a:solidFill>
              </a:rPr>
              <a:t>Which of the characters had </a:t>
            </a:r>
            <a:r>
              <a:rPr lang="en-US" sz="2400" dirty="0" smtClean="0">
                <a:solidFill>
                  <a:schemeClr val="bg1"/>
                </a:solidFill>
              </a:rPr>
              <a:t>high/low </a:t>
            </a:r>
            <a:r>
              <a:rPr lang="en-US" sz="2400" dirty="0" smtClean="0">
                <a:solidFill>
                  <a:schemeClr val="bg1"/>
                </a:solidFill>
              </a:rPr>
              <a:t>self-esteem?  </a:t>
            </a:r>
            <a:endParaRPr lang="en-US" sz="2400" dirty="0" smtClean="0">
              <a:solidFill>
                <a:schemeClr val="bg1"/>
              </a:solidFill>
            </a:endParaRPr>
          </a:p>
          <a:p>
            <a:pPr algn="ctr"/>
            <a:endParaRPr lang="en-US" sz="2400" dirty="0">
              <a:solidFill>
                <a:schemeClr val="bg1"/>
              </a:solidFill>
            </a:endParaRPr>
          </a:p>
          <a:p>
            <a:pPr algn="ctr"/>
            <a:r>
              <a:rPr lang="en-US" sz="2400" dirty="0" smtClean="0">
                <a:solidFill>
                  <a:schemeClr val="bg1"/>
                </a:solidFill>
              </a:rPr>
              <a:t>Did </a:t>
            </a:r>
            <a:r>
              <a:rPr lang="en-US" sz="2400" dirty="0" smtClean="0">
                <a:solidFill>
                  <a:schemeClr val="bg1"/>
                </a:solidFill>
              </a:rPr>
              <a:t>it change throughout the episode?</a:t>
            </a:r>
          </a:p>
        </p:txBody>
      </p:sp>
      <p:grpSp>
        <p:nvGrpSpPr>
          <p:cNvPr id="16" name="Group 15"/>
          <p:cNvGrpSpPr/>
          <p:nvPr/>
        </p:nvGrpSpPr>
        <p:grpSpPr>
          <a:xfrm>
            <a:off x="11231880" y="104424"/>
            <a:ext cx="843540" cy="838565"/>
            <a:chOff x="2003721" y="4482204"/>
            <a:chExt cx="843540" cy="838565"/>
          </a:xfrm>
        </p:grpSpPr>
        <p:sp>
          <p:nvSpPr>
            <p:cNvPr id="18" name="Oval 17"/>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29" name="Group 28"/>
          <p:cNvGrpSpPr/>
          <p:nvPr/>
        </p:nvGrpSpPr>
        <p:grpSpPr>
          <a:xfrm>
            <a:off x="10217879" y="104424"/>
            <a:ext cx="855886" cy="838565"/>
            <a:chOff x="2151261" y="3476248"/>
            <a:chExt cx="855886" cy="838565"/>
          </a:xfrm>
        </p:grpSpPr>
        <p:sp>
          <p:nvSpPr>
            <p:cNvPr id="30" name="Oval 29"/>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Rectangle 33"/>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35" name="Title 2"/>
          <p:cNvSpPr>
            <a:spLocks noGrp="1"/>
          </p:cNvSpPr>
          <p:nvPr>
            <p:ph type="title"/>
          </p:nvPr>
        </p:nvSpPr>
        <p:spPr>
          <a:xfrm>
            <a:off x="810001" y="215285"/>
            <a:ext cx="10571998" cy="710559"/>
          </a:xfrm>
        </p:spPr>
        <p:txBody>
          <a:bodyPr/>
          <a:lstStyle/>
          <a:p>
            <a:r>
              <a:rPr lang="en-US" dirty="0" smtClean="0"/>
              <a:t>Self-esteem</a:t>
            </a:r>
            <a:endParaRPr lang="en-CA" dirty="0"/>
          </a:p>
        </p:txBody>
      </p:sp>
      <p:grpSp>
        <p:nvGrpSpPr>
          <p:cNvPr id="36" name="Group 35"/>
          <p:cNvGrpSpPr/>
          <p:nvPr/>
        </p:nvGrpSpPr>
        <p:grpSpPr>
          <a:xfrm>
            <a:off x="2451322" y="3986784"/>
            <a:ext cx="7289356" cy="1751535"/>
            <a:chOff x="4055622" y="4941574"/>
            <a:chExt cx="7289356" cy="1751535"/>
          </a:xfrm>
        </p:grpSpPr>
        <p:sp>
          <p:nvSpPr>
            <p:cNvPr id="37" name="Oval 36"/>
            <p:cNvSpPr/>
            <p:nvPr/>
          </p:nvSpPr>
          <p:spPr>
            <a:xfrm>
              <a:off x="4265419" y="4941575"/>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a:spLocks noChangeAspect="1"/>
            </p:cNvSpPr>
            <p:nvPr/>
          </p:nvSpPr>
          <p:spPr>
            <a:xfrm>
              <a:off x="4055622" y="6098103"/>
              <a:ext cx="1444612" cy="584775"/>
            </a:xfrm>
            <a:prstGeom prst="rect">
              <a:avLst/>
            </a:prstGeom>
            <a:noFill/>
          </p:spPr>
          <p:txBody>
            <a:bodyPr wrap="square" rtlCol="0">
              <a:spAutoFit/>
            </a:bodyPr>
            <a:lstStyle/>
            <a:p>
              <a:pPr algn="ctr"/>
              <a:r>
                <a:rPr lang="en-CA" sz="1600" dirty="0" err="1" smtClean="0">
                  <a:solidFill>
                    <a:schemeClr val="bg1"/>
                  </a:solidFill>
                </a:rPr>
                <a:t>Lacie</a:t>
              </a:r>
              <a:endParaRPr lang="en-CA" sz="1600" dirty="0" smtClean="0">
                <a:solidFill>
                  <a:schemeClr val="bg1"/>
                </a:solidFill>
              </a:endParaRPr>
            </a:p>
            <a:p>
              <a:pPr algn="ctr"/>
              <a:r>
                <a:rPr lang="en-US" sz="1600" dirty="0" smtClean="0">
                  <a:solidFill>
                    <a:schemeClr val="bg1"/>
                  </a:solidFill>
                </a:rPr>
                <a:t>Pound</a:t>
              </a:r>
              <a:endParaRPr lang="en-CA" sz="1200" dirty="0" smtClean="0">
                <a:solidFill>
                  <a:schemeClr val="bg1"/>
                </a:solidFill>
              </a:endParaRPr>
            </a:p>
          </p:txBody>
        </p:sp>
        <p:sp>
          <p:nvSpPr>
            <p:cNvPr id="39" name="Oval 38"/>
            <p:cNvSpPr/>
            <p:nvPr/>
          </p:nvSpPr>
          <p:spPr>
            <a:xfrm>
              <a:off x="5726605" y="4974585"/>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87791" y="4976548"/>
              <a:ext cx="1025019" cy="1025019"/>
            </a:xfrm>
            <a:prstGeom prst="ellipse">
              <a:avLst/>
            </a:prstGeom>
            <a:blipFill>
              <a:blip r:embed="rId4"/>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648977" y="4976548"/>
              <a:ext cx="1025019" cy="1025019"/>
            </a:xfrm>
            <a:prstGeom prst="ellipse">
              <a:avLst/>
            </a:prstGeom>
            <a:blipFill>
              <a:blip r:embed="rId5"/>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110163" y="4941574"/>
              <a:ext cx="1025019" cy="1025019"/>
            </a:xfrm>
            <a:prstGeom prst="ellipse">
              <a:avLst/>
            </a:prstGeom>
            <a:blipFill>
              <a:blip r:embed="rId6"/>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a:spLocks noChangeAspect="1"/>
            </p:cNvSpPr>
            <p:nvPr/>
          </p:nvSpPr>
          <p:spPr>
            <a:xfrm>
              <a:off x="5516808" y="6098103"/>
              <a:ext cx="1444612" cy="584775"/>
            </a:xfrm>
            <a:prstGeom prst="rect">
              <a:avLst/>
            </a:prstGeom>
            <a:noFill/>
          </p:spPr>
          <p:txBody>
            <a:bodyPr wrap="square" rtlCol="0">
              <a:spAutoFit/>
            </a:bodyPr>
            <a:lstStyle/>
            <a:p>
              <a:pPr algn="ctr"/>
              <a:r>
                <a:rPr lang="en-CA" sz="1600" dirty="0" smtClean="0">
                  <a:solidFill>
                    <a:schemeClr val="bg1"/>
                  </a:solidFill>
                </a:rPr>
                <a:t>Ryan</a:t>
              </a:r>
            </a:p>
            <a:p>
              <a:pPr algn="ctr"/>
              <a:r>
                <a:rPr lang="en-US" sz="1600" dirty="0" smtClean="0">
                  <a:solidFill>
                    <a:schemeClr val="bg1"/>
                  </a:solidFill>
                </a:rPr>
                <a:t>Pound</a:t>
              </a:r>
              <a:endParaRPr lang="en-CA" sz="1200" dirty="0" smtClean="0">
                <a:solidFill>
                  <a:schemeClr val="bg1"/>
                </a:solidFill>
              </a:endParaRPr>
            </a:p>
          </p:txBody>
        </p:sp>
        <p:sp>
          <p:nvSpPr>
            <p:cNvPr id="44" name="TextBox 43"/>
            <p:cNvSpPr txBox="1">
              <a:spLocks noChangeAspect="1"/>
            </p:cNvSpPr>
            <p:nvPr/>
          </p:nvSpPr>
          <p:spPr>
            <a:xfrm>
              <a:off x="6977994" y="6108334"/>
              <a:ext cx="1444612" cy="584775"/>
            </a:xfrm>
            <a:prstGeom prst="rect">
              <a:avLst/>
            </a:prstGeom>
            <a:noFill/>
          </p:spPr>
          <p:txBody>
            <a:bodyPr wrap="square" rtlCol="0">
              <a:spAutoFit/>
            </a:bodyPr>
            <a:lstStyle/>
            <a:p>
              <a:pPr algn="ctr"/>
              <a:r>
                <a:rPr lang="en-CA" sz="1600" dirty="0" smtClean="0">
                  <a:solidFill>
                    <a:schemeClr val="bg1"/>
                  </a:solidFill>
                </a:rPr>
                <a:t>Naomi</a:t>
              </a:r>
            </a:p>
            <a:p>
              <a:pPr algn="ctr"/>
              <a:r>
                <a:rPr lang="en-US" sz="1600" dirty="0" err="1" smtClean="0">
                  <a:solidFill>
                    <a:schemeClr val="bg1"/>
                  </a:solidFill>
                </a:rPr>
                <a:t>Blestow</a:t>
              </a:r>
              <a:endParaRPr lang="en-CA" sz="1600" dirty="0" smtClean="0">
                <a:solidFill>
                  <a:schemeClr val="bg1"/>
                </a:solidFill>
              </a:endParaRPr>
            </a:p>
          </p:txBody>
        </p:sp>
        <p:sp>
          <p:nvSpPr>
            <p:cNvPr id="45" name="TextBox 44"/>
            <p:cNvSpPr txBox="1">
              <a:spLocks noChangeAspect="1"/>
            </p:cNvSpPr>
            <p:nvPr/>
          </p:nvSpPr>
          <p:spPr>
            <a:xfrm>
              <a:off x="8439180" y="6108334"/>
              <a:ext cx="1444612" cy="338554"/>
            </a:xfrm>
            <a:prstGeom prst="rect">
              <a:avLst/>
            </a:prstGeom>
            <a:noFill/>
          </p:spPr>
          <p:txBody>
            <a:bodyPr wrap="square" rtlCol="0">
              <a:spAutoFit/>
            </a:bodyPr>
            <a:lstStyle/>
            <a:p>
              <a:pPr algn="ctr"/>
              <a:r>
                <a:rPr lang="en-CA" sz="1600" dirty="0" smtClean="0">
                  <a:solidFill>
                    <a:schemeClr val="bg1"/>
                  </a:solidFill>
                </a:rPr>
                <a:t>Susan</a:t>
              </a:r>
              <a:endParaRPr lang="en-CA" sz="1200" dirty="0" smtClean="0">
                <a:solidFill>
                  <a:schemeClr val="bg1"/>
                </a:solidFill>
              </a:endParaRPr>
            </a:p>
          </p:txBody>
        </p:sp>
        <p:sp>
          <p:nvSpPr>
            <p:cNvPr id="46" name="TextBox 45"/>
            <p:cNvSpPr txBox="1">
              <a:spLocks noChangeAspect="1"/>
            </p:cNvSpPr>
            <p:nvPr/>
          </p:nvSpPr>
          <p:spPr>
            <a:xfrm>
              <a:off x="9900366" y="6108334"/>
              <a:ext cx="1444612" cy="338554"/>
            </a:xfrm>
            <a:prstGeom prst="rect">
              <a:avLst/>
            </a:prstGeom>
            <a:noFill/>
          </p:spPr>
          <p:txBody>
            <a:bodyPr wrap="square" rtlCol="0">
              <a:spAutoFit/>
            </a:bodyPr>
            <a:lstStyle/>
            <a:p>
              <a:pPr algn="ctr"/>
              <a:r>
                <a:rPr lang="en-CA" sz="1600" dirty="0" smtClean="0">
                  <a:solidFill>
                    <a:schemeClr val="bg1"/>
                  </a:solidFill>
                </a:rPr>
                <a:t>Prisoner</a:t>
              </a:r>
              <a:endParaRPr lang="en-CA" sz="1200" dirty="0" smtClean="0">
                <a:solidFill>
                  <a:schemeClr val="bg1"/>
                </a:solidFill>
              </a:endParaRPr>
            </a:p>
          </p:txBody>
        </p:sp>
      </p:grpSp>
    </p:spTree>
    <p:extLst>
      <p:ext uri="{BB962C8B-B14F-4D97-AF65-F5344CB8AC3E}">
        <p14:creationId xmlns:p14="http://schemas.microsoft.com/office/powerpoint/2010/main" val="959387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098912" y="2103120"/>
            <a:ext cx="7525512" cy="707886"/>
          </a:xfrm>
          <a:prstGeom prst="rect">
            <a:avLst/>
          </a:prstGeom>
          <a:noFill/>
        </p:spPr>
        <p:txBody>
          <a:bodyPr wrap="square" rtlCol="0">
            <a:spAutoFit/>
          </a:bodyPr>
          <a:lstStyle/>
          <a:p>
            <a:pPr>
              <a:spcBef>
                <a:spcPct val="0"/>
              </a:spcBef>
              <a:buNone/>
            </a:pPr>
            <a:r>
              <a:rPr lang="en-CA" sz="2000" dirty="0">
                <a:solidFill>
                  <a:schemeClr val="bg1"/>
                </a:solidFill>
              </a:rPr>
              <a:t>An individual’s </a:t>
            </a:r>
            <a:r>
              <a:rPr lang="en-CA" sz="2000" dirty="0" smtClean="0">
                <a:solidFill>
                  <a:schemeClr val="bg1"/>
                </a:solidFill>
              </a:rPr>
              <a:t>effectively </a:t>
            </a:r>
            <a:r>
              <a:rPr lang="en-CA" sz="2000" dirty="0">
                <a:solidFill>
                  <a:schemeClr val="bg1"/>
                </a:solidFill>
              </a:rPr>
              <a:t>to bring about desired results, </a:t>
            </a:r>
            <a:r>
              <a:rPr lang="en-CA" sz="2000" dirty="0" err="1" smtClean="0">
                <a:solidFill>
                  <a:schemeClr val="bg1"/>
                </a:solidFill>
              </a:rPr>
              <a:t>es</a:t>
            </a:r>
            <a:r>
              <a:rPr lang="en-CA" sz="2000" dirty="0" err="1">
                <a:solidFill>
                  <a:schemeClr val="accent2">
                    <a:lumMod val="75000"/>
                  </a:schemeClr>
                </a:solidFill>
              </a:rPr>
              <a:t>capacity</a:t>
            </a:r>
            <a:r>
              <a:rPr lang="en-CA" sz="2000" dirty="0">
                <a:solidFill>
                  <a:schemeClr val="accent2">
                    <a:lumMod val="75000"/>
                  </a:schemeClr>
                </a:solidFill>
              </a:rPr>
              <a:t> to act </a:t>
            </a:r>
            <a:r>
              <a:rPr lang="en-CA" sz="2000" dirty="0" err="1" smtClean="0">
                <a:solidFill>
                  <a:schemeClr val="bg1"/>
                </a:solidFill>
              </a:rPr>
              <a:t>pecially</a:t>
            </a:r>
            <a:r>
              <a:rPr lang="en-CA" sz="2000" dirty="0" smtClean="0">
                <a:solidFill>
                  <a:schemeClr val="bg1"/>
                </a:solidFill>
              </a:rPr>
              <a:t> </a:t>
            </a:r>
            <a:r>
              <a:rPr lang="en-CA" sz="2000" dirty="0">
                <a:solidFill>
                  <a:schemeClr val="bg1"/>
                </a:solidFill>
              </a:rPr>
              <a:t>as </a:t>
            </a:r>
            <a:r>
              <a:rPr lang="en-CA" sz="2000" dirty="0">
                <a:solidFill>
                  <a:schemeClr val="accent2">
                    <a:lumMod val="75000"/>
                  </a:schemeClr>
                </a:solidFill>
              </a:rPr>
              <a:t>perceived</a:t>
            </a:r>
            <a:r>
              <a:rPr lang="en-CA" sz="2000" dirty="0">
                <a:solidFill>
                  <a:schemeClr val="bg1"/>
                </a:solidFill>
              </a:rPr>
              <a:t> by the </a:t>
            </a:r>
            <a:r>
              <a:rPr lang="en-CA" sz="2000" dirty="0" smtClean="0">
                <a:solidFill>
                  <a:schemeClr val="bg1"/>
                </a:solidFill>
              </a:rPr>
              <a:t>individual.</a:t>
            </a:r>
            <a:endParaRPr lang="en-CA" sz="2000" dirty="0">
              <a:solidFill>
                <a:schemeClr val="bg1"/>
              </a:solidFill>
            </a:endParaRPr>
          </a:p>
        </p:txBody>
      </p:sp>
      <p:sp>
        <p:nvSpPr>
          <p:cNvPr id="3" name="Title 2"/>
          <p:cNvSpPr>
            <a:spLocks noGrp="1"/>
          </p:cNvSpPr>
          <p:nvPr>
            <p:ph type="title"/>
          </p:nvPr>
        </p:nvSpPr>
        <p:spPr/>
        <p:txBody>
          <a:bodyPr/>
          <a:lstStyle/>
          <a:p>
            <a:r>
              <a:rPr lang="en-US" dirty="0" smtClean="0"/>
              <a:t>Self-efficacy</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8" name="Rectangle 17"/>
          <p:cNvSpPr/>
          <p:nvPr/>
        </p:nvSpPr>
        <p:spPr>
          <a:xfrm>
            <a:off x="402336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cxnSp>
        <p:nvCxnSpPr>
          <p:cNvPr id="19" name="Straight Connector 18"/>
          <p:cNvCxnSpPr/>
          <p:nvPr/>
        </p:nvCxnSpPr>
        <p:spPr>
          <a:xfrm>
            <a:off x="558165" y="6629433"/>
            <a:ext cx="11247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531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455545" y="1810512"/>
            <a:ext cx="7280910" cy="1569660"/>
          </a:xfrm>
          <a:prstGeom prst="rect">
            <a:avLst/>
          </a:prstGeom>
          <a:noFill/>
        </p:spPr>
        <p:txBody>
          <a:bodyPr wrap="square" rtlCol="0">
            <a:spAutoFit/>
          </a:bodyPr>
          <a:lstStyle/>
          <a:p>
            <a:pPr algn="ctr"/>
            <a:r>
              <a:rPr lang="en-US" sz="2400" dirty="0" smtClean="0">
                <a:solidFill>
                  <a:schemeClr val="bg1"/>
                </a:solidFill>
              </a:rPr>
              <a:t>Which of the characters had </a:t>
            </a:r>
            <a:r>
              <a:rPr lang="en-US" sz="2400" dirty="0" smtClean="0">
                <a:solidFill>
                  <a:schemeClr val="bg1"/>
                </a:solidFill>
              </a:rPr>
              <a:t>high/low self-efficacy?</a:t>
            </a:r>
          </a:p>
          <a:p>
            <a:pPr algn="ctr"/>
            <a:endParaRPr lang="en-US" sz="2400" dirty="0">
              <a:solidFill>
                <a:schemeClr val="bg1"/>
              </a:solidFill>
            </a:endParaRPr>
          </a:p>
          <a:p>
            <a:pPr algn="ctr"/>
            <a:r>
              <a:rPr lang="en-US" sz="2400" dirty="0" smtClean="0">
                <a:solidFill>
                  <a:schemeClr val="bg1"/>
                </a:solidFill>
              </a:rPr>
              <a:t>Did </a:t>
            </a:r>
            <a:r>
              <a:rPr lang="en-US" sz="2400" dirty="0" smtClean="0">
                <a:solidFill>
                  <a:schemeClr val="bg1"/>
                </a:solidFill>
              </a:rPr>
              <a:t>it change throughout the episode?</a:t>
            </a:r>
          </a:p>
        </p:txBody>
      </p:sp>
      <p:grpSp>
        <p:nvGrpSpPr>
          <p:cNvPr id="16" name="Group 15"/>
          <p:cNvGrpSpPr/>
          <p:nvPr/>
        </p:nvGrpSpPr>
        <p:grpSpPr>
          <a:xfrm>
            <a:off x="11231880" y="104424"/>
            <a:ext cx="843540" cy="838565"/>
            <a:chOff x="2003721" y="4482204"/>
            <a:chExt cx="843540" cy="838565"/>
          </a:xfrm>
        </p:grpSpPr>
        <p:sp>
          <p:nvSpPr>
            <p:cNvPr id="17" name="Oval 16"/>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Rectangle 17"/>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19" name="Group 18"/>
          <p:cNvGrpSpPr/>
          <p:nvPr/>
        </p:nvGrpSpPr>
        <p:grpSpPr>
          <a:xfrm>
            <a:off x="10217879" y="104424"/>
            <a:ext cx="855886" cy="838565"/>
            <a:chOff x="2151261" y="3476248"/>
            <a:chExt cx="855886" cy="838565"/>
          </a:xfrm>
        </p:grpSpPr>
        <p:sp>
          <p:nvSpPr>
            <p:cNvPr id="30" name="Oval 29"/>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Rectangle 33"/>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35" name="Title 2"/>
          <p:cNvSpPr>
            <a:spLocks noGrp="1"/>
          </p:cNvSpPr>
          <p:nvPr>
            <p:ph type="title"/>
          </p:nvPr>
        </p:nvSpPr>
        <p:spPr>
          <a:xfrm>
            <a:off x="810001" y="215285"/>
            <a:ext cx="10571998" cy="710559"/>
          </a:xfrm>
        </p:spPr>
        <p:txBody>
          <a:bodyPr/>
          <a:lstStyle/>
          <a:p>
            <a:r>
              <a:rPr lang="en-US" dirty="0" smtClean="0"/>
              <a:t>Self-efficacy</a:t>
            </a:r>
            <a:endParaRPr lang="en-CA" dirty="0"/>
          </a:p>
        </p:txBody>
      </p:sp>
      <p:grpSp>
        <p:nvGrpSpPr>
          <p:cNvPr id="36" name="Group 35"/>
          <p:cNvGrpSpPr/>
          <p:nvPr/>
        </p:nvGrpSpPr>
        <p:grpSpPr>
          <a:xfrm>
            <a:off x="2451322" y="3986784"/>
            <a:ext cx="7289356" cy="1751535"/>
            <a:chOff x="4055622" y="4941574"/>
            <a:chExt cx="7289356" cy="1751535"/>
          </a:xfrm>
        </p:grpSpPr>
        <p:sp>
          <p:nvSpPr>
            <p:cNvPr id="37" name="Oval 36"/>
            <p:cNvSpPr/>
            <p:nvPr/>
          </p:nvSpPr>
          <p:spPr>
            <a:xfrm>
              <a:off x="4265419" y="4941575"/>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a:spLocks noChangeAspect="1"/>
            </p:cNvSpPr>
            <p:nvPr/>
          </p:nvSpPr>
          <p:spPr>
            <a:xfrm>
              <a:off x="4055622" y="6098103"/>
              <a:ext cx="1444612" cy="584775"/>
            </a:xfrm>
            <a:prstGeom prst="rect">
              <a:avLst/>
            </a:prstGeom>
            <a:noFill/>
          </p:spPr>
          <p:txBody>
            <a:bodyPr wrap="square" rtlCol="0">
              <a:spAutoFit/>
            </a:bodyPr>
            <a:lstStyle/>
            <a:p>
              <a:pPr algn="ctr"/>
              <a:r>
                <a:rPr lang="en-CA" sz="1600" dirty="0" err="1" smtClean="0">
                  <a:solidFill>
                    <a:schemeClr val="bg1"/>
                  </a:solidFill>
                </a:rPr>
                <a:t>Lacie</a:t>
              </a:r>
              <a:endParaRPr lang="en-CA" sz="1600" dirty="0" smtClean="0">
                <a:solidFill>
                  <a:schemeClr val="bg1"/>
                </a:solidFill>
              </a:endParaRPr>
            </a:p>
            <a:p>
              <a:pPr algn="ctr"/>
              <a:r>
                <a:rPr lang="en-US" sz="1600" dirty="0" smtClean="0">
                  <a:solidFill>
                    <a:schemeClr val="bg1"/>
                  </a:solidFill>
                </a:rPr>
                <a:t>Pound</a:t>
              </a:r>
              <a:endParaRPr lang="en-CA" sz="1200" dirty="0" smtClean="0">
                <a:solidFill>
                  <a:schemeClr val="bg1"/>
                </a:solidFill>
              </a:endParaRPr>
            </a:p>
          </p:txBody>
        </p:sp>
        <p:sp>
          <p:nvSpPr>
            <p:cNvPr id="39" name="Oval 38"/>
            <p:cNvSpPr/>
            <p:nvPr/>
          </p:nvSpPr>
          <p:spPr>
            <a:xfrm>
              <a:off x="5726605" y="4974585"/>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87791" y="4976548"/>
              <a:ext cx="1025019" cy="1025019"/>
            </a:xfrm>
            <a:prstGeom prst="ellipse">
              <a:avLst/>
            </a:prstGeom>
            <a:blipFill>
              <a:blip r:embed="rId4"/>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648977" y="4976548"/>
              <a:ext cx="1025019" cy="1025019"/>
            </a:xfrm>
            <a:prstGeom prst="ellipse">
              <a:avLst/>
            </a:prstGeom>
            <a:blipFill>
              <a:blip r:embed="rId5"/>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110163" y="4941574"/>
              <a:ext cx="1025019" cy="1025019"/>
            </a:xfrm>
            <a:prstGeom prst="ellipse">
              <a:avLst/>
            </a:prstGeom>
            <a:blipFill>
              <a:blip r:embed="rId6"/>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a:spLocks noChangeAspect="1"/>
            </p:cNvSpPr>
            <p:nvPr/>
          </p:nvSpPr>
          <p:spPr>
            <a:xfrm>
              <a:off x="5516808" y="6098103"/>
              <a:ext cx="1444612" cy="584775"/>
            </a:xfrm>
            <a:prstGeom prst="rect">
              <a:avLst/>
            </a:prstGeom>
            <a:noFill/>
          </p:spPr>
          <p:txBody>
            <a:bodyPr wrap="square" rtlCol="0">
              <a:spAutoFit/>
            </a:bodyPr>
            <a:lstStyle/>
            <a:p>
              <a:pPr algn="ctr"/>
              <a:r>
                <a:rPr lang="en-CA" sz="1600" dirty="0" smtClean="0">
                  <a:solidFill>
                    <a:schemeClr val="bg1"/>
                  </a:solidFill>
                </a:rPr>
                <a:t>Ryan</a:t>
              </a:r>
            </a:p>
            <a:p>
              <a:pPr algn="ctr"/>
              <a:r>
                <a:rPr lang="en-US" sz="1600" dirty="0" smtClean="0">
                  <a:solidFill>
                    <a:schemeClr val="bg1"/>
                  </a:solidFill>
                </a:rPr>
                <a:t>Pound</a:t>
              </a:r>
              <a:endParaRPr lang="en-CA" sz="1200" dirty="0" smtClean="0">
                <a:solidFill>
                  <a:schemeClr val="bg1"/>
                </a:solidFill>
              </a:endParaRPr>
            </a:p>
          </p:txBody>
        </p:sp>
        <p:sp>
          <p:nvSpPr>
            <p:cNvPr id="44" name="TextBox 43"/>
            <p:cNvSpPr txBox="1">
              <a:spLocks noChangeAspect="1"/>
            </p:cNvSpPr>
            <p:nvPr/>
          </p:nvSpPr>
          <p:spPr>
            <a:xfrm>
              <a:off x="6977994" y="6108334"/>
              <a:ext cx="1444612" cy="584775"/>
            </a:xfrm>
            <a:prstGeom prst="rect">
              <a:avLst/>
            </a:prstGeom>
            <a:noFill/>
          </p:spPr>
          <p:txBody>
            <a:bodyPr wrap="square" rtlCol="0">
              <a:spAutoFit/>
            </a:bodyPr>
            <a:lstStyle/>
            <a:p>
              <a:pPr algn="ctr"/>
              <a:r>
                <a:rPr lang="en-CA" sz="1600" dirty="0" smtClean="0">
                  <a:solidFill>
                    <a:schemeClr val="bg1"/>
                  </a:solidFill>
                </a:rPr>
                <a:t>Naomi</a:t>
              </a:r>
            </a:p>
            <a:p>
              <a:pPr algn="ctr"/>
              <a:r>
                <a:rPr lang="en-US" sz="1600" dirty="0" err="1" smtClean="0">
                  <a:solidFill>
                    <a:schemeClr val="bg1"/>
                  </a:solidFill>
                </a:rPr>
                <a:t>Blestow</a:t>
              </a:r>
              <a:endParaRPr lang="en-CA" sz="1600" dirty="0" smtClean="0">
                <a:solidFill>
                  <a:schemeClr val="bg1"/>
                </a:solidFill>
              </a:endParaRPr>
            </a:p>
          </p:txBody>
        </p:sp>
        <p:sp>
          <p:nvSpPr>
            <p:cNvPr id="45" name="TextBox 44"/>
            <p:cNvSpPr txBox="1">
              <a:spLocks noChangeAspect="1"/>
            </p:cNvSpPr>
            <p:nvPr/>
          </p:nvSpPr>
          <p:spPr>
            <a:xfrm>
              <a:off x="8439180" y="6108334"/>
              <a:ext cx="1444612" cy="338554"/>
            </a:xfrm>
            <a:prstGeom prst="rect">
              <a:avLst/>
            </a:prstGeom>
            <a:noFill/>
          </p:spPr>
          <p:txBody>
            <a:bodyPr wrap="square" rtlCol="0">
              <a:spAutoFit/>
            </a:bodyPr>
            <a:lstStyle/>
            <a:p>
              <a:pPr algn="ctr"/>
              <a:r>
                <a:rPr lang="en-CA" sz="1600" dirty="0" smtClean="0">
                  <a:solidFill>
                    <a:schemeClr val="bg1"/>
                  </a:solidFill>
                </a:rPr>
                <a:t>Susan</a:t>
              </a:r>
              <a:endParaRPr lang="en-CA" sz="1200" dirty="0" smtClean="0">
                <a:solidFill>
                  <a:schemeClr val="bg1"/>
                </a:solidFill>
              </a:endParaRPr>
            </a:p>
          </p:txBody>
        </p:sp>
        <p:sp>
          <p:nvSpPr>
            <p:cNvPr id="46" name="TextBox 45"/>
            <p:cNvSpPr txBox="1">
              <a:spLocks noChangeAspect="1"/>
            </p:cNvSpPr>
            <p:nvPr/>
          </p:nvSpPr>
          <p:spPr>
            <a:xfrm>
              <a:off x="9900366" y="6108334"/>
              <a:ext cx="1444612" cy="338554"/>
            </a:xfrm>
            <a:prstGeom prst="rect">
              <a:avLst/>
            </a:prstGeom>
            <a:noFill/>
          </p:spPr>
          <p:txBody>
            <a:bodyPr wrap="square" rtlCol="0">
              <a:spAutoFit/>
            </a:bodyPr>
            <a:lstStyle/>
            <a:p>
              <a:pPr algn="ctr"/>
              <a:r>
                <a:rPr lang="en-CA" sz="1600" dirty="0" smtClean="0">
                  <a:solidFill>
                    <a:schemeClr val="bg1"/>
                  </a:solidFill>
                </a:rPr>
                <a:t>Prisoner</a:t>
              </a:r>
              <a:endParaRPr lang="en-CA" sz="1200" dirty="0" smtClean="0">
                <a:solidFill>
                  <a:schemeClr val="bg1"/>
                </a:solidFill>
              </a:endParaRPr>
            </a:p>
          </p:txBody>
        </p:sp>
      </p:grpSp>
    </p:spTree>
    <p:extLst>
      <p:ext uri="{BB962C8B-B14F-4D97-AF65-F5344CB8AC3E}">
        <p14:creationId xmlns:p14="http://schemas.microsoft.com/office/powerpoint/2010/main" val="2786751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103120" y="2103120"/>
            <a:ext cx="7525512" cy="3785652"/>
          </a:xfrm>
          <a:prstGeom prst="rect">
            <a:avLst/>
          </a:prstGeom>
          <a:noFill/>
        </p:spPr>
        <p:txBody>
          <a:bodyPr wrap="square" rtlCol="0">
            <a:spAutoFit/>
          </a:bodyPr>
          <a:lstStyle/>
          <a:p>
            <a:pPr>
              <a:spcBef>
                <a:spcPct val="0"/>
              </a:spcBef>
              <a:buNone/>
            </a:pPr>
            <a:r>
              <a:rPr lang="en-CA" sz="2000" dirty="0">
                <a:solidFill>
                  <a:schemeClr val="bg1"/>
                </a:solidFill>
              </a:rPr>
              <a:t>A construct that is used to categorize people’s basic motivational orientations and </a:t>
            </a:r>
            <a:r>
              <a:rPr lang="en-CA" sz="2000" dirty="0">
                <a:solidFill>
                  <a:schemeClr val="accent2">
                    <a:lumMod val="75000"/>
                  </a:schemeClr>
                </a:solidFill>
              </a:rPr>
              <a:t>perceptions of how much control they have over the conditions of their lives</a:t>
            </a:r>
            <a:r>
              <a:rPr lang="en-CA" sz="2000" dirty="0">
                <a:solidFill>
                  <a:schemeClr val="bg1"/>
                </a:solidFill>
              </a:rPr>
              <a:t>.  </a:t>
            </a:r>
            <a:endParaRPr lang="en-CA" sz="2000" dirty="0" smtClean="0">
              <a:solidFill>
                <a:schemeClr val="bg1"/>
              </a:solidFill>
            </a:endParaRPr>
          </a:p>
          <a:p>
            <a:pPr>
              <a:spcBef>
                <a:spcPct val="0"/>
              </a:spcBef>
              <a:buNone/>
            </a:pPr>
            <a:endParaRPr lang="en-CA" sz="2000" dirty="0">
              <a:solidFill>
                <a:schemeClr val="bg1"/>
              </a:solidFill>
            </a:endParaRPr>
          </a:p>
          <a:p>
            <a:pPr>
              <a:spcBef>
                <a:spcPct val="0"/>
              </a:spcBef>
              <a:buNone/>
            </a:pPr>
            <a:r>
              <a:rPr lang="en-CA" sz="2000" dirty="0" smtClean="0">
                <a:solidFill>
                  <a:schemeClr val="bg1"/>
                </a:solidFill>
              </a:rPr>
              <a:t>People </a:t>
            </a:r>
            <a:r>
              <a:rPr lang="en-CA" sz="2000" dirty="0">
                <a:solidFill>
                  <a:schemeClr val="bg1"/>
                </a:solidFill>
              </a:rPr>
              <a:t>with an </a:t>
            </a:r>
            <a:r>
              <a:rPr lang="en-CA" sz="2000" dirty="0">
                <a:solidFill>
                  <a:schemeClr val="accent2">
                    <a:lumMod val="75000"/>
                  </a:schemeClr>
                </a:solidFill>
              </a:rPr>
              <a:t>external</a:t>
            </a:r>
            <a:r>
              <a:rPr lang="en-CA" sz="2000" dirty="0">
                <a:solidFill>
                  <a:schemeClr val="bg1"/>
                </a:solidFill>
              </a:rPr>
              <a:t> locus of control tend to behave in response to external circumstances and to perceive their life outcomes a arising from factors out of their control.  </a:t>
            </a:r>
            <a:endParaRPr lang="en-CA" sz="2000" dirty="0" smtClean="0">
              <a:solidFill>
                <a:schemeClr val="bg1"/>
              </a:solidFill>
            </a:endParaRPr>
          </a:p>
          <a:p>
            <a:pPr>
              <a:spcBef>
                <a:spcPct val="0"/>
              </a:spcBef>
              <a:buNone/>
            </a:pPr>
            <a:endParaRPr lang="en-CA" sz="2000" dirty="0">
              <a:solidFill>
                <a:schemeClr val="bg1"/>
              </a:solidFill>
            </a:endParaRPr>
          </a:p>
          <a:p>
            <a:pPr>
              <a:spcBef>
                <a:spcPct val="0"/>
              </a:spcBef>
              <a:buNone/>
            </a:pPr>
            <a:r>
              <a:rPr lang="en-CA" sz="2000" dirty="0" smtClean="0">
                <a:solidFill>
                  <a:schemeClr val="bg1"/>
                </a:solidFill>
              </a:rPr>
              <a:t>People </a:t>
            </a:r>
            <a:r>
              <a:rPr lang="en-CA" sz="2000" dirty="0">
                <a:solidFill>
                  <a:schemeClr val="bg1"/>
                </a:solidFill>
              </a:rPr>
              <a:t>with an </a:t>
            </a:r>
            <a:r>
              <a:rPr lang="en-CA" sz="2000" dirty="0">
                <a:solidFill>
                  <a:schemeClr val="accent2">
                    <a:lumMod val="75000"/>
                  </a:schemeClr>
                </a:solidFill>
              </a:rPr>
              <a:t>internal</a:t>
            </a:r>
            <a:r>
              <a:rPr lang="en-CA" sz="2000" dirty="0">
                <a:solidFill>
                  <a:schemeClr val="bg1"/>
                </a:solidFill>
              </a:rPr>
              <a:t> locus of control tend to behave in response to internal states of intentions and to perceive their life outcomes as arising from the exercise of their own agency and abilities.</a:t>
            </a:r>
          </a:p>
        </p:txBody>
      </p:sp>
      <p:sp>
        <p:nvSpPr>
          <p:cNvPr id="3" name="Title 2"/>
          <p:cNvSpPr>
            <a:spLocks noGrp="1"/>
          </p:cNvSpPr>
          <p:nvPr>
            <p:ph type="title"/>
          </p:nvPr>
        </p:nvSpPr>
        <p:spPr/>
        <p:txBody>
          <a:bodyPr/>
          <a:lstStyle/>
          <a:p>
            <a:r>
              <a:rPr lang="en-US" dirty="0" smtClean="0"/>
              <a:t>Locus </a:t>
            </a:r>
            <a:r>
              <a:rPr lang="en-US" dirty="0" smtClean="0"/>
              <a:t>of Control</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8" name="Rectangle 17"/>
          <p:cNvSpPr/>
          <p:nvPr/>
        </p:nvSpPr>
        <p:spPr>
          <a:xfrm>
            <a:off x="402336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cxnSp>
        <p:nvCxnSpPr>
          <p:cNvPr id="19" name="Straight Connector 18"/>
          <p:cNvCxnSpPr/>
          <p:nvPr/>
        </p:nvCxnSpPr>
        <p:spPr>
          <a:xfrm>
            <a:off x="558165" y="6629433"/>
            <a:ext cx="11247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08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242837" y="2237227"/>
            <a:ext cx="7280910" cy="830997"/>
          </a:xfrm>
          <a:prstGeom prst="rect">
            <a:avLst/>
          </a:prstGeom>
          <a:noFill/>
        </p:spPr>
        <p:txBody>
          <a:bodyPr wrap="square" rtlCol="0">
            <a:spAutoFit/>
          </a:bodyPr>
          <a:lstStyle/>
          <a:p>
            <a:r>
              <a:rPr lang="en-US" sz="2400" dirty="0" smtClean="0">
                <a:solidFill>
                  <a:schemeClr val="bg1"/>
                </a:solidFill>
              </a:rPr>
              <a:t>Which characters had an external locus of control?  Internal locus of control?</a:t>
            </a:r>
          </a:p>
        </p:txBody>
      </p:sp>
      <p:grpSp>
        <p:nvGrpSpPr>
          <p:cNvPr id="16" name="Group 15"/>
          <p:cNvGrpSpPr/>
          <p:nvPr/>
        </p:nvGrpSpPr>
        <p:grpSpPr>
          <a:xfrm>
            <a:off x="11231880" y="104424"/>
            <a:ext cx="843540" cy="838565"/>
            <a:chOff x="2003721" y="4482204"/>
            <a:chExt cx="843540" cy="838565"/>
          </a:xfrm>
        </p:grpSpPr>
        <p:sp>
          <p:nvSpPr>
            <p:cNvPr id="18" name="Oval 17"/>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29" name="Group 28"/>
          <p:cNvGrpSpPr/>
          <p:nvPr/>
        </p:nvGrpSpPr>
        <p:grpSpPr>
          <a:xfrm>
            <a:off x="10217879" y="104424"/>
            <a:ext cx="855886" cy="838565"/>
            <a:chOff x="2151261" y="3476248"/>
            <a:chExt cx="855886" cy="838565"/>
          </a:xfrm>
        </p:grpSpPr>
        <p:sp>
          <p:nvSpPr>
            <p:cNvPr id="30" name="Oval 29"/>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Rectangle 33"/>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36" name="Title 2"/>
          <p:cNvSpPr>
            <a:spLocks noGrp="1"/>
          </p:cNvSpPr>
          <p:nvPr>
            <p:ph type="title"/>
          </p:nvPr>
        </p:nvSpPr>
        <p:spPr>
          <a:xfrm>
            <a:off x="810001" y="215285"/>
            <a:ext cx="10571998" cy="710559"/>
          </a:xfrm>
        </p:spPr>
        <p:txBody>
          <a:bodyPr/>
          <a:lstStyle/>
          <a:p>
            <a:r>
              <a:rPr lang="en-US" dirty="0" smtClean="0"/>
              <a:t>Locus </a:t>
            </a:r>
            <a:r>
              <a:rPr lang="en-US" dirty="0" smtClean="0"/>
              <a:t>of Control</a:t>
            </a:r>
            <a:endParaRPr lang="en-CA" dirty="0"/>
          </a:p>
        </p:txBody>
      </p:sp>
      <p:grpSp>
        <p:nvGrpSpPr>
          <p:cNvPr id="37" name="Group 36"/>
          <p:cNvGrpSpPr/>
          <p:nvPr/>
        </p:nvGrpSpPr>
        <p:grpSpPr>
          <a:xfrm>
            <a:off x="2451322" y="3986784"/>
            <a:ext cx="7289356" cy="1751535"/>
            <a:chOff x="4055622" y="4941574"/>
            <a:chExt cx="7289356" cy="1751535"/>
          </a:xfrm>
        </p:grpSpPr>
        <p:sp>
          <p:nvSpPr>
            <p:cNvPr id="38" name="Oval 37"/>
            <p:cNvSpPr/>
            <p:nvPr/>
          </p:nvSpPr>
          <p:spPr>
            <a:xfrm>
              <a:off x="4265419" y="4941575"/>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a:spLocks noChangeAspect="1"/>
            </p:cNvSpPr>
            <p:nvPr/>
          </p:nvSpPr>
          <p:spPr>
            <a:xfrm>
              <a:off x="4055622" y="6098103"/>
              <a:ext cx="1444612" cy="584775"/>
            </a:xfrm>
            <a:prstGeom prst="rect">
              <a:avLst/>
            </a:prstGeom>
            <a:noFill/>
          </p:spPr>
          <p:txBody>
            <a:bodyPr wrap="square" rtlCol="0">
              <a:spAutoFit/>
            </a:bodyPr>
            <a:lstStyle/>
            <a:p>
              <a:pPr algn="ctr"/>
              <a:r>
                <a:rPr lang="en-CA" sz="1600" dirty="0" err="1" smtClean="0">
                  <a:solidFill>
                    <a:schemeClr val="bg1"/>
                  </a:solidFill>
                </a:rPr>
                <a:t>Lacie</a:t>
              </a:r>
              <a:endParaRPr lang="en-CA" sz="1600" dirty="0" smtClean="0">
                <a:solidFill>
                  <a:schemeClr val="bg1"/>
                </a:solidFill>
              </a:endParaRPr>
            </a:p>
            <a:p>
              <a:pPr algn="ctr"/>
              <a:r>
                <a:rPr lang="en-US" sz="1600" dirty="0" smtClean="0">
                  <a:solidFill>
                    <a:schemeClr val="bg1"/>
                  </a:solidFill>
                </a:rPr>
                <a:t>Pound</a:t>
              </a:r>
              <a:endParaRPr lang="en-CA" sz="1200" dirty="0" smtClean="0">
                <a:solidFill>
                  <a:schemeClr val="bg1"/>
                </a:solidFill>
              </a:endParaRPr>
            </a:p>
          </p:txBody>
        </p:sp>
        <p:sp>
          <p:nvSpPr>
            <p:cNvPr id="40" name="Oval 39"/>
            <p:cNvSpPr/>
            <p:nvPr/>
          </p:nvSpPr>
          <p:spPr>
            <a:xfrm>
              <a:off x="5726605" y="4974585"/>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187791" y="4976548"/>
              <a:ext cx="1025019" cy="1025019"/>
            </a:xfrm>
            <a:prstGeom prst="ellipse">
              <a:avLst/>
            </a:prstGeom>
            <a:blipFill>
              <a:blip r:embed="rId4"/>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648977" y="4976548"/>
              <a:ext cx="1025019" cy="1025019"/>
            </a:xfrm>
            <a:prstGeom prst="ellipse">
              <a:avLst/>
            </a:prstGeom>
            <a:blipFill>
              <a:blip r:embed="rId5"/>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110163" y="4941574"/>
              <a:ext cx="1025019" cy="1025019"/>
            </a:xfrm>
            <a:prstGeom prst="ellipse">
              <a:avLst/>
            </a:prstGeom>
            <a:blipFill>
              <a:blip r:embed="rId6"/>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a:spLocks noChangeAspect="1"/>
            </p:cNvSpPr>
            <p:nvPr/>
          </p:nvSpPr>
          <p:spPr>
            <a:xfrm>
              <a:off x="5516808" y="6098103"/>
              <a:ext cx="1444612" cy="584775"/>
            </a:xfrm>
            <a:prstGeom prst="rect">
              <a:avLst/>
            </a:prstGeom>
            <a:noFill/>
          </p:spPr>
          <p:txBody>
            <a:bodyPr wrap="square" rtlCol="0">
              <a:spAutoFit/>
            </a:bodyPr>
            <a:lstStyle/>
            <a:p>
              <a:pPr algn="ctr"/>
              <a:r>
                <a:rPr lang="en-CA" sz="1600" dirty="0" smtClean="0">
                  <a:solidFill>
                    <a:schemeClr val="bg1"/>
                  </a:solidFill>
                </a:rPr>
                <a:t>Ryan</a:t>
              </a:r>
            </a:p>
            <a:p>
              <a:pPr algn="ctr"/>
              <a:r>
                <a:rPr lang="en-US" sz="1600" dirty="0" smtClean="0">
                  <a:solidFill>
                    <a:schemeClr val="bg1"/>
                  </a:solidFill>
                </a:rPr>
                <a:t>Pound</a:t>
              </a:r>
              <a:endParaRPr lang="en-CA" sz="1200" dirty="0" smtClean="0">
                <a:solidFill>
                  <a:schemeClr val="bg1"/>
                </a:solidFill>
              </a:endParaRPr>
            </a:p>
          </p:txBody>
        </p:sp>
        <p:sp>
          <p:nvSpPr>
            <p:cNvPr id="45" name="TextBox 44"/>
            <p:cNvSpPr txBox="1">
              <a:spLocks noChangeAspect="1"/>
            </p:cNvSpPr>
            <p:nvPr/>
          </p:nvSpPr>
          <p:spPr>
            <a:xfrm>
              <a:off x="6977994" y="6108334"/>
              <a:ext cx="1444612" cy="584775"/>
            </a:xfrm>
            <a:prstGeom prst="rect">
              <a:avLst/>
            </a:prstGeom>
            <a:noFill/>
          </p:spPr>
          <p:txBody>
            <a:bodyPr wrap="square" rtlCol="0">
              <a:spAutoFit/>
            </a:bodyPr>
            <a:lstStyle/>
            <a:p>
              <a:pPr algn="ctr"/>
              <a:r>
                <a:rPr lang="en-CA" sz="1600" dirty="0" smtClean="0">
                  <a:solidFill>
                    <a:schemeClr val="bg1"/>
                  </a:solidFill>
                </a:rPr>
                <a:t>Naomi</a:t>
              </a:r>
            </a:p>
            <a:p>
              <a:pPr algn="ctr"/>
              <a:r>
                <a:rPr lang="en-US" sz="1600" dirty="0" err="1" smtClean="0">
                  <a:solidFill>
                    <a:schemeClr val="bg1"/>
                  </a:solidFill>
                </a:rPr>
                <a:t>Blestow</a:t>
              </a:r>
              <a:endParaRPr lang="en-CA" sz="1600" dirty="0" smtClean="0">
                <a:solidFill>
                  <a:schemeClr val="bg1"/>
                </a:solidFill>
              </a:endParaRPr>
            </a:p>
          </p:txBody>
        </p:sp>
        <p:sp>
          <p:nvSpPr>
            <p:cNvPr id="46" name="TextBox 45"/>
            <p:cNvSpPr txBox="1">
              <a:spLocks noChangeAspect="1"/>
            </p:cNvSpPr>
            <p:nvPr/>
          </p:nvSpPr>
          <p:spPr>
            <a:xfrm>
              <a:off x="8439180" y="6108334"/>
              <a:ext cx="1444612" cy="338554"/>
            </a:xfrm>
            <a:prstGeom prst="rect">
              <a:avLst/>
            </a:prstGeom>
            <a:noFill/>
          </p:spPr>
          <p:txBody>
            <a:bodyPr wrap="square" rtlCol="0">
              <a:spAutoFit/>
            </a:bodyPr>
            <a:lstStyle/>
            <a:p>
              <a:pPr algn="ctr"/>
              <a:r>
                <a:rPr lang="en-CA" sz="1600" dirty="0" smtClean="0">
                  <a:solidFill>
                    <a:schemeClr val="bg1"/>
                  </a:solidFill>
                </a:rPr>
                <a:t>Susan</a:t>
              </a:r>
              <a:endParaRPr lang="en-CA" sz="1200" dirty="0" smtClean="0">
                <a:solidFill>
                  <a:schemeClr val="bg1"/>
                </a:solidFill>
              </a:endParaRPr>
            </a:p>
          </p:txBody>
        </p:sp>
        <p:sp>
          <p:nvSpPr>
            <p:cNvPr id="47" name="TextBox 46"/>
            <p:cNvSpPr txBox="1">
              <a:spLocks noChangeAspect="1"/>
            </p:cNvSpPr>
            <p:nvPr/>
          </p:nvSpPr>
          <p:spPr>
            <a:xfrm>
              <a:off x="9900366" y="6108334"/>
              <a:ext cx="1444612" cy="338554"/>
            </a:xfrm>
            <a:prstGeom prst="rect">
              <a:avLst/>
            </a:prstGeom>
            <a:noFill/>
          </p:spPr>
          <p:txBody>
            <a:bodyPr wrap="square" rtlCol="0">
              <a:spAutoFit/>
            </a:bodyPr>
            <a:lstStyle/>
            <a:p>
              <a:pPr algn="ctr"/>
              <a:r>
                <a:rPr lang="en-CA" sz="1600" dirty="0" smtClean="0">
                  <a:solidFill>
                    <a:schemeClr val="bg1"/>
                  </a:solidFill>
                </a:rPr>
                <a:t>Prisoner</a:t>
              </a:r>
              <a:endParaRPr lang="en-CA" sz="1200" dirty="0" smtClean="0">
                <a:solidFill>
                  <a:schemeClr val="bg1"/>
                </a:solidFill>
              </a:endParaRPr>
            </a:p>
          </p:txBody>
        </p:sp>
      </p:grpSp>
    </p:spTree>
    <p:extLst>
      <p:ext uri="{BB962C8B-B14F-4D97-AF65-F5344CB8AC3E}">
        <p14:creationId xmlns:p14="http://schemas.microsoft.com/office/powerpoint/2010/main" val="14834090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103120" y="2103120"/>
            <a:ext cx="7525512" cy="4093428"/>
          </a:xfrm>
          <a:prstGeom prst="rect">
            <a:avLst/>
          </a:prstGeom>
          <a:noFill/>
        </p:spPr>
        <p:txBody>
          <a:bodyPr wrap="square" rtlCol="0">
            <a:spAutoFit/>
          </a:bodyPr>
          <a:lstStyle/>
          <a:p>
            <a:r>
              <a:rPr lang="en-CA" sz="2000" dirty="0">
                <a:solidFill>
                  <a:schemeClr val="bg1"/>
                </a:solidFill>
              </a:rPr>
              <a:t>A general social-psychological conceptualization of the personal and interpersonal </a:t>
            </a:r>
            <a:r>
              <a:rPr lang="en-CA" sz="2000" dirty="0">
                <a:solidFill>
                  <a:schemeClr val="accent2">
                    <a:lumMod val="75000"/>
                  </a:schemeClr>
                </a:solidFill>
              </a:rPr>
              <a:t>factors that influence the publicly claimed and presented self</a:t>
            </a:r>
            <a:r>
              <a:rPr lang="en-CA" sz="2000" dirty="0">
                <a:solidFill>
                  <a:schemeClr val="bg1"/>
                </a:solidFill>
              </a:rPr>
              <a:t>.  </a:t>
            </a:r>
            <a:endParaRPr lang="en-CA" sz="2000" dirty="0" smtClean="0">
              <a:solidFill>
                <a:schemeClr val="bg1"/>
              </a:solidFill>
            </a:endParaRPr>
          </a:p>
          <a:p>
            <a:endParaRPr lang="en-CA" sz="2000" dirty="0">
              <a:solidFill>
                <a:schemeClr val="bg1"/>
              </a:solidFill>
            </a:endParaRPr>
          </a:p>
          <a:p>
            <a:r>
              <a:rPr lang="en-CA" sz="2000" dirty="0" smtClean="0">
                <a:solidFill>
                  <a:schemeClr val="bg1"/>
                </a:solidFill>
              </a:rPr>
              <a:t>Also</a:t>
            </a:r>
            <a:r>
              <a:rPr lang="en-CA" sz="2000" dirty="0">
                <a:solidFill>
                  <a:schemeClr val="bg1"/>
                </a:solidFill>
              </a:rPr>
              <a:t>, a conceptual perspective on group processes and intergroup relations that assumes that groups influence their members’ self-concepts and self-esteem, particularly when individuals categorize themselves as group members and identify strongly with the group.  </a:t>
            </a:r>
            <a:endParaRPr lang="en-CA" sz="2000" dirty="0" smtClean="0">
              <a:solidFill>
                <a:schemeClr val="bg1"/>
              </a:solidFill>
            </a:endParaRPr>
          </a:p>
          <a:p>
            <a:endParaRPr lang="en-CA" sz="2000" dirty="0">
              <a:solidFill>
                <a:schemeClr val="bg1"/>
              </a:solidFill>
            </a:endParaRPr>
          </a:p>
          <a:p>
            <a:r>
              <a:rPr lang="en-CA" sz="2000" dirty="0" smtClean="0">
                <a:solidFill>
                  <a:schemeClr val="bg1"/>
                </a:solidFill>
              </a:rPr>
              <a:t>According </a:t>
            </a:r>
            <a:r>
              <a:rPr lang="en-CA" sz="2000" dirty="0">
                <a:solidFill>
                  <a:schemeClr val="bg1"/>
                </a:solidFill>
              </a:rPr>
              <a:t>to this theory, people tend to favour their </a:t>
            </a:r>
            <a:r>
              <a:rPr lang="en-CA" sz="2000" dirty="0" err="1">
                <a:solidFill>
                  <a:schemeClr val="accent2">
                    <a:lumMod val="75000"/>
                  </a:schemeClr>
                </a:solidFill>
              </a:rPr>
              <a:t>ingroup</a:t>
            </a:r>
            <a:r>
              <a:rPr lang="en-CA" sz="2000" dirty="0">
                <a:solidFill>
                  <a:schemeClr val="bg1"/>
                </a:solidFill>
              </a:rPr>
              <a:t> over an </a:t>
            </a:r>
            <a:r>
              <a:rPr lang="en-CA" sz="2000" dirty="0">
                <a:solidFill>
                  <a:schemeClr val="accent2">
                    <a:lumMod val="75000"/>
                  </a:schemeClr>
                </a:solidFill>
              </a:rPr>
              <a:t>outgroup</a:t>
            </a:r>
            <a:r>
              <a:rPr lang="en-CA" sz="2000" dirty="0">
                <a:solidFill>
                  <a:schemeClr val="bg1"/>
                </a:solidFill>
              </a:rPr>
              <a:t> because the former is part of their self-identity</a:t>
            </a:r>
            <a:r>
              <a:rPr lang="en-CA" sz="2000" dirty="0" smtClean="0">
                <a:solidFill>
                  <a:schemeClr val="bg1"/>
                </a:solidFill>
              </a:rPr>
              <a:t>.</a:t>
            </a:r>
            <a:endParaRPr lang="en-CA" sz="2000" dirty="0">
              <a:solidFill>
                <a:schemeClr val="bg1"/>
              </a:solidFill>
            </a:endParaRPr>
          </a:p>
        </p:txBody>
      </p:sp>
      <p:sp>
        <p:nvSpPr>
          <p:cNvPr id="3" name="Title 2"/>
          <p:cNvSpPr>
            <a:spLocks noGrp="1"/>
          </p:cNvSpPr>
          <p:nvPr>
            <p:ph type="title"/>
          </p:nvPr>
        </p:nvSpPr>
        <p:spPr/>
        <p:txBody>
          <a:bodyPr/>
          <a:lstStyle/>
          <a:p>
            <a:r>
              <a:rPr lang="en-US" dirty="0" smtClean="0"/>
              <a:t>Social Identity Theory</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8" name="Rectangle 17"/>
          <p:cNvSpPr/>
          <p:nvPr/>
        </p:nvSpPr>
        <p:spPr>
          <a:xfrm>
            <a:off x="402336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cxnSp>
        <p:nvCxnSpPr>
          <p:cNvPr id="19" name="Straight Connector 18"/>
          <p:cNvCxnSpPr/>
          <p:nvPr/>
        </p:nvCxnSpPr>
        <p:spPr>
          <a:xfrm>
            <a:off x="558165" y="6629433"/>
            <a:ext cx="11247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721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455545" y="2103120"/>
            <a:ext cx="7280910" cy="830997"/>
          </a:xfrm>
          <a:prstGeom prst="rect">
            <a:avLst/>
          </a:prstGeom>
          <a:noFill/>
        </p:spPr>
        <p:txBody>
          <a:bodyPr wrap="square" rtlCol="0">
            <a:spAutoFit/>
          </a:bodyPr>
          <a:lstStyle/>
          <a:p>
            <a:pPr algn="ctr"/>
            <a:r>
              <a:rPr lang="en-US" sz="2400" dirty="0" smtClean="0">
                <a:solidFill>
                  <a:schemeClr val="bg1"/>
                </a:solidFill>
              </a:rPr>
              <a:t>How would the characters socially identify themselves?</a:t>
            </a:r>
          </a:p>
        </p:txBody>
      </p:sp>
      <p:grpSp>
        <p:nvGrpSpPr>
          <p:cNvPr id="16" name="Group 15"/>
          <p:cNvGrpSpPr/>
          <p:nvPr/>
        </p:nvGrpSpPr>
        <p:grpSpPr>
          <a:xfrm>
            <a:off x="11231880" y="104424"/>
            <a:ext cx="843540" cy="838565"/>
            <a:chOff x="2003721" y="4482204"/>
            <a:chExt cx="843540" cy="838565"/>
          </a:xfrm>
        </p:grpSpPr>
        <p:sp>
          <p:nvSpPr>
            <p:cNvPr id="18" name="Oval 17"/>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29" name="Group 28"/>
          <p:cNvGrpSpPr/>
          <p:nvPr/>
        </p:nvGrpSpPr>
        <p:grpSpPr>
          <a:xfrm>
            <a:off x="10217879" y="104424"/>
            <a:ext cx="855886" cy="838565"/>
            <a:chOff x="2151261" y="3476248"/>
            <a:chExt cx="855886" cy="838565"/>
          </a:xfrm>
        </p:grpSpPr>
        <p:sp>
          <p:nvSpPr>
            <p:cNvPr id="30" name="Oval 29"/>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Rectangle 33"/>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35" name="Title 2"/>
          <p:cNvSpPr>
            <a:spLocks noGrp="1"/>
          </p:cNvSpPr>
          <p:nvPr>
            <p:ph type="title"/>
          </p:nvPr>
        </p:nvSpPr>
        <p:spPr>
          <a:xfrm>
            <a:off x="810001" y="215285"/>
            <a:ext cx="10571998" cy="710559"/>
          </a:xfrm>
        </p:spPr>
        <p:txBody>
          <a:bodyPr/>
          <a:lstStyle/>
          <a:p>
            <a:r>
              <a:rPr lang="en-US" dirty="0" smtClean="0"/>
              <a:t>Social Identity Theory</a:t>
            </a:r>
            <a:endParaRPr lang="en-CA" dirty="0"/>
          </a:p>
        </p:txBody>
      </p:sp>
      <p:grpSp>
        <p:nvGrpSpPr>
          <p:cNvPr id="36" name="Group 35"/>
          <p:cNvGrpSpPr/>
          <p:nvPr/>
        </p:nvGrpSpPr>
        <p:grpSpPr>
          <a:xfrm>
            <a:off x="2451322" y="3986784"/>
            <a:ext cx="7289356" cy="1751535"/>
            <a:chOff x="4055622" y="4941574"/>
            <a:chExt cx="7289356" cy="1751535"/>
          </a:xfrm>
        </p:grpSpPr>
        <p:sp>
          <p:nvSpPr>
            <p:cNvPr id="37" name="Oval 36"/>
            <p:cNvSpPr/>
            <p:nvPr/>
          </p:nvSpPr>
          <p:spPr>
            <a:xfrm>
              <a:off x="4265419" y="4941575"/>
              <a:ext cx="1025019" cy="1025019"/>
            </a:xfrm>
            <a:prstGeom prst="ellipse">
              <a:avLst/>
            </a:prstGeom>
            <a:blipFill>
              <a:blip r:embed="rId2"/>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a:spLocks noChangeAspect="1"/>
            </p:cNvSpPr>
            <p:nvPr/>
          </p:nvSpPr>
          <p:spPr>
            <a:xfrm>
              <a:off x="4055622" y="6098103"/>
              <a:ext cx="1444612" cy="584775"/>
            </a:xfrm>
            <a:prstGeom prst="rect">
              <a:avLst/>
            </a:prstGeom>
            <a:noFill/>
          </p:spPr>
          <p:txBody>
            <a:bodyPr wrap="square" rtlCol="0">
              <a:spAutoFit/>
            </a:bodyPr>
            <a:lstStyle/>
            <a:p>
              <a:pPr algn="ctr"/>
              <a:r>
                <a:rPr lang="en-CA" sz="1600" dirty="0" err="1" smtClean="0">
                  <a:solidFill>
                    <a:schemeClr val="bg1"/>
                  </a:solidFill>
                </a:rPr>
                <a:t>Lacie</a:t>
              </a:r>
              <a:endParaRPr lang="en-CA" sz="1600" dirty="0" smtClean="0">
                <a:solidFill>
                  <a:schemeClr val="bg1"/>
                </a:solidFill>
              </a:endParaRPr>
            </a:p>
            <a:p>
              <a:pPr algn="ctr"/>
              <a:r>
                <a:rPr lang="en-US" sz="1600" dirty="0" smtClean="0">
                  <a:solidFill>
                    <a:schemeClr val="bg1"/>
                  </a:solidFill>
                </a:rPr>
                <a:t>Pound</a:t>
              </a:r>
              <a:endParaRPr lang="en-CA" sz="1200" dirty="0" smtClean="0">
                <a:solidFill>
                  <a:schemeClr val="bg1"/>
                </a:solidFill>
              </a:endParaRPr>
            </a:p>
          </p:txBody>
        </p:sp>
        <p:sp>
          <p:nvSpPr>
            <p:cNvPr id="39" name="Oval 38"/>
            <p:cNvSpPr/>
            <p:nvPr/>
          </p:nvSpPr>
          <p:spPr>
            <a:xfrm>
              <a:off x="5726605" y="4974585"/>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87791" y="4976548"/>
              <a:ext cx="1025019" cy="1025019"/>
            </a:xfrm>
            <a:prstGeom prst="ellipse">
              <a:avLst/>
            </a:prstGeom>
            <a:blipFill>
              <a:blip r:embed="rId4"/>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648977" y="4976548"/>
              <a:ext cx="1025019" cy="1025019"/>
            </a:xfrm>
            <a:prstGeom prst="ellipse">
              <a:avLst/>
            </a:prstGeom>
            <a:blipFill>
              <a:blip r:embed="rId5"/>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110163" y="4941574"/>
              <a:ext cx="1025019" cy="1025019"/>
            </a:xfrm>
            <a:prstGeom prst="ellipse">
              <a:avLst/>
            </a:prstGeom>
            <a:blipFill>
              <a:blip r:embed="rId6"/>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a:spLocks noChangeAspect="1"/>
            </p:cNvSpPr>
            <p:nvPr/>
          </p:nvSpPr>
          <p:spPr>
            <a:xfrm>
              <a:off x="5516808" y="6098103"/>
              <a:ext cx="1444612" cy="584775"/>
            </a:xfrm>
            <a:prstGeom prst="rect">
              <a:avLst/>
            </a:prstGeom>
            <a:noFill/>
          </p:spPr>
          <p:txBody>
            <a:bodyPr wrap="square" rtlCol="0">
              <a:spAutoFit/>
            </a:bodyPr>
            <a:lstStyle/>
            <a:p>
              <a:pPr algn="ctr"/>
              <a:r>
                <a:rPr lang="en-CA" sz="1600" dirty="0" smtClean="0">
                  <a:solidFill>
                    <a:schemeClr val="bg1"/>
                  </a:solidFill>
                </a:rPr>
                <a:t>Ryan</a:t>
              </a:r>
            </a:p>
            <a:p>
              <a:pPr algn="ctr"/>
              <a:r>
                <a:rPr lang="en-US" sz="1600" dirty="0" smtClean="0">
                  <a:solidFill>
                    <a:schemeClr val="bg1"/>
                  </a:solidFill>
                </a:rPr>
                <a:t>Pound</a:t>
              </a:r>
              <a:endParaRPr lang="en-CA" sz="1200" dirty="0" smtClean="0">
                <a:solidFill>
                  <a:schemeClr val="bg1"/>
                </a:solidFill>
              </a:endParaRPr>
            </a:p>
          </p:txBody>
        </p:sp>
        <p:sp>
          <p:nvSpPr>
            <p:cNvPr id="44" name="TextBox 43"/>
            <p:cNvSpPr txBox="1">
              <a:spLocks noChangeAspect="1"/>
            </p:cNvSpPr>
            <p:nvPr/>
          </p:nvSpPr>
          <p:spPr>
            <a:xfrm>
              <a:off x="6977994" y="6108334"/>
              <a:ext cx="1444612" cy="584775"/>
            </a:xfrm>
            <a:prstGeom prst="rect">
              <a:avLst/>
            </a:prstGeom>
            <a:noFill/>
          </p:spPr>
          <p:txBody>
            <a:bodyPr wrap="square" rtlCol="0">
              <a:spAutoFit/>
            </a:bodyPr>
            <a:lstStyle/>
            <a:p>
              <a:pPr algn="ctr"/>
              <a:r>
                <a:rPr lang="en-CA" sz="1600" dirty="0" smtClean="0">
                  <a:solidFill>
                    <a:schemeClr val="bg1"/>
                  </a:solidFill>
                </a:rPr>
                <a:t>Naomi</a:t>
              </a:r>
            </a:p>
            <a:p>
              <a:pPr algn="ctr"/>
              <a:r>
                <a:rPr lang="en-US" sz="1600" dirty="0" err="1" smtClean="0">
                  <a:solidFill>
                    <a:schemeClr val="bg1"/>
                  </a:solidFill>
                </a:rPr>
                <a:t>Blestow</a:t>
              </a:r>
              <a:endParaRPr lang="en-CA" sz="1600" dirty="0" smtClean="0">
                <a:solidFill>
                  <a:schemeClr val="bg1"/>
                </a:solidFill>
              </a:endParaRPr>
            </a:p>
          </p:txBody>
        </p:sp>
        <p:sp>
          <p:nvSpPr>
            <p:cNvPr id="45" name="TextBox 44"/>
            <p:cNvSpPr txBox="1">
              <a:spLocks noChangeAspect="1"/>
            </p:cNvSpPr>
            <p:nvPr/>
          </p:nvSpPr>
          <p:spPr>
            <a:xfrm>
              <a:off x="8439180" y="6108334"/>
              <a:ext cx="1444612" cy="338554"/>
            </a:xfrm>
            <a:prstGeom prst="rect">
              <a:avLst/>
            </a:prstGeom>
            <a:noFill/>
          </p:spPr>
          <p:txBody>
            <a:bodyPr wrap="square" rtlCol="0">
              <a:spAutoFit/>
            </a:bodyPr>
            <a:lstStyle/>
            <a:p>
              <a:pPr algn="ctr"/>
              <a:r>
                <a:rPr lang="en-CA" sz="1600" dirty="0" smtClean="0">
                  <a:solidFill>
                    <a:schemeClr val="bg1"/>
                  </a:solidFill>
                </a:rPr>
                <a:t>Susan</a:t>
              </a:r>
              <a:endParaRPr lang="en-CA" sz="1200" dirty="0" smtClean="0">
                <a:solidFill>
                  <a:schemeClr val="bg1"/>
                </a:solidFill>
              </a:endParaRPr>
            </a:p>
          </p:txBody>
        </p:sp>
        <p:sp>
          <p:nvSpPr>
            <p:cNvPr id="46" name="TextBox 45"/>
            <p:cNvSpPr txBox="1">
              <a:spLocks noChangeAspect="1"/>
            </p:cNvSpPr>
            <p:nvPr/>
          </p:nvSpPr>
          <p:spPr>
            <a:xfrm>
              <a:off x="9900366" y="6108334"/>
              <a:ext cx="1444612" cy="338554"/>
            </a:xfrm>
            <a:prstGeom prst="rect">
              <a:avLst/>
            </a:prstGeom>
            <a:noFill/>
          </p:spPr>
          <p:txBody>
            <a:bodyPr wrap="square" rtlCol="0">
              <a:spAutoFit/>
            </a:bodyPr>
            <a:lstStyle/>
            <a:p>
              <a:pPr algn="ctr"/>
              <a:r>
                <a:rPr lang="en-CA" sz="1600" dirty="0" smtClean="0">
                  <a:solidFill>
                    <a:schemeClr val="bg1"/>
                  </a:solidFill>
                </a:rPr>
                <a:t>Prisoner</a:t>
              </a:r>
              <a:endParaRPr lang="en-CA" sz="1200" dirty="0" smtClean="0">
                <a:solidFill>
                  <a:schemeClr val="bg1"/>
                </a:solidFill>
              </a:endParaRPr>
            </a:p>
          </p:txBody>
        </p:sp>
      </p:grpSp>
    </p:spTree>
    <p:extLst>
      <p:ext uri="{BB962C8B-B14F-4D97-AF65-F5344CB8AC3E}">
        <p14:creationId xmlns:p14="http://schemas.microsoft.com/office/powerpoint/2010/main" val="772584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103120" y="2103120"/>
            <a:ext cx="7525512" cy="1938992"/>
          </a:xfrm>
          <a:prstGeom prst="rect">
            <a:avLst/>
          </a:prstGeom>
          <a:noFill/>
        </p:spPr>
        <p:txBody>
          <a:bodyPr wrap="square" rtlCol="0">
            <a:spAutoFit/>
          </a:bodyPr>
          <a:lstStyle/>
          <a:p>
            <a:r>
              <a:rPr lang="en-CA" sz="2000" dirty="0">
                <a:solidFill>
                  <a:schemeClr val="bg1"/>
                </a:solidFill>
              </a:rPr>
              <a:t>A </a:t>
            </a:r>
            <a:r>
              <a:rPr lang="en-CA" sz="2000" dirty="0">
                <a:solidFill>
                  <a:schemeClr val="accent2">
                    <a:lumMod val="75000"/>
                  </a:schemeClr>
                </a:solidFill>
              </a:rPr>
              <a:t>belief or expectation that helps to bring about its own fulfillment</a:t>
            </a:r>
            <a:r>
              <a:rPr lang="en-CA" sz="2000" dirty="0">
                <a:solidFill>
                  <a:schemeClr val="bg1"/>
                </a:solidFill>
              </a:rPr>
              <a:t>, as, for example, when a person expects nervousness to impair his or her performance in a job interview or when a teacher’s preconceptions about a student’s ability influence the child’s achievement for better or </a:t>
            </a:r>
            <a:r>
              <a:rPr lang="en-CA" sz="2000" dirty="0" smtClean="0">
                <a:solidFill>
                  <a:schemeClr val="bg1"/>
                </a:solidFill>
              </a:rPr>
              <a:t>worse.</a:t>
            </a:r>
            <a:endParaRPr lang="en-CA" sz="2000" dirty="0">
              <a:solidFill>
                <a:schemeClr val="bg1"/>
              </a:solidFill>
            </a:endParaRPr>
          </a:p>
        </p:txBody>
      </p:sp>
      <p:sp>
        <p:nvSpPr>
          <p:cNvPr id="3" name="Title 2"/>
          <p:cNvSpPr>
            <a:spLocks noGrp="1"/>
          </p:cNvSpPr>
          <p:nvPr>
            <p:ph type="title"/>
          </p:nvPr>
        </p:nvSpPr>
        <p:spPr/>
        <p:txBody>
          <a:bodyPr/>
          <a:lstStyle/>
          <a:p>
            <a:r>
              <a:rPr lang="en-US" dirty="0" smtClean="0"/>
              <a:t>Self-fulfilling Prophecy</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8" name="Rectangle 17"/>
          <p:cNvSpPr/>
          <p:nvPr/>
        </p:nvSpPr>
        <p:spPr>
          <a:xfrm>
            <a:off x="402336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cxnSp>
        <p:nvCxnSpPr>
          <p:cNvPr id="19" name="Straight Connector 18"/>
          <p:cNvCxnSpPr/>
          <p:nvPr/>
        </p:nvCxnSpPr>
        <p:spPr>
          <a:xfrm>
            <a:off x="558165" y="6629433"/>
            <a:ext cx="11247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336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8710" y="3075057"/>
            <a:ext cx="2914580" cy="707886"/>
          </a:xfrm>
          <a:prstGeom prst="rect">
            <a:avLst/>
          </a:prstGeom>
        </p:spPr>
        <p:txBody>
          <a:bodyPr wrap="none">
            <a:spAutoFit/>
          </a:bodyPr>
          <a:lstStyle/>
          <a:p>
            <a:r>
              <a:rPr lang="en-US" sz="4000" dirty="0" smtClean="0">
                <a:solidFill>
                  <a:schemeClr val="bg1"/>
                </a:solidFill>
              </a:rPr>
              <a:t>Perception</a:t>
            </a:r>
            <a:endParaRPr lang="en-CA" dirty="0">
              <a:solidFill>
                <a:schemeClr val="bg1"/>
              </a:solidFill>
            </a:endParaRPr>
          </a:p>
        </p:txBody>
      </p:sp>
    </p:spTree>
    <p:extLst>
      <p:ext uri="{BB962C8B-B14F-4D97-AF65-F5344CB8AC3E}">
        <p14:creationId xmlns:p14="http://schemas.microsoft.com/office/powerpoint/2010/main" val="3362639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Self-fulfilling Prophecy</a:t>
            </a:r>
            <a:endParaRPr lang="en-CA" dirty="0"/>
          </a:p>
        </p:txBody>
      </p:sp>
      <p:cxnSp>
        <p:nvCxnSpPr>
          <p:cNvPr id="19" name="Straight Connector 18"/>
          <p:cNvCxnSpPr/>
          <p:nvPr/>
        </p:nvCxnSpPr>
        <p:spPr>
          <a:xfrm>
            <a:off x="558165" y="6629433"/>
            <a:ext cx="1124712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Image result for self-fulfilling prophe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05" y="1754187"/>
            <a:ext cx="3524886" cy="4067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elf-fulfilling prophe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978" y="1754187"/>
            <a:ext cx="5248275" cy="40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4799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links</a:t>
            </a:r>
            <a:endParaRPr lang="en-US" dirty="0"/>
          </a:p>
        </p:txBody>
      </p:sp>
      <p:sp>
        <p:nvSpPr>
          <p:cNvPr id="3" name="Rectangle 2"/>
          <p:cNvSpPr/>
          <p:nvPr/>
        </p:nvSpPr>
        <p:spPr>
          <a:xfrm>
            <a:off x="3048000" y="3090446"/>
            <a:ext cx="6096000" cy="677108"/>
          </a:xfrm>
          <a:prstGeom prst="rect">
            <a:avLst/>
          </a:prstGeom>
        </p:spPr>
        <p:txBody>
          <a:bodyPr>
            <a:spAutoFit/>
          </a:bodyPr>
          <a:lstStyle/>
          <a:p>
            <a:pPr algn="ctr"/>
            <a:r>
              <a:rPr lang="en-CA" sz="2000" b="1" cap="small" dirty="0">
                <a:solidFill>
                  <a:schemeClr val="bg1"/>
                </a:solidFill>
                <a:latin typeface="Calibri" panose="020F0502020204030204" pitchFamily="34" charset="0"/>
                <a:ea typeface="Calibri" panose="020F0502020204030204" pitchFamily="34" charset="0"/>
                <a:cs typeface="Times New Roman" panose="02020603050405020304" pitchFamily="18" charset="0"/>
              </a:rPr>
              <a:t>Americans eat </a:t>
            </a:r>
            <a:r>
              <a:rPr lang="en-CA" sz="2000" b="1" cap="small"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Surstromming</a:t>
            </a:r>
            <a:r>
              <a:rPr lang="en-CA" sz="2000" cap="small" dirty="0">
                <a:solidFill>
                  <a:schemeClr val="bg1"/>
                </a:solidFill>
                <a:latin typeface="Calibri" panose="020F0502020204030204" pitchFamily="34" charset="0"/>
                <a:ea typeface="Calibri" panose="020F0502020204030204" pitchFamily="34" charset="0"/>
                <a:cs typeface="Times New Roman" panose="02020603050405020304" pitchFamily="18" charset="0"/>
              </a:rPr>
              <a:t> (4 </a:t>
            </a:r>
            <a:r>
              <a:rPr lang="en-CA" sz="2000" cap="small"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mins</a:t>
            </a:r>
            <a:r>
              <a:rPr lang="en-CA" sz="2000" cap="small"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US" sz="2000" cap="small"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CA" u="sng" cap="small"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2"/>
              </a:rPr>
              <a:t>https://www.youtube.com/watch?v=_haw_YDC_zo</a:t>
            </a:r>
            <a:endParaRPr lang="en-US" cap="small"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476036" y="4348946"/>
            <a:ext cx="5239927" cy="1015663"/>
          </a:xfrm>
          <a:prstGeom prst="rect">
            <a:avLst/>
          </a:prstGeom>
        </p:spPr>
        <p:txBody>
          <a:bodyPr wrap="square">
            <a:spAutoFit/>
          </a:bodyPr>
          <a:lstStyle/>
          <a:p>
            <a:pPr algn="ctr"/>
            <a:r>
              <a:rPr lang="en-CA" sz="2000" b="1" cap="small" dirty="0">
                <a:solidFill>
                  <a:schemeClr val="bg1"/>
                </a:solidFill>
                <a:latin typeface="Calibri" panose="020F0502020204030204" pitchFamily="34" charset="0"/>
                <a:ea typeface="Calibri" panose="020F0502020204030204" pitchFamily="34" charset="0"/>
                <a:cs typeface="Times New Roman" panose="02020603050405020304" pitchFamily="18" charset="0"/>
              </a:rPr>
              <a:t>You Will Be Amazed By These 10 Optical Illusions </a:t>
            </a:r>
            <a:r>
              <a:rPr lang="en-CA" sz="2000" cap="small" dirty="0">
                <a:solidFill>
                  <a:schemeClr val="bg1"/>
                </a:solidFill>
                <a:latin typeface="Calibri" panose="020F0502020204030204" pitchFamily="34" charset="0"/>
                <a:ea typeface="Calibri" panose="020F0502020204030204" pitchFamily="34" charset="0"/>
                <a:cs typeface="Times New Roman" panose="02020603050405020304" pitchFamily="18" charset="0"/>
              </a:rPr>
              <a:t>(12 </a:t>
            </a:r>
            <a:r>
              <a:rPr lang="en-CA" sz="2000" cap="small"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mins</a:t>
            </a:r>
            <a:r>
              <a:rPr lang="en-CA" sz="2000" cap="small"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US" sz="2000" cap="small"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CA" sz="2000" u="sng" cap="small"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3"/>
              </a:rPr>
              <a:t>https://www.youtube.com/watch?v=YuB81P7i1n4</a:t>
            </a:r>
            <a:endParaRPr lang="en-US" sz="2000" cap="small"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007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E5A10C92-5805-4C39-9BF6-507F3B9661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Rectangle 24">
            <a:extLst>
              <a:ext uri="{FF2B5EF4-FFF2-40B4-BE49-F238E27FC236}">
                <a16:creationId xmlns:a16="http://schemas.microsoft.com/office/drawing/2014/main" id="{0C2CC41E-4EEC-4D67-B433-E1CDC58798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2">
            <a:extLst>
              <a:ext uri="{FF2B5EF4-FFF2-40B4-BE49-F238E27FC236}">
                <a16:creationId xmlns:a16="http://schemas.microsoft.com/office/drawing/2014/main" id="{B114AB90-13F9-48EF-BFF7-7634459AAF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6081D-517B-5D43-A7B4-E67DDEDC0B31}"/>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a:lnSpc>
                <a:spcPct val="90000"/>
              </a:lnSpc>
            </a:pPr>
            <a:r>
              <a:rPr lang="en-US" sz="4000" dirty="0"/>
              <a:t>Thank You</a:t>
            </a:r>
            <a:endParaRPr lang="en-US" sz="4000"/>
          </a:p>
        </p:txBody>
      </p:sp>
      <p:sp>
        <p:nvSpPr>
          <p:cNvPr id="3" name="Text Placeholder 2">
            <a:extLst>
              <a:ext uri="{FF2B5EF4-FFF2-40B4-BE49-F238E27FC236}">
                <a16:creationId xmlns:a16="http://schemas.microsoft.com/office/drawing/2014/main" id="{2D219505-9D7D-47EE-B8DA-D2301EBFA319}"/>
              </a:ext>
            </a:extLst>
          </p:cNvPr>
          <p:cNvSpPr>
            <a:spLocks noGrp="1"/>
          </p:cNvSpPr>
          <p:nvPr>
            <p:ph type="body" idx="1"/>
          </p:nvPr>
        </p:nvSpPr>
        <p:spPr>
          <a:xfrm>
            <a:off x="810001" y="5594110"/>
            <a:ext cx="10572000" cy="434974"/>
          </a:xfrm>
        </p:spPr>
        <p:txBody>
          <a:bodyPr vert="horz" lIns="91440" tIns="45720" rIns="91440" bIns="45720" rtlCol="0" anchor="t">
            <a:normAutofit/>
          </a:bodyPr>
          <a:lstStyle/>
          <a:p>
            <a:pPr algn="l"/>
            <a:r>
              <a:rPr lang="en-US" dirty="0" smtClean="0"/>
              <a:t>ebeerwart@nait.ca</a:t>
            </a:r>
            <a:endParaRPr lang="en-US" dirty="0"/>
          </a:p>
        </p:txBody>
      </p:sp>
    </p:spTree>
    <p:extLst>
      <p:ext uri="{BB962C8B-B14F-4D97-AF65-F5344CB8AC3E}">
        <p14:creationId xmlns:p14="http://schemas.microsoft.com/office/powerpoint/2010/main" val="141583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spect="1"/>
          </p:cNvSpPr>
          <p:nvPr/>
        </p:nvSpPr>
        <p:spPr>
          <a:xfrm>
            <a:off x="2103120" y="2103120"/>
            <a:ext cx="7525512" cy="1825317"/>
          </a:xfrm>
          <a:prstGeom prst="rect">
            <a:avLst/>
          </a:prstGeom>
          <a:noFill/>
        </p:spPr>
        <p:txBody>
          <a:bodyPr wrap="square" rtlCol="0">
            <a:spAutoFit/>
          </a:bodyPr>
          <a:lstStyle/>
          <a:p>
            <a:r>
              <a:rPr lang="en-CA" sz="2000" dirty="0">
                <a:solidFill>
                  <a:schemeClr val="bg1"/>
                </a:solidFill>
              </a:rPr>
              <a:t>The process or result of becoming aware of objects, relationships, and events by means of the sense, which includes such activities as </a:t>
            </a:r>
            <a:r>
              <a:rPr lang="en-CA" sz="2000" dirty="0">
                <a:solidFill>
                  <a:schemeClr val="accent2">
                    <a:lumMod val="75000"/>
                  </a:schemeClr>
                </a:solidFill>
              </a:rPr>
              <a:t>recognizing</a:t>
            </a:r>
            <a:r>
              <a:rPr lang="en-CA" sz="2000" dirty="0">
                <a:solidFill>
                  <a:schemeClr val="bg1"/>
                </a:solidFill>
              </a:rPr>
              <a:t>, </a:t>
            </a:r>
            <a:r>
              <a:rPr lang="en-CA" sz="2000" dirty="0">
                <a:solidFill>
                  <a:schemeClr val="accent2">
                    <a:lumMod val="75000"/>
                  </a:schemeClr>
                </a:solidFill>
              </a:rPr>
              <a:t>observing</a:t>
            </a:r>
            <a:r>
              <a:rPr lang="en-CA" sz="2000" dirty="0">
                <a:solidFill>
                  <a:schemeClr val="bg1"/>
                </a:solidFill>
              </a:rPr>
              <a:t>, and </a:t>
            </a:r>
            <a:r>
              <a:rPr lang="en-CA" sz="2000" dirty="0">
                <a:solidFill>
                  <a:schemeClr val="accent2">
                    <a:lumMod val="75000"/>
                  </a:schemeClr>
                </a:solidFill>
              </a:rPr>
              <a:t>discriminating</a:t>
            </a:r>
            <a:r>
              <a:rPr lang="en-CA" sz="2000" dirty="0">
                <a:solidFill>
                  <a:schemeClr val="bg1"/>
                </a:solidFill>
              </a:rPr>
              <a:t>.  </a:t>
            </a:r>
            <a:endParaRPr lang="en-CA" sz="2000" dirty="0" smtClean="0">
              <a:solidFill>
                <a:schemeClr val="bg1"/>
              </a:solidFill>
            </a:endParaRPr>
          </a:p>
          <a:p>
            <a:endParaRPr lang="en-CA" sz="2000" dirty="0">
              <a:solidFill>
                <a:schemeClr val="bg1"/>
              </a:solidFill>
            </a:endParaRPr>
          </a:p>
          <a:p>
            <a:r>
              <a:rPr lang="en-CA" sz="2000" dirty="0" smtClean="0">
                <a:solidFill>
                  <a:schemeClr val="bg1"/>
                </a:solidFill>
              </a:rPr>
              <a:t>The </a:t>
            </a:r>
            <a:r>
              <a:rPr lang="en-CA" sz="2000" dirty="0">
                <a:solidFill>
                  <a:schemeClr val="bg1"/>
                </a:solidFill>
              </a:rPr>
              <a:t>activities enable organisms to </a:t>
            </a:r>
            <a:r>
              <a:rPr lang="en-CA" sz="2000" dirty="0">
                <a:solidFill>
                  <a:schemeClr val="accent2">
                    <a:lumMod val="75000"/>
                  </a:schemeClr>
                </a:solidFill>
              </a:rPr>
              <a:t>organize and interpret the stimuli received into meaningful knowledge</a:t>
            </a:r>
            <a:r>
              <a:rPr lang="en-CA" sz="2000" dirty="0">
                <a:solidFill>
                  <a:schemeClr val="bg1"/>
                </a:solidFill>
              </a:rPr>
              <a:t>.  </a:t>
            </a:r>
          </a:p>
        </p:txBody>
      </p:sp>
      <p:sp>
        <p:nvSpPr>
          <p:cNvPr id="3" name="Title 2"/>
          <p:cNvSpPr>
            <a:spLocks noGrp="1"/>
          </p:cNvSpPr>
          <p:nvPr>
            <p:ph type="title"/>
          </p:nvPr>
        </p:nvSpPr>
        <p:spPr/>
        <p:txBody>
          <a:bodyPr/>
          <a:lstStyle/>
          <a:p>
            <a:r>
              <a:rPr lang="en-US" dirty="0" smtClean="0"/>
              <a:t>Perception</a:t>
            </a:r>
            <a:endParaRPr lang="en-CA" dirty="0"/>
          </a:p>
        </p:txBody>
      </p:sp>
      <p:sp>
        <p:nvSpPr>
          <p:cNvPr id="4" name="TextBox 3"/>
          <p:cNvSpPr txBox="1"/>
          <p:nvPr/>
        </p:nvSpPr>
        <p:spPr>
          <a:xfrm>
            <a:off x="1086426" y="1911892"/>
            <a:ext cx="925253" cy="1862048"/>
          </a:xfrm>
          <a:prstGeom prst="rect">
            <a:avLst/>
          </a:prstGeom>
          <a:noFill/>
        </p:spPr>
        <p:txBody>
          <a:bodyPr wrap="none" rtlCol="0">
            <a:spAutoFit/>
          </a:bodyPr>
          <a:lstStyle/>
          <a:p>
            <a:r>
              <a:rPr lang="en-US" sz="11500" dirty="0" smtClean="0"/>
              <a:t>“</a:t>
            </a:r>
            <a:endParaRPr lang="en-CA" sz="11500" dirty="0"/>
          </a:p>
        </p:txBody>
      </p:sp>
      <p:sp>
        <p:nvSpPr>
          <p:cNvPr id="5" name="TextBox 4"/>
          <p:cNvSpPr txBox="1"/>
          <p:nvPr/>
        </p:nvSpPr>
        <p:spPr>
          <a:xfrm>
            <a:off x="10176932" y="2100888"/>
            <a:ext cx="780983" cy="1846659"/>
          </a:xfrm>
          <a:prstGeom prst="rect">
            <a:avLst/>
          </a:prstGeom>
          <a:noFill/>
        </p:spPr>
        <p:txBody>
          <a:bodyPr wrap="none" rtlCol="0">
            <a:spAutoFit/>
          </a:bodyPr>
          <a:lstStyle/>
          <a:p>
            <a:r>
              <a:rPr lang="en-US" sz="9600" dirty="0"/>
              <a:t>”</a:t>
            </a:r>
            <a:endParaRPr lang="en-CA" sz="9600" dirty="0"/>
          </a:p>
          <a:p>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cxnSp>
        <p:nvCxnSpPr>
          <p:cNvPr id="10" name="Straight Connector 9"/>
          <p:cNvCxnSpPr/>
          <p:nvPr/>
        </p:nvCxnSpPr>
        <p:spPr>
          <a:xfrm>
            <a:off x="472440" y="6629400"/>
            <a:ext cx="11247120"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
        <p:nvSpPr>
          <p:cNvPr id="19" name="Rectangle 18"/>
          <p:cNvSpPr/>
          <p:nvPr/>
        </p:nvSpPr>
        <p:spPr>
          <a:xfrm>
            <a:off x="3938690" y="6396391"/>
            <a:ext cx="7971452" cy="253916"/>
          </a:xfrm>
          <a:prstGeom prst="rect">
            <a:avLst/>
          </a:prstGeom>
        </p:spPr>
        <p:txBody>
          <a:bodyPr wrap="square">
            <a:spAutoFit/>
          </a:bodyPr>
          <a:lstStyle/>
          <a:p>
            <a:r>
              <a:rPr lang="en-US" sz="1050" dirty="0"/>
              <a:t>VandenBos, G. R. (Ed.). (2007). APA Dictionary of Psychology. Washington, DC, US: American Psychological Association.</a:t>
            </a:r>
          </a:p>
        </p:txBody>
      </p:sp>
    </p:spTree>
    <p:extLst>
      <p:ext uri="{BB962C8B-B14F-4D97-AF65-F5344CB8AC3E}">
        <p14:creationId xmlns:p14="http://schemas.microsoft.com/office/powerpoint/2010/main" val="89445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Perception example</a:t>
            </a:r>
            <a:endParaRPr lang="en-C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37" y="1481030"/>
            <a:ext cx="3123251" cy="4349933"/>
          </a:xfrm>
          <a:prstGeom prst="rect">
            <a:avLst/>
          </a:prstGeom>
          <a:ln w="12700" cmpd="sng">
            <a:solidFill>
              <a:schemeClr val="tx1"/>
            </a:solidFill>
          </a:ln>
        </p:spPr>
      </p:pic>
      <p:sp>
        <p:nvSpPr>
          <p:cNvPr id="14" name="TextBox 13"/>
          <p:cNvSpPr txBox="1">
            <a:spLocks noChangeAspect="1"/>
          </p:cNvSpPr>
          <p:nvPr/>
        </p:nvSpPr>
        <p:spPr>
          <a:xfrm>
            <a:off x="4233594" y="3614076"/>
            <a:ext cx="5350568" cy="830997"/>
          </a:xfrm>
          <a:prstGeom prst="rect">
            <a:avLst/>
          </a:prstGeom>
          <a:noFill/>
        </p:spPr>
        <p:txBody>
          <a:bodyPr wrap="square" rtlCol="0">
            <a:spAutoFit/>
          </a:bodyPr>
          <a:lstStyle/>
          <a:p>
            <a:r>
              <a:rPr lang="en-CA" sz="1600" dirty="0">
                <a:solidFill>
                  <a:schemeClr val="bg1"/>
                </a:solidFill>
              </a:rPr>
              <a:t>A woman desperate to boost her social media score hits the jackpot when she's invited to a swanky wedding, but the trip doesn't go as </a:t>
            </a:r>
            <a:r>
              <a:rPr lang="en-CA" sz="1600" dirty="0" smtClean="0">
                <a:solidFill>
                  <a:schemeClr val="bg1"/>
                </a:solidFill>
              </a:rPr>
              <a:t>planned.</a:t>
            </a:r>
            <a:endParaRPr lang="en-CA" sz="1600" dirty="0">
              <a:solidFill>
                <a:schemeClr val="bg1"/>
              </a:solidFill>
            </a:endParaRPr>
          </a:p>
        </p:txBody>
      </p:sp>
      <p:grpSp>
        <p:nvGrpSpPr>
          <p:cNvPr id="4" name="Group 3"/>
          <p:cNvGrpSpPr/>
          <p:nvPr/>
        </p:nvGrpSpPr>
        <p:grpSpPr>
          <a:xfrm>
            <a:off x="4055622" y="4941574"/>
            <a:ext cx="7289356" cy="1751535"/>
            <a:chOff x="4055622" y="4941574"/>
            <a:chExt cx="7289356" cy="1751535"/>
          </a:xfrm>
        </p:grpSpPr>
        <p:sp>
          <p:nvSpPr>
            <p:cNvPr id="6" name="Oval 5"/>
            <p:cNvSpPr/>
            <p:nvPr/>
          </p:nvSpPr>
          <p:spPr>
            <a:xfrm>
              <a:off x="4265419" y="4941575"/>
              <a:ext cx="1025019" cy="1025019"/>
            </a:xfrm>
            <a:prstGeom prst="ellipse">
              <a:avLst/>
            </a:prstGeom>
            <a:blipFill>
              <a:blip r:embed="rId3"/>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ChangeAspect="1"/>
            </p:cNvSpPr>
            <p:nvPr/>
          </p:nvSpPr>
          <p:spPr>
            <a:xfrm>
              <a:off x="4055622" y="6098103"/>
              <a:ext cx="1444612" cy="584775"/>
            </a:xfrm>
            <a:prstGeom prst="rect">
              <a:avLst/>
            </a:prstGeom>
            <a:noFill/>
          </p:spPr>
          <p:txBody>
            <a:bodyPr wrap="square" rtlCol="0">
              <a:spAutoFit/>
            </a:bodyPr>
            <a:lstStyle/>
            <a:p>
              <a:pPr algn="ctr"/>
              <a:r>
                <a:rPr lang="en-CA" sz="1600" dirty="0" err="1" smtClean="0">
                  <a:solidFill>
                    <a:schemeClr val="bg1"/>
                  </a:solidFill>
                </a:rPr>
                <a:t>Lacie</a:t>
              </a:r>
              <a:endParaRPr lang="en-CA" sz="1600" dirty="0" smtClean="0">
                <a:solidFill>
                  <a:schemeClr val="bg1"/>
                </a:solidFill>
              </a:endParaRPr>
            </a:p>
            <a:p>
              <a:pPr algn="ctr"/>
              <a:r>
                <a:rPr lang="en-US" sz="1600" dirty="0" smtClean="0">
                  <a:solidFill>
                    <a:schemeClr val="bg1"/>
                  </a:solidFill>
                </a:rPr>
                <a:t>Pound</a:t>
              </a:r>
              <a:endParaRPr lang="en-CA" sz="1200" dirty="0" smtClean="0">
                <a:solidFill>
                  <a:schemeClr val="bg1"/>
                </a:solidFill>
              </a:endParaRPr>
            </a:p>
          </p:txBody>
        </p:sp>
        <p:sp>
          <p:nvSpPr>
            <p:cNvPr id="16" name="Oval 15"/>
            <p:cNvSpPr/>
            <p:nvPr/>
          </p:nvSpPr>
          <p:spPr>
            <a:xfrm>
              <a:off x="5726605" y="4974585"/>
              <a:ext cx="1025019" cy="1025019"/>
            </a:xfrm>
            <a:prstGeom prst="ellipse">
              <a:avLst/>
            </a:prstGeom>
            <a:blipFill>
              <a:blip r:embed="rId4"/>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187791" y="4976548"/>
              <a:ext cx="1025019" cy="1025019"/>
            </a:xfrm>
            <a:prstGeom prst="ellipse">
              <a:avLst/>
            </a:prstGeom>
            <a:blipFill>
              <a:blip r:embed="rId5"/>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648977" y="4976548"/>
              <a:ext cx="1025019" cy="1025019"/>
            </a:xfrm>
            <a:prstGeom prst="ellipse">
              <a:avLst/>
            </a:prstGeom>
            <a:blipFill>
              <a:blip r:embed="rId6"/>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0163" y="4941574"/>
              <a:ext cx="1025019" cy="1025019"/>
            </a:xfrm>
            <a:prstGeom prst="ellipse">
              <a:avLst/>
            </a:prstGeom>
            <a:blipFill>
              <a:blip r:embed="rId7"/>
              <a:stretch>
                <a:fillRect/>
              </a:stretch>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a:spLocks noChangeAspect="1"/>
            </p:cNvSpPr>
            <p:nvPr/>
          </p:nvSpPr>
          <p:spPr>
            <a:xfrm>
              <a:off x="5516808" y="6098103"/>
              <a:ext cx="1444612" cy="584775"/>
            </a:xfrm>
            <a:prstGeom prst="rect">
              <a:avLst/>
            </a:prstGeom>
            <a:noFill/>
          </p:spPr>
          <p:txBody>
            <a:bodyPr wrap="square" rtlCol="0">
              <a:spAutoFit/>
            </a:bodyPr>
            <a:lstStyle/>
            <a:p>
              <a:pPr algn="ctr"/>
              <a:r>
                <a:rPr lang="en-CA" sz="1600" dirty="0" smtClean="0">
                  <a:solidFill>
                    <a:schemeClr val="bg1"/>
                  </a:solidFill>
                </a:rPr>
                <a:t>Ryan</a:t>
              </a:r>
            </a:p>
            <a:p>
              <a:pPr algn="ctr"/>
              <a:r>
                <a:rPr lang="en-US" sz="1600" dirty="0" smtClean="0">
                  <a:solidFill>
                    <a:schemeClr val="bg1"/>
                  </a:solidFill>
                </a:rPr>
                <a:t>Pound</a:t>
              </a:r>
              <a:endParaRPr lang="en-CA" sz="1200" dirty="0" smtClean="0">
                <a:solidFill>
                  <a:schemeClr val="bg1"/>
                </a:solidFill>
              </a:endParaRPr>
            </a:p>
          </p:txBody>
        </p:sp>
        <p:sp>
          <p:nvSpPr>
            <p:cNvPr id="24" name="TextBox 23"/>
            <p:cNvSpPr txBox="1">
              <a:spLocks noChangeAspect="1"/>
            </p:cNvSpPr>
            <p:nvPr/>
          </p:nvSpPr>
          <p:spPr>
            <a:xfrm>
              <a:off x="6977994" y="6108334"/>
              <a:ext cx="1444612" cy="584775"/>
            </a:xfrm>
            <a:prstGeom prst="rect">
              <a:avLst/>
            </a:prstGeom>
            <a:noFill/>
          </p:spPr>
          <p:txBody>
            <a:bodyPr wrap="square" rtlCol="0">
              <a:spAutoFit/>
            </a:bodyPr>
            <a:lstStyle/>
            <a:p>
              <a:pPr algn="ctr"/>
              <a:r>
                <a:rPr lang="en-CA" sz="1600" dirty="0" smtClean="0">
                  <a:solidFill>
                    <a:schemeClr val="bg1"/>
                  </a:solidFill>
                </a:rPr>
                <a:t>Naomi</a:t>
              </a:r>
            </a:p>
            <a:p>
              <a:pPr algn="ctr"/>
              <a:r>
                <a:rPr lang="en-US" sz="1600" dirty="0" err="1" smtClean="0">
                  <a:solidFill>
                    <a:schemeClr val="bg1"/>
                  </a:solidFill>
                </a:rPr>
                <a:t>Blestow</a:t>
              </a:r>
              <a:endParaRPr lang="en-CA" sz="1600" dirty="0" smtClean="0">
                <a:solidFill>
                  <a:schemeClr val="bg1"/>
                </a:solidFill>
              </a:endParaRPr>
            </a:p>
          </p:txBody>
        </p:sp>
        <p:sp>
          <p:nvSpPr>
            <p:cNvPr id="26" name="TextBox 25"/>
            <p:cNvSpPr txBox="1">
              <a:spLocks noChangeAspect="1"/>
            </p:cNvSpPr>
            <p:nvPr/>
          </p:nvSpPr>
          <p:spPr>
            <a:xfrm>
              <a:off x="8439180" y="6108334"/>
              <a:ext cx="1444612" cy="338554"/>
            </a:xfrm>
            <a:prstGeom prst="rect">
              <a:avLst/>
            </a:prstGeom>
            <a:noFill/>
          </p:spPr>
          <p:txBody>
            <a:bodyPr wrap="square" rtlCol="0">
              <a:spAutoFit/>
            </a:bodyPr>
            <a:lstStyle/>
            <a:p>
              <a:pPr algn="ctr"/>
              <a:r>
                <a:rPr lang="en-CA" sz="1600" dirty="0" smtClean="0">
                  <a:solidFill>
                    <a:schemeClr val="bg1"/>
                  </a:solidFill>
                </a:rPr>
                <a:t>Susan</a:t>
              </a:r>
              <a:endParaRPr lang="en-CA" sz="1200" dirty="0" smtClean="0">
                <a:solidFill>
                  <a:schemeClr val="bg1"/>
                </a:solidFill>
              </a:endParaRPr>
            </a:p>
          </p:txBody>
        </p:sp>
        <p:sp>
          <p:nvSpPr>
            <p:cNvPr id="27" name="TextBox 26"/>
            <p:cNvSpPr txBox="1">
              <a:spLocks noChangeAspect="1"/>
            </p:cNvSpPr>
            <p:nvPr/>
          </p:nvSpPr>
          <p:spPr>
            <a:xfrm>
              <a:off x="9900366" y="6108334"/>
              <a:ext cx="1444612" cy="338554"/>
            </a:xfrm>
            <a:prstGeom prst="rect">
              <a:avLst/>
            </a:prstGeom>
            <a:noFill/>
          </p:spPr>
          <p:txBody>
            <a:bodyPr wrap="square" rtlCol="0">
              <a:spAutoFit/>
            </a:bodyPr>
            <a:lstStyle/>
            <a:p>
              <a:pPr algn="ctr"/>
              <a:r>
                <a:rPr lang="en-CA" sz="1600" dirty="0" smtClean="0">
                  <a:solidFill>
                    <a:schemeClr val="bg1"/>
                  </a:solidFill>
                </a:rPr>
                <a:t>Prisoner</a:t>
              </a:r>
              <a:endParaRPr lang="en-CA" sz="1200" dirty="0" smtClean="0">
                <a:solidFill>
                  <a:schemeClr val="bg1"/>
                </a:solidFill>
              </a:endParaRPr>
            </a:p>
          </p:txBody>
        </p:sp>
      </p:grpSp>
      <p:sp>
        <p:nvSpPr>
          <p:cNvPr id="29" name="TextBox 28"/>
          <p:cNvSpPr txBox="1">
            <a:spLocks noChangeAspect="1"/>
          </p:cNvSpPr>
          <p:nvPr/>
        </p:nvSpPr>
        <p:spPr>
          <a:xfrm>
            <a:off x="4233594" y="1483169"/>
            <a:ext cx="2533280" cy="1785104"/>
          </a:xfrm>
          <a:prstGeom prst="rect">
            <a:avLst/>
          </a:prstGeom>
          <a:noFill/>
        </p:spPr>
        <p:txBody>
          <a:bodyPr wrap="square" rtlCol="0">
            <a:spAutoFit/>
          </a:bodyPr>
          <a:lstStyle/>
          <a:p>
            <a:r>
              <a:rPr lang="en-US" sz="2000" dirty="0" smtClean="0">
                <a:solidFill>
                  <a:schemeClr val="bg1"/>
                </a:solidFill>
              </a:rPr>
              <a:t>Black Mirror</a:t>
            </a:r>
          </a:p>
          <a:p>
            <a:endParaRPr lang="en-US" sz="2000" dirty="0">
              <a:solidFill>
                <a:schemeClr val="bg1"/>
              </a:solidFill>
            </a:endParaRPr>
          </a:p>
          <a:p>
            <a:r>
              <a:rPr lang="en-US" sz="1400" dirty="0" smtClean="0">
                <a:solidFill>
                  <a:schemeClr val="bg1"/>
                </a:solidFill>
              </a:rPr>
              <a:t>Season 3 Episode 1</a:t>
            </a:r>
          </a:p>
          <a:p>
            <a:endParaRPr lang="en-US" sz="1400" dirty="0" smtClean="0">
              <a:solidFill>
                <a:schemeClr val="bg1"/>
              </a:solidFill>
            </a:endParaRPr>
          </a:p>
          <a:p>
            <a:r>
              <a:rPr lang="en-US" sz="1400" dirty="0" smtClean="0">
                <a:solidFill>
                  <a:schemeClr val="bg1"/>
                </a:solidFill>
              </a:rPr>
              <a:t>“Nosedive”</a:t>
            </a:r>
          </a:p>
          <a:p>
            <a:endParaRPr lang="en-US" sz="1400" dirty="0" smtClean="0">
              <a:solidFill>
                <a:schemeClr val="bg1"/>
              </a:solidFill>
            </a:endParaRPr>
          </a:p>
          <a:p>
            <a:r>
              <a:rPr lang="en-US" sz="1400" dirty="0" smtClean="0">
                <a:solidFill>
                  <a:schemeClr val="bg1"/>
                </a:solidFill>
              </a:rPr>
              <a:t>(63 mins)</a:t>
            </a:r>
            <a:endParaRPr lang="en-CA" sz="1400" dirty="0">
              <a:solidFill>
                <a:schemeClr val="bg1"/>
              </a:solidFill>
            </a:endParaRPr>
          </a:p>
        </p:txBody>
      </p:sp>
      <p:grpSp>
        <p:nvGrpSpPr>
          <p:cNvPr id="20" name="Group 19"/>
          <p:cNvGrpSpPr/>
          <p:nvPr/>
        </p:nvGrpSpPr>
        <p:grpSpPr>
          <a:xfrm>
            <a:off x="10217879" y="123474"/>
            <a:ext cx="855886" cy="838565"/>
            <a:chOff x="2151261" y="3476248"/>
            <a:chExt cx="855886" cy="838565"/>
          </a:xfrm>
        </p:grpSpPr>
        <p:sp>
          <p:nvSpPr>
            <p:cNvPr id="21" name="Oval 20"/>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Rectangle 21"/>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spTree>
    <p:extLst>
      <p:ext uri="{BB962C8B-B14F-4D97-AF65-F5344CB8AC3E}">
        <p14:creationId xmlns:p14="http://schemas.microsoft.com/office/powerpoint/2010/main" val="4076367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3197" y="3075057"/>
            <a:ext cx="6665607" cy="707886"/>
          </a:xfrm>
          <a:prstGeom prst="rect">
            <a:avLst/>
          </a:prstGeom>
        </p:spPr>
        <p:txBody>
          <a:bodyPr wrap="none">
            <a:spAutoFit/>
          </a:bodyPr>
          <a:lstStyle/>
          <a:p>
            <a:r>
              <a:rPr lang="en-CA" sz="4000" dirty="0" smtClean="0">
                <a:solidFill>
                  <a:schemeClr val="bg1"/>
                </a:solidFill>
              </a:rPr>
              <a:t>Perceptual Process Model</a:t>
            </a:r>
            <a:endParaRPr lang="en-CA" dirty="0">
              <a:solidFill>
                <a:schemeClr val="bg1"/>
              </a:solidFill>
            </a:endParaRPr>
          </a:p>
        </p:txBody>
      </p:sp>
    </p:spTree>
    <p:extLst>
      <p:ext uri="{BB962C8B-B14F-4D97-AF65-F5344CB8AC3E}">
        <p14:creationId xmlns:p14="http://schemas.microsoft.com/office/powerpoint/2010/main" val="396383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Perceptual Process Model</a:t>
            </a:r>
            <a:endParaRPr lang="en-CA" dirty="0"/>
          </a:p>
        </p:txBody>
      </p:sp>
      <p:grpSp>
        <p:nvGrpSpPr>
          <p:cNvPr id="12" name="Group 11"/>
          <p:cNvGrpSpPr/>
          <p:nvPr/>
        </p:nvGrpSpPr>
        <p:grpSpPr>
          <a:xfrm>
            <a:off x="11064240" y="137160"/>
            <a:ext cx="838565" cy="838565"/>
            <a:chOff x="1523008" y="1464335"/>
            <a:chExt cx="838565" cy="838565"/>
          </a:xfrm>
        </p:grpSpPr>
        <p:sp>
          <p:nvSpPr>
            <p:cNvPr id="13" name="Oval 12"/>
            <p:cNvSpPr/>
            <p:nvPr/>
          </p:nvSpPr>
          <p:spPr>
            <a:xfrm>
              <a:off x="1523008" y="1464335"/>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1683170" y="1468593"/>
              <a:ext cx="527710"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a:t>
              </a:r>
            </a:p>
          </p:txBody>
        </p:sp>
      </p:grpSp>
      <p:cxnSp>
        <p:nvCxnSpPr>
          <p:cNvPr id="10" name="Straight Connector 9"/>
          <p:cNvCxnSpPr/>
          <p:nvPr/>
        </p:nvCxnSpPr>
        <p:spPr>
          <a:xfrm>
            <a:off x="472440" y="6629400"/>
            <a:ext cx="11247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064240" y="1188720"/>
            <a:ext cx="838565" cy="838565"/>
            <a:chOff x="2003721" y="2470291"/>
            <a:chExt cx="838565" cy="838565"/>
          </a:xfrm>
        </p:grpSpPr>
        <p:sp>
          <p:nvSpPr>
            <p:cNvPr id="16" name="Oval 15"/>
            <p:cNvSpPr/>
            <p:nvPr/>
          </p:nvSpPr>
          <p:spPr>
            <a:xfrm>
              <a:off x="2003721" y="2470291"/>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ectangle 16"/>
            <p:cNvSpPr/>
            <p:nvPr/>
          </p:nvSpPr>
          <p:spPr>
            <a:xfrm>
              <a:off x="2150202" y="2498354"/>
              <a:ext cx="551754" cy="76944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U</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pic>
        <p:nvPicPr>
          <p:cNvPr id="19" name="Picture 18"/>
          <p:cNvPicPr/>
          <p:nvPr/>
        </p:nvPicPr>
        <p:blipFill>
          <a:blip r:embed="rId2">
            <a:extLst>
              <a:ext uri="{28A0092B-C50C-407E-A947-70E740481C1C}">
                <a14:useLocalDpi xmlns:a14="http://schemas.microsoft.com/office/drawing/2010/main" val="0"/>
              </a:ext>
            </a:extLst>
          </a:blip>
          <a:stretch>
            <a:fillRect/>
          </a:stretch>
        </p:blipFill>
        <p:spPr bwMode="auto">
          <a:xfrm>
            <a:off x="1466425" y="2808335"/>
            <a:ext cx="9259150" cy="3741841"/>
          </a:xfrm>
          <a:prstGeom prst="rect">
            <a:avLst/>
          </a:prstGeom>
          <a:noFill/>
          <a:ln w="12700">
            <a:solidFill>
              <a:schemeClr val="tx1"/>
            </a:solidFill>
          </a:ln>
        </p:spPr>
      </p:pic>
    </p:spTree>
    <p:extLst>
      <p:ext uri="{BB962C8B-B14F-4D97-AF65-F5344CB8AC3E}">
        <p14:creationId xmlns:p14="http://schemas.microsoft.com/office/powerpoint/2010/main" val="1570027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810001" y="215285"/>
            <a:ext cx="10571998" cy="710559"/>
          </a:xfrm>
        </p:spPr>
        <p:txBody>
          <a:bodyPr/>
          <a:lstStyle/>
          <a:p>
            <a:r>
              <a:rPr lang="en-US" sz="3600" dirty="0" smtClean="0"/>
              <a:t>Perceptual Process Model - Stimuli</a:t>
            </a:r>
            <a:endParaRPr lang="en-CA" sz="3600" dirty="0"/>
          </a:p>
        </p:txBody>
      </p:sp>
      <p:sp>
        <p:nvSpPr>
          <p:cNvPr id="17" name="TextBox 16"/>
          <p:cNvSpPr txBox="1"/>
          <p:nvPr/>
        </p:nvSpPr>
        <p:spPr>
          <a:xfrm>
            <a:off x="2657475" y="1426309"/>
            <a:ext cx="6877050" cy="1015663"/>
          </a:xfrm>
          <a:prstGeom prst="rect">
            <a:avLst/>
          </a:prstGeom>
          <a:noFill/>
        </p:spPr>
        <p:txBody>
          <a:bodyPr wrap="square" rtlCol="0">
            <a:spAutoFit/>
          </a:bodyPr>
          <a:lstStyle/>
          <a:p>
            <a:pPr algn="ctr"/>
            <a:r>
              <a:rPr lang="en-US" sz="2000" dirty="0" smtClean="0">
                <a:solidFill>
                  <a:schemeClr val="bg1"/>
                </a:solidFill>
              </a:rPr>
              <a:t>What is the most pleasant experience in each stimuli?</a:t>
            </a:r>
            <a:endParaRPr lang="en-US" sz="2000" dirty="0" smtClean="0">
              <a:solidFill>
                <a:schemeClr val="bg1"/>
              </a:solidFill>
            </a:endParaRPr>
          </a:p>
          <a:p>
            <a:pPr algn="ctr"/>
            <a:endParaRPr lang="en-US" sz="2000" dirty="0">
              <a:solidFill>
                <a:schemeClr val="bg1"/>
              </a:solidFill>
            </a:endParaRPr>
          </a:p>
          <a:p>
            <a:pPr algn="ctr"/>
            <a:r>
              <a:rPr lang="en-US" sz="2000" dirty="0" smtClean="0">
                <a:solidFill>
                  <a:schemeClr val="bg1"/>
                </a:solidFill>
              </a:rPr>
              <a:t>Wha</a:t>
            </a:r>
            <a:r>
              <a:rPr lang="en-US" sz="2000" dirty="0" smtClean="0">
                <a:solidFill>
                  <a:schemeClr val="bg1"/>
                </a:solidFill>
              </a:rPr>
              <a:t>t is the l</a:t>
            </a:r>
            <a:r>
              <a:rPr lang="en-US" sz="2000" dirty="0" smtClean="0">
                <a:solidFill>
                  <a:schemeClr val="bg1"/>
                </a:solidFill>
              </a:rPr>
              <a:t>east </a:t>
            </a:r>
            <a:r>
              <a:rPr lang="en-US" sz="2000" dirty="0" smtClean="0">
                <a:solidFill>
                  <a:schemeClr val="bg1"/>
                </a:solidFill>
              </a:rPr>
              <a:t>pleasant?</a:t>
            </a:r>
          </a:p>
        </p:txBody>
      </p:sp>
      <p:sp>
        <p:nvSpPr>
          <p:cNvPr id="2" name="Oval 1"/>
          <p:cNvSpPr/>
          <p:nvPr/>
        </p:nvSpPr>
        <p:spPr>
          <a:xfrm>
            <a:off x="1721379" y="2852850"/>
            <a:ext cx="1872191" cy="26765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2" name="Group 11"/>
          <p:cNvGrpSpPr/>
          <p:nvPr/>
        </p:nvGrpSpPr>
        <p:grpSpPr>
          <a:xfrm>
            <a:off x="11231880" y="104424"/>
            <a:ext cx="843540" cy="838565"/>
            <a:chOff x="2003721" y="4482204"/>
            <a:chExt cx="843540" cy="838565"/>
          </a:xfrm>
        </p:grpSpPr>
        <p:sp>
          <p:nvSpPr>
            <p:cNvPr id="13" name="Oval 12"/>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15" name="Group 14"/>
          <p:cNvGrpSpPr/>
          <p:nvPr/>
        </p:nvGrpSpPr>
        <p:grpSpPr>
          <a:xfrm>
            <a:off x="10217879" y="104424"/>
            <a:ext cx="855886" cy="838565"/>
            <a:chOff x="2151261" y="3476248"/>
            <a:chExt cx="855886" cy="838565"/>
          </a:xfrm>
        </p:grpSpPr>
        <p:sp>
          <p:nvSpPr>
            <p:cNvPr id="16" name="Oval 15"/>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Rectangle 17"/>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pic>
        <p:nvPicPr>
          <p:cNvPr id="19" name="Picture 18"/>
          <p:cNvPicPr/>
          <p:nvPr/>
        </p:nvPicPr>
        <p:blipFill>
          <a:blip r:embed="rId2">
            <a:extLst>
              <a:ext uri="{28A0092B-C50C-407E-A947-70E740481C1C}">
                <a14:useLocalDpi xmlns:a14="http://schemas.microsoft.com/office/drawing/2010/main" val="0"/>
              </a:ext>
            </a:extLst>
          </a:blip>
          <a:stretch>
            <a:fillRect/>
          </a:stretch>
        </p:blipFill>
        <p:spPr bwMode="auto">
          <a:xfrm>
            <a:off x="1466425" y="2808335"/>
            <a:ext cx="9259150" cy="3741841"/>
          </a:xfrm>
          <a:prstGeom prst="rect">
            <a:avLst/>
          </a:prstGeom>
          <a:noFill/>
          <a:ln w="12700">
            <a:solidFill>
              <a:schemeClr val="tx1"/>
            </a:solidFill>
          </a:ln>
        </p:spPr>
      </p:pic>
      <p:sp>
        <p:nvSpPr>
          <p:cNvPr id="20" name="Oval 19"/>
          <p:cNvSpPr/>
          <p:nvPr/>
        </p:nvSpPr>
        <p:spPr>
          <a:xfrm>
            <a:off x="1639701" y="2942437"/>
            <a:ext cx="2035546" cy="26765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2708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810001" y="215285"/>
            <a:ext cx="10571998" cy="710559"/>
          </a:xfrm>
        </p:spPr>
        <p:txBody>
          <a:bodyPr/>
          <a:lstStyle/>
          <a:p>
            <a:r>
              <a:rPr lang="en-US" sz="3600" dirty="0" smtClean="0"/>
              <a:t>Perceptual Process Model - Sensation</a:t>
            </a:r>
            <a:endParaRPr lang="en-CA" sz="3600" dirty="0"/>
          </a:p>
        </p:txBody>
      </p:sp>
      <p:sp>
        <p:nvSpPr>
          <p:cNvPr id="17" name="TextBox 16"/>
          <p:cNvSpPr txBox="1"/>
          <p:nvPr/>
        </p:nvSpPr>
        <p:spPr>
          <a:xfrm>
            <a:off x="1559993" y="1453521"/>
            <a:ext cx="9072015" cy="400110"/>
          </a:xfrm>
          <a:prstGeom prst="rect">
            <a:avLst/>
          </a:prstGeom>
          <a:noFill/>
        </p:spPr>
        <p:txBody>
          <a:bodyPr wrap="square" rtlCol="0">
            <a:spAutoFit/>
          </a:bodyPr>
          <a:lstStyle/>
          <a:p>
            <a:r>
              <a:rPr lang="en-US" sz="2000" dirty="0" smtClean="0">
                <a:solidFill>
                  <a:schemeClr val="bg1"/>
                </a:solidFill>
              </a:rPr>
              <a:t>Our eyes, ears, nose, tongue, and skin are our primary sensory receptors.</a:t>
            </a:r>
            <a:endParaRPr lang="en-US" sz="2000" dirty="0" smtClean="0">
              <a:solidFill>
                <a:schemeClr val="bg1"/>
              </a:solidFill>
            </a:endParaRPr>
          </a:p>
        </p:txBody>
      </p:sp>
      <p:sp>
        <p:nvSpPr>
          <p:cNvPr id="12" name="TextBox 11"/>
          <p:cNvSpPr txBox="1"/>
          <p:nvPr/>
        </p:nvSpPr>
        <p:spPr>
          <a:xfrm>
            <a:off x="461963" y="2137178"/>
            <a:ext cx="11268075" cy="400110"/>
          </a:xfrm>
          <a:prstGeom prst="rect">
            <a:avLst/>
          </a:prstGeom>
          <a:noFill/>
        </p:spPr>
        <p:txBody>
          <a:bodyPr wrap="square" rtlCol="0">
            <a:spAutoFit/>
          </a:bodyPr>
          <a:lstStyle/>
          <a:p>
            <a:r>
              <a:rPr lang="en-US" sz="2000" dirty="0" smtClean="0">
                <a:solidFill>
                  <a:schemeClr val="bg1"/>
                </a:solidFill>
              </a:rPr>
              <a:t>We pay </a:t>
            </a:r>
            <a:r>
              <a:rPr lang="en-US" sz="2000" dirty="0" smtClean="0">
                <a:solidFill>
                  <a:schemeClr val="bg1"/>
                </a:solidFill>
              </a:rPr>
              <a:t>most of our attention </a:t>
            </a:r>
            <a:r>
              <a:rPr lang="en-US" sz="2000" dirty="0" smtClean="0">
                <a:solidFill>
                  <a:schemeClr val="bg1"/>
                </a:solidFill>
              </a:rPr>
              <a:t>to things that are </a:t>
            </a:r>
            <a:r>
              <a:rPr lang="en-US" sz="2000" dirty="0" smtClean="0">
                <a:solidFill>
                  <a:schemeClr val="bg1"/>
                </a:solidFill>
              </a:rPr>
              <a:t>unique, very pleasant, or very unpleasant.</a:t>
            </a:r>
            <a:endParaRPr lang="en-US" sz="2000" dirty="0" smtClean="0">
              <a:solidFill>
                <a:schemeClr val="bg1"/>
              </a:solidFill>
            </a:endParaRPr>
          </a:p>
        </p:txBody>
      </p:sp>
      <p:grpSp>
        <p:nvGrpSpPr>
          <p:cNvPr id="13" name="Group 12"/>
          <p:cNvGrpSpPr/>
          <p:nvPr/>
        </p:nvGrpSpPr>
        <p:grpSpPr>
          <a:xfrm>
            <a:off x="11231880" y="104424"/>
            <a:ext cx="843540" cy="838565"/>
            <a:chOff x="2003721" y="4482204"/>
            <a:chExt cx="843540" cy="838565"/>
          </a:xfrm>
        </p:grpSpPr>
        <p:sp>
          <p:nvSpPr>
            <p:cNvPr id="14" name="Oval 13"/>
            <p:cNvSpPr/>
            <p:nvPr/>
          </p:nvSpPr>
          <p:spPr>
            <a:xfrm>
              <a:off x="2003721" y="4482204"/>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Rectangle 14"/>
            <p:cNvSpPr/>
            <p:nvPr/>
          </p:nvSpPr>
          <p:spPr>
            <a:xfrm>
              <a:off x="2031012" y="4530872"/>
              <a:ext cx="816249"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An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grpSp>
        <p:nvGrpSpPr>
          <p:cNvPr id="16" name="Group 15"/>
          <p:cNvGrpSpPr/>
          <p:nvPr/>
        </p:nvGrpSpPr>
        <p:grpSpPr>
          <a:xfrm>
            <a:off x="10217879" y="104424"/>
            <a:ext cx="855886" cy="838565"/>
            <a:chOff x="2151261" y="3476248"/>
            <a:chExt cx="855886" cy="838565"/>
          </a:xfrm>
        </p:grpSpPr>
        <p:sp>
          <p:nvSpPr>
            <p:cNvPr id="18" name="Oval 17"/>
            <p:cNvSpPr/>
            <p:nvPr/>
          </p:nvSpPr>
          <p:spPr>
            <a:xfrm>
              <a:off x="2151261" y="3476248"/>
              <a:ext cx="838565" cy="838565"/>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Rectangle 18"/>
            <p:cNvSpPr/>
            <p:nvPr/>
          </p:nvSpPr>
          <p:spPr>
            <a:xfrm>
              <a:off x="2163647" y="3526982"/>
              <a:ext cx="843500" cy="646331"/>
            </a:xfrm>
            <a:prstGeom prst="rect">
              <a:avLst/>
            </a:prstGeom>
            <a:noFill/>
            <a:effectLst>
              <a:outerShdw blurRad="50800" dist="12700" dir="2700000" algn="tl" rotWithShape="0">
                <a:prstClr val="black">
                  <a:alpha val="40000"/>
                </a:prstClr>
              </a:outerShdw>
            </a:effectLst>
          </p:spPr>
          <p:txBody>
            <a:bodyPr wrap="none" lIns="91440" tIns="45720" rIns="91440" bIns="45720">
              <a:spAutoFit/>
            </a:bodyPr>
            <a:lstStyle/>
            <a:p>
              <a:pPr algn="ctr"/>
              <a:r>
                <a:rPr lang="en-US" sz="36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Ap</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pSp>
      <p:pic>
        <p:nvPicPr>
          <p:cNvPr id="20" name="Picture 19"/>
          <p:cNvPicPr/>
          <p:nvPr/>
        </p:nvPicPr>
        <p:blipFill>
          <a:blip r:embed="rId2">
            <a:extLst>
              <a:ext uri="{28A0092B-C50C-407E-A947-70E740481C1C}">
                <a14:useLocalDpi xmlns:a14="http://schemas.microsoft.com/office/drawing/2010/main" val="0"/>
              </a:ext>
            </a:extLst>
          </a:blip>
          <a:stretch>
            <a:fillRect/>
          </a:stretch>
        </p:blipFill>
        <p:spPr bwMode="auto">
          <a:xfrm>
            <a:off x="1466425" y="2808335"/>
            <a:ext cx="9259150" cy="3741841"/>
          </a:xfrm>
          <a:prstGeom prst="rect">
            <a:avLst/>
          </a:prstGeom>
          <a:noFill/>
          <a:ln w="12700">
            <a:solidFill>
              <a:schemeClr val="tx1"/>
            </a:solidFill>
          </a:ln>
        </p:spPr>
      </p:pic>
      <p:sp>
        <p:nvSpPr>
          <p:cNvPr id="2" name="Oval 1"/>
          <p:cNvSpPr/>
          <p:nvPr/>
        </p:nvSpPr>
        <p:spPr>
          <a:xfrm>
            <a:off x="3498479" y="2868162"/>
            <a:ext cx="3456294" cy="26765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525191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4DF392C-D201-4335-BC06-05E8DA4E0E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D8CA2E-8B16-4096-95E2-945585B39723}">
  <ds:schemaRefs>
    <ds:schemaRef ds:uri="http://schemas.microsoft.com/sharepoint/v3/contenttype/forms"/>
  </ds:schemaRefs>
</ds:datastoreItem>
</file>

<file path=customXml/itemProps3.xml><?xml version="1.0" encoding="utf-8"?>
<ds:datastoreItem xmlns:ds="http://schemas.openxmlformats.org/officeDocument/2006/customXml" ds:itemID="{DEFDB075-32D3-45D6-B446-788704F8FD25}">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terms/"/>
    <ds:schemaRef ds:uri="16c05727-aa75-4e4a-9b5f-8a80a1165891"/>
    <ds:schemaRef ds:uri="71af3243-3dd4-4a8d-8c0d-dd76da1f02a5"/>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0</TotalTime>
  <Words>1360</Words>
  <Application>Microsoft Office PowerPoint</Application>
  <PresentationFormat>Widescreen</PresentationFormat>
  <Paragraphs>266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Century Gothic</vt:lpstr>
      <vt:lpstr>Times New Roman</vt:lpstr>
      <vt:lpstr>Wingdings 2</vt:lpstr>
      <vt:lpstr>Quotable</vt:lpstr>
      <vt:lpstr>Perception</vt:lpstr>
      <vt:lpstr>Perception</vt:lpstr>
      <vt:lpstr>PowerPoint Presentation</vt:lpstr>
      <vt:lpstr>Perception</vt:lpstr>
      <vt:lpstr>Perception example</vt:lpstr>
      <vt:lpstr>PowerPoint Presentation</vt:lpstr>
      <vt:lpstr>Perceptual Process Model</vt:lpstr>
      <vt:lpstr>Perceptual Process Model - Stimuli</vt:lpstr>
      <vt:lpstr>Perceptual Process Model - Sensation</vt:lpstr>
      <vt:lpstr>Perceptual Process Model - Meaning</vt:lpstr>
      <vt:lpstr>PowerPoint Presentation</vt:lpstr>
      <vt:lpstr>Primacy Error</vt:lpstr>
      <vt:lpstr>Primacy Error</vt:lpstr>
      <vt:lpstr>Recency Error</vt:lpstr>
      <vt:lpstr>Recency Error</vt:lpstr>
      <vt:lpstr>Halo Effect</vt:lpstr>
      <vt:lpstr>Halo Effect</vt:lpstr>
      <vt:lpstr>False Consensus</vt:lpstr>
      <vt:lpstr>False Consensus</vt:lpstr>
      <vt:lpstr>PowerPoint Presentation</vt:lpstr>
      <vt:lpstr>Self-esteem</vt:lpstr>
      <vt:lpstr>Self-esteem</vt:lpstr>
      <vt:lpstr>Self-efficacy</vt:lpstr>
      <vt:lpstr>Self-efficacy</vt:lpstr>
      <vt:lpstr>Locus of Control</vt:lpstr>
      <vt:lpstr>Locus of Control</vt:lpstr>
      <vt:lpstr>Social Identity Theory</vt:lpstr>
      <vt:lpstr>Social Identity Theory</vt:lpstr>
      <vt:lpstr>Self-fulfilling Prophecy</vt:lpstr>
      <vt:lpstr>Self-fulfilling Prophecy</vt:lpstr>
      <vt:lpstr>Video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2018-12-30T23:24:19Z</dcterms:created>
  <dcterms:modified xsi:type="dcterms:W3CDTF">2019-06-12T18:13:54Z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