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2" r:id="rId4"/>
  </p:sldMasterIdLst>
  <p:sldIdLst>
    <p:sldId id="257" r:id="rId5"/>
    <p:sldId id="261" r:id="rId6"/>
    <p:sldId id="409" r:id="rId7"/>
    <p:sldId id="427" r:id="rId8"/>
    <p:sldId id="358" r:id="rId9"/>
    <p:sldId id="420" r:id="rId10"/>
    <p:sldId id="448" r:id="rId11"/>
    <p:sldId id="342" r:id="rId12"/>
    <p:sldId id="425" r:id="rId13"/>
    <p:sldId id="426" r:id="rId14"/>
    <p:sldId id="429" r:id="rId15"/>
    <p:sldId id="449" r:id="rId16"/>
    <p:sldId id="450" r:id="rId17"/>
    <p:sldId id="433" r:id="rId18"/>
    <p:sldId id="442" r:id="rId19"/>
    <p:sldId id="451" r:id="rId20"/>
    <p:sldId id="45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23164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30628"/>
            <a:ext cx="10571998" cy="7458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23444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215285"/>
            <a:ext cx="10571998" cy="7105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imeo.com/21746510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418668"/>
            <a:ext cx="10572000" cy="6948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7200" dirty="0" smtClean="0"/>
              <a:t>Leadership</a:t>
            </a:r>
            <a:endParaRPr lang="en-US" sz="7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546" y="482655"/>
            <a:ext cx="8091403" cy="43497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ORGB1500  -  Organizational Behaviour for Media and IT  -  Ed Beerwart  </a:t>
            </a:r>
            <a:endParaRPr lang="en-US" sz="1600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3" y="482655"/>
            <a:ext cx="786816" cy="10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leadership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651" y="1795690"/>
            <a:ext cx="50863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103120" y="2103120"/>
            <a:ext cx="7525512" cy="182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</a:rPr>
              <a:t>One’s developed </a:t>
            </a:r>
            <a:r>
              <a:rPr lang="en-CA" sz="2000" dirty="0" smtClean="0">
                <a:solidFill>
                  <a:srgbClr val="0070C0"/>
                </a:solidFill>
              </a:rPr>
              <a:t>repertoire of skills</a:t>
            </a:r>
            <a:r>
              <a:rPr lang="en-CA" sz="2000" dirty="0" smtClean="0">
                <a:solidFill>
                  <a:schemeClr val="bg1"/>
                </a:solidFill>
              </a:rPr>
              <a:t>, especially as it is applied to a  task or set of tasks.  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 smtClean="0">
                <a:solidFill>
                  <a:schemeClr val="bg1"/>
                </a:solidFill>
              </a:rPr>
              <a:t>A distinction is sometimes made between </a:t>
            </a:r>
            <a:r>
              <a:rPr lang="en-CA" sz="2000" dirty="0" smtClean="0">
                <a:solidFill>
                  <a:srgbClr val="FF0000"/>
                </a:solidFill>
              </a:rPr>
              <a:t>competence</a:t>
            </a:r>
            <a:r>
              <a:rPr lang="en-CA" sz="2000" dirty="0" smtClean="0">
                <a:solidFill>
                  <a:schemeClr val="bg1"/>
                </a:solidFill>
              </a:rPr>
              <a:t> and </a:t>
            </a:r>
            <a:r>
              <a:rPr lang="en-CA" sz="2000" dirty="0" smtClean="0">
                <a:solidFill>
                  <a:srgbClr val="FF0000"/>
                </a:solidFill>
              </a:rPr>
              <a:t>performance</a:t>
            </a:r>
            <a:r>
              <a:rPr lang="en-CA" sz="2000" dirty="0" smtClean="0">
                <a:solidFill>
                  <a:schemeClr val="bg1"/>
                </a:solidFill>
              </a:rPr>
              <a:t>, which is the extent to which competence is realized in one’s actual work on a problem or set of problems.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Competence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10823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011680" y="1490472"/>
            <a:ext cx="79941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Personality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- extroversion</a:t>
            </a:r>
            <a:r>
              <a:rPr lang="en-US" sz="2000" dirty="0">
                <a:solidFill>
                  <a:schemeClr val="bg1"/>
                </a:solidFill>
              </a:rPr>
              <a:t>, conscientiousness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Self-concept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- positive </a:t>
            </a:r>
            <a:r>
              <a:rPr lang="en-US" sz="2000" dirty="0">
                <a:solidFill>
                  <a:schemeClr val="bg1"/>
                </a:solidFill>
              </a:rPr>
              <a:t>self-evaluation, </a:t>
            </a:r>
            <a:r>
              <a:rPr lang="en-US" sz="2000" dirty="0" smtClean="0">
                <a:solidFill>
                  <a:schemeClr val="bg1"/>
                </a:solidFill>
              </a:rPr>
              <a:t>high </a:t>
            </a:r>
            <a:r>
              <a:rPr lang="en-US" sz="2000" dirty="0">
                <a:solidFill>
                  <a:schemeClr val="bg1"/>
                </a:solidFill>
              </a:rPr>
              <a:t>self-esteem and self-efficacy, </a:t>
            </a:r>
            <a:r>
              <a:rPr lang="en-US" sz="2000" dirty="0" smtClean="0">
                <a:solidFill>
                  <a:schemeClr val="bg1"/>
                </a:solidFill>
              </a:rPr>
              <a:t>	  internal </a:t>
            </a:r>
            <a:r>
              <a:rPr lang="en-US" sz="2000" dirty="0">
                <a:solidFill>
                  <a:schemeClr val="bg1"/>
                </a:solidFill>
              </a:rPr>
              <a:t>locus of control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Drive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- inner </a:t>
            </a:r>
            <a:r>
              <a:rPr lang="en-US" sz="2000" dirty="0">
                <a:solidFill>
                  <a:schemeClr val="bg1"/>
                </a:solidFill>
              </a:rPr>
              <a:t>motivation to pursue goals, </a:t>
            </a:r>
            <a:r>
              <a:rPr lang="en-US" sz="2000" dirty="0" smtClean="0">
                <a:solidFill>
                  <a:schemeClr val="bg1"/>
                </a:solidFill>
              </a:rPr>
              <a:t>inquisitiveness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action-	  	  oriented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Integrity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	- truthfulness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consistency </a:t>
            </a:r>
            <a:r>
              <a:rPr lang="en-US" sz="2000" dirty="0">
                <a:solidFill>
                  <a:schemeClr val="bg1"/>
                </a:solidFill>
              </a:rPr>
              <a:t>in words and actions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Eight Leadership Competencies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1168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011680" y="1488395"/>
            <a:ext cx="79941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Leadership </a:t>
            </a:r>
            <a:r>
              <a:rPr lang="en-US" sz="2000" dirty="0">
                <a:solidFill>
                  <a:srgbClr val="FF0000"/>
                </a:solidFill>
              </a:rPr>
              <a:t>Motivation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	- high </a:t>
            </a:r>
            <a:r>
              <a:rPr lang="en-US" sz="2000" dirty="0">
                <a:solidFill>
                  <a:schemeClr val="bg1"/>
                </a:solidFill>
              </a:rPr>
              <a:t>need for socialized power to achieve organizational </a:t>
            </a:r>
            <a:r>
              <a:rPr lang="en-US" sz="2000" dirty="0" smtClean="0">
                <a:solidFill>
                  <a:schemeClr val="bg1"/>
                </a:solidFill>
              </a:rPr>
              <a:t>	 	  goals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rgbClr val="FF0000"/>
                </a:solidFill>
              </a:rPr>
              <a:t>Knowledge of the Business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	- understands </a:t>
            </a:r>
            <a:r>
              <a:rPr lang="en-US" sz="2000" dirty="0">
                <a:solidFill>
                  <a:schemeClr val="bg1"/>
                </a:solidFill>
              </a:rPr>
              <a:t>external environment, </a:t>
            </a:r>
            <a:r>
              <a:rPr lang="en-US" sz="2000" dirty="0" smtClean="0">
                <a:solidFill>
                  <a:schemeClr val="bg1"/>
                </a:solidFill>
              </a:rPr>
              <a:t>aids </a:t>
            </a:r>
            <a:r>
              <a:rPr lang="en-US" sz="2000" dirty="0">
                <a:solidFill>
                  <a:schemeClr val="bg1"/>
                </a:solidFill>
              </a:rPr>
              <a:t>intuitive decision </a:t>
            </a:r>
            <a:r>
              <a:rPr lang="en-US" sz="2000" dirty="0" smtClean="0">
                <a:solidFill>
                  <a:schemeClr val="bg1"/>
                </a:solidFill>
              </a:rPr>
              <a:t>	 	  making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Cognitive/practical Intelligence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	- above </a:t>
            </a:r>
            <a:r>
              <a:rPr lang="en-US" sz="2000" dirty="0">
                <a:solidFill>
                  <a:schemeClr val="bg1"/>
                </a:solidFill>
              </a:rPr>
              <a:t>average cognitive ability, </a:t>
            </a:r>
            <a:r>
              <a:rPr lang="en-US" sz="2000" dirty="0" smtClean="0">
                <a:solidFill>
                  <a:schemeClr val="bg1"/>
                </a:solidFill>
              </a:rPr>
              <a:t>able </a:t>
            </a:r>
            <a:r>
              <a:rPr lang="en-US" sz="2000" dirty="0">
                <a:solidFill>
                  <a:schemeClr val="bg1"/>
                </a:solidFill>
              </a:rPr>
              <a:t>to solve real-world </a:t>
            </a:r>
            <a:r>
              <a:rPr lang="en-US" sz="2000" dirty="0" smtClean="0">
                <a:solidFill>
                  <a:schemeClr val="bg1"/>
                </a:solidFill>
              </a:rPr>
              <a:t>	 	  problems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Emotional Intelligence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	- perceiving</a:t>
            </a:r>
            <a:r>
              <a:rPr lang="en-US" sz="2000" dirty="0">
                <a:solidFill>
                  <a:schemeClr val="bg1"/>
                </a:solidFill>
              </a:rPr>
              <a:t>, assimilating, understanding, and regulating </a:t>
            </a:r>
            <a:r>
              <a:rPr lang="en-US" sz="2000" dirty="0" smtClean="0">
                <a:solidFill>
                  <a:schemeClr val="bg1"/>
                </a:solidFill>
              </a:rPr>
              <a:t>	 	  emotions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Eight Leadership Competencies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3884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toon person 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191" y="1239454"/>
            <a:ext cx="6616196" cy="500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Leadership </a:t>
            </a:r>
            <a:r>
              <a:rPr lang="en-US" dirty="0" smtClean="0"/>
              <a:t>Competencies/Traits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139019" y="2448541"/>
            <a:ext cx="43741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Pick three diverse leaders from the previous list.  Which leadership competencies do each possess?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If one leader was missing </a:t>
            </a:r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2000" dirty="0" err="1" smtClean="0">
                <a:solidFill>
                  <a:schemeClr val="bg1"/>
                </a:solidFill>
              </a:rPr>
              <a:t>competenc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were they still successful?  Why?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55832" y="109716"/>
            <a:ext cx="855886" cy="838565"/>
            <a:chOff x="2151261" y="3476248"/>
            <a:chExt cx="855886" cy="838565"/>
          </a:xfrm>
        </p:grpSpPr>
        <p:sp>
          <p:nvSpPr>
            <p:cNvPr id="9" name="Oval 8"/>
            <p:cNvSpPr/>
            <p:nvPr/>
          </p:nvSpPr>
          <p:spPr>
            <a:xfrm>
              <a:off x="2151261" y="3476248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163647" y="3526982"/>
              <a:ext cx="843500" cy="64633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spc="50" dirty="0" err="1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Ap</a:t>
              </a:r>
              <a:endPara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3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1923" y="3075057"/>
            <a:ext cx="105881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Transactional vs. Transformational Leaders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103120" y="2103120"/>
            <a:ext cx="7525512" cy="124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style of leadership in which the </a:t>
            </a:r>
            <a:r>
              <a:rPr lang="en-US" sz="2000" dirty="0">
                <a:solidFill>
                  <a:srgbClr val="0070C0"/>
                </a:solidFill>
              </a:rPr>
              <a:t>emphasis is on ensuring followers accomplish tasks</a:t>
            </a:r>
            <a:r>
              <a:rPr lang="en-US" sz="2000" dirty="0">
                <a:solidFill>
                  <a:schemeClr val="bg1"/>
                </a:solidFill>
              </a:rPr>
              <a:t>.  Transactional leaders influence others through </a:t>
            </a:r>
            <a:r>
              <a:rPr lang="en-US" sz="2000" dirty="0">
                <a:solidFill>
                  <a:srgbClr val="FF0000"/>
                </a:solidFill>
              </a:rPr>
              <a:t>exchange relationships </a:t>
            </a:r>
            <a:r>
              <a:rPr lang="en-US" sz="2000" dirty="0">
                <a:solidFill>
                  <a:schemeClr val="bg1"/>
                </a:solidFill>
              </a:rPr>
              <a:t>in which benefits are promised in return for compliance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Transactional Leadership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2884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103120" y="2103120"/>
            <a:ext cx="7525512" cy="124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charismatic, inspiring style of leading others that usually involved </a:t>
            </a:r>
            <a:r>
              <a:rPr lang="en-US" sz="2000" dirty="0">
                <a:solidFill>
                  <a:srgbClr val="0070C0"/>
                </a:solidFill>
              </a:rPr>
              <a:t>heightening followers motivation</a:t>
            </a:r>
            <a:r>
              <a:rPr lang="en-US" sz="2000" dirty="0">
                <a:solidFill>
                  <a:schemeClr val="bg1"/>
                </a:solidFill>
              </a:rPr>
              <a:t>, confidence, and satisfaction, uniting them in the pursuit of shared, challenging goals, and changing their beliefs, values and needs.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Transformational Leadership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34515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Transactional vs Transformational Leadership</a:t>
            </a:r>
            <a:endParaRPr lang="en-CA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1202294" y="1583059"/>
            <a:ext cx="9787412" cy="2734310"/>
            <a:chOff x="682716" y="1583059"/>
            <a:chExt cx="9787412" cy="2734310"/>
          </a:xfrm>
        </p:grpSpPr>
        <p:pic>
          <p:nvPicPr>
            <p:cNvPr id="20" name="Picture 19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16" y="1583059"/>
              <a:ext cx="4391896" cy="273431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4" name="Rectangle 3"/>
            <p:cNvSpPr/>
            <p:nvPr/>
          </p:nvSpPr>
          <p:spPr>
            <a:xfrm>
              <a:off x="6096000" y="1734496"/>
              <a:ext cx="4374128" cy="2431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Would you consider King Henry V a transactional or transformational </a:t>
              </a:r>
              <a:r>
                <a:rPr lang="en-US" sz="2000" dirty="0">
                  <a:solidFill>
                    <a:schemeClr val="bg1"/>
                  </a:solidFill>
                </a:rPr>
                <a:t>leader?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Why or why not?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73694" y="4941575"/>
            <a:ext cx="1444612" cy="1741303"/>
            <a:chOff x="4055622" y="4941575"/>
            <a:chExt cx="1444612" cy="1741303"/>
          </a:xfrm>
        </p:grpSpPr>
        <p:sp>
          <p:nvSpPr>
            <p:cNvPr id="10" name="Oval 9"/>
            <p:cNvSpPr/>
            <p:nvPr/>
          </p:nvSpPr>
          <p:spPr>
            <a:xfrm>
              <a:off x="4265419" y="4941575"/>
              <a:ext cx="1025019" cy="1025019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4055622" y="6098103"/>
              <a:ext cx="144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 smtClean="0">
                  <a:solidFill>
                    <a:schemeClr val="bg1"/>
                  </a:solidFill>
                </a:rPr>
                <a:t>King Henry</a:t>
              </a:r>
            </a:p>
            <a:p>
              <a:pPr algn="ctr"/>
              <a:r>
                <a:rPr lang="en-CA" sz="1600" dirty="0" smtClean="0">
                  <a:solidFill>
                    <a:schemeClr val="bg1"/>
                  </a:solidFill>
                </a:rPr>
                <a:t> V</a:t>
              </a:r>
              <a:endParaRPr lang="en-CA" sz="1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E5A10C92-5805-4C39-9BF6-507F3B9661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28" r="3697" b="-1"/>
          <a:stretch/>
        </p:blipFill>
        <p:spPr>
          <a:xfrm>
            <a:off x="-1" y="-1"/>
            <a:ext cx="12203151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C2CC41E-4EEC-4D67-B433-E1CDC5879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1153"/>
            <a:ext cx="12192001" cy="688030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B114AB90-13F9-48EF-BFF7-7634459AAF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Thank You</a:t>
            </a:r>
            <a:endParaRPr lang="en-US" sz="4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9505-9D7D-47EE-B8DA-D2301EBF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 smtClean="0"/>
              <a:t>ebeerwart@nait.ca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4914750" y="2261055"/>
            <a:ext cx="2362500" cy="720000"/>
          </a:xfrm>
          <a:custGeom>
            <a:avLst/>
            <a:gdLst>
              <a:gd name="connsiteX0" fmla="*/ 0 w 2362500"/>
              <a:gd name="connsiteY0" fmla="*/ 0 h 720000"/>
              <a:gd name="connsiteX1" fmla="*/ 2362500 w 2362500"/>
              <a:gd name="connsiteY1" fmla="*/ 0 h 720000"/>
              <a:gd name="connsiteX2" fmla="*/ 2362500 w 2362500"/>
              <a:gd name="connsiteY2" fmla="*/ 720000 h 720000"/>
              <a:gd name="connsiteX3" fmla="*/ 0 w 2362500"/>
              <a:gd name="connsiteY3" fmla="*/ 720000 h 720000"/>
              <a:gd name="connsiteX4" fmla="*/ 0 w 23625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500" h="720000">
                <a:moveTo>
                  <a:pt x="0" y="0"/>
                </a:moveTo>
                <a:lnTo>
                  <a:pt x="2362500" y="0"/>
                </a:lnTo>
                <a:lnTo>
                  <a:pt x="23625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3335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2400" kern="1200" dirty="0" smtClean="0"/>
              <a:t>Content</a:t>
            </a:r>
            <a:endParaRPr lang="en-US" sz="2400" kern="1200" dirty="0"/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5428174" y="1310952"/>
            <a:ext cx="1335653" cy="886529"/>
            <a:chOff x="3622424" y="1628539"/>
            <a:chExt cx="2171213" cy="1441125"/>
          </a:xfrm>
        </p:grpSpPr>
        <p:sp>
          <p:nvSpPr>
            <p:cNvPr id="4" name="Rectangular Callout 3"/>
            <p:cNvSpPr/>
            <p:nvPr/>
          </p:nvSpPr>
          <p:spPr>
            <a:xfrm>
              <a:off x="3622424" y="1628539"/>
              <a:ext cx="2171213" cy="1441125"/>
            </a:xfrm>
            <a:prstGeom prst="wedgeRectCallout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 descr="Light Bulb and Gear"/>
            <p:cNvSpPr/>
            <p:nvPr/>
          </p:nvSpPr>
          <p:spPr>
            <a:xfrm>
              <a:off x="4387990" y="2029061"/>
              <a:ext cx="640080" cy="64008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="" xmlns:asvg="http://schemas.microsoft.com/office/drawing/2016/SVG/main" xmlns:dgm="http://schemas.openxmlformats.org/drawingml/2006/diagram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189"/>
            <a:ext cx="12192000" cy="94556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3898832" y="3506141"/>
            <a:ext cx="439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Leadership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Leadership Theories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Eight Leadership Competencies/Traits</a:t>
            </a:r>
          </a:p>
          <a:p>
            <a:endParaRPr lang="en-CA" dirty="0" smtClean="0">
              <a:solidFill>
                <a:schemeClr val="bg1"/>
              </a:solidFill>
            </a:endParaRPr>
          </a:p>
          <a:p>
            <a:r>
              <a:rPr lang="en-CA" dirty="0" smtClean="0">
                <a:solidFill>
                  <a:schemeClr val="bg1"/>
                </a:solidFill>
              </a:rPr>
              <a:t>Transactional </a:t>
            </a:r>
            <a:r>
              <a:rPr lang="en-CA" dirty="0">
                <a:solidFill>
                  <a:schemeClr val="bg1"/>
                </a:solidFill>
              </a:rPr>
              <a:t>vs. Transformational </a:t>
            </a:r>
            <a:r>
              <a:rPr lang="en-CA" dirty="0" smtClean="0">
                <a:solidFill>
                  <a:schemeClr val="bg1"/>
                </a:solidFill>
              </a:rPr>
              <a:t>Leadership</a:t>
            </a:r>
            <a:endParaRPr lang="en-CA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1916" y="3075057"/>
            <a:ext cx="29081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Leadership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Leadership </a:t>
            </a:r>
            <a:r>
              <a:rPr lang="en-US" dirty="0" smtClean="0"/>
              <a:t>example</a:t>
            </a:r>
            <a:endParaRPr lang="en-CA" dirty="0"/>
          </a:p>
        </p:txBody>
      </p:sp>
      <p:grpSp>
        <p:nvGrpSpPr>
          <p:cNvPr id="2" name="Group 1"/>
          <p:cNvGrpSpPr/>
          <p:nvPr/>
        </p:nvGrpSpPr>
        <p:grpSpPr>
          <a:xfrm>
            <a:off x="5373694" y="4941575"/>
            <a:ext cx="1444612" cy="1741303"/>
            <a:chOff x="4055622" y="4941575"/>
            <a:chExt cx="1444612" cy="1741303"/>
          </a:xfrm>
        </p:grpSpPr>
        <p:sp>
          <p:nvSpPr>
            <p:cNvPr id="6" name="Oval 5"/>
            <p:cNvSpPr/>
            <p:nvPr/>
          </p:nvSpPr>
          <p:spPr>
            <a:xfrm>
              <a:off x="4265419" y="4941575"/>
              <a:ext cx="1025019" cy="1025019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>
              <a:spLocks noChangeAspect="1"/>
            </p:cNvSpPr>
            <p:nvPr/>
          </p:nvSpPr>
          <p:spPr>
            <a:xfrm>
              <a:off x="4055622" y="6098103"/>
              <a:ext cx="144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 smtClean="0">
                  <a:solidFill>
                    <a:schemeClr val="bg1"/>
                  </a:solidFill>
                </a:rPr>
                <a:t>King Henry</a:t>
              </a:r>
            </a:p>
            <a:p>
              <a:pPr algn="ctr"/>
              <a:r>
                <a:rPr lang="en-CA" sz="1600" dirty="0" smtClean="0">
                  <a:solidFill>
                    <a:schemeClr val="bg1"/>
                  </a:solidFill>
                </a:rPr>
                <a:t> V</a:t>
              </a:r>
              <a:endParaRPr lang="en-CA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98152" y="1583059"/>
            <a:ext cx="9395697" cy="2734310"/>
            <a:chOff x="682716" y="1583059"/>
            <a:chExt cx="9395697" cy="2734310"/>
          </a:xfrm>
        </p:grpSpPr>
        <p:pic>
          <p:nvPicPr>
            <p:cNvPr id="20" name="Picture 1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16" y="1583059"/>
              <a:ext cx="4391896" cy="273431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4" name="Rectangle 3"/>
            <p:cNvSpPr/>
            <p:nvPr/>
          </p:nvSpPr>
          <p:spPr>
            <a:xfrm>
              <a:off x="5704285" y="1583059"/>
              <a:ext cx="4374128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Henry V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CA" sz="1200" dirty="0" smtClean="0">
                  <a:solidFill>
                    <a:schemeClr val="bg1"/>
                  </a:solidFill>
                </a:rPr>
                <a:t>“St. Crispin’s Day Speech”</a:t>
              </a:r>
            </a:p>
            <a:p>
              <a:pPr algn="ctr"/>
              <a:r>
                <a:rPr lang="en-CA" sz="1200" dirty="0" smtClean="0">
                  <a:solidFill>
                    <a:schemeClr val="bg1"/>
                  </a:solidFill>
                </a:rPr>
                <a:t>(6 </a:t>
              </a:r>
              <a:r>
                <a:rPr lang="en-CA" sz="1200" dirty="0">
                  <a:solidFill>
                    <a:schemeClr val="bg1"/>
                  </a:solidFill>
                </a:rPr>
                <a:t>mins)</a:t>
              </a:r>
              <a:endParaRPr lang="en-US" sz="1200" dirty="0">
                <a:solidFill>
                  <a:schemeClr val="bg1"/>
                </a:solidFill>
              </a:endParaRPr>
            </a:p>
            <a:p>
              <a:r>
                <a:rPr lang="en-CA" cap="small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Henry V is a history play by William Shakespeare, believed to have been written around 1599. It tells the story of King Henry V of England, focusing on events immediately before and after the Battle of Agincourt (1415) during the Hundred Years' </a:t>
              </a:r>
              <a:r>
                <a:rPr lang="en-CA" sz="1200" dirty="0" smtClean="0">
                  <a:solidFill>
                    <a:schemeClr val="bg1"/>
                  </a:solidFill>
                </a:rPr>
                <a:t>War.</a:t>
              </a:r>
            </a:p>
            <a:p>
              <a:pPr algn="ctr"/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hlinkClick r:id="rId4"/>
                </a:rPr>
                <a:t>https://</a:t>
              </a:r>
              <a:r>
                <a:rPr lang="en-US" sz="1200" dirty="0" smtClean="0">
                  <a:solidFill>
                    <a:schemeClr val="bg1"/>
                  </a:solidFill>
                  <a:hlinkClick r:id="rId4"/>
                </a:rPr>
                <a:t>vimeo.com/217465105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155832" y="109716"/>
            <a:ext cx="855886" cy="838565"/>
            <a:chOff x="2151261" y="3476248"/>
            <a:chExt cx="855886" cy="838565"/>
          </a:xfrm>
        </p:grpSpPr>
        <p:sp>
          <p:nvSpPr>
            <p:cNvPr id="12" name="Oval 11"/>
            <p:cNvSpPr/>
            <p:nvPr/>
          </p:nvSpPr>
          <p:spPr>
            <a:xfrm>
              <a:off x="2151261" y="3476248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2163647" y="3526982"/>
              <a:ext cx="843500" cy="64633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spc="50" dirty="0" err="1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Ap</a:t>
              </a:r>
              <a:endPara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103120" y="2103120"/>
            <a:ext cx="7525512" cy="95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processes involved in leading others, including </a:t>
            </a:r>
            <a:r>
              <a:rPr lang="en-US" sz="2000" dirty="0">
                <a:solidFill>
                  <a:srgbClr val="0070C0"/>
                </a:solidFill>
              </a:rPr>
              <a:t>organizing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rgbClr val="0070C0"/>
                </a:solidFill>
              </a:rPr>
              <a:t>directing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rgbClr val="0070C0"/>
                </a:solidFill>
              </a:rPr>
              <a:t>coordinating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dirty="0">
                <a:solidFill>
                  <a:srgbClr val="0070C0"/>
                </a:solidFill>
              </a:rPr>
              <a:t>motivating</a:t>
            </a:r>
            <a:r>
              <a:rPr lang="en-US" sz="2000" dirty="0">
                <a:solidFill>
                  <a:schemeClr val="bg1"/>
                </a:solidFill>
              </a:rPr>
              <a:t> their efforts toward </a:t>
            </a:r>
            <a:r>
              <a:rPr lang="en-US" sz="2000" dirty="0">
                <a:solidFill>
                  <a:srgbClr val="FF0000"/>
                </a:solidFill>
              </a:rPr>
              <a:t>achievement of certain group or organizational goals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894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103120" y="2103120"/>
            <a:ext cx="7525512" cy="66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Theories advanced to explain the effectiveness or ineffectiveness of leaders.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 Theories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9630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011680" y="1824306"/>
            <a:ext cx="79941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main </a:t>
            </a:r>
            <a:r>
              <a:rPr lang="en-US" sz="2000" dirty="0" smtClean="0">
                <a:solidFill>
                  <a:schemeClr val="bg1"/>
                </a:solidFill>
              </a:rPr>
              <a:t>types of leadership theories </a:t>
            </a:r>
            <a:r>
              <a:rPr lang="en-US" sz="2000" dirty="0" smtClean="0">
                <a:solidFill>
                  <a:schemeClr val="bg1"/>
                </a:solidFill>
              </a:rPr>
              <a:t>include: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Trait </a:t>
            </a:r>
            <a:r>
              <a:rPr lang="en-US" sz="2000" dirty="0">
                <a:solidFill>
                  <a:srgbClr val="0070C0"/>
                </a:solidFill>
              </a:rPr>
              <a:t>Theories </a:t>
            </a:r>
            <a:r>
              <a:rPr lang="en-US" sz="2000" dirty="0">
                <a:solidFill>
                  <a:schemeClr val="bg1"/>
                </a:solidFill>
              </a:rPr>
              <a:t>of Leadership, which focus on such characteristics as supervisory ability, intelligence, self-assurance, and </a:t>
            </a:r>
            <a:r>
              <a:rPr lang="en-US" sz="2000" dirty="0" smtClean="0">
                <a:solidFill>
                  <a:schemeClr val="bg1"/>
                </a:solidFill>
              </a:rPr>
              <a:t>decisiveness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Behavioral theories </a:t>
            </a:r>
            <a:r>
              <a:rPr lang="en-US" sz="2000" dirty="0">
                <a:solidFill>
                  <a:schemeClr val="bg1"/>
                </a:solidFill>
              </a:rPr>
              <a:t>of leadership, which focus on the task-based and relationship-based activities of the leader.  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Contingency Theories </a:t>
            </a:r>
            <a:r>
              <a:rPr lang="en-US" sz="2000" dirty="0">
                <a:solidFill>
                  <a:schemeClr val="bg1"/>
                </a:solidFill>
              </a:rPr>
              <a:t>of </a:t>
            </a:r>
            <a:r>
              <a:rPr lang="en-US" sz="2000" dirty="0" smtClean="0">
                <a:solidFill>
                  <a:schemeClr val="bg1"/>
                </a:solidFill>
              </a:rPr>
              <a:t>leadership</a:t>
            </a:r>
            <a:r>
              <a:rPr lang="en-US" sz="2000" dirty="0">
                <a:solidFill>
                  <a:schemeClr val="bg1"/>
                </a:solidFill>
              </a:rPr>
              <a:t>, which attempt to describe what type of leadership style is most effective in different </a:t>
            </a:r>
            <a:r>
              <a:rPr lang="en-US" sz="2000" dirty="0" smtClean="0">
                <a:solidFill>
                  <a:schemeClr val="bg1"/>
                </a:solidFill>
              </a:rPr>
              <a:t>situations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 Theories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32185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Leadership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139019" y="2448541"/>
            <a:ext cx="43741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List 25 famous (or infamous) leaders, either past or present and historical or fictional.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Do they fit into the leadership definition?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cartoon person 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191" y="1239454"/>
            <a:ext cx="6616196" cy="500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155832" y="109716"/>
            <a:ext cx="855886" cy="838565"/>
            <a:chOff x="2151261" y="3476248"/>
            <a:chExt cx="855886" cy="838565"/>
          </a:xfrm>
        </p:grpSpPr>
        <p:sp>
          <p:nvSpPr>
            <p:cNvPr id="9" name="Oval 8"/>
            <p:cNvSpPr/>
            <p:nvPr/>
          </p:nvSpPr>
          <p:spPr>
            <a:xfrm>
              <a:off x="2151261" y="3476248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163647" y="3526982"/>
              <a:ext cx="843500" cy="64633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spc="50" dirty="0" err="1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Ap</a:t>
              </a:r>
              <a:endPara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3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890" y="3075057"/>
            <a:ext cx="84882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Leadership Competencies/Traits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262626"/>
      </a:hlink>
      <a:folHlink>
        <a:srgbClr val="70440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DF392C-D201-4335-BC06-05E8DA4E0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FDB075-32D3-45D6-B446-788704F8FD2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D8CA2E-8B16-4096-95E2-945585B3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626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Times New Roman</vt:lpstr>
      <vt:lpstr>Wingdings 2</vt:lpstr>
      <vt:lpstr>Quotable</vt:lpstr>
      <vt:lpstr>Leadership</vt:lpstr>
      <vt:lpstr>Leadership</vt:lpstr>
      <vt:lpstr>PowerPoint Presentation</vt:lpstr>
      <vt:lpstr> Leadership example</vt:lpstr>
      <vt:lpstr>Leadership</vt:lpstr>
      <vt:lpstr>Leadership Theories</vt:lpstr>
      <vt:lpstr>Leadership Theories</vt:lpstr>
      <vt:lpstr> Leadership</vt:lpstr>
      <vt:lpstr>PowerPoint Presentation</vt:lpstr>
      <vt:lpstr>Competence</vt:lpstr>
      <vt:lpstr>Eight Leadership Competencies</vt:lpstr>
      <vt:lpstr>Eight Leadership Competencies</vt:lpstr>
      <vt:lpstr> Leadership Competencies/Traits</vt:lpstr>
      <vt:lpstr>PowerPoint Presentation</vt:lpstr>
      <vt:lpstr>Transactional Leadership</vt:lpstr>
      <vt:lpstr>Transformational Leadership</vt:lpstr>
      <vt:lpstr> Transactional vs Transformational Leadership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2018-12-30T23:24:19Z</dcterms:created>
  <dcterms:modified xsi:type="dcterms:W3CDTF">2019-06-12T19:38:41Z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