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12" r:id="rId4"/>
  </p:sldMasterIdLst>
  <p:sldIdLst>
    <p:sldId id="257" r:id="rId5"/>
    <p:sldId id="261" r:id="rId6"/>
    <p:sldId id="409" r:id="rId7"/>
    <p:sldId id="358" r:id="rId8"/>
    <p:sldId id="420" r:id="rId9"/>
    <p:sldId id="342" r:id="rId10"/>
    <p:sldId id="423" r:id="rId11"/>
    <p:sldId id="448" r:id="rId12"/>
    <p:sldId id="449" r:id="rId13"/>
    <p:sldId id="450" r:id="rId14"/>
    <p:sldId id="451" r:id="rId15"/>
    <p:sldId id="452" r:id="rId16"/>
    <p:sldId id="454" r:id="rId17"/>
    <p:sldId id="455" r:id="rId18"/>
    <p:sldId id="456" r:id="rId19"/>
    <p:sldId id="457" r:id="rId20"/>
    <p:sldId id="458" r:id="rId21"/>
    <p:sldId id="460" r:id="rId22"/>
    <p:sldId id="461" r:id="rId23"/>
    <p:sldId id="462" r:id="rId24"/>
    <p:sldId id="466" r:id="rId25"/>
    <p:sldId id="467" r:id="rId26"/>
    <p:sldId id="465" r:id="rId27"/>
    <p:sldId id="2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80"/>
  </p:normalViewPr>
  <p:slideViewPr>
    <p:cSldViewPr snapToGrid="0" snapToObjects="1">
      <p:cViewPr varScale="1">
        <p:scale>
          <a:sx n="103" d="100"/>
          <a:sy n="103" d="100"/>
        </p:scale>
        <p:origin x="13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6479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383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677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6/12/2019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7967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3690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59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123164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130628"/>
            <a:ext cx="10571998" cy="745831"/>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72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627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678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6/12/2019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048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123444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215285"/>
            <a:ext cx="10571998" cy="710559"/>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6/12/2019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079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6/12/2019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998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70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6/12/2019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374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6/12/2019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268597"/>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810001" y="5418668"/>
            <a:ext cx="10572000" cy="694862"/>
          </a:xfrm>
        </p:spPr>
        <p:txBody>
          <a:bodyPr>
            <a:noAutofit/>
          </a:bodyPr>
          <a:lstStyle/>
          <a:p>
            <a:pPr>
              <a:lnSpc>
                <a:spcPct val="90000"/>
              </a:lnSpc>
            </a:pPr>
            <a:r>
              <a:rPr lang="en-US" sz="7200" dirty="0" smtClean="0"/>
              <a:t>Decision-making</a:t>
            </a:r>
            <a:br>
              <a:rPr lang="en-US" sz="7200" dirty="0" smtClean="0"/>
            </a:br>
            <a:r>
              <a:rPr lang="en-US" sz="7200" dirty="0" smtClean="0"/>
              <a:t>Goal Setting</a:t>
            </a:r>
            <a:br>
              <a:rPr lang="en-US" sz="7200" dirty="0" smtClean="0"/>
            </a:br>
            <a:r>
              <a:rPr lang="en-US" sz="7200" dirty="0" smtClean="0"/>
              <a:t>Feedback</a:t>
            </a:r>
            <a:endParaRPr lang="en-US" sz="7200" dirty="0"/>
          </a:p>
        </p:txBody>
      </p:sp>
      <p:sp>
        <p:nvSpPr>
          <p:cNvPr id="4" name="Subtitle 3">
            <a:extLst>
              <a:ext uri="{FF2B5EF4-FFF2-40B4-BE49-F238E27FC236}">
                <a16:creationId xmlns:a16="http://schemas.microsoft.com/office/drawing/2014/main" id="{9CA982C5-8822-5F41-B151-CBFC3278D992}"/>
              </a:ext>
            </a:extLst>
          </p:cNvPr>
          <p:cNvSpPr>
            <a:spLocks noGrp="1"/>
          </p:cNvSpPr>
          <p:nvPr>
            <p:ph type="subTitle" idx="1"/>
          </p:nvPr>
        </p:nvSpPr>
        <p:spPr>
          <a:xfrm>
            <a:off x="1289546" y="482655"/>
            <a:ext cx="8091403" cy="434974"/>
          </a:xfrm>
        </p:spPr>
        <p:txBody>
          <a:bodyPr>
            <a:normAutofit/>
          </a:bodyPr>
          <a:lstStyle/>
          <a:p>
            <a:r>
              <a:rPr lang="en-US" sz="1600" dirty="0" smtClean="0"/>
              <a:t>ORGB1500  -  Organizational Behaviour for Media and IT  -  Ed Beerwart  </a:t>
            </a:r>
            <a:endParaRPr lang="en-US" sz="1600" dirty="0"/>
          </a:p>
        </p:txBody>
      </p:sp>
      <p:pic>
        <p:nvPicPr>
          <p:cNvPr id="1028"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593" y="482655"/>
            <a:ext cx="786816" cy="107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022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spect="1"/>
          </p:cNvSpPr>
          <p:nvPr/>
        </p:nvSpPr>
        <p:spPr>
          <a:xfrm>
            <a:off x="2011680" y="2218823"/>
            <a:ext cx="7994177" cy="3477875"/>
          </a:xfrm>
          <a:prstGeom prst="rect">
            <a:avLst/>
          </a:prstGeom>
          <a:noFill/>
        </p:spPr>
        <p:txBody>
          <a:bodyPr wrap="square" rtlCol="0">
            <a:spAutoFit/>
          </a:bodyPr>
          <a:lstStyle/>
          <a:p>
            <a:r>
              <a:rPr lang="en-CA" sz="2000" dirty="0">
                <a:solidFill>
                  <a:schemeClr val="bg1"/>
                </a:solidFill>
              </a:rPr>
              <a:t>A process that establishes </a:t>
            </a:r>
            <a:r>
              <a:rPr lang="en-CA" sz="2000" dirty="0">
                <a:solidFill>
                  <a:srgbClr val="FF0000"/>
                </a:solidFill>
              </a:rPr>
              <a:t>specific</a:t>
            </a:r>
            <a:r>
              <a:rPr lang="en-CA" sz="2000" dirty="0">
                <a:solidFill>
                  <a:schemeClr val="bg1"/>
                </a:solidFill>
              </a:rPr>
              <a:t>, </a:t>
            </a:r>
            <a:r>
              <a:rPr lang="en-CA" sz="2000" dirty="0">
                <a:solidFill>
                  <a:srgbClr val="FF0000"/>
                </a:solidFill>
              </a:rPr>
              <a:t>time-based</a:t>
            </a:r>
            <a:r>
              <a:rPr lang="en-CA" sz="2000" dirty="0">
                <a:solidFill>
                  <a:schemeClr val="bg1"/>
                </a:solidFill>
              </a:rPr>
              <a:t> behaviour targets that are </a:t>
            </a:r>
            <a:r>
              <a:rPr lang="en-CA" sz="2000" dirty="0">
                <a:solidFill>
                  <a:srgbClr val="FF0000"/>
                </a:solidFill>
              </a:rPr>
              <a:t>measurable</a:t>
            </a:r>
            <a:r>
              <a:rPr lang="en-CA" sz="2000" dirty="0">
                <a:solidFill>
                  <a:schemeClr val="bg1"/>
                </a:solidFill>
              </a:rPr>
              <a:t>, </a:t>
            </a:r>
            <a:r>
              <a:rPr lang="en-CA" sz="2000" dirty="0">
                <a:solidFill>
                  <a:srgbClr val="FF0000"/>
                </a:solidFill>
              </a:rPr>
              <a:t>achievable</a:t>
            </a:r>
            <a:r>
              <a:rPr lang="en-CA" sz="2000" dirty="0">
                <a:solidFill>
                  <a:schemeClr val="bg1"/>
                </a:solidFill>
              </a:rPr>
              <a:t>, and </a:t>
            </a:r>
            <a:r>
              <a:rPr lang="en-CA" sz="2000" dirty="0">
                <a:solidFill>
                  <a:srgbClr val="FF0000"/>
                </a:solidFill>
              </a:rPr>
              <a:t>realistic</a:t>
            </a:r>
            <a:r>
              <a:rPr lang="en-CA" sz="2000" dirty="0">
                <a:solidFill>
                  <a:schemeClr val="bg1"/>
                </a:solidFill>
              </a:rPr>
              <a:t>.  </a:t>
            </a:r>
            <a:endParaRPr lang="en-CA" sz="2000" dirty="0" smtClean="0">
              <a:solidFill>
                <a:schemeClr val="bg1"/>
              </a:solidFill>
            </a:endParaRPr>
          </a:p>
          <a:p>
            <a:endParaRPr lang="en-CA" sz="2000" dirty="0">
              <a:solidFill>
                <a:schemeClr val="bg1"/>
              </a:solidFill>
            </a:endParaRPr>
          </a:p>
          <a:p>
            <a:r>
              <a:rPr lang="en-CA" sz="2000" dirty="0" smtClean="0">
                <a:solidFill>
                  <a:schemeClr val="bg1"/>
                </a:solidFill>
              </a:rPr>
              <a:t>In </a:t>
            </a:r>
            <a:r>
              <a:rPr lang="en-CA" sz="2000" dirty="0">
                <a:solidFill>
                  <a:schemeClr val="bg1"/>
                </a:solidFill>
              </a:rPr>
              <a:t>work-related settings, for example, this practice usually provides employees with both (a) </a:t>
            </a:r>
            <a:r>
              <a:rPr lang="en-CA" sz="2000" dirty="0">
                <a:solidFill>
                  <a:srgbClr val="0070C0"/>
                </a:solidFill>
              </a:rPr>
              <a:t>a basis for motivation</a:t>
            </a:r>
            <a:r>
              <a:rPr lang="en-CA" sz="2000" dirty="0">
                <a:solidFill>
                  <a:schemeClr val="bg1"/>
                </a:solidFill>
              </a:rPr>
              <a:t>, in terms of effort expended, and (b) </a:t>
            </a:r>
            <a:r>
              <a:rPr lang="en-CA" sz="2000" dirty="0">
                <a:solidFill>
                  <a:srgbClr val="0070C0"/>
                </a:solidFill>
              </a:rPr>
              <a:t>guidelines or cues to behaviour</a:t>
            </a:r>
            <a:r>
              <a:rPr lang="en-CA" sz="2000" dirty="0">
                <a:solidFill>
                  <a:schemeClr val="bg1"/>
                </a:solidFill>
              </a:rPr>
              <a:t> that will be required if the goal is to be met.  </a:t>
            </a:r>
            <a:endParaRPr lang="en-CA" sz="2000" dirty="0" smtClean="0">
              <a:solidFill>
                <a:schemeClr val="bg1"/>
              </a:solidFill>
            </a:endParaRPr>
          </a:p>
          <a:p>
            <a:endParaRPr lang="en-CA" sz="2000" dirty="0">
              <a:solidFill>
                <a:schemeClr val="bg1"/>
              </a:solidFill>
            </a:endParaRPr>
          </a:p>
          <a:p>
            <a:r>
              <a:rPr lang="en-CA" sz="2000" dirty="0" smtClean="0">
                <a:solidFill>
                  <a:schemeClr val="bg1"/>
                </a:solidFill>
              </a:rPr>
              <a:t>Goal </a:t>
            </a:r>
            <a:r>
              <a:rPr lang="en-CA" sz="2000" dirty="0">
                <a:solidFill>
                  <a:schemeClr val="bg1"/>
                </a:solidFill>
              </a:rPr>
              <a:t>setting is effective only if individuals concerned are aware of what is to be accomplished and accept the goals for themselves, believing in their attainability.</a:t>
            </a:r>
          </a:p>
        </p:txBody>
      </p:sp>
      <p:sp>
        <p:nvSpPr>
          <p:cNvPr id="3" name="Title 2"/>
          <p:cNvSpPr>
            <a:spLocks noGrp="1"/>
          </p:cNvSpPr>
          <p:nvPr>
            <p:ph type="title"/>
          </p:nvPr>
        </p:nvSpPr>
        <p:spPr/>
        <p:txBody>
          <a:bodyPr/>
          <a:lstStyle/>
          <a:p>
            <a:r>
              <a:rPr lang="en-US" dirty="0" smtClean="0"/>
              <a:t>Goal Setting</a:t>
            </a:r>
            <a:endParaRPr lang="en-CA" dirty="0"/>
          </a:p>
        </p:txBody>
      </p:sp>
      <p:sp>
        <p:nvSpPr>
          <p:cNvPr id="4" name="TextBox 3"/>
          <p:cNvSpPr txBox="1"/>
          <p:nvPr/>
        </p:nvSpPr>
        <p:spPr>
          <a:xfrm>
            <a:off x="1086426" y="1911892"/>
            <a:ext cx="925253" cy="1862048"/>
          </a:xfrm>
          <a:prstGeom prst="rect">
            <a:avLst/>
          </a:prstGeom>
          <a:noFill/>
        </p:spPr>
        <p:txBody>
          <a:bodyPr wrap="none" rtlCol="0">
            <a:spAutoFit/>
          </a:bodyPr>
          <a:lstStyle/>
          <a:p>
            <a:r>
              <a:rPr lang="en-US" sz="11500" dirty="0" smtClean="0"/>
              <a:t>“</a:t>
            </a:r>
            <a:endParaRPr lang="en-CA" sz="11500" dirty="0"/>
          </a:p>
        </p:txBody>
      </p:sp>
      <p:sp>
        <p:nvSpPr>
          <p:cNvPr id="5" name="TextBox 4"/>
          <p:cNvSpPr txBox="1"/>
          <p:nvPr/>
        </p:nvSpPr>
        <p:spPr>
          <a:xfrm>
            <a:off x="10176932" y="2100888"/>
            <a:ext cx="780983" cy="1846659"/>
          </a:xfrm>
          <a:prstGeom prst="rect">
            <a:avLst/>
          </a:prstGeom>
          <a:noFill/>
        </p:spPr>
        <p:txBody>
          <a:bodyPr wrap="none" rtlCol="0">
            <a:spAutoFit/>
          </a:bodyPr>
          <a:lstStyle/>
          <a:p>
            <a:r>
              <a:rPr lang="en-US" sz="9600" dirty="0"/>
              <a:t>”</a:t>
            </a:r>
            <a:endParaRPr lang="en-CA" sz="9600" dirty="0"/>
          </a:p>
          <a:p>
            <a:endParaRPr lang="en-CA" dirty="0"/>
          </a:p>
        </p:txBody>
      </p:sp>
      <p:grpSp>
        <p:nvGrpSpPr>
          <p:cNvPr id="12" name="Group 11"/>
          <p:cNvGrpSpPr/>
          <p:nvPr/>
        </p:nvGrpSpPr>
        <p:grpSpPr>
          <a:xfrm>
            <a:off x="11064240" y="137160"/>
            <a:ext cx="838565" cy="838565"/>
            <a:chOff x="1523008" y="1464335"/>
            <a:chExt cx="838565" cy="838565"/>
          </a:xfrm>
        </p:grpSpPr>
        <p:sp>
          <p:nvSpPr>
            <p:cNvPr id="13" name="Oval 12"/>
            <p:cNvSpPr/>
            <p:nvPr/>
          </p:nvSpPr>
          <p:spPr>
            <a:xfrm>
              <a:off x="1523008" y="1464335"/>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1683170" y="1468593"/>
              <a:ext cx="527710"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R</a:t>
              </a:r>
            </a:p>
          </p:txBody>
        </p:sp>
      </p:grpSp>
      <p:cxnSp>
        <p:nvCxnSpPr>
          <p:cNvPr id="10" name="Straight Connector 9"/>
          <p:cNvCxnSpPr/>
          <p:nvPr/>
        </p:nvCxnSpPr>
        <p:spPr>
          <a:xfrm>
            <a:off x="472440" y="6629400"/>
            <a:ext cx="1124712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11064240" y="1188720"/>
            <a:ext cx="838565" cy="838565"/>
            <a:chOff x="2003721" y="2470291"/>
            <a:chExt cx="838565" cy="838565"/>
          </a:xfrm>
        </p:grpSpPr>
        <p:sp>
          <p:nvSpPr>
            <p:cNvPr id="16" name="Oval 15"/>
            <p:cNvSpPr/>
            <p:nvPr/>
          </p:nvSpPr>
          <p:spPr>
            <a:xfrm>
              <a:off x="2003721" y="2470291"/>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Rectangle 16"/>
            <p:cNvSpPr/>
            <p:nvPr/>
          </p:nvSpPr>
          <p:spPr>
            <a:xfrm>
              <a:off x="2150202" y="2498354"/>
              <a:ext cx="551754"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rPr>
                <a:t>U</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19" name="Rectangle 18"/>
          <p:cNvSpPr/>
          <p:nvPr/>
        </p:nvSpPr>
        <p:spPr>
          <a:xfrm>
            <a:off x="3938690" y="6396391"/>
            <a:ext cx="7971452" cy="253916"/>
          </a:xfrm>
          <a:prstGeom prst="rect">
            <a:avLst/>
          </a:prstGeom>
        </p:spPr>
        <p:txBody>
          <a:bodyPr wrap="square">
            <a:spAutoFit/>
          </a:bodyPr>
          <a:lstStyle/>
          <a:p>
            <a:r>
              <a:rPr lang="en-US" sz="1050" dirty="0"/>
              <a:t>VandenBos, G. R. (Ed.). (2007). APA Dictionary of Psychology. Washington, DC, US: American Psychological Association.</a:t>
            </a:r>
          </a:p>
        </p:txBody>
      </p:sp>
    </p:spTree>
    <p:extLst>
      <p:ext uri="{BB962C8B-B14F-4D97-AF65-F5344CB8AC3E}">
        <p14:creationId xmlns:p14="http://schemas.microsoft.com/office/powerpoint/2010/main" val="2702151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spect="1"/>
          </p:cNvSpPr>
          <p:nvPr/>
        </p:nvSpPr>
        <p:spPr>
          <a:xfrm>
            <a:off x="2011680" y="1824306"/>
            <a:ext cx="7994177" cy="3477875"/>
          </a:xfrm>
          <a:prstGeom prst="rect">
            <a:avLst/>
          </a:prstGeom>
          <a:noFill/>
        </p:spPr>
        <p:txBody>
          <a:bodyPr wrap="square" rtlCol="0">
            <a:spAutoFit/>
          </a:bodyPr>
          <a:lstStyle/>
          <a:p>
            <a:r>
              <a:rPr lang="en-CA" sz="2000" dirty="0">
                <a:solidFill>
                  <a:srgbClr val="FF0000"/>
                </a:solidFill>
              </a:rPr>
              <a:t>Specific</a:t>
            </a:r>
            <a:r>
              <a:rPr lang="en-CA" sz="2000" dirty="0">
                <a:solidFill>
                  <a:schemeClr val="bg1"/>
                </a:solidFill>
              </a:rPr>
              <a:t> – target a specific area for improvement.</a:t>
            </a:r>
          </a:p>
          <a:p>
            <a:r>
              <a:rPr lang="en-CA" sz="2000" dirty="0">
                <a:solidFill>
                  <a:schemeClr val="bg1"/>
                </a:solidFill>
              </a:rPr>
              <a:t> </a:t>
            </a:r>
          </a:p>
          <a:p>
            <a:r>
              <a:rPr lang="en-CA" sz="2000" dirty="0">
                <a:solidFill>
                  <a:srgbClr val="FF0000"/>
                </a:solidFill>
              </a:rPr>
              <a:t>Measurable</a:t>
            </a:r>
            <a:r>
              <a:rPr lang="en-CA" sz="2000" dirty="0">
                <a:solidFill>
                  <a:schemeClr val="bg1"/>
                </a:solidFill>
              </a:rPr>
              <a:t> – quantify or at least suggest an indicator of progress.</a:t>
            </a:r>
          </a:p>
          <a:p>
            <a:r>
              <a:rPr lang="en-CA" sz="2000" dirty="0">
                <a:solidFill>
                  <a:schemeClr val="bg1"/>
                </a:solidFill>
              </a:rPr>
              <a:t> </a:t>
            </a:r>
          </a:p>
          <a:p>
            <a:r>
              <a:rPr lang="en-CA" sz="2000" dirty="0">
                <a:solidFill>
                  <a:srgbClr val="FF0000"/>
                </a:solidFill>
              </a:rPr>
              <a:t>Agreed upon</a:t>
            </a:r>
            <a:r>
              <a:rPr lang="en-CA" sz="2000" dirty="0">
                <a:solidFill>
                  <a:schemeClr val="bg1"/>
                </a:solidFill>
              </a:rPr>
              <a:t> – specify who will do it.</a:t>
            </a:r>
          </a:p>
          <a:p>
            <a:r>
              <a:rPr lang="en-CA" sz="2000" dirty="0">
                <a:solidFill>
                  <a:schemeClr val="bg1"/>
                </a:solidFill>
              </a:rPr>
              <a:t> </a:t>
            </a:r>
          </a:p>
          <a:p>
            <a:r>
              <a:rPr lang="en-CA" sz="2000" dirty="0">
                <a:solidFill>
                  <a:srgbClr val="FF0000"/>
                </a:solidFill>
              </a:rPr>
              <a:t>Realistic</a:t>
            </a:r>
            <a:r>
              <a:rPr lang="en-CA" sz="2000" dirty="0">
                <a:solidFill>
                  <a:schemeClr val="bg1"/>
                </a:solidFill>
              </a:rPr>
              <a:t> – state what results can realistically be achieved, given available resources.</a:t>
            </a:r>
          </a:p>
          <a:p>
            <a:r>
              <a:rPr lang="en-CA" sz="2000" dirty="0">
                <a:solidFill>
                  <a:schemeClr val="bg1"/>
                </a:solidFill>
              </a:rPr>
              <a:t> </a:t>
            </a:r>
          </a:p>
          <a:p>
            <a:r>
              <a:rPr lang="en-CA" sz="2000" dirty="0">
                <a:solidFill>
                  <a:srgbClr val="FF0000"/>
                </a:solidFill>
              </a:rPr>
              <a:t>Time-related</a:t>
            </a:r>
            <a:r>
              <a:rPr lang="en-CA" sz="2000" dirty="0">
                <a:solidFill>
                  <a:schemeClr val="bg1"/>
                </a:solidFill>
              </a:rPr>
              <a:t> – specify when the result(s) can be achieved.</a:t>
            </a:r>
          </a:p>
        </p:txBody>
      </p:sp>
      <p:sp>
        <p:nvSpPr>
          <p:cNvPr id="3" name="Title 2"/>
          <p:cNvSpPr>
            <a:spLocks noGrp="1"/>
          </p:cNvSpPr>
          <p:nvPr>
            <p:ph type="title"/>
          </p:nvPr>
        </p:nvSpPr>
        <p:spPr/>
        <p:txBody>
          <a:bodyPr/>
          <a:lstStyle/>
          <a:p>
            <a:r>
              <a:rPr lang="en-US" sz="3600" dirty="0" smtClean="0"/>
              <a:t>Characteristics of Effective Goal Setting</a:t>
            </a:r>
            <a:endParaRPr lang="en-CA" sz="3600" dirty="0"/>
          </a:p>
        </p:txBody>
      </p:sp>
      <p:sp>
        <p:nvSpPr>
          <p:cNvPr id="4" name="TextBox 3"/>
          <p:cNvSpPr txBox="1"/>
          <p:nvPr/>
        </p:nvSpPr>
        <p:spPr>
          <a:xfrm>
            <a:off x="1086426" y="1911892"/>
            <a:ext cx="925253" cy="1862048"/>
          </a:xfrm>
          <a:prstGeom prst="rect">
            <a:avLst/>
          </a:prstGeom>
          <a:noFill/>
        </p:spPr>
        <p:txBody>
          <a:bodyPr wrap="none" rtlCol="0">
            <a:spAutoFit/>
          </a:bodyPr>
          <a:lstStyle/>
          <a:p>
            <a:r>
              <a:rPr lang="en-US" sz="11500" dirty="0" smtClean="0"/>
              <a:t>“</a:t>
            </a:r>
            <a:endParaRPr lang="en-CA" sz="11500" dirty="0"/>
          </a:p>
        </p:txBody>
      </p:sp>
      <p:sp>
        <p:nvSpPr>
          <p:cNvPr id="5" name="TextBox 4"/>
          <p:cNvSpPr txBox="1"/>
          <p:nvPr/>
        </p:nvSpPr>
        <p:spPr>
          <a:xfrm>
            <a:off x="10176932" y="2100888"/>
            <a:ext cx="780983" cy="1846659"/>
          </a:xfrm>
          <a:prstGeom prst="rect">
            <a:avLst/>
          </a:prstGeom>
          <a:noFill/>
        </p:spPr>
        <p:txBody>
          <a:bodyPr wrap="none" rtlCol="0">
            <a:spAutoFit/>
          </a:bodyPr>
          <a:lstStyle/>
          <a:p>
            <a:r>
              <a:rPr lang="en-US" sz="9600" dirty="0"/>
              <a:t>”</a:t>
            </a:r>
            <a:endParaRPr lang="en-CA" sz="9600" dirty="0"/>
          </a:p>
          <a:p>
            <a:endParaRPr lang="en-CA" dirty="0"/>
          </a:p>
        </p:txBody>
      </p:sp>
      <p:grpSp>
        <p:nvGrpSpPr>
          <p:cNvPr id="12" name="Group 11"/>
          <p:cNvGrpSpPr/>
          <p:nvPr/>
        </p:nvGrpSpPr>
        <p:grpSpPr>
          <a:xfrm>
            <a:off x="11064240" y="137160"/>
            <a:ext cx="838565" cy="838565"/>
            <a:chOff x="1523008" y="1464335"/>
            <a:chExt cx="838565" cy="838565"/>
          </a:xfrm>
        </p:grpSpPr>
        <p:sp>
          <p:nvSpPr>
            <p:cNvPr id="13" name="Oval 12"/>
            <p:cNvSpPr/>
            <p:nvPr/>
          </p:nvSpPr>
          <p:spPr>
            <a:xfrm>
              <a:off x="1523008" y="1464335"/>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1683170" y="1468593"/>
              <a:ext cx="527710"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R</a:t>
              </a:r>
            </a:p>
          </p:txBody>
        </p:sp>
      </p:grpSp>
      <p:cxnSp>
        <p:nvCxnSpPr>
          <p:cNvPr id="10" name="Straight Connector 9"/>
          <p:cNvCxnSpPr/>
          <p:nvPr/>
        </p:nvCxnSpPr>
        <p:spPr>
          <a:xfrm>
            <a:off x="472440" y="6629400"/>
            <a:ext cx="1124712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11064240" y="1188720"/>
            <a:ext cx="838565" cy="838565"/>
            <a:chOff x="2003721" y="2470291"/>
            <a:chExt cx="838565" cy="838565"/>
          </a:xfrm>
        </p:grpSpPr>
        <p:sp>
          <p:nvSpPr>
            <p:cNvPr id="16" name="Oval 15"/>
            <p:cNvSpPr/>
            <p:nvPr/>
          </p:nvSpPr>
          <p:spPr>
            <a:xfrm>
              <a:off x="2003721" y="2470291"/>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Rectangle 16"/>
            <p:cNvSpPr/>
            <p:nvPr/>
          </p:nvSpPr>
          <p:spPr>
            <a:xfrm>
              <a:off x="2150202" y="2498354"/>
              <a:ext cx="551754"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rPr>
                <a:t>U</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19" name="Rectangle 18"/>
          <p:cNvSpPr/>
          <p:nvPr/>
        </p:nvSpPr>
        <p:spPr>
          <a:xfrm>
            <a:off x="3938690" y="6396391"/>
            <a:ext cx="7971452" cy="415498"/>
          </a:xfrm>
          <a:prstGeom prst="rect">
            <a:avLst/>
          </a:prstGeom>
        </p:spPr>
        <p:txBody>
          <a:bodyPr wrap="square">
            <a:spAutoFit/>
          </a:bodyPr>
          <a:lstStyle/>
          <a:p>
            <a:r>
              <a:rPr lang="en-CA" sz="1050" dirty="0"/>
              <a:t>Source:  Robbins, Stephen P.; Timothy A. Judge (2007). Organizational Behavior (12th ed.). Upper Saddle River, New Jersey: Pearson Prentice Hall. pp. 156–8. ISBN 978-0132431569.</a:t>
            </a:r>
            <a:endParaRPr lang="en-US" sz="1050" dirty="0"/>
          </a:p>
        </p:txBody>
      </p:sp>
    </p:spTree>
    <p:extLst>
      <p:ext uri="{BB962C8B-B14F-4D97-AF65-F5344CB8AC3E}">
        <p14:creationId xmlns:p14="http://schemas.microsoft.com/office/powerpoint/2010/main" val="3982888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39019" y="2925595"/>
            <a:ext cx="4374128" cy="1631216"/>
          </a:xfrm>
          <a:prstGeom prst="rect">
            <a:avLst/>
          </a:prstGeom>
        </p:spPr>
        <p:txBody>
          <a:bodyPr wrap="square">
            <a:spAutoFit/>
          </a:bodyPr>
          <a:lstStyle/>
          <a:p>
            <a:pPr algn="ctr"/>
            <a:r>
              <a:rPr lang="en-US" sz="2000" dirty="0" smtClean="0">
                <a:solidFill>
                  <a:schemeClr val="bg1"/>
                </a:solidFill>
              </a:rPr>
              <a:t>Did the previous example of using the Decision-making Model also provide a basis for effective goal setting?</a:t>
            </a:r>
            <a:endParaRPr lang="en-US" sz="2000" dirty="0">
              <a:solidFill>
                <a:schemeClr val="bg1"/>
              </a:solidFill>
            </a:endParaRPr>
          </a:p>
          <a:p>
            <a:pPr algn="ctr"/>
            <a:endParaRPr lang="en-US" sz="2000" dirty="0">
              <a:solidFill>
                <a:schemeClr val="bg1"/>
              </a:solidFill>
            </a:endParaRPr>
          </a:p>
        </p:txBody>
      </p:sp>
      <p:pic>
        <p:nvPicPr>
          <p:cNvPr id="1026" name="Picture 2" descr="Image result for cartoon person f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91" y="1239454"/>
            <a:ext cx="6616196" cy="500349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1231880" y="104424"/>
            <a:ext cx="843540" cy="838565"/>
            <a:chOff x="2003721" y="4482204"/>
            <a:chExt cx="843540" cy="838565"/>
          </a:xfrm>
        </p:grpSpPr>
        <p:sp>
          <p:nvSpPr>
            <p:cNvPr id="9" name="Oval 8"/>
            <p:cNvSpPr/>
            <p:nvPr/>
          </p:nvSpPr>
          <p:spPr>
            <a:xfrm>
              <a:off x="2003721" y="4482204"/>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Rectangle 9"/>
            <p:cNvSpPr/>
            <p:nvPr/>
          </p:nvSpPr>
          <p:spPr>
            <a:xfrm>
              <a:off x="2031012" y="4530872"/>
              <a:ext cx="816249"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An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grpSp>
        <p:nvGrpSpPr>
          <p:cNvPr id="14" name="Group 13"/>
          <p:cNvGrpSpPr/>
          <p:nvPr/>
        </p:nvGrpSpPr>
        <p:grpSpPr>
          <a:xfrm>
            <a:off x="10217879" y="104424"/>
            <a:ext cx="855886" cy="838565"/>
            <a:chOff x="2151261" y="3476248"/>
            <a:chExt cx="855886" cy="838565"/>
          </a:xfrm>
        </p:grpSpPr>
        <p:sp>
          <p:nvSpPr>
            <p:cNvPr id="15" name="Oval 14"/>
            <p:cNvSpPr/>
            <p:nvPr/>
          </p:nvSpPr>
          <p:spPr>
            <a:xfrm>
              <a:off x="2151261" y="3476248"/>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Rectangle 15"/>
            <p:cNvSpPr/>
            <p:nvPr/>
          </p:nvSpPr>
          <p:spPr>
            <a:xfrm>
              <a:off x="2163647" y="3526982"/>
              <a:ext cx="843500"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err="1" smtClean="0">
                  <a:ln w="9525" cmpd="sng">
                    <a:solidFill>
                      <a:schemeClr val="accent1"/>
                    </a:solidFill>
                    <a:prstDash val="solid"/>
                  </a:ln>
                  <a:solidFill>
                    <a:srgbClr val="70AD47">
                      <a:tint val="1000"/>
                    </a:srgbClr>
                  </a:solidFill>
                  <a:effectLst>
                    <a:glow rad="38100">
                      <a:schemeClr val="accent1">
                        <a:alpha val="40000"/>
                      </a:schemeClr>
                    </a:glow>
                  </a:effectLst>
                </a:rPr>
                <a:t>Ap</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17" name="Title 2"/>
          <p:cNvSpPr>
            <a:spLocks noGrp="1"/>
          </p:cNvSpPr>
          <p:nvPr>
            <p:ph type="title"/>
          </p:nvPr>
        </p:nvSpPr>
        <p:spPr>
          <a:xfrm>
            <a:off x="810001" y="215285"/>
            <a:ext cx="10571998" cy="710559"/>
          </a:xfrm>
        </p:spPr>
        <p:txBody>
          <a:bodyPr/>
          <a:lstStyle/>
          <a:p>
            <a:r>
              <a:rPr lang="en-US" dirty="0" smtClean="0"/>
              <a:t>Goal Setting</a:t>
            </a:r>
            <a:endParaRPr lang="en-CA" dirty="0"/>
          </a:p>
        </p:txBody>
      </p:sp>
    </p:spTree>
    <p:extLst>
      <p:ext uri="{BB962C8B-B14F-4D97-AF65-F5344CB8AC3E}">
        <p14:creationId xmlns:p14="http://schemas.microsoft.com/office/powerpoint/2010/main" val="2299850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810001" y="215285"/>
            <a:ext cx="10571998" cy="710559"/>
          </a:xfrm>
        </p:spPr>
        <p:txBody>
          <a:bodyPr/>
          <a:lstStyle/>
          <a:p>
            <a:r>
              <a:rPr lang="en-US" dirty="0" smtClean="0"/>
              <a:t>Goal Setting</a:t>
            </a:r>
            <a:endParaRPr lang="en-CA" dirty="0"/>
          </a:p>
        </p:txBody>
      </p:sp>
      <p:sp>
        <p:nvSpPr>
          <p:cNvPr id="21" name="Rectangle 20"/>
          <p:cNvSpPr/>
          <p:nvPr/>
        </p:nvSpPr>
        <p:spPr>
          <a:xfrm>
            <a:off x="5096712" y="3014607"/>
            <a:ext cx="4374128" cy="1631216"/>
          </a:xfrm>
          <a:prstGeom prst="rect">
            <a:avLst/>
          </a:prstGeom>
        </p:spPr>
        <p:txBody>
          <a:bodyPr wrap="square">
            <a:spAutoFit/>
          </a:bodyPr>
          <a:lstStyle/>
          <a:p>
            <a:pPr algn="ctr"/>
            <a:r>
              <a:rPr lang="en-US" sz="2000" dirty="0" smtClean="0">
                <a:solidFill>
                  <a:schemeClr val="bg1"/>
                </a:solidFill>
              </a:rPr>
              <a:t>Analyze some of the goals seen in the episode using the characteristics of effective goal-setting.</a:t>
            </a:r>
            <a:endParaRPr lang="en-US" sz="2000" dirty="0">
              <a:solidFill>
                <a:schemeClr val="bg1"/>
              </a:solidFill>
            </a:endParaRPr>
          </a:p>
          <a:p>
            <a:pPr algn="ctr"/>
            <a:endParaRPr lang="en-US" sz="2000" dirty="0">
              <a:solidFill>
                <a:schemeClr val="bg1"/>
              </a:solidFill>
            </a:endParaRPr>
          </a:p>
        </p:txBody>
      </p:sp>
      <p:grpSp>
        <p:nvGrpSpPr>
          <p:cNvPr id="14" name="Group 13"/>
          <p:cNvGrpSpPr/>
          <p:nvPr/>
        </p:nvGrpSpPr>
        <p:grpSpPr>
          <a:xfrm>
            <a:off x="11231880" y="104424"/>
            <a:ext cx="843540" cy="838565"/>
            <a:chOff x="2003721" y="4482204"/>
            <a:chExt cx="843540" cy="838565"/>
          </a:xfrm>
        </p:grpSpPr>
        <p:sp>
          <p:nvSpPr>
            <p:cNvPr id="15" name="Oval 14"/>
            <p:cNvSpPr/>
            <p:nvPr/>
          </p:nvSpPr>
          <p:spPr>
            <a:xfrm>
              <a:off x="2003721" y="4482204"/>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Rectangle 21"/>
            <p:cNvSpPr/>
            <p:nvPr/>
          </p:nvSpPr>
          <p:spPr>
            <a:xfrm>
              <a:off x="2031012" y="4530872"/>
              <a:ext cx="816249"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An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grpSp>
        <p:nvGrpSpPr>
          <p:cNvPr id="23" name="Group 22"/>
          <p:cNvGrpSpPr/>
          <p:nvPr/>
        </p:nvGrpSpPr>
        <p:grpSpPr>
          <a:xfrm>
            <a:off x="10217879" y="104424"/>
            <a:ext cx="855886" cy="838565"/>
            <a:chOff x="2151261" y="3476248"/>
            <a:chExt cx="855886" cy="838565"/>
          </a:xfrm>
        </p:grpSpPr>
        <p:sp>
          <p:nvSpPr>
            <p:cNvPr id="24" name="Oval 23"/>
            <p:cNvSpPr/>
            <p:nvPr/>
          </p:nvSpPr>
          <p:spPr>
            <a:xfrm>
              <a:off x="2151261" y="3476248"/>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0" name="Rectangle 29"/>
            <p:cNvSpPr/>
            <p:nvPr/>
          </p:nvSpPr>
          <p:spPr>
            <a:xfrm>
              <a:off x="2163647" y="3526982"/>
              <a:ext cx="843500"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err="1" smtClean="0">
                  <a:ln w="9525" cmpd="sng">
                    <a:solidFill>
                      <a:schemeClr val="accent1"/>
                    </a:solidFill>
                    <a:prstDash val="solid"/>
                  </a:ln>
                  <a:solidFill>
                    <a:srgbClr val="70AD47">
                      <a:tint val="1000"/>
                    </a:srgbClr>
                  </a:solidFill>
                  <a:effectLst>
                    <a:glow rad="38100">
                      <a:schemeClr val="accent1">
                        <a:alpha val="40000"/>
                      </a:schemeClr>
                    </a:glow>
                  </a:effectLst>
                </a:rPr>
                <a:t>Ap</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grpSp>
        <p:nvGrpSpPr>
          <p:cNvPr id="31" name="Group 30"/>
          <p:cNvGrpSpPr/>
          <p:nvPr/>
        </p:nvGrpSpPr>
        <p:grpSpPr>
          <a:xfrm>
            <a:off x="1264797" y="2959564"/>
            <a:ext cx="2905798" cy="1741303"/>
            <a:chOff x="1264797" y="2969364"/>
            <a:chExt cx="2905798" cy="1741303"/>
          </a:xfrm>
        </p:grpSpPr>
        <p:sp>
          <p:nvSpPr>
            <p:cNvPr id="32" name="Oval 31"/>
            <p:cNvSpPr/>
            <p:nvPr/>
          </p:nvSpPr>
          <p:spPr>
            <a:xfrm>
              <a:off x="1474594" y="2969364"/>
              <a:ext cx="1025019" cy="1025019"/>
            </a:xfrm>
            <a:prstGeom prst="ellipse">
              <a:avLst/>
            </a:prstGeom>
            <a:blipFill>
              <a:blip r:embed="rId2"/>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a:spLocks noChangeAspect="1"/>
            </p:cNvSpPr>
            <p:nvPr/>
          </p:nvSpPr>
          <p:spPr>
            <a:xfrm>
              <a:off x="1264797" y="4125892"/>
              <a:ext cx="1444612" cy="584775"/>
            </a:xfrm>
            <a:prstGeom prst="rect">
              <a:avLst/>
            </a:prstGeom>
            <a:noFill/>
          </p:spPr>
          <p:txBody>
            <a:bodyPr wrap="square" rtlCol="0">
              <a:spAutoFit/>
            </a:bodyPr>
            <a:lstStyle/>
            <a:p>
              <a:pPr algn="ctr"/>
              <a:r>
                <a:rPr lang="en-US" sz="1600" dirty="0" smtClean="0">
                  <a:solidFill>
                    <a:schemeClr val="bg1"/>
                  </a:solidFill>
                </a:rPr>
                <a:t>Sherlock</a:t>
              </a:r>
            </a:p>
            <a:p>
              <a:pPr algn="ctr"/>
              <a:r>
                <a:rPr lang="en-US" sz="1600" dirty="0" smtClean="0">
                  <a:solidFill>
                    <a:schemeClr val="bg1"/>
                  </a:solidFill>
                </a:rPr>
                <a:t>Holmes</a:t>
              </a:r>
              <a:endParaRPr lang="en-CA" sz="1200" dirty="0" smtClean="0">
                <a:solidFill>
                  <a:schemeClr val="bg1"/>
                </a:solidFill>
              </a:endParaRPr>
            </a:p>
          </p:txBody>
        </p:sp>
        <p:sp>
          <p:nvSpPr>
            <p:cNvPr id="34" name="Oval 33"/>
            <p:cNvSpPr/>
            <p:nvPr/>
          </p:nvSpPr>
          <p:spPr>
            <a:xfrm>
              <a:off x="2935780" y="3002374"/>
              <a:ext cx="1025019" cy="1025019"/>
            </a:xfrm>
            <a:prstGeom prst="ellipse">
              <a:avLst/>
            </a:prstGeom>
            <a:blipFill>
              <a:blip r:embed="rId3"/>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a:spLocks noChangeAspect="1"/>
            </p:cNvSpPr>
            <p:nvPr/>
          </p:nvSpPr>
          <p:spPr>
            <a:xfrm>
              <a:off x="2725983" y="4125892"/>
              <a:ext cx="1444612" cy="584775"/>
            </a:xfrm>
            <a:prstGeom prst="rect">
              <a:avLst/>
            </a:prstGeom>
            <a:noFill/>
          </p:spPr>
          <p:txBody>
            <a:bodyPr wrap="square" rtlCol="0">
              <a:spAutoFit/>
            </a:bodyPr>
            <a:lstStyle/>
            <a:p>
              <a:pPr algn="ctr"/>
              <a:r>
                <a:rPr lang="en-US" sz="1600" dirty="0" smtClean="0">
                  <a:solidFill>
                    <a:schemeClr val="bg1"/>
                  </a:solidFill>
                </a:rPr>
                <a:t>Joan</a:t>
              </a:r>
            </a:p>
            <a:p>
              <a:pPr algn="ctr"/>
              <a:r>
                <a:rPr lang="en-US" sz="1600" dirty="0" smtClean="0">
                  <a:solidFill>
                    <a:schemeClr val="bg1"/>
                  </a:solidFill>
                </a:rPr>
                <a:t>Watson</a:t>
              </a:r>
              <a:endParaRPr lang="en-CA" sz="1200" dirty="0" smtClean="0">
                <a:solidFill>
                  <a:schemeClr val="bg1"/>
                </a:solidFill>
              </a:endParaRPr>
            </a:p>
          </p:txBody>
        </p:sp>
      </p:grpSp>
    </p:spTree>
    <p:extLst>
      <p:ext uri="{BB962C8B-B14F-4D97-AF65-F5344CB8AC3E}">
        <p14:creationId xmlns:p14="http://schemas.microsoft.com/office/powerpoint/2010/main" val="2142085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25272" y="3075057"/>
            <a:ext cx="2741456" cy="707886"/>
          </a:xfrm>
          <a:prstGeom prst="rect">
            <a:avLst/>
          </a:prstGeom>
        </p:spPr>
        <p:txBody>
          <a:bodyPr wrap="none">
            <a:spAutoFit/>
          </a:bodyPr>
          <a:lstStyle/>
          <a:p>
            <a:r>
              <a:rPr lang="en-US" sz="4000" dirty="0" smtClean="0">
                <a:solidFill>
                  <a:schemeClr val="bg1"/>
                </a:solidFill>
              </a:rPr>
              <a:t>Feedback</a:t>
            </a:r>
            <a:endParaRPr lang="en-CA" dirty="0">
              <a:solidFill>
                <a:schemeClr val="bg1"/>
              </a:solidFill>
            </a:endParaRPr>
          </a:p>
        </p:txBody>
      </p:sp>
    </p:spTree>
    <p:extLst>
      <p:ext uri="{BB962C8B-B14F-4D97-AF65-F5344CB8AC3E}">
        <p14:creationId xmlns:p14="http://schemas.microsoft.com/office/powerpoint/2010/main" val="4183539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spect="1"/>
          </p:cNvSpPr>
          <p:nvPr/>
        </p:nvSpPr>
        <p:spPr>
          <a:xfrm>
            <a:off x="2103120" y="2103120"/>
            <a:ext cx="7525512" cy="2404783"/>
          </a:xfrm>
          <a:prstGeom prst="rect">
            <a:avLst/>
          </a:prstGeom>
          <a:noFill/>
        </p:spPr>
        <p:txBody>
          <a:bodyPr wrap="square" rtlCol="0">
            <a:spAutoFit/>
          </a:bodyPr>
          <a:lstStyle/>
          <a:p>
            <a:r>
              <a:rPr lang="en-CA" sz="2000" dirty="0">
                <a:solidFill>
                  <a:srgbClr val="FF0000"/>
                </a:solidFill>
              </a:rPr>
              <a:t>Information</a:t>
            </a:r>
            <a:r>
              <a:rPr lang="en-CA" sz="2000" dirty="0">
                <a:solidFill>
                  <a:schemeClr val="bg1"/>
                </a:solidFill>
              </a:rPr>
              <a:t> provided to a person or group </a:t>
            </a:r>
            <a:r>
              <a:rPr lang="en-CA" sz="2000" dirty="0">
                <a:solidFill>
                  <a:srgbClr val="FF0000"/>
                </a:solidFill>
              </a:rPr>
              <a:t>regarding their behavior or performance</a:t>
            </a:r>
            <a:r>
              <a:rPr lang="en-CA" sz="2000" dirty="0">
                <a:solidFill>
                  <a:schemeClr val="bg1"/>
                </a:solidFill>
              </a:rPr>
              <a:t>, especially with the </a:t>
            </a:r>
            <a:r>
              <a:rPr lang="en-CA" sz="2000" dirty="0">
                <a:solidFill>
                  <a:srgbClr val="0070C0"/>
                </a:solidFill>
              </a:rPr>
              <a:t>aim of modifying or improving it.  </a:t>
            </a:r>
            <a:endParaRPr lang="en-CA" sz="2000" dirty="0" smtClean="0">
              <a:solidFill>
                <a:srgbClr val="0070C0"/>
              </a:solidFill>
            </a:endParaRPr>
          </a:p>
          <a:p>
            <a:endParaRPr lang="en-CA" sz="2000" dirty="0">
              <a:solidFill>
                <a:schemeClr val="bg1"/>
              </a:solidFill>
            </a:endParaRPr>
          </a:p>
          <a:p>
            <a:r>
              <a:rPr lang="en-CA" sz="2000" dirty="0" smtClean="0">
                <a:solidFill>
                  <a:schemeClr val="bg1"/>
                </a:solidFill>
              </a:rPr>
              <a:t>Feedback </a:t>
            </a:r>
            <a:r>
              <a:rPr lang="en-CA" sz="2000" dirty="0">
                <a:solidFill>
                  <a:schemeClr val="bg1"/>
                </a:solidFill>
              </a:rPr>
              <a:t>provided to trainees is important in supervision during training; it is also relevant to individuals who have difficulty perceiving how others will interpret their behaviour.</a:t>
            </a:r>
          </a:p>
          <a:p>
            <a:endParaRPr lang="en-CA" sz="2000" dirty="0">
              <a:solidFill>
                <a:schemeClr val="bg1"/>
              </a:solidFill>
            </a:endParaRPr>
          </a:p>
        </p:txBody>
      </p:sp>
      <p:sp>
        <p:nvSpPr>
          <p:cNvPr id="3" name="Title 2"/>
          <p:cNvSpPr>
            <a:spLocks noGrp="1"/>
          </p:cNvSpPr>
          <p:nvPr>
            <p:ph type="title"/>
          </p:nvPr>
        </p:nvSpPr>
        <p:spPr/>
        <p:txBody>
          <a:bodyPr/>
          <a:lstStyle/>
          <a:p>
            <a:r>
              <a:rPr lang="en-US" dirty="0" smtClean="0"/>
              <a:t>Feedback</a:t>
            </a:r>
            <a:endParaRPr lang="en-CA" dirty="0"/>
          </a:p>
        </p:txBody>
      </p:sp>
      <p:sp>
        <p:nvSpPr>
          <p:cNvPr id="4" name="TextBox 3"/>
          <p:cNvSpPr txBox="1"/>
          <p:nvPr/>
        </p:nvSpPr>
        <p:spPr>
          <a:xfrm>
            <a:off x="1086426" y="1911892"/>
            <a:ext cx="925253" cy="1862048"/>
          </a:xfrm>
          <a:prstGeom prst="rect">
            <a:avLst/>
          </a:prstGeom>
          <a:noFill/>
        </p:spPr>
        <p:txBody>
          <a:bodyPr wrap="none" rtlCol="0">
            <a:spAutoFit/>
          </a:bodyPr>
          <a:lstStyle/>
          <a:p>
            <a:r>
              <a:rPr lang="en-US" sz="11500" dirty="0" smtClean="0"/>
              <a:t>“</a:t>
            </a:r>
            <a:endParaRPr lang="en-CA" sz="11500" dirty="0"/>
          </a:p>
        </p:txBody>
      </p:sp>
      <p:sp>
        <p:nvSpPr>
          <p:cNvPr id="5" name="TextBox 4"/>
          <p:cNvSpPr txBox="1"/>
          <p:nvPr/>
        </p:nvSpPr>
        <p:spPr>
          <a:xfrm>
            <a:off x="10176932" y="2100888"/>
            <a:ext cx="780983" cy="1846659"/>
          </a:xfrm>
          <a:prstGeom prst="rect">
            <a:avLst/>
          </a:prstGeom>
          <a:noFill/>
        </p:spPr>
        <p:txBody>
          <a:bodyPr wrap="none" rtlCol="0">
            <a:spAutoFit/>
          </a:bodyPr>
          <a:lstStyle/>
          <a:p>
            <a:r>
              <a:rPr lang="en-US" sz="9600" dirty="0"/>
              <a:t>”</a:t>
            </a:r>
            <a:endParaRPr lang="en-CA" sz="9600" dirty="0"/>
          </a:p>
          <a:p>
            <a:endParaRPr lang="en-CA" dirty="0"/>
          </a:p>
        </p:txBody>
      </p:sp>
      <p:grpSp>
        <p:nvGrpSpPr>
          <p:cNvPr id="12" name="Group 11"/>
          <p:cNvGrpSpPr/>
          <p:nvPr/>
        </p:nvGrpSpPr>
        <p:grpSpPr>
          <a:xfrm>
            <a:off x="11064240" y="137160"/>
            <a:ext cx="838565" cy="838565"/>
            <a:chOff x="1523008" y="1464335"/>
            <a:chExt cx="838565" cy="838565"/>
          </a:xfrm>
        </p:grpSpPr>
        <p:sp>
          <p:nvSpPr>
            <p:cNvPr id="13" name="Oval 12"/>
            <p:cNvSpPr/>
            <p:nvPr/>
          </p:nvSpPr>
          <p:spPr>
            <a:xfrm>
              <a:off x="1523008" y="1464335"/>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1683170" y="1468593"/>
              <a:ext cx="527710"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R</a:t>
              </a:r>
            </a:p>
          </p:txBody>
        </p:sp>
      </p:grpSp>
      <p:cxnSp>
        <p:nvCxnSpPr>
          <p:cNvPr id="10" name="Straight Connector 9"/>
          <p:cNvCxnSpPr/>
          <p:nvPr/>
        </p:nvCxnSpPr>
        <p:spPr>
          <a:xfrm>
            <a:off x="472440" y="6629400"/>
            <a:ext cx="1124712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11064240" y="1188720"/>
            <a:ext cx="838565" cy="838565"/>
            <a:chOff x="2003721" y="2470291"/>
            <a:chExt cx="838565" cy="838565"/>
          </a:xfrm>
        </p:grpSpPr>
        <p:sp>
          <p:nvSpPr>
            <p:cNvPr id="16" name="Oval 15"/>
            <p:cNvSpPr/>
            <p:nvPr/>
          </p:nvSpPr>
          <p:spPr>
            <a:xfrm>
              <a:off x="2003721" y="2470291"/>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Rectangle 16"/>
            <p:cNvSpPr/>
            <p:nvPr/>
          </p:nvSpPr>
          <p:spPr>
            <a:xfrm>
              <a:off x="2150202" y="2498354"/>
              <a:ext cx="551754"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rPr>
                <a:t>U</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19" name="Rectangle 18"/>
          <p:cNvSpPr/>
          <p:nvPr/>
        </p:nvSpPr>
        <p:spPr>
          <a:xfrm>
            <a:off x="3938690" y="6396391"/>
            <a:ext cx="7971452" cy="253916"/>
          </a:xfrm>
          <a:prstGeom prst="rect">
            <a:avLst/>
          </a:prstGeom>
        </p:spPr>
        <p:txBody>
          <a:bodyPr wrap="square">
            <a:spAutoFit/>
          </a:bodyPr>
          <a:lstStyle/>
          <a:p>
            <a:r>
              <a:rPr lang="en-US" sz="1050" dirty="0"/>
              <a:t>VandenBos, G. R. (Ed.). (2007). APA Dictionary of Psychology. Washington, DC, US: American Psychological Association.</a:t>
            </a:r>
          </a:p>
        </p:txBody>
      </p:sp>
    </p:spTree>
    <p:extLst>
      <p:ext uri="{BB962C8B-B14F-4D97-AF65-F5344CB8AC3E}">
        <p14:creationId xmlns:p14="http://schemas.microsoft.com/office/powerpoint/2010/main" val="2866130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spect="1"/>
          </p:cNvSpPr>
          <p:nvPr/>
        </p:nvSpPr>
        <p:spPr>
          <a:xfrm>
            <a:off x="2011679" y="1504922"/>
            <a:ext cx="7994177" cy="4708981"/>
          </a:xfrm>
          <a:prstGeom prst="rect">
            <a:avLst/>
          </a:prstGeom>
          <a:noFill/>
        </p:spPr>
        <p:txBody>
          <a:bodyPr wrap="square" rtlCol="0">
            <a:spAutoFit/>
          </a:bodyPr>
          <a:lstStyle/>
          <a:p>
            <a:r>
              <a:rPr lang="en-CA" sz="2000" dirty="0">
                <a:solidFill>
                  <a:srgbClr val="FF0000"/>
                </a:solidFill>
              </a:rPr>
              <a:t>Situation</a:t>
            </a:r>
          </a:p>
          <a:p>
            <a:r>
              <a:rPr lang="en-CA" sz="2000" dirty="0" smtClean="0">
                <a:solidFill>
                  <a:schemeClr val="bg1"/>
                </a:solidFill>
              </a:rPr>
              <a:t>	When </a:t>
            </a:r>
            <a:r>
              <a:rPr lang="en-CA" sz="2000" dirty="0">
                <a:solidFill>
                  <a:schemeClr val="bg1"/>
                </a:solidFill>
              </a:rPr>
              <a:t>you're giving feedback, first define the where and when of the situation you're referring to. This puts the feedback into context, and gives the other person a specific setting as a reference.</a:t>
            </a:r>
          </a:p>
          <a:p>
            <a:endParaRPr lang="en-CA" sz="2000" dirty="0">
              <a:solidFill>
                <a:schemeClr val="bg1"/>
              </a:solidFill>
            </a:endParaRPr>
          </a:p>
          <a:p>
            <a:r>
              <a:rPr lang="en-CA" sz="2000" dirty="0" smtClean="0">
                <a:solidFill>
                  <a:srgbClr val="FF0000"/>
                </a:solidFill>
              </a:rPr>
              <a:t>Behaviour</a:t>
            </a:r>
            <a:endParaRPr lang="en-CA" sz="2000" dirty="0">
              <a:solidFill>
                <a:srgbClr val="FF0000"/>
              </a:solidFill>
            </a:endParaRPr>
          </a:p>
          <a:p>
            <a:r>
              <a:rPr lang="en-CA" sz="2000" dirty="0" smtClean="0">
                <a:solidFill>
                  <a:schemeClr val="bg1"/>
                </a:solidFill>
              </a:rPr>
              <a:t>	Your </a:t>
            </a:r>
            <a:r>
              <a:rPr lang="en-CA" sz="2000" dirty="0">
                <a:solidFill>
                  <a:schemeClr val="bg1"/>
                </a:solidFill>
              </a:rPr>
              <a:t>next step is to describe the specific behaviours that you want to address. This is the most challenging part of the process, because you must communicate only the behaviours that you observed directly.</a:t>
            </a:r>
          </a:p>
          <a:p>
            <a:endParaRPr lang="en-CA" sz="2000" dirty="0">
              <a:solidFill>
                <a:schemeClr val="bg1"/>
              </a:solidFill>
            </a:endParaRPr>
          </a:p>
          <a:p>
            <a:r>
              <a:rPr lang="en-CA" sz="2000" dirty="0" smtClean="0">
                <a:solidFill>
                  <a:srgbClr val="FF0000"/>
                </a:solidFill>
              </a:rPr>
              <a:t>Impact</a:t>
            </a:r>
            <a:endParaRPr lang="en-CA" sz="2000" dirty="0">
              <a:solidFill>
                <a:srgbClr val="FF0000"/>
              </a:solidFill>
            </a:endParaRPr>
          </a:p>
          <a:p>
            <a:r>
              <a:rPr lang="en-CA" sz="2000" dirty="0" smtClean="0">
                <a:solidFill>
                  <a:schemeClr val="bg1"/>
                </a:solidFill>
              </a:rPr>
              <a:t>	The </a:t>
            </a:r>
            <a:r>
              <a:rPr lang="en-CA" sz="2000" dirty="0">
                <a:solidFill>
                  <a:schemeClr val="bg1"/>
                </a:solidFill>
              </a:rPr>
              <a:t>last step is to use "I" statements to describe how the other person's action has affected you or others.</a:t>
            </a:r>
          </a:p>
        </p:txBody>
      </p:sp>
      <p:sp>
        <p:nvSpPr>
          <p:cNvPr id="3" name="Title 2"/>
          <p:cNvSpPr>
            <a:spLocks noGrp="1"/>
          </p:cNvSpPr>
          <p:nvPr>
            <p:ph type="title"/>
          </p:nvPr>
        </p:nvSpPr>
        <p:spPr/>
        <p:txBody>
          <a:bodyPr/>
          <a:lstStyle/>
          <a:p>
            <a:r>
              <a:rPr lang="en-US" sz="3200" dirty="0" smtClean="0"/>
              <a:t>Situation – Behaviour – Impact Feedback Tool</a:t>
            </a:r>
            <a:endParaRPr lang="en-CA" sz="3200" dirty="0"/>
          </a:p>
        </p:txBody>
      </p:sp>
      <p:sp>
        <p:nvSpPr>
          <p:cNvPr id="4" name="TextBox 3"/>
          <p:cNvSpPr txBox="1"/>
          <p:nvPr/>
        </p:nvSpPr>
        <p:spPr>
          <a:xfrm>
            <a:off x="1086426" y="1911892"/>
            <a:ext cx="925253" cy="1862048"/>
          </a:xfrm>
          <a:prstGeom prst="rect">
            <a:avLst/>
          </a:prstGeom>
          <a:noFill/>
        </p:spPr>
        <p:txBody>
          <a:bodyPr wrap="none" rtlCol="0">
            <a:spAutoFit/>
          </a:bodyPr>
          <a:lstStyle/>
          <a:p>
            <a:r>
              <a:rPr lang="en-US" sz="11500" dirty="0" smtClean="0"/>
              <a:t>“</a:t>
            </a:r>
            <a:endParaRPr lang="en-CA" sz="11500" dirty="0"/>
          </a:p>
        </p:txBody>
      </p:sp>
      <p:sp>
        <p:nvSpPr>
          <p:cNvPr id="5" name="TextBox 4"/>
          <p:cNvSpPr txBox="1"/>
          <p:nvPr/>
        </p:nvSpPr>
        <p:spPr>
          <a:xfrm>
            <a:off x="10176932" y="2100888"/>
            <a:ext cx="780983" cy="1846659"/>
          </a:xfrm>
          <a:prstGeom prst="rect">
            <a:avLst/>
          </a:prstGeom>
          <a:noFill/>
        </p:spPr>
        <p:txBody>
          <a:bodyPr wrap="none" rtlCol="0">
            <a:spAutoFit/>
          </a:bodyPr>
          <a:lstStyle/>
          <a:p>
            <a:r>
              <a:rPr lang="en-US" sz="9600" dirty="0"/>
              <a:t>”</a:t>
            </a:r>
            <a:endParaRPr lang="en-CA" sz="9600" dirty="0"/>
          </a:p>
          <a:p>
            <a:endParaRPr lang="en-CA" dirty="0"/>
          </a:p>
        </p:txBody>
      </p:sp>
      <p:grpSp>
        <p:nvGrpSpPr>
          <p:cNvPr id="12" name="Group 11"/>
          <p:cNvGrpSpPr/>
          <p:nvPr/>
        </p:nvGrpSpPr>
        <p:grpSpPr>
          <a:xfrm>
            <a:off x="11064240" y="137160"/>
            <a:ext cx="838565" cy="838565"/>
            <a:chOff x="1523008" y="1464335"/>
            <a:chExt cx="838565" cy="838565"/>
          </a:xfrm>
        </p:grpSpPr>
        <p:sp>
          <p:nvSpPr>
            <p:cNvPr id="13" name="Oval 12"/>
            <p:cNvSpPr/>
            <p:nvPr/>
          </p:nvSpPr>
          <p:spPr>
            <a:xfrm>
              <a:off x="1523008" y="1464335"/>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1683170" y="1468593"/>
              <a:ext cx="527710"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R</a:t>
              </a:r>
            </a:p>
          </p:txBody>
        </p:sp>
      </p:grpSp>
      <p:cxnSp>
        <p:nvCxnSpPr>
          <p:cNvPr id="10" name="Straight Connector 9"/>
          <p:cNvCxnSpPr/>
          <p:nvPr/>
        </p:nvCxnSpPr>
        <p:spPr>
          <a:xfrm>
            <a:off x="472440" y="6629400"/>
            <a:ext cx="1124712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11064240" y="1188720"/>
            <a:ext cx="838565" cy="838565"/>
            <a:chOff x="2003721" y="2470291"/>
            <a:chExt cx="838565" cy="838565"/>
          </a:xfrm>
        </p:grpSpPr>
        <p:sp>
          <p:nvSpPr>
            <p:cNvPr id="16" name="Oval 15"/>
            <p:cNvSpPr/>
            <p:nvPr/>
          </p:nvSpPr>
          <p:spPr>
            <a:xfrm>
              <a:off x="2003721" y="2470291"/>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Rectangle 16"/>
            <p:cNvSpPr/>
            <p:nvPr/>
          </p:nvSpPr>
          <p:spPr>
            <a:xfrm>
              <a:off x="2150202" y="2498354"/>
              <a:ext cx="551754"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rPr>
                <a:t>U</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18" name="Rectangle 17"/>
          <p:cNvSpPr/>
          <p:nvPr/>
        </p:nvSpPr>
        <p:spPr>
          <a:xfrm>
            <a:off x="3938690" y="6396391"/>
            <a:ext cx="7971452" cy="253916"/>
          </a:xfrm>
          <a:prstGeom prst="rect">
            <a:avLst/>
          </a:prstGeom>
        </p:spPr>
        <p:txBody>
          <a:bodyPr wrap="square">
            <a:spAutoFit/>
          </a:bodyPr>
          <a:lstStyle/>
          <a:p>
            <a:r>
              <a:rPr lang="en-US" sz="1050" dirty="0"/>
              <a:t>VandenBos, G. R. (Ed.). (2007). APA Dictionary of Psychology. Washington, DC, US: American Psychological Association.</a:t>
            </a:r>
          </a:p>
        </p:txBody>
      </p:sp>
    </p:spTree>
    <p:extLst>
      <p:ext uri="{BB962C8B-B14F-4D97-AF65-F5344CB8AC3E}">
        <p14:creationId xmlns:p14="http://schemas.microsoft.com/office/powerpoint/2010/main" val="40940614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02969" y="2956373"/>
            <a:ext cx="5881406" cy="1015663"/>
          </a:xfrm>
          <a:prstGeom prst="rect">
            <a:avLst/>
          </a:prstGeom>
        </p:spPr>
        <p:txBody>
          <a:bodyPr wrap="square">
            <a:spAutoFit/>
          </a:bodyPr>
          <a:lstStyle/>
          <a:p>
            <a:pPr algn="ctr"/>
            <a:r>
              <a:rPr lang="en-US" sz="2000" dirty="0" smtClean="0">
                <a:solidFill>
                  <a:schemeClr val="bg1"/>
                </a:solidFill>
              </a:rPr>
              <a:t>Apply the </a:t>
            </a:r>
            <a:r>
              <a:rPr lang="en-US" sz="2000" dirty="0" smtClean="0">
                <a:solidFill>
                  <a:srgbClr val="0070C0"/>
                </a:solidFill>
              </a:rPr>
              <a:t>Situation-Behaviour-Impact Feedback Tool </a:t>
            </a:r>
            <a:r>
              <a:rPr lang="en-US" sz="2000" dirty="0" smtClean="0">
                <a:solidFill>
                  <a:schemeClr val="bg1"/>
                </a:solidFill>
              </a:rPr>
              <a:t>to your roommate who brought home </a:t>
            </a:r>
            <a:r>
              <a:rPr lang="en-US" sz="2000" dirty="0" smtClean="0">
                <a:solidFill>
                  <a:schemeClr val="bg1"/>
                </a:solidFill>
              </a:rPr>
              <a:t>the wrong groceries</a:t>
            </a:r>
            <a:r>
              <a:rPr lang="en-US" sz="2000" dirty="0" smtClean="0">
                <a:solidFill>
                  <a:schemeClr val="bg1"/>
                </a:solidFill>
              </a:rPr>
              <a:t>.</a:t>
            </a:r>
            <a:endParaRPr lang="en-US" sz="2000" dirty="0">
              <a:solidFill>
                <a:schemeClr val="bg1"/>
              </a:solidFill>
            </a:endParaRPr>
          </a:p>
        </p:txBody>
      </p:sp>
      <p:pic>
        <p:nvPicPr>
          <p:cNvPr id="1026" name="Picture 2" descr="Image result for cartoon person f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91" y="1239454"/>
            <a:ext cx="6616196" cy="500349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1231880" y="104424"/>
            <a:ext cx="843540" cy="838565"/>
            <a:chOff x="2003721" y="4482204"/>
            <a:chExt cx="843540" cy="838565"/>
          </a:xfrm>
        </p:grpSpPr>
        <p:sp>
          <p:nvSpPr>
            <p:cNvPr id="9" name="Oval 8"/>
            <p:cNvSpPr/>
            <p:nvPr/>
          </p:nvSpPr>
          <p:spPr>
            <a:xfrm>
              <a:off x="2003721" y="4482204"/>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Rectangle 9"/>
            <p:cNvSpPr/>
            <p:nvPr/>
          </p:nvSpPr>
          <p:spPr>
            <a:xfrm>
              <a:off x="2031012" y="4530872"/>
              <a:ext cx="816249"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An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grpSp>
        <p:nvGrpSpPr>
          <p:cNvPr id="14" name="Group 13"/>
          <p:cNvGrpSpPr/>
          <p:nvPr/>
        </p:nvGrpSpPr>
        <p:grpSpPr>
          <a:xfrm>
            <a:off x="10217879" y="104424"/>
            <a:ext cx="855886" cy="838565"/>
            <a:chOff x="2151261" y="3476248"/>
            <a:chExt cx="855886" cy="838565"/>
          </a:xfrm>
        </p:grpSpPr>
        <p:sp>
          <p:nvSpPr>
            <p:cNvPr id="15" name="Oval 14"/>
            <p:cNvSpPr/>
            <p:nvPr/>
          </p:nvSpPr>
          <p:spPr>
            <a:xfrm>
              <a:off x="2151261" y="3476248"/>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Rectangle 15"/>
            <p:cNvSpPr/>
            <p:nvPr/>
          </p:nvSpPr>
          <p:spPr>
            <a:xfrm>
              <a:off x="2163647" y="3526982"/>
              <a:ext cx="843500"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err="1" smtClean="0">
                  <a:ln w="9525" cmpd="sng">
                    <a:solidFill>
                      <a:schemeClr val="accent1"/>
                    </a:solidFill>
                    <a:prstDash val="solid"/>
                  </a:ln>
                  <a:solidFill>
                    <a:srgbClr val="70AD47">
                      <a:tint val="1000"/>
                    </a:srgbClr>
                  </a:solidFill>
                  <a:effectLst>
                    <a:glow rad="38100">
                      <a:schemeClr val="accent1">
                        <a:alpha val="40000"/>
                      </a:schemeClr>
                    </a:glow>
                  </a:effectLst>
                </a:rPr>
                <a:t>Ap</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17" name="Title 2"/>
          <p:cNvSpPr>
            <a:spLocks noGrp="1"/>
          </p:cNvSpPr>
          <p:nvPr>
            <p:ph type="title"/>
          </p:nvPr>
        </p:nvSpPr>
        <p:spPr>
          <a:xfrm>
            <a:off x="810001" y="215285"/>
            <a:ext cx="10571998" cy="710559"/>
          </a:xfrm>
        </p:spPr>
        <p:txBody>
          <a:bodyPr/>
          <a:lstStyle/>
          <a:p>
            <a:r>
              <a:rPr lang="en-US" dirty="0" smtClean="0"/>
              <a:t>Situation-Behaviour-Impact</a:t>
            </a:r>
            <a:endParaRPr lang="en-CA" dirty="0"/>
          </a:p>
        </p:txBody>
      </p:sp>
    </p:spTree>
    <p:extLst>
      <p:ext uri="{BB962C8B-B14F-4D97-AF65-F5344CB8AC3E}">
        <p14:creationId xmlns:p14="http://schemas.microsoft.com/office/powerpoint/2010/main" val="1166937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810001" y="215285"/>
            <a:ext cx="10571998" cy="710559"/>
          </a:xfrm>
        </p:spPr>
        <p:txBody>
          <a:bodyPr/>
          <a:lstStyle/>
          <a:p>
            <a:r>
              <a:rPr lang="en-US" dirty="0" smtClean="0"/>
              <a:t>Situation-Behaviour-Impact</a:t>
            </a:r>
            <a:endParaRPr lang="en-CA" dirty="0"/>
          </a:p>
        </p:txBody>
      </p:sp>
      <p:sp>
        <p:nvSpPr>
          <p:cNvPr id="14" name="Rectangle 13"/>
          <p:cNvSpPr/>
          <p:nvPr/>
        </p:nvSpPr>
        <p:spPr>
          <a:xfrm>
            <a:off x="4602969" y="3127930"/>
            <a:ext cx="5881406" cy="707886"/>
          </a:xfrm>
          <a:prstGeom prst="rect">
            <a:avLst/>
          </a:prstGeom>
        </p:spPr>
        <p:txBody>
          <a:bodyPr wrap="square">
            <a:spAutoFit/>
          </a:bodyPr>
          <a:lstStyle/>
          <a:p>
            <a:pPr algn="ctr"/>
            <a:r>
              <a:rPr lang="en-US" sz="2000" dirty="0" smtClean="0">
                <a:solidFill>
                  <a:schemeClr val="bg1"/>
                </a:solidFill>
              </a:rPr>
              <a:t>Apply the </a:t>
            </a:r>
            <a:r>
              <a:rPr lang="en-US" sz="2000" dirty="0" smtClean="0">
                <a:solidFill>
                  <a:srgbClr val="0070C0"/>
                </a:solidFill>
              </a:rPr>
              <a:t>Situation-Behaviour-Impact Feedback Tool </a:t>
            </a:r>
            <a:r>
              <a:rPr lang="en-US" sz="2000" dirty="0" smtClean="0">
                <a:solidFill>
                  <a:schemeClr val="bg1"/>
                </a:solidFill>
              </a:rPr>
              <a:t>Sherlock </a:t>
            </a:r>
            <a:r>
              <a:rPr lang="en-US" sz="2000" dirty="0" smtClean="0">
                <a:solidFill>
                  <a:schemeClr val="bg1"/>
                </a:solidFill>
                <a:sym typeface="Wingdings" panose="05000000000000000000" pitchFamily="2" charset="2"/>
              </a:rPr>
              <a:t> Joan or vice versa</a:t>
            </a:r>
            <a:r>
              <a:rPr lang="en-US" sz="2000" dirty="0" smtClean="0">
                <a:solidFill>
                  <a:schemeClr val="bg1"/>
                </a:solidFill>
              </a:rPr>
              <a:t>.</a:t>
            </a:r>
            <a:endParaRPr lang="en-US" sz="2000" dirty="0">
              <a:solidFill>
                <a:schemeClr val="bg1"/>
              </a:solidFill>
            </a:endParaRPr>
          </a:p>
        </p:txBody>
      </p:sp>
      <p:grpSp>
        <p:nvGrpSpPr>
          <p:cNvPr id="15" name="Group 14"/>
          <p:cNvGrpSpPr/>
          <p:nvPr/>
        </p:nvGrpSpPr>
        <p:grpSpPr>
          <a:xfrm>
            <a:off x="11231880" y="104424"/>
            <a:ext cx="843540" cy="838565"/>
            <a:chOff x="2003721" y="4482204"/>
            <a:chExt cx="843540" cy="838565"/>
          </a:xfrm>
        </p:grpSpPr>
        <p:sp>
          <p:nvSpPr>
            <p:cNvPr id="21" name="Oval 20"/>
            <p:cNvSpPr/>
            <p:nvPr/>
          </p:nvSpPr>
          <p:spPr>
            <a:xfrm>
              <a:off x="2003721" y="4482204"/>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Rectangle 21"/>
            <p:cNvSpPr/>
            <p:nvPr/>
          </p:nvSpPr>
          <p:spPr>
            <a:xfrm>
              <a:off x="2031012" y="4530872"/>
              <a:ext cx="816249"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An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grpSp>
        <p:nvGrpSpPr>
          <p:cNvPr id="23" name="Group 22"/>
          <p:cNvGrpSpPr/>
          <p:nvPr/>
        </p:nvGrpSpPr>
        <p:grpSpPr>
          <a:xfrm>
            <a:off x="10217879" y="104424"/>
            <a:ext cx="855886" cy="838565"/>
            <a:chOff x="2151261" y="3476248"/>
            <a:chExt cx="855886" cy="838565"/>
          </a:xfrm>
        </p:grpSpPr>
        <p:sp>
          <p:nvSpPr>
            <p:cNvPr id="24" name="Oval 23"/>
            <p:cNvSpPr/>
            <p:nvPr/>
          </p:nvSpPr>
          <p:spPr>
            <a:xfrm>
              <a:off x="2151261" y="3476248"/>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0" name="Rectangle 29"/>
            <p:cNvSpPr/>
            <p:nvPr/>
          </p:nvSpPr>
          <p:spPr>
            <a:xfrm>
              <a:off x="2163647" y="3526982"/>
              <a:ext cx="843500"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err="1" smtClean="0">
                  <a:ln w="9525" cmpd="sng">
                    <a:solidFill>
                      <a:schemeClr val="accent1"/>
                    </a:solidFill>
                    <a:prstDash val="solid"/>
                  </a:ln>
                  <a:solidFill>
                    <a:srgbClr val="70AD47">
                      <a:tint val="1000"/>
                    </a:srgbClr>
                  </a:solidFill>
                  <a:effectLst>
                    <a:glow rad="38100">
                      <a:schemeClr val="accent1">
                        <a:alpha val="40000"/>
                      </a:schemeClr>
                    </a:glow>
                  </a:effectLst>
                </a:rPr>
                <a:t>Ap</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grpSp>
        <p:nvGrpSpPr>
          <p:cNvPr id="31" name="Group 30"/>
          <p:cNvGrpSpPr/>
          <p:nvPr/>
        </p:nvGrpSpPr>
        <p:grpSpPr>
          <a:xfrm>
            <a:off x="1264797" y="2969364"/>
            <a:ext cx="2905798" cy="1741303"/>
            <a:chOff x="1264797" y="2969364"/>
            <a:chExt cx="2905798" cy="1741303"/>
          </a:xfrm>
        </p:grpSpPr>
        <p:sp>
          <p:nvSpPr>
            <p:cNvPr id="32" name="Oval 31"/>
            <p:cNvSpPr/>
            <p:nvPr/>
          </p:nvSpPr>
          <p:spPr>
            <a:xfrm>
              <a:off x="1474594" y="2969364"/>
              <a:ext cx="1025019" cy="1025019"/>
            </a:xfrm>
            <a:prstGeom prst="ellipse">
              <a:avLst/>
            </a:prstGeom>
            <a:blipFill>
              <a:blip r:embed="rId2"/>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a:spLocks noChangeAspect="1"/>
            </p:cNvSpPr>
            <p:nvPr/>
          </p:nvSpPr>
          <p:spPr>
            <a:xfrm>
              <a:off x="1264797" y="4125892"/>
              <a:ext cx="1444612" cy="584775"/>
            </a:xfrm>
            <a:prstGeom prst="rect">
              <a:avLst/>
            </a:prstGeom>
            <a:noFill/>
          </p:spPr>
          <p:txBody>
            <a:bodyPr wrap="square" rtlCol="0">
              <a:spAutoFit/>
            </a:bodyPr>
            <a:lstStyle/>
            <a:p>
              <a:pPr algn="ctr"/>
              <a:r>
                <a:rPr lang="en-US" sz="1600" dirty="0" smtClean="0">
                  <a:solidFill>
                    <a:schemeClr val="bg1"/>
                  </a:solidFill>
                </a:rPr>
                <a:t>Sherlock</a:t>
              </a:r>
            </a:p>
            <a:p>
              <a:pPr algn="ctr"/>
              <a:r>
                <a:rPr lang="en-US" sz="1600" dirty="0" smtClean="0">
                  <a:solidFill>
                    <a:schemeClr val="bg1"/>
                  </a:solidFill>
                </a:rPr>
                <a:t>Holmes</a:t>
              </a:r>
              <a:endParaRPr lang="en-CA" sz="1200" dirty="0" smtClean="0">
                <a:solidFill>
                  <a:schemeClr val="bg1"/>
                </a:solidFill>
              </a:endParaRPr>
            </a:p>
          </p:txBody>
        </p:sp>
        <p:sp>
          <p:nvSpPr>
            <p:cNvPr id="34" name="Oval 33"/>
            <p:cNvSpPr/>
            <p:nvPr/>
          </p:nvSpPr>
          <p:spPr>
            <a:xfrm>
              <a:off x="2935780" y="3002374"/>
              <a:ext cx="1025019" cy="1025019"/>
            </a:xfrm>
            <a:prstGeom prst="ellipse">
              <a:avLst/>
            </a:prstGeom>
            <a:blipFill>
              <a:blip r:embed="rId3"/>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a:spLocks noChangeAspect="1"/>
            </p:cNvSpPr>
            <p:nvPr/>
          </p:nvSpPr>
          <p:spPr>
            <a:xfrm>
              <a:off x="2725983" y="4125892"/>
              <a:ext cx="1444612" cy="584775"/>
            </a:xfrm>
            <a:prstGeom prst="rect">
              <a:avLst/>
            </a:prstGeom>
            <a:noFill/>
          </p:spPr>
          <p:txBody>
            <a:bodyPr wrap="square" rtlCol="0">
              <a:spAutoFit/>
            </a:bodyPr>
            <a:lstStyle/>
            <a:p>
              <a:pPr algn="ctr"/>
              <a:r>
                <a:rPr lang="en-US" sz="1600" dirty="0" smtClean="0">
                  <a:solidFill>
                    <a:schemeClr val="bg1"/>
                  </a:solidFill>
                </a:rPr>
                <a:t>Joan</a:t>
              </a:r>
            </a:p>
            <a:p>
              <a:pPr algn="ctr"/>
              <a:r>
                <a:rPr lang="en-US" sz="1600" dirty="0" smtClean="0">
                  <a:solidFill>
                    <a:schemeClr val="bg1"/>
                  </a:solidFill>
                </a:rPr>
                <a:t>Watson</a:t>
              </a:r>
              <a:endParaRPr lang="en-CA" sz="1200" dirty="0" smtClean="0">
                <a:solidFill>
                  <a:schemeClr val="bg1"/>
                </a:solidFill>
              </a:endParaRPr>
            </a:p>
          </p:txBody>
        </p:sp>
      </p:grpSp>
    </p:spTree>
    <p:extLst>
      <p:ext uri="{BB962C8B-B14F-4D97-AF65-F5344CB8AC3E}">
        <p14:creationId xmlns:p14="http://schemas.microsoft.com/office/powerpoint/2010/main" val="2115331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69832" y="3075057"/>
            <a:ext cx="3852337" cy="707886"/>
          </a:xfrm>
          <a:prstGeom prst="rect">
            <a:avLst/>
          </a:prstGeom>
        </p:spPr>
        <p:txBody>
          <a:bodyPr wrap="none">
            <a:spAutoFit/>
          </a:bodyPr>
          <a:lstStyle/>
          <a:p>
            <a:r>
              <a:rPr lang="en-US" sz="4000" dirty="0" smtClean="0">
                <a:solidFill>
                  <a:schemeClr val="bg1"/>
                </a:solidFill>
              </a:rPr>
              <a:t>Johari Window</a:t>
            </a:r>
            <a:endParaRPr lang="en-CA" dirty="0">
              <a:solidFill>
                <a:schemeClr val="bg1"/>
              </a:solidFill>
            </a:endParaRPr>
          </a:p>
        </p:txBody>
      </p:sp>
    </p:spTree>
    <p:extLst>
      <p:ext uri="{BB962C8B-B14F-4D97-AF65-F5344CB8AC3E}">
        <p14:creationId xmlns:p14="http://schemas.microsoft.com/office/powerpoint/2010/main" val="2453458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4914750" y="2261055"/>
            <a:ext cx="2362500" cy="720000"/>
          </a:xfrm>
          <a:custGeom>
            <a:avLst/>
            <a:gdLst>
              <a:gd name="connsiteX0" fmla="*/ 0 w 2362500"/>
              <a:gd name="connsiteY0" fmla="*/ 0 h 720000"/>
              <a:gd name="connsiteX1" fmla="*/ 2362500 w 2362500"/>
              <a:gd name="connsiteY1" fmla="*/ 0 h 720000"/>
              <a:gd name="connsiteX2" fmla="*/ 2362500 w 2362500"/>
              <a:gd name="connsiteY2" fmla="*/ 720000 h 720000"/>
              <a:gd name="connsiteX3" fmla="*/ 0 w 2362500"/>
              <a:gd name="connsiteY3" fmla="*/ 720000 h 720000"/>
              <a:gd name="connsiteX4" fmla="*/ 0 w 23625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2500" h="720000">
                <a:moveTo>
                  <a:pt x="0" y="0"/>
                </a:moveTo>
                <a:lnTo>
                  <a:pt x="2362500" y="0"/>
                </a:lnTo>
                <a:lnTo>
                  <a:pt x="23625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ctr" defTabSz="1333500">
              <a:lnSpc>
                <a:spcPct val="100000"/>
              </a:lnSpc>
              <a:spcBef>
                <a:spcPct val="0"/>
              </a:spcBef>
              <a:spcAft>
                <a:spcPct val="35000"/>
              </a:spcAft>
              <a:defRPr cap="all"/>
            </a:pPr>
            <a:r>
              <a:rPr lang="en-US" sz="2400" kern="1200" dirty="0" smtClean="0"/>
              <a:t>Content</a:t>
            </a:r>
            <a:endParaRPr lang="en-US" sz="2400" kern="1200" dirty="0"/>
          </a:p>
        </p:txBody>
      </p:sp>
      <p:grpSp>
        <p:nvGrpSpPr>
          <p:cNvPr id="13" name="Group 12"/>
          <p:cNvGrpSpPr>
            <a:grpSpLocks noChangeAspect="1"/>
          </p:cNvGrpSpPr>
          <p:nvPr/>
        </p:nvGrpSpPr>
        <p:grpSpPr>
          <a:xfrm>
            <a:off x="5428174" y="1310952"/>
            <a:ext cx="1335653" cy="886529"/>
            <a:chOff x="3622424" y="1628539"/>
            <a:chExt cx="2171213" cy="1441125"/>
          </a:xfrm>
        </p:grpSpPr>
        <p:sp>
          <p:nvSpPr>
            <p:cNvPr id="4" name="Rectangular Callout 3"/>
            <p:cNvSpPr/>
            <p:nvPr/>
          </p:nvSpPr>
          <p:spPr>
            <a:xfrm>
              <a:off x="3622424" y="1628539"/>
              <a:ext cx="2171213" cy="1441125"/>
            </a:xfrm>
            <a:prstGeom prst="wedgeRectCallout">
              <a:avLst/>
            </a:prstGeom>
          </p:spPr>
          <p:style>
            <a:lnRef idx="0">
              <a:schemeClr val="lt1">
                <a:alpha val="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12" name="Rectangle 11" descr="Light Bulb and Gear"/>
            <p:cNvSpPr/>
            <p:nvPr/>
          </p:nvSpPr>
          <p:spPr>
            <a:xfrm>
              <a:off x="4387990" y="2029061"/>
              <a:ext cx="640080" cy="640080"/>
            </a:xfrm>
            <a:prstGeom prst="rect">
              <a:avLst/>
            </a:prstGeom>
            <a:blipFill>
              <a:blip r:embed="rId2">
                <a:extLst>
                  <a:ext uri="{28A0092B-C50C-407E-A947-70E740481C1C}">
                    <a14:useLocalDpi xmlns:a14="http://schemas.microsoft.com/office/drawing/2010/main" val="0"/>
                  </a:ext>
                  <a:ext uri="{96DAC541-7B7A-43D3-8B79-37D633B846F1}">
                    <asvg:svgBlip xmlns:lc="http://schemas.openxmlformats.org/drawingml/2006/lockedCanvas" xmlns="" xmlns:asvg="http://schemas.microsoft.com/office/drawing/2016/SVG/main" xmlns:dgm="http://schemas.openxmlformats.org/drawingml/2006/diagram" r:embed="rId5"/>
                  </a:ext>
                </a:extLst>
              </a:blip>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sp>
        <p:nvSpPr>
          <p:cNvPr id="16" name="Title 1">
            <a:extLst>
              <a:ext uri="{FF2B5EF4-FFF2-40B4-BE49-F238E27FC236}">
                <a16:creationId xmlns:a16="http://schemas.microsoft.com/office/drawing/2014/main" id="{23F6D5E8-15CF-4755-910B-1B5A1E777357}"/>
              </a:ext>
            </a:extLst>
          </p:cNvPr>
          <p:cNvSpPr>
            <a:spLocks noGrp="1"/>
          </p:cNvSpPr>
          <p:nvPr>
            <p:ph type="title"/>
          </p:nvPr>
        </p:nvSpPr>
        <p:spPr>
          <a:xfrm>
            <a:off x="0" y="-58189"/>
            <a:ext cx="12192000" cy="945567"/>
          </a:xfrm>
        </p:spPr>
        <p:txBody>
          <a:bodyPr>
            <a:normAutofit/>
          </a:bodyPr>
          <a:lstStyle/>
          <a:p>
            <a:pPr algn="ctr"/>
            <a:r>
              <a:rPr lang="en-US" dirty="0" smtClean="0"/>
              <a:t>Decision-making, Goal Setting, and Feedback</a:t>
            </a:r>
            <a:endParaRPr lang="en-US" dirty="0"/>
          </a:p>
        </p:txBody>
      </p:sp>
      <p:sp>
        <p:nvSpPr>
          <p:cNvPr id="15" name="TextBox 14"/>
          <p:cNvSpPr txBox="1">
            <a:spLocks noChangeAspect="1"/>
          </p:cNvSpPr>
          <p:nvPr/>
        </p:nvSpPr>
        <p:spPr>
          <a:xfrm>
            <a:off x="1481667" y="2907452"/>
            <a:ext cx="7671858" cy="3477875"/>
          </a:xfrm>
          <a:prstGeom prst="rect">
            <a:avLst/>
          </a:prstGeom>
          <a:noFill/>
        </p:spPr>
        <p:txBody>
          <a:bodyPr wrap="square" rtlCol="0">
            <a:spAutoFit/>
          </a:bodyPr>
          <a:lstStyle/>
          <a:p>
            <a:r>
              <a:rPr lang="en-US" sz="2000" dirty="0" smtClean="0">
                <a:solidFill>
                  <a:schemeClr val="bg1"/>
                </a:solidFill>
              </a:rPr>
              <a:t>The Decision-making Model</a:t>
            </a:r>
          </a:p>
          <a:p>
            <a:r>
              <a:rPr lang="en-US" sz="2000" dirty="0" smtClean="0">
                <a:solidFill>
                  <a:schemeClr val="bg1"/>
                </a:solidFill>
              </a:rPr>
              <a:t>	Decision-making</a:t>
            </a:r>
          </a:p>
          <a:p>
            <a:endParaRPr lang="en-US" sz="2000" dirty="0">
              <a:solidFill>
                <a:schemeClr val="bg1"/>
              </a:solidFill>
            </a:endParaRPr>
          </a:p>
          <a:p>
            <a:r>
              <a:rPr lang="en-US" sz="2000" dirty="0" smtClean="0">
                <a:solidFill>
                  <a:schemeClr val="bg1"/>
                </a:solidFill>
              </a:rPr>
              <a:t>Effective Goal Setting</a:t>
            </a:r>
          </a:p>
          <a:p>
            <a:r>
              <a:rPr lang="en-US" sz="2000" dirty="0" smtClean="0">
                <a:solidFill>
                  <a:schemeClr val="bg1"/>
                </a:solidFill>
              </a:rPr>
              <a:t>	Goal Setting</a:t>
            </a:r>
          </a:p>
          <a:p>
            <a:r>
              <a:rPr lang="en-US" sz="2000" dirty="0">
                <a:solidFill>
                  <a:schemeClr val="bg1"/>
                </a:solidFill>
              </a:rPr>
              <a:t>	</a:t>
            </a:r>
            <a:r>
              <a:rPr lang="en-US" sz="2000" dirty="0" smtClean="0">
                <a:solidFill>
                  <a:schemeClr val="bg1"/>
                </a:solidFill>
              </a:rPr>
              <a:t>Characteristics of Effective Goal Setting</a:t>
            </a:r>
          </a:p>
          <a:p>
            <a:endParaRPr lang="en-US" sz="2000" dirty="0">
              <a:solidFill>
                <a:schemeClr val="bg1"/>
              </a:solidFill>
            </a:endParaRPr>
          </a:p>
          <a:p>
            <a:r>
              <a:rPr lang="en-US" sz="2000" dirty="0" smtClean="0">
                <a:solidFill>
                  <a:schemeClr val="bg1"/>
                </a:solidFill>
              </a:rPr>
              <a:t>Effective Feedback</a:t>
            </a:r>
          </a:p>
          <a:p>
            <a:r>
              <a:rPr lang="en-US" sz="2000" dirty="0">
                <a:solidFill>
                  <a:schemeClr val="bg1"/>
                </a:solidFill>
              </a:rPr>
              <a:t>	</a:t>
            </a:r>
            <a:r>
              <a:rPr lang="en-US" sz="2000" dirty="0" smtClean="0">
                <a:solidFill>
                  <a:schemeClr val="bg1"/>
                </a:solidFill>
              </a:rPr>
              <a:t>Feedback</a:t>
            </a:r>
          </a:p>
          <a:p>
            <a:r>
              <a:rPr lang="en-US" sz="2000" dirty="0">
                <a:solidFill>
                  <a:schemeClr val="bg1"/>
                </a:solidFill>
              </a:rPr>
              <a:t>	Situation – Behaviour – Impact Feedback Tool</a:t>
            </a:r>
            <a:endParaRPr lang="en-US" sz="2000" dirty="0" smtClean="0">
              <a:solidFill>
                <a:schemeClr val="bg1"/>
              </a:solidFill>
            </a:endParaRPr>
          </a:p>
          <a:p>
            <a:r>
              <a:rPr lang="en-US" sz="2000" dirty="0" smtClean="0">
                <a:solidFill>
                  <a:schemeClr val="bg1"/>
                </a:solidFill>
              </a:rPr>
              <a:t>	Johari Window</a:t>
            </a:r>
            <a:endParaRPr lang="en-CA" sz="2000" dirty="0" smtClean="0">
              <a:solidFill>
                <a:schemeClr val="bg1"/>
              </a:solidFill>
            </a:endParaRPr>
          </a:p>
        </p:txBody>
      </p:sp>
    </p:spTree>
    <p:extLst>
      <p:ext uri="{BB962C8B-B14F-4D97-AF65-F5344CB8AC3E}">
        <p14:creationId xmlns:p14="http://schemas.microsoft.com/office/powerpoint/2010/main" val="3180469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spect="1"/>
          </p:cNvSpPr>
          <p:nvPr/>
        </p:nvSpPr>
        <p:spPr>
          <a:xfrm>
            <a:off x="2103120" y="2103120"/>
            <a:ext cx="7525512" cy="2115050"/>
          </a:xfrm>
          <a:prstGeom prst="rect">
            <a:avLst/>
          </a:prstGeom>
          <a:noFill/>
        </p:spPr>
        <p:txBody>
          <a:bodyPr wrap="square" rtlCol="0">
            <a:spAutoFit/>
          </a:bodyPr>
          <a:lstStyle/>
          <a:p>
            <a:r>
              <a:rPr lang="en-CA" sz="2000" dirty="0">
                <a:solidFill>
                  <a:schemeClr val="bg1"/>
                </a:solidFill>
              </a:rPr>
              <a:t>A model used to evaluate the extent of open and authentic communications between individuals.  It is an imaginary window with four panes that each represent a dimension of knowledge about a person</a:t>
            </a:r>
            <a:r>
              <a:rPr lang="en-CA" sz="2000" dirty="0" smtClean="0">
                <a:solidFill>
                  <a:schemeClr val="bg1"/>
                </a:solidFill>
              </a:rPr>
              <a:t>.</a:t>
            </a:r>
          </a:p>
          <a:p>
            <a:endParaRPr lang="en-US" sz="2000" dirty="0">
              <a:solidFill>
                <a:schemeClr val="bg1"/>
              </a:solidFill>
            </a:endParaRPr>
          </a:p>
          <a:p>
            <a:r>
              <a:rPr lang="en-US" sz="2000" dirty="0">
                <a:solidFill>
                  <a:srgbClr val="0070C0"/>
                </a:solidFill>
              </a:rPr>
              <a:t>The goal is to increase the amount of information about the self that is known both to the self and to </a:t>
            </a:r>
            <a:r>
              <a:rPr lang="en-US" sz="2000" dirty="0" smtClean="0">
                <a:solidFill>
                  <a:srgbClr val="0070C0"/>
                </a:solidFill>
              </a:rPr>
              <a:t>others</a:t>
            </a:r>
            <a:r>
              <a:rPr lang="en-US" sz="2000" dirty="0" smtClean="0">
                <a:solidFill>
                  <a:schemeClr val="bg1"/>
                </a:solidFill>
              </a:rPr>
              <a:t>.</a:t>
            </a:r>
            <a:endParaRPr lang="en-CA" sz="2000" dirty="0">
              <a:solidFill>
                <a:schemeClr val="bg1"/>
              </a:solidFill>
            </a:endParaRPr>
          </a:p>
        </p:txBody>
      </p:sp>
      <p:sp>
        <p:nvSpPr>
          <p:cNvPr id="3" name="Title 2"/>
          <p:cNvSpPr>
            <a:spLocks noGrp="1"/>
          </p:cNvSpPr>
          <p:nvPr>
            <p:ph type="title"/>
          </p:nvPr>
        </p:nvSpPr>
        <p:spPr/>
        <p:txBody>
          <a:bodyPr/>
          <a:lstStyle/>
          <a:p>
            <a:r>
              <a:rPr lang="en-US" dirty="0" smtClean="0"/>
              <a:t>Johari Window</a:t>
            </a:r>
            <a:endParaRPr lang="en-CA" dirty="0"/>
          </a:p>
        </p:txBody>
      </p:sp>
      <p:sp>
        <p:nvSpPr>
          <p:cNvPr id="4" name="TextBox 3"/>
          <p:cNvSpPr txBox="1"/>
          <p:nvPr/>
        </p:nvSpPr>
        <p:spPr>
          <a:xfrm>
            <a:off x="1086426" y="1911892"/>
            <a:ext cx="925253" cy="1862048"/>
          </a:xfrm>
          <a:prstGeom prst="rect">
            <a:avLst/>
          </a:prstGeom>
          <a:noFill/>
        </p:spPr>
        <p:txBody>
          <a:bodyPr wrap="none" rtlCol="0">
            <a:spAutoFit/>
          </a:bodyPr>
          <a:lstStyle/>
          <a:p>
            <a:r>
              <a:rPr lang="en-US" sz="11500" dirty="0" smtClean="0"/>
              <a:t>“</a:t>
            </a:r>
            <a:endParaRPr lang="en-CA" sz="11500" dirty="0"/>
          </a:p>
        </p:txBody>
      </p:sp>
      <p:sp>
        <p:nvSpPr>
          <p:cNvPr id="5" name="TextBox 4"/>
          <p:cNvSpPr txBox="1"/>
          <p:nvPr/>
        </p:nvSpPr>
        <p:spPr>
          <a:xfrm>
            <a:off x="10176932" y="2100888"/>
            <a:ext cx="780983" cy="1846659"/>
          </a:xfrm>
          <a:prstGeom prst="rect">
            <a:avLst/>
          </a:prstGeom>
          <a:noFill/>
        </p:spPr>
        <p:txBody>
          <a:bodyPr wrap="none" rtlCol="0">
            <a:spAutoFit/>
          </a:bodyPr>
          <a:lstStyle/>
          <a:p>
            <a:r>
              <a:rPr lang="en-US" sz="9600" dirty="0"/>
              <a:t>”</a:t>
            </a:r>
            <a:endParaRPr lang="en-CA" sz="9600" dirty="0"/>
          </a:p>
          <a:p>
            <a:endParaRPr lang="en-CA" dirty="0"/>
          </a:p>
        </p:txBody>
      </p:sp>
      <p:grpSp>
        <p:nvGrpSpPr>
          <p:cNvPr id="12" name="Group 11"/>
          <p:cNvGrpSpPr/>
          <p:nvPr/>
        </p:nvGrpSpPr>
        <p:grpSpPr>
          <a:xfrm>
            <a:off x="11064240" y="137160"/>
            <a:ext cx="838565" cy="838565"/>
            <a:chOff x="1523008" y="1464335"/>
            <a:chExt cx="838565" cy="838565"/>
          </a:xfrm>
        </p:grpSpPr>
        <p:sp>
          <p:nvSpPr>
            <p:cNvPr id="13" name="Oval 12"/>
            <p:cNvSpPr/>
            <p:nvPr/>
          </p:nvSpPr>
          <p:spPr>
            <a:xfrm>
              <a:off x="1523008" y="1464335"/>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1683170" y="1468593"/>
              <a:ext cx="527710"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R</a:t>
              </a:r>
            </a:p>
          </p:txBody>
        </p:sp>
      </p:grpSp>
      <p:cxnSp>
        <p:nvCxnSpPr>
          <p:cNvPr id="10" name="Straight Connector 9"/>
          <p:cNvCxnSpPr/>
          <p:nvPr/>
        </p:nvCxnSpPr>
        <p:spPr>
          <a:xfrm>
            <a:off x="472440" y="6629400"/>
            <a:ext cx="1124712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11064240" y="1188720"/>
            <a:ext cx="838565" cy="838565"/>
            <a:chOff x="2003721" y="2470291"/>
            <a:chExt cx="838565" cy="838565"/>
          </a:xfrm>
        </p:grpSpPr>
        <p:sp>
          <p:nvSpPr>
            <p:cNvPr id="16" name="Oval 15"/>
            <p:cNvSpPr/>
            <p:nvPr/>
          </p:nvSpPr>
          <p:spPr>
            <a:xfrm>
              <a:off x="2003721" y="2470291"/>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Rectangle 16"/>
            <p:cNvSpPr/>
            <p:nvPr/>
          </p:nvSpPr>
          <p:spPr>
            <a:xfrm>
              <a:off x="2150202" y="2498354"/>
              <a:ext cx="551754"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rPr>
                <a:t>U</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19" name="Rectangle 18"/>
          <p:cNvSpPr/>
          <p:nvPr/>
        </p:nvSpPr>
        <p:spPr>
          <a:xfrm>
            <a:off x="3938690" y="6396391"/>
            <a:ext cx="7971452" cy="253916"/>
          </a:xfrm>
          <a:prstGeom prst="rect">
            <a:avLst/>
          </a:prstGeom>
        </p:spPr>
        <p:txBody>
          <a:bodyPr wrap="square">
            <a:spAutoFit/>
          </a:bodyPr>
          <a:lstStyle/>
          <a:p>
            <a:r>
              <a:rPr lang="en-US" sz="1050" dirty="0"/>
              <a:t>VandenBos, G. R. (Ed.). (2007). APA Dictionary of Psychology. Washington, DC, US: American Psychological Association.</a:t>
            </a:r>
          </a:p>
        </p:txBody>
      </p:sp>
    </p:spTree>
    <p:extLst>
      <p:ext uri="{BB962C8B-B14F-4D97-AF65-F5344CB8AC3E}">
        <p14:creationId xmlns:p14="http://schemas.microsoft.com/office/powerpoint/2010/main" val="723126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spect="1"/>
          </p:cNvSpPr>
          <p:nvPr/>
        </p:nvSpPr>
        <p:spPr>
          <a:xfrm>
            <a:off x="2011680" y="1485398"/>
            <a:ext cx="7994177" cy="4708981"/>
          </a:xfrm>
          <a:prstGeom prst="rect">
            <a:avLst/>
          </a:prstGeom>
          <a:noFill/>
        </p:spPr>
        <p:txBody>
          <a:bodyPr wrap="square" rtlCol="0">
            <a:spAutoFit/>
          </a:bodyPr>
          <a:lstStyle/>
          <a:p>
            <a:r>
              <a:rPr lang="en-CA" sz="2000" dirty="0" smtClean="0">
                <a:solidFill>
                  <a:srgbClr val="FF0000"/>
                </a:solidFill>
              </a:rPr>
              <a:t>Open pane</a:t>
            </a:r>
          </a:p>
          <a:p>
            <a:r>
              <a:rPr lang="en-CA" sz="2000" dirty="0">
                <a:solidFill>
                  <a:schemeClr val="bg1"/>
                </a:solidFill>
              </a:rPr>
              <a:t>	</a:t>
            </a:r>
            <a:r>
              <a:rPr lang="en-CA" sz="2000" dirty="0" smtClean="0">
                <a:solidFill>
                  <a:schemeClr val="bg1"/>
                </a:solidFill>
              </a:rPr>
              <a:t>contains </a:t>
            </a:r>
            <a:r>
              <a:rPr lang="en-CA" sz="2000" dirty="0">
                <a:solidFill>
                  <a:schemeClr val="bg1"/>
                </a:solidFill>
              </a:rPr>
              <a:t>information about the person that is known both </a:t>
            </a:r>
            <a:r>
              <a:rPr lang="en-CA" sz="2000" dirty="0" smtClean="0">
                <a:solidFill>
                  <a:schemeClr val="bg1"/>
                </a:solidFill>
              </a:rPr>
              <a:t>	to </a:t>
            </a:r>
            <a:r>
              <a:rPr lang="en-CA" sz="2000" dirty="0">
                <a:solidFill>
                  <a:schemeClr val="bg1"/>
                </a:solidFill>
              </a:rPr>
              <a:t>the person and to others, </a:t>
            </a:r>
            <a:endParaRPr lang="en-CA" sz="2000" dirty="0" smtClean="0">
              <a:solidFill>
                <a:schemeClr val="bg1"/>
              </a:solidFill>
            </a:endParaRPr>
          </a:p>
          <a:p>
            <a:pPr marL="457200" indent="-457200">
              <a:buAutoNum type="alphaLcParenBoth"/>
            </a:pPr>
            <a:endParaRPr lang="en-CA" sz="2000" dirty="0">
              <a:solidFill>
                <a:schemeClr val="bg1"/>
              </a:solidFill>
            </a:endParaRPr>
          </a:p>
          <a:p>
            <a:r>
              <a:rPr lang="en-CA" sz="2000" dirty="0" smtClean="0">
                <a:solidFill>
                  <a:srgbClr val="FF0000"/>
                </a:solidFill>
              </a:rPr>
              <a:t>Blind pane</a:t>
            </a:r>
          </a:p>
          <a:p>
            <a:r>
              <a:rPr lang="en-CA" sz="2000" dirty="0">
                <a:solidFill>
                  <a:schemeClr val="bg1"/>
                </a:solidFill>
              </a:rPr>
              <a:t>	</a:t>
            </a:r>
            <a:r>
              <a:rPr lang="en-CA" sz="2000" dirty="0" smtClean="0">
                <a:solidFill>
                  <a:schemeClr val="bg1"/>
                </a:solidFill>
              </a:rPr>
              <a:t>contains </a:t>
            </a:r>
            <a:r>
              <a:rPr lang="en-CA" sz="2000" dirty="0">
                <a:solidFill>
                  <a:schemeClr val="bg1"/>
                </a:solidFill>
              </a:rPr>
              <a:t>information about the person that is known only to </a:t>
            </a:r>
            <a:r>
              <a:rPr lang="en-CA" sz="2000" dirty="0" smtClean="0">
                <a:solidFill>
                  <a:schemeClr val="bg1"/>
                </a:solidFill>
              </a:rPr>
              <a:t>	others</a:t>
            </a:r>
            <a:r>
              <a:rPr lang="en-CA" sz="2000" dirty="0">
                <a:solidFill>
                  <a:schemeClr val="bg1"/>
                </a:solidFill>
              </a:rPr>
              <a:t>, </a:t>
            </a:r>
            <a:endParaRPr lang="en-CA" sz="2000" dirty="0" smtClean="0">
              <a:solidFill>
                <a:schemeClr val="bg1"/>
              </a:solidFill>
            </a:endParaRPr>
          </a:p>
          <a:p>
            <a:endParaRPr lang="en-CA" sz="2000" dirty="0">
              <a:solidFill>
                <a:schemeClr val="bg1"/>
              </a:solidFill>
            </a:endParaRPr>
          </a:p>
          <a:p>
            <a:r>
              <a:rPr lang="en-CA" sz="2000" dirty="0">
                <a:solidFill>
                  <a:srgbClr val="FF0000"/>
                </a:solidFill>
              </a:rPr>
              <a:t>Hidden pane</a:t>
            </a:r>
          </a:p>
          <a:p>
            <a:r>
              <a:rPr lang="en-CA" sz="2000" dirty="0" smtClean="0">
                <a:solidFill>
                  <a:schemeClr val="bg1"/>
                </a:solidFill>
              </a:rPr>
              <a:t>	contains </a:t>
            </a:r>
            <a:r>
              <a:rPr lang="en-CA" sz="2000" dirty="0">
                <a:solidFill>
                  <a:schemeClr val="bg1"/>
                </a:solidFill>
              </a:rPr>
              <a:t>information about the person that is known only to </a:t>
            </a:r>
            <a:r>
              <a:rPr lang="en-CA" sz="2000" dirty="0" smtClean="0">
                <a:solidFill>
                  <a:schemeClr val="bg1"/>
                </a:solidFill>
              </a:rPr>
              <a:t>	the </a:t>
            </a:r>
            <a:r>
              <a:rPr lang="en-CA" sz="2000" dirty="0">
                <a:solidFill>
                  <a:schemeClr val="bg1"/>
                </a:solidFill>
              </a:rPr>
              <a:t>person, and </a:t>
            </a:r>
            <a:endParaRPr lang="en-CA" sz="2000" dirty="0" smtClean="0">
              <a:solidFill>
                <a:schemeClr val="bg1"/>
              </a:solidFill>
            </a:endParaRPr>
          </a:p>
          <a:p>
            <a:endParaRPr lang="en-CA" sz="2000" dirty="0">
              <a:solidFill>
                <a:schemeClr val="bg1"/>
              </a:solidFill>
            </a:endParaRPr>
          </a:p>
          <a:p>
            <a:r>
              <a:rPr lang="en-CA" sz="2000" dirty="0">
                <a:solidFill>
                  <a:srgbClr val="FF0000"/>
                </a:solidFill>
              </a:rPr>
              <a:t>Unknown pane</a:t>
            </a:r>
          </a:p>
          <a:p>
            <a:r>
              <a:rPr lang="en-CA" sz="2000" dirty="0" smtClean="0">
                <a:solidFill>
                  <a:schemeClr val="bg1"/>
                </a:solidFill>
              </a:rPr>
              <a:t>	contains </a:t>
            </a:r>
            <a:r>
              <a:rPr lang="en-CA" sz="2000" dirty="0">
                <a:solidFill>
                  <a:schemeClr val="bg1"/>
                </a:solidFill>
              </a:rPr>
              <a:t>information about the person that is known neither </a:t>
            </a:r>
            <a:r>
              <a:rPr lang="en-CA" sz="2000" dirty="0" smtClean="0">
                <a:solidFill>
                  <a:schemeClr val="bg1"/>
                </a:solidFill>
              </a:rPr>
              <a:t>	to </a:t>
            </a:r>
            <a:r>
              <a:rPr lang="en-CA" sz="2000" dirty="0">
                <a:solidFill>
                  <a:schemeClr val="bg1"/>
                </a:solidFill>
              </a:rPr>
              <a:t>the person nor to others. </a:t>
            </a:r>
          </a:p>
        </p:txBody>
      </p:sp>
      <p:sp>
        <p:nvSpPr>
          <p:cNvPr id="3" name="Title 2"/>
          <p:cNvSpPr>
            <a:spLocks noGrp="1"/>
          </p:cNvSpPr>
          <p:nvPr>
            <p:ph type="title"/>
          </p:nvPr>
        </p:nvSpPr>
        <p:spPr/>
        <p:txBody>
          <a:bodyPr/>
          <a:lstStyle/>
          <a:p>
            <a:r>
              <a:rPr lang="en-US" dirty="0" smtClean="0"/>
              <a:t>Johari Window</a:t>
            </a:r>
            <a:endParaRPr lang="en-CA" dirty="0"/>
          </a:p>
        </p:txBody>
      </p:sp>
      <p:sp>
        <p:nvSpPr>
          <p:cNvPr id="4" name="TextBox 3"/>
          <p:cNvSpPr txBox="1"/>
          <p:nvPr/>
        </p:nvSpPr>
        <p:spPr>
          <a:xfrm>
            <a:off x="1086426" y="1911892"/>
            <a:ext cx="925253" cy="1862048"/>
          </a:xfrm>
          <a:prstGeom prst="rect">
            <a:avLst/>
          </a:prstGeom>
          <a:noFill/>
        </p:spPr>
        <p:txBody>
          <a:bodyPr wrap="none" rtlCol="0">
            <a:spAutoFit/>
          </a:bodyPr>
          <a:lstStyle/>
          <a:p>
            <a:r>
              <a:rPr lang="en-US" sz="11500" dirty="0" smtClean="0"/>
              <a:t>“</a:t>
            </a:r>
            <a:endParaRPr lang="en-CA" sz="11500" dirty="0"/>
          </a:p>
        </p:txBody>
      </p:sp>
      <p:sp>
        <p:nvSpPr>
          <p:cNvPr id="5" name="TextBox 4"/>
          <p:cNvSpPr txBox="1"/>
          <p:nvPr/>
        </p:nvSpPr>
        <p:spPr>
          <a:xfrm>
            <a:off x="10176932" y="2100888"/>
            <a:ext cx="780983" cy="1846659"/>
          </a:xfrm>
          <a:prstGeom prst="rect">
            <a:avLst/>
          </a:prstGeom>
          <a:noFill/>
        </p:spPr>
        <p:txBody>
          <a:bodyPr wrap="none" rtlCol="0">
            <a:spAutoFit/>
          </a:bodyPr>
          <a:lstStyle/>
          <a:p>
            <a:r>
              <a:rPr lang="en-US" sz="9600" dirty="0"/>
              <a:t>”</a:t>
            </a:r>
            <a:endParaRPr lang="en-CA" sz="9600" dirty="0"/>
          </a:p>
          <a:p>
            <a:endParaRPr lang="en-CA" dirty="0"/>
          </a:p>
        </p:txBody>
      </p:sp>
      <p:grpSp>
        <p:nvGrpSpPr>
          <p:cNvPr id="12" name="Group 11"/>
          <p:cNvGrpSpPr/>
          <p:nvPr/>
        </p:nvGrpSpPr>
        <p:grpSpPr>
          <a:xfrm>
            <a:off x="11064240" y="137160"/>
            <a:ext cx="838565" cy="838565"/>
            <a:chOff x="1523008" y="1464335"/>
            <a:chExt cx="838565" cy="838565"/>
          </a:xfrm>
        </p:grpSpPr>
        <p:sp>
          <p:nvSpPr>
            <p:cNvPr id="13" name="Oval 12"/>
            <p:cNvSpPr/>
            <p:nvPr/>
          </p:nvSpPr>
          <p:spPr>
            <a:xfrm>
              <a:off x="1523008" y="1464335"/>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1683170" y="1468593"/>
              <a:ext cx="527710"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R</a:t>
              </a:r>
            </a:p>
          </p:txBody>
        </p:sp>
      </p:grpSp>
      <p:cxnSp>
        <p:nvCxnSpPr>
          <p:cNvPr id="10" name="Straight Connector 9"/>
          <p:cNvCxnSpPr/>
          <p:nvPr/>
        </p:nvCxnSpPr>
        <p:spPr>
          <a:xfrm>
            <a:off x="472440" y="6629400"/>
            <a:ext cx="1124712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11064240" y="1188720"/>
            <a:ext cx="838565" cy="838565"/>
            <a:chOff x="2003721" y="2470291"/>
            <a:chExt cx="838565" cy="838565"/>
          </a:xfrm>
        </p:grpSpPr>
        <p:sp>
          <p:nvSpPr>
            <p:cNvPr id="16" name="Oval 15"/>
            <p:cNvSpPr/>
            <p:nvPr/>
          </p:nvSpPr>
          <p:spPr>
            <a:xfrm>
              <a:off x="2003721" y="2470291"/>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Rectangle 16"/>
            <p:cNvSpPr/>
            <p:nvPr/>
          </p:nvSpPr>
          <p:spPr>
            <a:xfrm>
              <a:off x="2150202" y="2498354"/>
              <a:ext cx="551754"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rPr>
                <a:t>U</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19" name="Rectangle 18"/>
          <p:cNvSpPr/>
          <p:nvPr/>
        </p:nvSpPr>
        <p:spPr>
          <a:xfrm>
            <a:off x="3938690" y="6396391"/>
            <a:ext cx="7971452" cy="253916"/>
          </a:xfrm>
          <a:prstGeom prst="rect">
            <a:avLst/>
          </a:prstGeom>
        </p:spPr>
        <p:txBody>
          <a:bodyPr wrap="square">
            <a:spAutoFit/>
          </a:bodyPr>
          <a:lstStyle/>
          <a:p>
            <a:r>
              <a:rPr lang="en-US" sz="1050" dirty="0"/>
              <a:t>VandenBos, G. R. (Ed.). (2007). APA Dictionary of Psychology. Washington, DC, US: American Psychological Association.</a:t>
            </a:r>
          </a:p>
        </p:txBody>
      </p:sp>
    </p:spTree>
    <p:extLst>
      <p:ext uri="{BB962C8B-B14F-4D97-AF65-F5344CB8AC3E}">
        <p14:creationId xmlns:p14="http://schemas.microsoft.com/office/powerpoint/2010/main" val="7018898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Johari</a:t>
            </a:r>
            <a:r>
              <a:rPr lang="en-US" sz="3200" dirty="0" smtClean="0"/>
              <a:t> Window - Illustration</a:t>
            </a:r>
            <a:endParaRPr lang="en-CA" sz="3200" dirty="0"/>
          </a:p>
        </p:txBody>
      </p:sp>
      <p:grpSp>
        <p:nvGrpSpPr>
          <p:cNvPr id="12" name="Group 11"/>
          <p:cNvGrpSpPr/>
          <p:nvPr/>
        </p:nvGrpSpPr>
        <p:grpSpPr>
          <a:xfrm>
            <a:off x="11064240" y="137160"/>
            <a:ext cx="838565" cy="838565"/>
            <a:chOff x="1523008" y="1464335"/>
            <a:chExt cx="838565" cy="838565"/>
          </a:xfrm>
        </p:grpSpPr>
        <p:sp>
          <p:nvSpPr>
            <p:cNvPr id="13" name="Oval 12"/>
            <p:cNvSpPr/>
            <p:nvPr/>
          </p:nvSpPr>
          <p:spPr>
            <a:xfrm>
              <a:off x="1523008" y="1464335"/>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1683170" y="1468593"/>
              <a:ext cx="527710"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R</a:t>
              </a:r>
            </a:p>
          </p:txBody>
        </p:sp>
      </p:grpSp>
      <p:cxnSp>
        <p:nvCxnSpPr>
          <p:cNvPr id="10" name="Straight Connector 9"/>
          <p:cNvCxnSpPr/>
          <p:nvPr/>
        </p:nvCxnSpPr>
        <p:spPr>
          <a:xfrm>
            <a:off x="472440" y="6629400"/>
            <a:ext cx="1124712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11064240" y="1188720"/>
            <a:ext cx="838565" cy="838565"/>
            <a:chOff x="2003721" y="2470291"/>
            <a:chExt cx="838565" cy="838565"/>
          </a:xfrm>
        </p:grpSpPr>
        <p:sp>
          <p:nvSpPr>
            <p:cNvPr id="16" name="Oval 15"/>
            <p:cNvSpPr/>
            <p:nvPr/>
          </p:nvSpPr>
          <p:spPr>
            <a:xfrm>
              <a:off x="2003721" y="2470291"/>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Rectangle 16"/>
            <p:cNvSpPr/>
            <p:nvPr/>
          </p:nvSpPr>
          <p:spPr>
            <a:xfrm>
              <a:off x="2150202" y="2498354"/>
              <a:ext cx="551754"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rPr>
                <a:t>U</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pic>
        <p:nvPicPr>
          <p:cNvPr id="18" name="Picture 17" descr="https://www.mindtools.com/media/Diagrams/Johari-Window-Diagram-New.jpg"/>
          <p:cNvPicPr/>
          <p:nvPr/>
        </p:nvPicPr>
        <p:blipFill>
          <a:blip r:embed="rId2">
            <a:extLst>
              <a:ext uri="{28A0092B-C50C-407E-A947-70E740481C1C}">
                <a14:useLocalDpi xmlns:a14="http://schemas.microsoft.com/office/drawing/2010/main" val="0"/>
              </a:ext>
            </a:extLst>
          </a:blip>
          <a:srcRect/>
          <a:stretch>
            <a:fillRect/>
          </a:stretch>
        </p:blipFill>
        <p:spPr bwMode="auto">
          <a:xfrm>
            <a:off x="2556213" y="1434386"/>
            <a:ext cx="7079574" cy="4699714"/>
          </a:xfrm>
          <a:prstGeom prst="rect">
            <a:avLst/>
          </a:prstGeom>
          <a:noFill/>
          <a:ln w="25400">
            <a:solidFill>
              <a:schemeClr val="tx1"/>
            </a:solidFill>
          </a:ln>
        </p:spPr>
      </p:pic>
      <p:sp>
        <p:nvSpPr>
          <p:cNvPr id="20" name="Rectangle 19"/>
          <p:cNvSpPr/>
          <p:nvPr/>
        </p:nvSpPr>
        <p:spPr>
          <a:xfrm>
            <a:off x="7187862" y="6360961"/>
            <a:ext cx="5232534" cy="405176"/>
          </a:xfrm>
          <a:prstGeom prst="rect">
            <a:avLst/>
          </a:prstGeom>
        </p:spPr>
        <p:txBody>
          <a:bodyPr wrap="square">
            <a:spAutoFit/>
          </a:bodyPr>
          <a:lstStyle/>
          <a:p>
            <a:pPr algn="ctr">
              <a:lnSpc>
                <a:spcPct val="107000"/>
              </a:lnSpc>
            </a:pPr>
            <a:r>
              <a:rPr lang="en-CA" sz="800" dirty="0">
                <a:latin typeface="Calibri" panose="020F0502020204030204" pitchFamily="34" charset="0"/>
                <a:ea typeface="Calibri" panose="020F0502020204030204" pitchFamily="34" charset="0"/>
                <a:cs typeface="Times New Roman" panose="02020603050405020304" pitchFamily="18" charset="0"/>
              </a:rPr>
              <a:t>Source:  https://www.mindtools.com/media/Diagrams/Johari-Window-Diagram-New.jpg</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r>
              <a:rPr lang="en-CA" sz="1100" dirty="0">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69466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810001" y="215285"/>
            <a:ext cx="10571998" cy="710559"/>
          </a:xfrm>
        </p:spPr>
        <p:txBody>
          <a:bodyPr/>
          <a:lstStyle/>
          <a:p>
            <a:r>
              <a:rPr lang="en-US" dirty="0" smtClean="0"/>
              <a:t>Johari </a:t>
            </a:r>
            <a:r>
              <a:rPr lang="en-US" dirty="0" smtClean="0"/>
              <a:t>Window</a:t>
            </a:r>
            <a:endParaRPr lang="en-CA" dirty="0"/>
          </a:p>
        </p:txBody>
      </p:sp>
      <p:grpSp>
        <p:nvGrpSpPr>
          <p:cNvPr id="2" name="Group 1"/>
          <p:cNvGrpSpPr/>
          <p:nvPr/>
        </p:nvGrpSpPr>
        <p:grpSpPr>
          <a:xfrm>
            <a:off x="1264797" y="2969364"/>
            <a:ext cx="2905798" cy="1741303"/>
            <a:chOff x="1264797" y="2969364"/>
            <a:chExt cx="2905798" cy="1741303"/>
          </a:xfrm>
        </p:grpSpPr>
        <p:sp>
          <p:nvSpPr>
            <p:cNvPr id="16" name="Oval 15"/>
            <p:cNvSpPr/>
            <p:nvPr/>
          </p:nvSpPr>
          <p:spPr>
            <a:xfrm>
              <a:off x="1474594" y="2969364"/>
              <a:ext cx="1025019" cy="1025019"/>
            </a:xfrm>
            <a:prstGeom prst="ellipse">
              <a:avLst/>
            </a:prstGeom>
            <a:blipFill>
              <a:blip r:embed="rId2"/>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a:spLocks noChangeAspect="1"/>
            </p:cNvSpPr>
            <p:nvPr/>
          </p:nvSpPr>
          <p:spPr>
            <a:xfrm>
              <a:off x="1264797" y="4125892"/>
              <a:ext cx="1444612" cy="584775"/>
            </a:xfrm>
            <a:prstGeom prst="rect">
              <a:avLst/>
            </a:prstGeom>
            <a:noFill/>
          </p:spPr>
          <p:txBody>
            <a:bodyPr wrap="square" rtlCol="0">
              <a:spAutoFit/>
            </a:bodyPr>
            <a:lstStyle/>
            <a:p>
              <a:pPr algn="ctr"/>
              <a:r>
                <a:rPr lang="en-US" sz="1600" dirty="0" smtClean="0">
                  <a:solidFill>
                    <a:schemeClr val="bg1"/>
                  </a:solidFill>
                </a:rPr>
                <a:t>Sherlock</a:t>
              </a:r>
            </a:p>
            <a:p>
              <a:pPr algn="ctr"/>
              <a:r>
                <a:rPr lang="en-US" sz="1600" dirty="0" smtClean="0">
                  <a:solidFill>
                    <a:schemeClr val="bg1"/>
                  </a:solidFill>
                </a:rPr>
                <a:t>Holmes</a:t>
              </a:r>
              <a:endParaRPr lang="en-CA" sz="1200" dirty="0" smtClean="0">
                <a:solidFill>
                  <a:schemeClr val="bg1"/>
                </a:solidFill>
              </a:endParaRPr>
            </a:p>
          </p:txBody>
        </p:sp>
        <p:sp>
          <p:nvSpPr>
            <p:cNvPr id="28" name="Oval 27"/>
            <p:cNvSpPr/>
            <p:nvPr/>
          </p:nvSpPr>
          <p:spPr>
            <a:xfrm>
              <a:off x="2935780" y="3002374"/>
              <a:ext cx="1025019" cy="1025019"/>
            </a:xfrm>
            <a:prstGeom prst="ellipse">
              <a:avLst/>
            </a:prstGeom>
            <a:blipFill>
              <a:blip r:embed="rId3"/>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a:spLocks noChangeAspect="1"/>
            </p:cNvSpPr>
            <p:nvPr/>
          </p:nvSpPr>
          <p:spPr>
            <a:xfrm>
              <a:off x="2725983" y="4125892"/>
              <a:ext cx="1444612" cy="584775"/>
            </a:xfrm>
            <a:prstGeom prst="rect">
              <a:avLst/>
            </a:prstGeom>
            <a:noFill/>
          </p:spPr>
          <p:txBody>
            <a:bodyPr wrap="square" rtlCol="0">
              <a:spAutoFit/>
            </a:bodyPr>
            <a:lstStyle/>
            <a:p>
              <a:pPr algn="ctr"/>
              <a:r>
                <a:rPr lang="en-US" sz="1600" dirty="0" smtClean="0">
                  <a:solidFill>
                    <a:schemeClr val="bg1"/>
                  </a:solidFill>
                </a:rPr>
                <a:t>Joan</a:t>
              </a:r>
            </a:p>
            <a:p>
              <a:pPr algn="ctr"/>
              <a:r>
                <a:rPr lang="en-US" sz="1600" dirty="0" smtClean="0">
                  <a:solidFill>
                    <a:schemeClr val="bg1"/>
                  </a:solidFill>
                </a:rPr>
                <a:t>Watson</a:t>
              </a:r>
              <a:endParaRPr lang="en-CA" sz="1200" dirty="0" smtClean="0">
                <a:solidFill>
                  <a:schemeClr val="bg1"/>
                </a:solidFill>
              </a:endParaRPr>
            </a:p>
          </p:txBody>
        </p:sp>
      </p:grpSp>
      <p:sp>
        <p:nvSpPr>
          <p:cNvPr id="14" name="Rectangle 13"/>
          <p:cNvSpPr/>
          <p:nvPr/>
        </p:nvSpPr>
        <p:spPr>
          <a:xfrm>
            <a:off x="4602969" y="3127930"/>
            <a:ext cx="5881406" cy="707886"/>
          </a:xfrm>
          <a:prstGeom prst="rect">
            <a:avLst/>
          </a:prstGeom>
        </p:spPr>
        <p:txBody>
          <a:bodyPr wrap="square">
            <a:spAutoFit/>
          </a:bodyPr>
          <a:lstStyle/>
          <a:p>
            <a:pPr algn="ctr"/>
            <a:r>
              <a:rPr lang="en-US" sz="2000" dirty="0" smtClean="0">
                <a:solidFill>
                  <a:schemeClr val="bg1"/>
                </a:solidFill>
              </a:rPr>
              <a:t>Apply the </a:t>
            </a:r>
            <a:r>
              <a:rPr lang="en-US" sz="2000" dirty="0" smtClean="0">
                <a:solidFill>
                  <a:srgbClr val="0070C0"/>
                </a:solidFill>
              </a:rPr>
              <a:t>Johari Window </a:t>
            </a:r>
            <a:endParaRPr lang="en-US" sz="2000" dirty="0">
              <a:solidFill>
                <a:srgbClr val="0070C0"/>
              </a:solidFill>
            </a:endParaRPr>
          </a:p>
          <a:p>
            <a:pPr algn="ctr"/>
            <a:r>
              <a:rPr lang="en-US" sz="2000" dirty="0" smtClean="0">
                <a:solidFill>
                  <a:schemeClr val="bg1"/>
                </a:solidFill>
              </a:rPr>
              <a:t>Sherlock </a:t>
            </a:r>
            <a:r>
              <a:rPr lang="en-US" sz="2000" dirty="0" smtClean="0">
                <a:solidFill>
                  <a:schemeClr val="bg1"/>
                </a:solidFill>
                <a:sym typeface="Wingdings" panose="05000000000000000000" pitchFamily="2" charset="2"/>
              </a:rPr>
              <a:t> Joan or vice versa</a:t>
            </a:r>
            <a:r>
              <a:rPr lang="en-US" sz="2000" dirty="0" smtClean="0">
                <a:solidFill>
                  <a:schemeClr val="bg1"/>
                </a:solidFill>
              </a:rPr>
              <a:t>.</a:t>
            </a:r>
            <a:endParaRPr lang="en-US" sz="2000" dirty="0">
              <a:solidFill>
                <a:schemeClr val="bg1"/>
              </a:solidFill>
            </a:endParaRPr>
          </a:p>
        </p:txBody>
      </p:sp>
      <p:grpSp>
        <p:nvGrpSpPr>
          <p:cNvPr id="15" name="Group 14"/>
          <p:cNvGrpSpPr/>
          <p:nvPr/>
        </p:nvGrpSpPr>
        <p:grpSpPr>
          <a:xfrm>
            <a:off x="11231880" y="104424"/>
            <a:ext cx="843540" cy="838565"/>
            <a:chOff x="2003721" y="4482204"/>
            <a:chExt cx="843540" cy="838565"/>
          </a:xfrm>
        </p:grpSpPr>
        <p:sp>
          <p:nvSpPr>
            <p:cNvPr id="21" name="Oval 20"/>
            <p:cNvSpPr/>
            <p:nvPr/>
          </p:nvSpPr>
          <p:spPr>
            <a:xfrm>
              <a:off x="2003721" y="4482204"/>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Rectangle 21"/>
            <p:cNvSpPr/>
            <p:nvPr/>
          </p:nvSpPr>
          <p:spPr>
            <a:xfrm>
              <a:off x="2031012" y="4530872"/>
              <a:ext cx="816249"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An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grpSp>
        <p:nvGrpSpPr>
          <p:cNvPr id="23" name="Group 22"/>
          <p:cNvGrpSpPr/>
          <p:nvPr/>
        </p:nvGrpSpPr>
        <p:grpSpPr>
          <a:xfrm>
            <a:off x="10217879" y="104424"/>
            <a:ext cx="855886" cy="838565"/>
            <a:chOff x="2151261" y="3476248"/>
            <a:chExt cx="855886" cy="838565"/>
          </a:xfrm>
        </p:grpSpPr>
        <p:sp>
          <p:nvSpPr>
            <p:cNvPr id="24" name="Oval 23"/>
            <p:cNvSpPr/>
            <p:nvPr/>
          </p:nvSpPr>
          <p:spPr>
            <a:xfrm>
              <a:off x="2151261" y="3476248"/>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0" name="Rectangle 29"/>
            <p:cNvSpPr/>
            <p:nvPr/>
          </p:nvSpPr>
          <p:spPr>
            <a:xfrm>
              <a:off x="2163647" y="3526982"/>
              <a:ext cx="843500"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err="1" smtClean="0">
                  <a:ln w="9525" cmpd="sng">
                    <a:solidFill>
                      <a:schemeClr val="accent1"/>
                    </a:solidFill>
                    <a:prstDash val="solid"/>
                  </a:ln>
                  <a:solidFill>
                    <a:srgbClr val="70AD47">
                      <a:tint val="1000"/>
                    </a:srgbClr>
                  </a:solidFill>
                  <a:effectLst>
                    <a:glow rad="38100">
                      <a:schemeClr val="accent1">
                        <a:alpha val="40000"/>
                      </a:schemeClr>
                    </a:glow>
                  </a:effectLst>
                </a:rPr>
                <a:t>Ap</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Tree>
    <p:extLst>
      <p:ext uri="{BB962C8B-B14F-4D97-AF65-F5344CB8AC3E}">
        <p14:creationId xmlns:p14="http://schemas.microsoft.com/office/powerpoint/2010/main" val="5837426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E5A10C92-5805-4C39-9BF6-507F3B9661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Picture 4" descr="Group of coworkers collaborating around a table">
            <a:extLst>
              <a:ext uri="{FF2B5EF4-FFF2-40B4-BE49-F238E27FC236}">
                <a16:creationId xmlns:a16="http://schemas.microsoft.com/office/drawing/2014/main" id="{FB5DBD6C-E8A8-B349-AC85-61C44AAEA056}"/>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6000"/>
                    </a14:imgEffect>
                  </a14:imgLayer>
                </a14:imgProps>
              </a:ext>
              <a:ext uri="{28A0092B-C50C-407E-A947-70E740481C1C}">
                <a14:useLocalDpi xmlns:a14="http://schemas.microsoft.com/office/drawing/2010/main"/>
              </a:ext>
            </a:extLst>
          </a:blip>
          <a:srcRect l="3328" r="3697" b="-1"/>
          <a:stretch/>
        </p:blipFill>
        <p:spPr>
          <a:xfrm>
            <a:off x="-1" y="-1"/>
            <a:ext cx="12203151" cy="6858000"/>
          </a:xfrm>
          <a:prstGeom prst="rect">
            <a:avLst/>
          </a:prstGeom>
        </p:spPr>
      </p:pic>
      <p:sp>
        <p:nvSpPr>
          <p:cNvPr id="25" name="Rectangle 24">
            <a:extLst>
              <a:ext uri="{FF2B5EF4-FFF2-40B4-BE49-F238E27FC236}">
                <a16:creationId xmlns:a16="http://schemas.microsoft.com/office/drawing/2014/main" id="{0C2CC41E-4EEC-4D67-B433-E1CDC58798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153"/>
            <a:ext cx="12192001" cy="6880304"/>
          </a:xfrm>
          <a:prstGeom prst="rect">
            <a:avLst/>
          </a:prstGeom>
          <a:solidFill>
            <a:schemeClr val="accent1">
              <a:alpha val="6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22">
            <a:extLst>
              <a:ext uri="{FF2B5EF4-FFF2-40B4-BE49-F238E27FC236}">
                <a16:creationId xmlns:a16="http://schemas.microsoft.com/office/drawing/2014/main" id="{B114AB90-13F9-48EF-BFF7-7634459AAF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66081D-517B-5D43-A7B4-E67DDEDC0B31}"/>
              </a:ext>
            </a:extLst>
          </p:cNvPr>
          <p:cNvSpPr>
            <a:spLocks noGrp="1"/>
          </p:cNvSpPr>
          <p:nvPr>
            <p:ph type="title"/>
          </p:nvPr>
        </p:nvSpPr>
        <p:spPr>
          <a:xfrm>
            <a:off x="810001" y="4902200"/>
            <a:ext cx="10572000" cy="694862"/>
          </a:xfrm>
        </p:spPr>
        <p:txBody>
          <a:bodyPr vert="horz" lIns="91440" tIns="45720" rIns="91440" bIns="45720" rtlCol="0" anchor="b">
            <a:normAutofit/>
          </a:bodyPr>
          <a:lstStyle/>
          <a:p>
            <a:pPr algn="l">
              <a:lnSpc>
                <a:spcPct val="90000"/>
              </a:lnSpc>
            </a:pPr>
            <a:r>
              <a:rPr lang="en-US" sz="4000" dirty="0"/>
              <a:t>Thank You</a:t>
            </a:r>
            <a:endParaRPr lang="en-US" sz="4000"/>
          </a:p>
        </p:txBody>
      </p:sp>
      <p:sp>
        <p:nvSpPr>
          <p:cNvPr id="3" name="Text Placeholder 2">
            <a:extLst>
              <a:ext uri="{FF2B5EF4-FFF2-40B4-BE49-F238E27FC236}">
                <a16:creationId xmlns:a16="http://schemas.microsoft.com/office/drawing/2014/main" id="{2D219505-9D7D-47EE-B8DA-D2301EBFA319}"/>
              </a:ext>
            </a:extLst>
          </p:cNvPr>
          <p:cNvSpPr>
            <a:spLocks noGrp="1"/>
          </p:cNvSpPr>
          <p:nvPr>
            <p:ph type="body" idx="1"/>
          </p:nvPr>
        </p:nvSpPr>
        <p:spPr>
          <a:xfrm>
            <a:off x="810001" y="5594110"/>
            <a:ext cx="10572000" cy="434974"/>
          </a:xfrm>
        </p:spPr>
        <p:txBody>
          <a:bodyPr vert="horz" lIns="91440" tIns="45720" rIns="91440" bIns="45720" rtlCol="0" anchor="t">
            <a:normAutofit/>
          </a:bodyPr>
          <a:lstStyle/>
          <a:p>
            <a:pPr algn="l"/>
            <a:r>
              <a:rPr lang="en-US" dirty="0" smtClean="0"/>
              <a:t>ebeerwart@nait.ca</a:t>
            </a:r>
            <a:endParaRPr lang="en-US" dirty="0"/>
          </a:p>
        </p:txBody>
      </p:sp>
    </p:spTree>
    <p:extLst>
      <p:ext uri="{BB962C8B-B14F-4D97-AF65-F5344CB8AC3E}">
        <p14:creationId xmlns:p14="http://schemas.microsoft.com/office/powerpoint/2010/main" val="1415831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1638" y="3075057"/>
            <a:ext cx="7048724" cy="707886"/>
          </a:xfrm>
          <a:prstGeom prst="rect">
            <a:avLst/>
          </a:prstGeom>
        </p:spPr>
        <p:txBody>
          <a:bodyPr wrap="none">
            <a:spAutoFit/>
          </a:bodyPr>
          <a:lstStyle/>
          <a:p>
            <a:r>
              <a:rPr lang="en-US" sz="4000" dirty="0" smtClean="0">
                <a:solidFill>
                  <a:schemeClr val="bg1"/>
                </a:solidFill>
              </a:rPr>
              <a:t>The Decision-making Model</a:t>
            </a:r>
            <a:endParaRPr lang="en-CA" dirty="0">
              <a:solidFill>
                <a:schemeClr val="bg1"/>
              </a:solidFill>
            </a:endParaRPr>
          </a:p>
        </p:txBody>
      </p:sp>
    </p:spTree>
    <p:extLst>
      <p:ext uri="{BB962C8B-B14F-4D97-AF65-F5344CB8AC3E}">
        <p14:creationId xmlns:p14="http://schemas.microsoft.com/office/powerpoint/2010/main" val="2835581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spect="1"/>
          </p:cNvSpPr>
          <p:nvPr/>
        </p:nvSpPr>
        <p:spPr>
          <a:xfrm>
            <a:off x="2011680" y="2218823"/>
            <a:ext cx="7994177" cy="1631216"/>
          </a:xfrm>
          <a:prstGeom prst="rect">
            <a:avLst/>
          </a:prstGeom>
          <a:noFill/>
        </p:spPr>
        <p:txBody>
          <a:bodyPr wrap="square" rtlCol="0">
            <a:spAutoFit/>
          </a:bodyPr>
          <a:lstStyle/>
          <a:p>
            <a:r>
              <a:rPr lang="en-CA" sz="2000" dirty="0" smtClean="0">
                <a:solidFill>
                  <a:schemeClr val="bg1"/>
                </a:solidFill>
              </a:rPr>
              <a:t>The </a:t>
            </a:r>
            <a:r>
              <a:rPr lang="en-CA" sz="2000" dirty="0">
                <a:solidFill>
                  <a:srgbClr val="FF0000"/>
                </a:solidFill>
              </a:rPr>
              <a:t>cognitive</a:t>
            </a:r>
            <a:r>
              <a:rPr lang="en-CA" sz="2000" dirty="0">
                <a:solidFill>
                  <a:schemeClr val="bg1"/>
                </a:solidFill>
              </a:rPr>
              <a:t> process of choosing between two or more alternatives, ranging from the relatively clear cut (e.g., ordering a meal at a restaurant) to the complex (e.g., selecting a mate</a:t>
            </a:r>
            <a:r>
              <a:rPr lang="en-CA" sz="2000" dirty="0" smtClean="0">
                <a:solidFill>
                  <a:schemeClr val="bg1"/>
                </a:solidFill>
              </a:rPr>
              <a:t>).</a:t>
            </a:r>
          </a:p>
          <a:p>
            <a:endParaRPr lang="en-CA" sz="2000" dirty="0">
              <a:solidFill>
                <a:schemeClr val="bg1"/>
              </a:solidFill>
            </a:endParaRPr>
          </a:p>
        </p:txBody>
      </p:sp>
      <p:sp>
        <p:nvSpPr>
          <p:cNvPr id="3" name="Title 2"/>
          <p:cNvSpPr>
            <a:spLocks noGrp="1"/>
          </p:cNvSpPr>
          <p:nvPr>
            <p:ph type="title"/>
          </p:nvPr>
        </p:nvSpPr>
        <p:spPr/>
        <p:txBody>
          <a:bodyPr/>
          <a:lstStyle/>
          <a:p>
            <a:r>
              <a:rPr lang="en-US" dirty="0" smtClean="0"/>
              <a:t>Decision-making</a:t>
            </a:r>
            <a:endParaRPr lang="en-CA" dirty="0"/>
          </a:p>
        </p:txBody>
      </p:sp>
      <p:sp>
        <p:nvSpPr>
          <p:cNvPr id="4" name="TextBox 3"/>
          <p:cNvSpPr txBox="1"/>
          <p:nvPr/>
        </p:nvSpPr>
        <p:spPr>
          <a:xfrm>
            <a:off x="1086426" y="1911892"/>
            <a:ext cx="925253" cy="1862048"/>
          </a:xfrm>
          <a:prstGeom prst="rect">
            <a:avLst/>
          </a:prstGeom>
          <a:noFill/>
        </p:spPr>
        <p:txBody>
          <a:bodyPr wrap="none" rtlCol="0">
            <a:spAutoFit/>
          </a:bodyPr>
          <a:lstStyle/>
          <a:p>
            <a:r>
              <a:rPr lang="en-US" sz="11500" dirty="0" smtClean="0"/>
              <a:t>“</a:t>
            </a:r>
            <a:endParaRPr lang="en-CA" sz="11500" dirty="0"/>
          </a:p>
        </p:txBody>
      </p:sp>
      <p:sp>
        <p:nvSpPr>
          <p:cNvPr id="5" name="TextBox 4"/>
          <p:cNvSpPr txBox="1"/>
          <p:nvPr/>
        </p:nvSpPr>
        <p:spPr>
          <a:xfrm>
            <a:off x="10176932" y="2100888"/>
            <a:ext cx="780983" cy="1846659"/>
          </a:xfrm>
          <a:prstGeom prst="rect">
            <a:avLst/>
          </a:prstGeom>
          <a:noFill/>
        </p:spPr>
        <p:txBody>
          <a:bodyPr wrap="none" rtlCol="0">
            <a:spAutoFit/>
          </a:bodyPr>
          <a:lstStyle/>
          <a:p>
            <a:r>
              <a:rPr lang="en-US" sz="9600" dirty="0"/>
              <a:t>”</a:t>
            </a:r>
            <a:endParaRPr lang="en-CA" sz="9600" dirty="0"/>
          </a:p>
          <a:p>
            <a:endParaRPr lang="en-CA" dirty="0"/>
          </a:p>
        </p:txBody>
      </p:sp>
      <p:grpSp>
        <p:nvGrpSpPr>
          <p:cNvPr id="12" name="Group 11"/>
          <p:cNvGrpSpPr/>
          <p:nvPr/>
        </p:nvGrpSpPr>
        <p:grpSpPr>
          <a:xfrm>
            <a:off x="11064240" y="137160"/>
            <a:ext cx="838565" cy="838565"/>
            <a:chOff x="1523008" y="1464335"/>
            <a:chExt cx="838565" cy="838565"/>
          </a:xfrm>
        </p:grpSpPr>
        <p:sp>
          <p:nvSpPr>
            <p:cNvPr id="13" name="Oval 12"/>
            <p:cNvSpPr/>
            <p:nvPr/>
          </p:nvSpPr>
          <p:spPr>
            <a:xfrm>
              <a:off x="1523008" y="1464335"/>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1683170" y="1468593"/>
              <a:ext cx="527710"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R</a:t>
              </a:r>
            </a:p>
          </p:txBody>
        </p:sp>
      </p:grpSp>
      <p:cxnSp>
        <p:nvCxnSpPr>
          <p:cNvPr id="10" name="Straight Connector 9"/>
          <p:cNvCxnSpPr/>
          <p:nvPr/>
        </p:nvCxnSpPr>
        <p:spPr>
          <a:xfrm>
            <a:off x="472440" y="6629400"/>
            <a:ext cx="1124712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11064240" y="1188720"/>
            <a:ext cx="838565" cy="838565"/>
            <a:chOff x="2003721" y="2470291"/>
            <a:chExt cx="838565" cy="838565"/>
          </a:xfrm>
        </p:grpSpPr>
        <p:sp>
          <p:nvSpPr>
            <p:cNvPr id="16" name="Oval 15"/>
            <p:cNvSpPr/>
            <p:nvPr/>
          </p:nvSpPr>
          <p:spPr>
            <a:xfrm>
              <a:off x="2003721" y="2470291"/>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Rectangle 16"/>
            <p:cNvSpPr/>
            <p:nvPr/>
          </p:nvSpPr>
          <p:spPr>
            <a:xfrm>
              <a:off x="2150202" y="2498354"/>
              <a:ext cx="551754"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rPr>
                <a:t>U</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19" name="Rectangle 18"/>
          <p:cNvSpPr/>
          <p:nvPr/>
        </p:nvSpPr>
        <p:spPr>
          <a:xfrm>
            <a:off x="3938690" y="6396391"/>
            <a:ext cx="7971452" cy="253916"/>
          </a:xfrm>
          <a:prstGeom prst="rect">
            <a:avLst/>
          </a:prstGeom>
        </p:spPr>
        <p:txBody>
          <a:bodyPr wrap="square">
            <a:spAutoFit/>
          </a:bodyPr>
          <a:lstStyle/>
          <a:p>
            <a:r>
              <a:rPr lang="en-US" sz="1050" dirty="0"/>
              <a:t>VandenBos, G. R. (Ed.). (2007). APA Dictionary of Psychology. Washington, DC, US: American Psychological Association.</a:t>
            </a:r>
          </a:p>
        </p:txBody>
      </p:sp>
    </p:spTree>
    <p:extLst>
      <p:ext uri="{BB962C8B-B14F-4D97-AF65-F5344CB8AC3E}">
        <p14:creationId xmlns:p14="http://schemas.microsoft.com/office/powerpoint/2010/main" val="89445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spect="1"/>
          </p:cNvSpPr>
          <p:nvPr/>
        </p:nvSpPr>
        <p:spPr>
          <a:xfrm>
            <a:off x="2011680" y="1824306"/>
            <a:ext cx="7994177" cy="4093428"/>
          </a:xfrm>
          <a:prstGeom prst="rect">
            <a:avLst/>
          </a:prstGeom>
          <a:noFill/>
        </p:spPr>
        <p:txBody>
          <a:bodyPr wrap="square" rtlCol="0">
            <a:spAutoFit/>
          </a:bodyPr>
          <a:lstStyle/>
          <a:p>
            <a:r>
              <a:rPr lang="en-CA" sz="2000" dirty="0">
                <a:solidFill>
                  <a:schemeClr val="bg1"/>
                </a:solidFill>
              </a:rPr>
              <a:t>Verify, define, and detail the problem</a:t>
            </a:r>
          </a:p>
          <a:p>
            <a:endParaRPr lang="en-CA" sz="2000" dirty="0" smtClean="0">
              <a:solidFill>
                <a:schemeClr val="bg1"/>
              </a:solidFill>
            </a:endParaRPr>
          </a:p>
          <a:p>
            <a:r>
              <a:rPr lang="en-CA" sz="2000" dirty="0" smtClean="0">
                <a:solidFill>
                  <a:schemeClr val="bg1"/>
                </a:solidFill>
              </a:rPr>
              <a:t>Generate </a:t>
            </a:r>
            <a:r>
              <a:rPr lang="en-CA" sz="2000" dirty="0">
                <a:solidFill>
                  <a:schemeClr val="bg1"/>
                </a:solidFill>
              </a:rPr>
              <a:t>all possible </a:t>
            </a:r>
            <a:r>
              <a:rPr lang="en-CA" sz="2000" dirty="0" smtClean="0">
                <a:solidFill>
                  <a:schemeClr val="bg1"/>
                </a:solidFill>
              </a:rPr>
              <a:t>solutions (brainstorm)</a:t>
            </a:r>
            <a:endParaRPr lang="en-CA" sz="2000" dirty="0">
              <a:solidFill>
                <a:schemeClr val="bg1"/>
              </a:solidFill>
            </a:endParaRPr>
          </a:p>
          <a:p>
            <a:endParaRPr lang="en-CA" sz="2000" dirty="0" smtClean="0">
              <a:solidFill>
                <a:schemeClr val="bg1"/>
              </a:solidFill>
            </a:endParaRPr>
          </a:p>
          <a:p>
            <a:r>
              <a:rPr lang="en-CA" sz="2000" dirty="0" smtClean="0">
                <a:solidFill>
                  <a:schemeClr val="bg1"/>
                </a:solidFill>
              </a:rPr>
              <a:t>Generate </a:t>
            </a:r>
            <a:r>
              <a:rPr lang="en-CA" sz="2000" dirty="0">
                <a:solidFill>
                  <a:schemeClr val="bg1"/>
                </a:solidFill>
              </a:rPr>
              <a:t>objective assessment criteria</a:t>
            </a:r>
          </a:p>
          <a:p>
            <a:endParaRPr lang="en-CA" sz="2000" dirty="0" smtClean="0">
              <a:solidFill>
                <a:schemeClr val="bg1"/>
              </a:solidFill>
            </a:endParaRPr>
          </a:p>
          <a:p>
            <a:r>
              <a:rPr lang="en-CA" sz="2000" dirty="0" smtClean="0">
                <a:solidFill>
                  <a:schemeClr val="bg1"/>
                </a:solidFill>
              </a:rPr>
              <a:t>Choose </a:t>
            </a:r>
            <a:r>
              <a:rPr lang="en-CA" sz="2000" dirty="0">
                <a:solidFill>
                  <a:schemeClr val="bg1"/>
                </a:solidFill>
              </a:rPr>
              <a:t>the best </a:t>
            </a:r>
            <a:r>
              <a:rPr lang="en-CA" sz="2000" dirty="0" smtClean="0">
                <a:solidFill>
                  <a:schemeClr val="bg1"/>
                </a:solidFill>
              </a:rPr>
              <a:t>solution</a:t>
            </a:r>
            <a:endParaRPr lang="en-CA" sz="2000" dirty="0">
              <a:solidFill>
                <a:schemeClr val="bg1"/>
              </a:solidFill>
            </a:endParaRPr>
          </a:p>
          <a:p>
            <a:endParaRPr lang="en-CA" sz="2000" dirty="0" smtClean="0">
              <a:solidFill>
                <a:schemeClr val="bg1"/>
              </a:solidFill>
            </a:endParaRPr>
          </a:p>
          <a:p>
            <a:r>
              <a:rPr lang="en-CA" sz="2000" dirty="0" smtClean="0">
                <a:solidFill>
                  <a:schemeClr val="bg1"/>
                </a:solidFill>
              </a:rPr>
              <a:t>Implement </a:t>
            </a:r>
            <a:r>
              <a:rPr lang="en-CA" sz="2000" dirty="0">
                <a:solidFill>
                  <a:schemeClr val="bg1"/>
                </a:solidFill>
              </a:rPr>
              <a:t>the preferred </a:t>
            </a:r>
            <a:r>
              <a:rPr lang="en-CA" sz="2000" dirty="0" smtClean="0">
                <a:solidFill>
                  <a:schemeClr val="bg1"/>
                </a:solidFill>
              </a:rPr>
              <a:t>solution</a:t>
            </a:r>
            <a:endParaRPr lang="en-CA" sz="2000" dirty="0">
              <a:solidFill>
                <a:schemeClr val="bg1"/>
              </a:solidFill>
            </a:endParaRPr>
          </a:p>
          <a:p>
            <a:endParaRPr lang="en-CA" sz="2000" dirty="0" smtClean="0">
              <a:solidFill>
                <a:schemeClr val="bg1"/>
              </a:solidFill>
            </a:endParaRPr>
          </a:p>
          <a:p>
            <a:r>
              <a:rPr lang="en-CA" sz="2000" dirty="0" smtClean="0">
                <a:solidFill>
                  <a:schemeClr val="bg1"/>
                </a:solidFill>
              </a:rPr>
              <a:t>Monitor </a:t>
            </a:r>
            <a:r>
              <a:rPr lang="en-CA" sz="2000" dirty="0">
                <a:solidFill>
                  <a:schemeClr val="bg1"/>
                </a:solidFill>
              </a:rPr>
              <a:t>and evaluate outcomes and results</a:t>
            </a:r>
          </a:p>
          <a:p>
            <a:endParaRPr lang="en-CA" sz="2000" dirty="0" smtClean="0">
              <a:solidFill>
                <a:schemeClr val="bg1"/>
              </a:solidFill>
            </a:endParaRPr>
          </a:p>
          <a:p>
            <a:r>
              <a:rPr lang="en-CA" sz="2000" dirty="0" smtClean="0">
                <a:solidFill>
                  <a:schemeClr val="bg1"/>
                </a:solidFill>
              </a:rPr>
              <a:t>Feedback </a:t>
            </a:r>
            <a:endParaRPr lang="en-CA" sz="2000" dirty="0">
              <a:solidFill>
                <a:schemeClr val="bg1"/>
              </a:solidFill>
            </a:endParaRPr>
          </a:p>
        </p:txBody>
      </p:sp>
      <p:sp>
        <p:nvSpPr>
          <p:cNvPr id="3" name="Title 2"/>
          <p:cNvSpPr>
            <a:spLocks noGrp="1"/>
          </p:cNvSpPr>
          <p:nvPr>
            <p:ph type="title"/>
          </p:nvPr>
        </p:nvSpPr>
        <p:spPr/>
        <p:txBody>
          <a:bodyPr/>
          <a:lstStyle/>
          <a:p>
            <a:r>
              <a:rPr lang="en-US" dirty="0" smtClean="0"/>
              <a:t>Decision-making Model</a:t>
            </a:r>
            <a:endParaRPr lang="en-CA" dirty="0"/>
          </a:p>
        </p:txBody>
      </p:sp>
      <p:sp>
        <p:nvSpPr>
          <p:cNvPr id="4" name="TextBox 3"/>
          <p:cNvSpPr txBox="1"/>
          <p:nvPr/>
        </p:nvSpPr>
        <p:spPr>
          <a:xfrm>
            <a:off x="1086426" y="1911892"/>
            <a:ext cx="925253" cy="1862048"/>
          </a:xfrm>
          <a:prstGeom prst="rect">
            <a:avLst/>
          </a:prstGeom>
          <a:noFill/>
        </p:spPr>
        <p:txBody>
          <a:bodyPr wrap="none" rtlCol="0">
            <a:spAutoFit/>
          </a:bodyPr>
          <a:lstStyle/>
          <a:p>
            <a:r>
              <a:rPr lang="en-US" sz="11500" dirty="0" smtClean="0"/>
              <a:t>“</a:t>
            </a:r>
            <a:endParaRPr lang="en-CA" sz="11500" dirty="0"/>
          </a:p>
        </p:txBody>
      </p:sp>
      <p:sp>
        <p:nvSpPr>
          <p:cNvPr id="5" name="TextBox 4"/>
          <p:cNvSpPr txBox="1"/>
          <p:nvPr/>
        </p:nvSpPr>
        <p:spPr>
          <a:xfrm>
            <a:off x="10176932" y="2100888"/>
            <a:ext cx="780983" cy="1846659"/>
          </a:xfrm>
          <a:prstGeom prst="rect">
            <a:avLst/>
          </a:prstGeom>
          <a:noFill/>
        </p:spPr>
        <p:txBody>
          <a:bodyPr wrap="none" rtlCol="0">
            <a:spAutoFit/>
          </a:bodyPr>
          <a:lstStyle/>
          <a:p>
            <a:r>
              <a:rPr lang="en-US" sz="9600" dirty="0"/>
              <a:t>”</a:t>
            </a:r>
            <a:endParaRPr lang="en-CA" sz="9600" dirty="0"/>
          </a:p>
          <a:p>
            <a:endParaRPr lang="en-CA" dirty="0"/>
          </a:p>
        </p:txBody>
      </p:sp>
      <p:grpSp>
        <p:nvGrpSpPr>
          <p:cNvPr id="12" name="Group 11"/>
          <p:cNvGrpSpPr/>
          <p:nvPr/>
        </p:nvGrpSpPr>
        <p:grpSpPr>
          <a:xfrm>
            <a:off x="11064240" y="137160"/>
            <a:ext cx="838565" cy="838565"/>
            <a:chOff x="1523008" y="1464335"/>
            <a:chExt cx="838565" cy="838565"/>
          </a:xfrm>
        </p:grpSpPr>
        <p:sp>
          <p:nvSpPr>
            <p:cNvPr id="13" name="Oval 12"/>
            <p:cNvSpPr/>
            <p:nvPr/>
          </p:nvSpPr>
          <p:spPr>
            <a:xfrm>
              <a:off x="1523008" y="1464335"/>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1683170" y="1468593"/>
              <a:ext cx="527710"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R</a:t>
              </a:r>
            </a:p>
          </p:txBody>
        </p:sp>
      </p:grpSp>
      <p:cxnSp>
        <p:nvCxnSpPr>
          <p:cNvPr id="10" name="Straight Connector 9"/>
          <p:cNvCxnSpPr/>
          <p:nvPr/>
        </p:nvCxnSpPr>
        <p:spPr>
          <a:xfrm>
            <a:off x="472440" y="6629400"/>
            <a:ext cx="1124712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11064240" y="1188720"/>
            <a:ext cx="838565" cy="838565"/>
            <a:chOff x="2003721" y="2470291"/>
            <a:chExt cx="838565" cy="838565"/>
          </a:xfrm>
        </p:grpSpPr>
        <p:sp>
          <p:nvSpPr>
            <p:cNvPr id="16" name="Oval 15"/>
            <p:cNvSpPr/>
            <p:nvPr/>
          </p:nvSpPr>
          <p:spPr>
            <a:xfrm>
              <a:off x="2003721" y="2470291"/>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Rectangle 16"/>
            <p:cNvSpPr/>
            <p:nvPr/>
          </p:nvSpPr>
          <p:spPr>
            <a:xfrm>
              <a:off x="2150202" y="2498354"/>
              <a:ext cx="551754"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rPr>
                <a:t>U</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19" name="Rectangle 18"/>
          <p:cNvSpPr/>
          <p:nvPr/>
        </p:nvSpPr>
        <p:spPr>
          <a:xfrm>
            <a:off x="3938690" y="6396391"/>
            <a:ext cx="7971452" cy="415498"/>
          </a:xfrm>
          <a:prstGeom prst="rect">
            <a:avLst/>
          </a:prstGeom>
        </p:spPr>
        <p:txBody>
          <a:bodyPr wrap="square">
            <a:spAutoFit/>
          </a:bodyPr>
          <a:lstStyle/>
          <a:p>
            <a:r>
              <a:rPr lang="en-CA" sz="1050" dirty="0"/>
              <a:t>Source:  Robbins, Stephen P.; Timothy A. Judge (2007). Organizational Behavior (12th ed.). Upper Saddle River, New Jersey: Pearson Prentice Hall. pp. 156–8. ISBN 978-0132431569.</a:t>
            </a:r>
            <a:endParaRPr lang="en-US" sz="1050" dirty="0"/>
          </a:p>
        </p:txBody>
      </p:sp>
    </p:spTree>
    <p:extLst>
      <p:ext uri="{BB962C8B-B14F-4D97-AF65-F5344CB8AC3E}">
        <p14:creationId xmlns:p14="http://schemas.microsoft.com/office/powerpoint/2010/main" val="963089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04333" y="3079483"/>
            <a:ext cx="4374128" cy="1323439"/>
          </a:xfrm>
          <a:prstGeom prst="rect">
            <a:avLst/>
          </a:prstGeom>
        </p:spPr>
        <p:txBody>
          <a:bodyPr wrap="square">
            <a:spAutoFit/>
          </a:bodyPr>
          <a:lstStyle/>
          <a:p>
            <a:pPr algn="ctr"/>
            <a:r>
              <a:rPr lang="en-US" sz="2000" dirty="0" smtClean="0">
                <a:solidFill>
                  <a:schemeClr val="bg1"/>
                </a:solidFill>
              </a:rPr>
              <a:t>Apply the Decision-making Model to a personal example of running out of food at </a:t>
            </a:r>
            <a:r>
              <a:rPr lang="en-US" sz="2000" dirty="0" smtClean="0">
                <a:solidFill>
                  <a:schemeClr val="bg1"/>
                </a:solidFill>
              </a:rPr>
              <a:t>home</a:t>
            </a:r>
            <a:endParaRPr lang="en-US" sz="2000" dirty="0">
              <a:solidFill>
                <a:schemeClr val="bg1"/>
              </a:solidFill>
            </a:endParaRPr>
          </a:p>
          <a:p>
            <a:pPr algn="ctr"/>
            <a:endParaRPr lang="en-US" sz="2000" dirty="0">
              <a:solidFill>
                <a:schemeClr val="bg1"/>
              </a:solidFill>
            </a:endParaRPr>
          </a:p>
        </p:txBody>
      </p:sp>
      <p:pic>
        <p:nvPicPr>
          <p:cNvPr id="1026" name="Picture 2" descr="Image result for cartoon person f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91" y="1239454"/>
            <a:ext cx="6616196" cy="500349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1231880" y="104424"/>
            <a:ext cx="843540" cy="838565"/>
            <a:chOff x="2003721" y="4482204"/>
            <a:chExt cx="843540" cy="838565"/>
          </a:xfrm>
        </p:grpSpPr>
        <p:sp>
          <p:nvSpPr>
            <p:cNvPr id="9" name="Oval 8"/>
            <p:cNvSpPr/>
            <p:nvPr/>
          </p:nvSpPr>
          <p:spPr>
            <a:xfrm>
              <a:off x="2003721" y="4482204"/>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Rectangle 9"/>
            <p:cNvSpPr/>
            <p:nvPr/>
          </p:nvSpPr>
          <p:spPr>
            <a:xfrm>
              <a:off x="2031012" y="4530872"/>
              <a:ext cx="816249"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An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grpSp>
        <p:nvGrpSpPr>
          <p:cNvPr id="14" name="Group 13"/>
          <p:cNvGrpSpPr/>
          <p:nvPr/>
        </p:nvGrpSpPr>
        <p:grpSpPr>
          <a:xfrm>
            <a:off x="10217879" y="104424"/>
            <a:ext cx="855886" cy="838565"/>
            <a:chOff x="2151261" y="3476248"/>
            <a:chExt cx="855886" cy="838565"/>
          </a:xfrm>
        </p:grpSpPr>
        <p:sp>
          <p:nvSpPr>
            <p:cNvPr id="15" name="Oval 14"/>
            <p:cNvSpPr/>
            <p:nvPr/>
          </p:nvSpPr>
          <p:spPr>
            <a:xfrm>
              <a:off x="2151261" y="3476248"/>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Rectangle 15"/>
            <p:cNvSpPr/>
            <p:nvPr/>
          </p:nvSpPr>
          <p:spPr>
            <a:xfrm>
              <a:off x="2163647" y="3526982"/>
              <a:ext cx="843500"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err="1" smtClean="0">
                  <a:ln w="9525" cmpd="sng">
                    <a:solidFill>
                      <a:schemeClr val="accent1"/>
                    </a:solidFill>
                    <a:prstDash val="solid"/>
                  </a:ln>
                  <a:solidFill>
                    <a:srgbClr val="70AD47">
                      <a:tint val="1000"/>
                    </a:srgbClr>
                  </a:solidFill>
                  <a:effectLst>
                    <a:glow rad="38100">
                      <a:schemeClr val="accent1">
                        <a:alpha val="40000"/>
                      </a:schemeClr>
                    </a:glow>
                  </a:effectLst>
                </a:rPr>
                <a:t>Ap</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17" name="Title 2"/>
          <p:cNvSpPr>
            <a:spLocks noGrp="1"/>
          </p:cNvSpPr>
          <p:nvPr>
            <p:ph type="title"/>
          </p:nvPr>
        </p:nvSpPr>
        <p:spPr>
          <a:xfrm>
            <a:off x="810001" y="215285"/>
            <a:ext cx="10571998" cy="710559"/>
          </a:xfrm>
        </p:spPr>
        <p:txBody>
          <a:bodyPr/>
          <a:lstStyle/>
          <a:p>
            <a:r>
              <a:rPr lang="en-US" dirty="0" smtClean="0"/>
              <a:t>Decision-making Model</a:t>
            </a:r>
            <a:endParaRPr lang="en-CA" dirty="0"/>
          </a:p>
        </p:txBody>
      </p:sp>
    </p:spTree>
    <p:extLst>
      <p:ext uri="{BB962C8B-B14F-4D97-AF65-F5344CB8AC3E}">
        <p14:creationId xmlns:p14="http://schemas.microsoft.com/office/powerpoint/2010/main" val="4076367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78851" y="1557524"/>
            <a:ext cx="9634298" cy="2785378"/>
            <a:chOff x="617747" y="1557524"/>
            <a:chExt cx="9634298" cy="2785378"/>
          </a:xfrm>
        </p:grpSpPr>
        <p:pic>
          <p:nvPicPr>
            <p:cNvPr id="20" name="Picture 19"/>
            <p:cNvPicPr/>
            <p:nvPr/>
          </p:nvPicPr>
          <p:blipFill>
            <a:blip r:embed="rId2">
              <a:extLst>
                <a:ext uri="{28A0092B-C50C-407E-A947-70E740481C1C}">
                  <a14:useLocalDpi xmlns:a14="http://schemas.microsoft.com/office/drawing/2010/main" val="0"/>
                </a:ext>
              </a:extLst>
            </a:blip>
            <a:stretch>
              <a:fillRect/>
            </a:stretch>
          </p:blipFill>
          <p:spPr>
            <a:xfrm>
              <a:off x="617747" y="1672304"/>
              <a:ext cx="4521835" cy="2555819"/>
            </a:xfrm>
            <a:prstGeom prst="rect">
              <a:avLst/>
            </a:prstGeom>
            <a:ln w="25400">
              <a:solidFill>
                <a:schemeClr val="tx1"/>
              </a:solidFill>
            </a:ln>
          </p:spPr>
        </p:pic>
        <p:sp>
          <p:nvSpPr>
            <p:cNvPr id="4" name="Rectangle 3"/>
            <p:cNvSpPr/>
            <p:nvPr/>
          </p:nvSpPr>
          <p:spPr>
            <a:xfrm>
              <a:off x="5877917" y="1557524"/>
              <a:ext cx="4374128" cy="2785378"/>
            </a:xfrm>
            <a:prstGeom prst="rect">
              <a:avLst/>
            </a:prstGeom>
          </p:spPr>
          <p:txBody>
            <a:bodyPr wrap="square">
              <a:spAutoFit/>
            </a:bodyPr>
            <a:lstStyle/>
            <a:p>
              <a:pPr algn="ctr"/>
              <a:r>
                <a:rPr lang="en-US" dirty="0" smtClean="0">
                  <a:solidFill>
                    <a:schemeClr val="bg1"/>
                  </a:solidFill>
                </a:rPr>
                <a:t>Elementary</a:t>
              </a:r>
            </a:p>
            <a:p>
              <a:pPr algn="ctr"/>
              <a:endParaRPr lang="en-US" dirty="0">
                <a:solidFill>
                  <a:schemeClr val="bg1"/>
                </a:solidFill>
              </a:endParaRPr>
            </a:p>
            <a:p>
              <a:pPr algn="ctr"/>
              <a:r>
                <a:rPr lang="en-CA" sz="1400" dirty="0">
                  <a:solidFill>
                    <a:schemeClr val="bg1"/>
                  </a:solidFill>
                </a:rPr>
                <a:t>Season </a:t>
              </a:r>
              <a:r>
                <a:rPr lang="en-CA" sz="1400" dirty="0" smtClean="0">
                  <a:solidFill>
                    <a:schemeClr val="bg1"/>
                  </a:solidFill>
                </a:rPr>
                <a:t>01 </a:t>
              </a:r>
              <a:r>
                <a:rPr lang="en-CA" sz="1400" dirty="0">
                  <a:solidFill>
                    <a:schemeClr val="bg1"/>
                  </a:solidFill>
                </a:rPr>
                <a:t>Episode </a:t>
              </a:r>
              <a:r>
                <a:rPr lang="en-CA" sz="1400" dirty="0" smtClean="0">
                  <a:solidFill>
                    <a:schemeClr val="bg1"/>
                  </a:solidFill>
                </a:rPr>
                <a:t>01</a:t>
              </a:r>
            </a:p>
            <a:p>
              <a:pPr algn="ctr"/>
              <a:r>
                <a:rPr lang="en-CA" sz="700" dirty="0" smtClean="0">
                  <a:solidFill>
                    <a:schemeClr val="bg1"/>
                  </a:solidFill>
                </a:rPr>
                <a:t> </a:t>
              </a:r>
            </a:p>
            <a:p>
              <a:pPr algn="ctr"/>
              <a:r>
                <a:rPr lang="en-CA" sz="1400" dirty="0" smtClean="0">
                  <a:solidFill>
                    <a:schemeClr val="bg1"/>
                  </a:solidFill>
                </a:rPr>
                <a:t>“Pilot”</a:t>
              </a:r>
            </a:p>
            <a:p>
              <a:pPr algn="ctr"/>
              <a:r>
                <a:rPr lang="en-CA" sz="1400" dirty="0" smtClean="0">
                  <a:solidFill>
                    <a:schemeClr val="bg1"/>
                  </a:solidFill>
                </a:rPr>
                <a:t>(</a:t>
              </a:r>
              <a:r>
                <a:rPr lang="en-CA" sz="1400" dirty="0">
                  <a:solidFill>
                    <a:schemeClr val="bg1"/>
                  </a:solidFill>
                </a:rPr>
                <a:t>46 mins)</a:t>
              </a:r>
              <a:endParaRPr lang="en-US" sz="1400" dirty="0">
                <a:solidFill>
                  <a:schemeClr val="bg1"/>
                </a:solidFill>
              </a:endParaRPr>
            </a:p>
            <a:p>
              <a:r>
                <a:rPr lang="en-CA" sz="2000" cap="small" dirty="0">
                  <a:latin typeface="Calibri" panose="020F0502020204030204" pitchFamily="34" charset="0"/>
                  <a:ea typeface="Calibri" panose="020F0502020204030204" pitchFamily="34" charset="0"/>
                  <a:cs typeface="Times New Roman" panose="02020603050405020304" pitchFamily="18" charset="0"/>
                </a:rPr>
                <a:t> </a:t>
              </a:r>
              <a:endParaRPr lang="en-US" sz="1400" dirty="0">
                <a:solidFill>
                  <a:schemeClr val="bg1"/>
                </a:solidFill>
              </a:endParaRPr>
            </a:p>
            <a:p>
              <a:pPr algn="ctr"/>
              <a:r>
                <a:rPr lang="en-CA" sz="1400" dirty="0">
                  <a:solidFill>
                    <a:schemeClr val="bg1"/>
                  </a:solidFill>
                </a:rPr>
                <a:t>Sherlock Holmes, fresh out of rehab, is teamed with a sobriety partner, a former surgeon named Watson. They have to learn to work together even as they tackle their first case, the mysterious death of a doctor's </a:t>
              </a:r>
              <a:r>
                <a:rPr lang="en-CA" sz="1400" dirty="0" smtClean="0">
                  <a:solidFill>
                    <a:schemeClr val="bg1"/>
                  </a:solidFill>
                </a:rPr>
                <a:t>wife.</a:t>
              </a:r>
              <a:endParaRPr lang="en-US" sz="1400" dirty="0">
                <a:solidFill>
                  <a:schemeClr val="bg1"/>
                </a:solidFill>
              </a:endParaRPr>
            </a:p>
          </p:txBody>
        </p:sp>
      </p:grpSp>
      <p:grpSp>
        <p:nvGrpSpPr>
          <p:cNvPr id="18" name="Group 17"/>
          <p:cNvGrpSpPr/>
          <p:nvPr/>
        </p:nvGrpSpPr>
        <p:grpSpPr>
          <a:xfrm>
            <a:off x="10217879" y="104424"/>
            <a:ext cx="855886" cy="838565"/>
            <a:chOff x="2151261" y="3476248"/>
            <a:chExt cx="855886" cy="838565"/>
          </a:xfrm>
        </p:grpSpPr>
        <p:sp>
          <p:nvSpPr>
            <p:cNvPr id="19" name="Oval 18"/>
            <p:cNvSpPr/>
            <p:nvPr/>
          </p:nvSpPr>
          <p:spPr>
            <a:xfrm>
              <a:off x="2151261" y="3476248"/>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Rectangle 20"/>
            <p:cNvSpPr/>
            <p:nvPr/>
          </p:nvSpPr>
          <p:spPr>
            <a:xfrm>
              <a:off x="2163647" y="3526982"/>
              <a:ext cx="843500"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err="1" smtClean="0">
                  <a:ln w="9525" cmpd="sng">
                    <a:solidFill>
                      <a:schemeClr val="accent1"/>
                    </a:solidFill>
                    <a:prstDash val="solid"/>
                  </a:ln>
                  <a:solidFill>
                    <a:srgbClr val="70AD47">
                      <a:tint val="1000"/>
                    </a:srgbClr>
                  </a:solidFill>
                  <a:effectLst>
                    <a:glow rad="38100">
                      <a:schemeClr val="accent1">
                        <a:alpha val="40000"/>
                      </a:schemeClr>
                    </a:glow>
                  </a:effectLst>
                </a:rPr>
                <a:t>Ap</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22" name="Title 2"/>
          <p:cNvSpPr>
            <a:spLocks noGrp="1"/>
          </p:cNvSpPr>
          <p:nvPr>
            <p:ph type="title"/>
          </p:nvPr>
        </p:nvSpPr>
        <p:spPr>
          <a:xfrm>
            <a:off x="810001" y="215285"/>
            <a:ext cx="10571998" cy="710559"/>
          </a:xfrm>
        </p:spPr>
        <p:txBody>
          <a:bodyPr/>
          <a:lstStyle/>
          <a:p>
            <a:r>
              <a:rPr lang="en-US" dirty="0" smtClean="0"/>
              <a:t>Decision-making Model</a:t>
            </a:r>
            <a:endParaRPr lang="en-CA" dirty="0"/>
          </a:p>
        </p:txBody>
      </p:sp>
      <p:grpSp>
        <p:nvGrpSpPr>
          <p:cNvPr id="24" name="Group 23"/>
          <p:cNvGrpSpPr/>
          <p:nvPr/>
        </p:nvGrpSpPr>
        <p:grpSpPr>
          <a:xfrm>
            <a:off x="4643101" y="4710667"/>
            <a:ext cx="2905798" cy="1741303"/>
            <a:chOff x="1264797" y="2969364"/>
            <a:chExt cx="2905798" cy="1741303"/>
          </a:xfrm>
        </p:grpSpPr>
        <p:sp>
          <p:nvSpPr>
            <p:cNvPr id="25" name="Oval 24"/>
            <p:cNvSpPr/>
            <p:nvPr/>
          </p:nvSpPr>
          <p:spPr>
            <a:xfrm>
              <a:off x="1474594" y="2969364"/>
              <a:ext cx="1025019" cy="1025019"/>
            </a:xfrm>
            <a:prstGeom prst="ellipse">
              <a:avLst/>
            </a:prstGeom>
            <a:blipFill>
              <a:blip r:embed="rId3"/>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spect="1"/>
            </p:cNvSpPr>
            <p:nvPr/>
          </p:nvSpPr>
          <p:spPr>
            <a:xfrm>
              <a:off x="1264797" y="4125892"/>
              <a:ext cx="1444612" cy="584775"/>
            </a:xfrm>
            <a:prstGeom prst="rect">
              <a:avLst/>
            </a:prstGeom>
            <a:noFill/>
          </p:spPr>
          <p:txBody>
            <a:bodyPr wrap="square" rtlCol="0">
              <a:spAutoFit/>
            </a:bodyPr>
            <a:lstStyle/>
            <a:p>
              <a:pPr algn="ctr"/>
              <a:r>
                <a:rPr lang="en-US" sz="1600" dirty="0" smtClean="0">
                  <a:solidFill>
                    <a:schemeClr val="bg1"/>
                  </a:solidFill>
                </a:rPr>
                <a:t>Sherlock</a:t>
              </a:r>
            </a:p>
            <a:p>
              <a:pPr algn="ctr"/>
              <a:r>
                <a:rPr lang="en-US" sz="1600" dirty="0" smtClean="0">
                  <a:solidFill>
                    <a:schemeClr val="bg1"/>
                  </a:solidFill>
                </a:rPr>
                <a:t>Holmes</a:t>
              </a:r>
              <a:endParaRPr lang="en-CA" sz="1200" dirty="0" smtClean="0">
                <a:solidFill>
                  <a:schemeClr val="bg1"/>
                </a:solidFill>
              </a:endParaRPr>
            </a:p>
          </p:txBody>
        </p:sp>
        <p:sp>
          <p:nvSpPr>
            <p:cNvPr id="27" name="Oval 26"/>
            <p:cNvSpPr/>
            <p:nvPr/>
          </p:nvSpPr>
          <p:spPr>
            <a:xfrm>
              <a:off x="2935780" y="3002374"/>
              <a:ext cx="1025019" cy="1025019"/>
            </a:xfrm>
            <a:prstGeom prst="ellipse">
              <a:avLst/>
            </a:prstGeom>
            <a:blipFill>
              <a:blip r:embed="rId4"/>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a:spLocks noChangeAspect="1"/>
            </p:cNvSpPr>
            <p:nvPr/>
          </p:nvSpPr>
          <p:spPr>
            <a:xfrm>
              <a:off x="2725983" y="4125892"/>
              <a:ext cx="1444612" cy="584775"/>
            </a:xfrm>
            <a:prstGeom prst="rect">
              <a:avLst/>
            </a:prstGeom>
            <a:noFill/>
          </p:spPr>
          <p:txBody>
            <a:bodyPr wrap="square" rtlCol="0">
              <a:spAutoFit/>
            </a:bodyPr>
            <a:lstStyle/>
            <a:p>
              <a:pPr algn="ctr"/>
              <a:r>
                <a:rPr lang="en-US" sz="1600" dirty="0" smtClean="0">
                  <a:solidFill>
                    <a:schemeClr val="bg1"/>
                  </a:solidFill>
                </a:rPr>
                <a:t>Joan</a:t>
              </a:r>
            </a:p>
            <a:p>
              <a:pPr algn="ctr"/>
              <a:r>
                <a:rPr lang="en-US" sz="1600" dirty="0" smtClean="0">
                  <a:solidFill>
                    <a:schemeClr val="bg1"/>
                  </a:solidFill>
                </a:rPr>
                <a:t>Watson</a:t>
              </a:r>
              <a:endParaRPr lang="en-CA" sz="1200" dirty="0" smtClean="0">
                <a:solidFill>
                  <a:schemeClr val="bg1"/>
                </a:solidFill>
              </a:endParaRPr>
            </a:p>
          </p:txBody>
        </p:sp>
      </p:grpSp>
    </p:spTree>
    <p:extLst>
      <p:ext uri="{BB962C8B-B14F-4D97-AF65-F5344CB8AC3E}">
        <p14:creationId xmlns:p14="http://schemas.microsoft.com/office/powerpoint/2010/main" val="1727802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520019" y="3134272"/>
            <a:ext cx="4374128" cy="1200329"/>
          </a:xfrm>
          <a:prstGeom prst="rect">
            <a:avLst/>
          </a:prstGeom>
        </p:spPr>
        <p:txBody>
          <a:bodyPr wrap="square">
            <a:spAutoFit/>
          </a:bodyPr>
          <a:lstStyle/>
          <a:p>
            <a:pPr algn="ctr"/>
            <a:r>
              <a:rPr lang="en-US" sz="2400" dirty="0" smtClean="0">
                <a:solidFill>
                  <a:schemeClr val="bg1"/>
                </a:solidFill>
              </a:rPr>
              <a:t>Analyze the episode using the Decision-making Model.</a:t>
            </a:r>
            <a:endParaRPr lang="en-US" sz="2400" dirty="0">
              <a:solidFill>
                <a:schemeClr val="bg1"/>
              </a:solidFill>
            </a:endParaRPr>
          </a:p>
          <a:p>
            <a:pPr algn="ctr"/>
            <a:endParaRPr lang="en-US" sz="2400" dirty="0">
              <a:solidFill>
                <a:schemeClr val="bg1"/>
              </a:solidFill>
            </a:endParaRPr>
          </a:p>
        </p:txBody>
      </p:sp>
      <p:sp>
        <p:nvSpPr>
          <p:cNvPr id="16" name="Oval 15"/>
          <p:cNvSpPr/>
          <p:nvPr/>
        </p:nvSpPr>
        <p:spPr>
          <a:xfrm>
            <a:off x="1474594" y="2969364"/>
            <a:ext cx="1025019" cy="1025019"/>
          </a:xfrm>
          <a:prstGeom prst="ellipse">
            <a:avLst/>
          </a:prstGeom>
          <a:blipFill>
            <a:blip r:embed="rId2"/>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a:spLocks noChangeAspect="1"/>
          </p:cNvSpPr>
          <p:nvPr/>
        </p:nvSpPr>
        <p:spPr>
          <a:xfrm>
            <a:off x="1264797" y="4125892"/>
            <a:ext cx="1444612" cy="584775"/>
          </a:xfrm>
          <a:prstGeom prst="rect">
            <a:avLst/>
          </a:prstGeom>
          <a:noFill/>
        </p:spPr>
        <p:txBody>
          <a:bodyPr wrap="square" rtlCol="0">
            <a:spAutoFit/>
          </a:bodyPr>
          <a:lstStyle/>
          <a:p>
            <a:pPr algn="ctr"/>
            <a:r>
              <a:rPr lang="en-US" sz="1600" dirty="0" smtClean="0"/>
              <a:t>Sherlock</a:t>
            </a:r>
          </a:p>
          <a:p>
            <a:pPr algn="ctr"/>
            <a:r>
              <a:rPr lang="en-US" sz="1600" dirty="0" smtClean="0"/>
              <a:t>Holmes</a:t>
            </a:r>
            <a:endParaRPr lang="en-CA" sz="1200" dirty="0" smtClean="0"/>
          </a:p>
        </p:txBody>
      </p:sp>
      <p:sp>
        <p:nvSpPr>
          <p:cNvPr id="28" name="Oval 27"/>
          <p:cNvSpPr/>
          <p:nvPr/>
        </p:nvSpPr>
        <p:spPr>
          <a:xfrm>
            <a:off x="2935780" y="3002374"/>
            <a:ext cx="1025019" cy="1025019"/>
          </a:xfrm>
          <a:prstGeom prst="ellipse">
            <a:avLst/>
          </a:prstGeom>
          <a:blipFill>
            <a:blip r:embed="rId3"/>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a:spLocks noChangeAspect="1"/>
          </p:cNvSpPr>
          <p:nvPr/>
        </p:nvSpPr>
        <p:spPr>
          <a:xfrm>
            <a:off x="2725983" y="4125892"/>
            <a:ext cx="1444612" cy="584775"/>
          </a:xfrm>
          <a:prstGeom prst="rect">
            <a:avLst/>
          </a:prstGeom>
          <a:noFill/>
        </p:spPr>
        <p:txBody>
          <a:bodyPr wrap="square" rtlCol="0">
            <a:spAutoFit/>
          </a:bodyPr>
          <a:lstStyle/>
          <a:p>
            <a:pPr algn="ctr"/>
            <a:r>
              <a:rPr lang="en-US" sz="1600" dirty="0" smtClean="0"/>
              <a:t>Joan</a:t>
            </a:r>
          </a:p>
          <a:p>
            <a:pPr algn="ctr"/>
            <a:r>
              <a:rPr lang="en-US" sz="1600" dirty="0" smtClean="0"/>
              <a:t>Watson</a:t>
            </a:r>
            <a:endParaRPr lang="en-CA" sz="1200" dirty="0" smtClean="0"/>
          </a:p>
        </p:txBody>
      </p:sp>
      <p:grpSp>
        <p:nvGrpSpPr>
          <p:cNvPr id="14" name="Group 13"/>
          <p:cNvGrpSpPr/>
          <p:nvPr/>
        </p:nvGrpSpPr>
        <p:grpSpPr>
          <a:xfrm>
            <a:off x="11231880" y="104424"/>
            <a:ext cx="843540" cy="838565"/>
            <a:chOff x="2003721" y="4482204"/>
            <a:chExt cx="843540" cy="838565"/>
          </a:xfrm>
        </p:grpSpPr>
        <p:sp>
          <p:nvSpPr>
            <p:cNvPr id="15" name="Oval 14"/>
            <p:cNvSpPr/>
            <p:nvPr/>
          </p:nvSpPr>
          <p:spPr>
            <a:xfrm>
              <a:off x="2003721" y="4482204"/>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Rectangle 21"/>
            <p:cNvSpPr/>
            <p:nvPr/>
          </p:nvSpPr>
          <p:spPr>
            <a:xfrm>
              <a:off x="2031012" y="4530872"/>
              <a:ext cx="816249"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An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grpSp>
        <p:nvGrpSpPr>
          <p:cNvPr id="23" name="Group 22"/>
          <p:cNvGrpSpPr/>
          <p:nvPr/>
        </p:nvGrpSpPr>
        <p:grpSpPr>
          <a:xfrm>
            <a:off x="10217879" y="104424"/>
            <a:ext cx="855886" cy="838565"/>
            <a:chOff x="2151261" y="3476248"/>
            <a:chExt cx="855886" cy="838565"/>
          </a:xfrm>
        </p:grpSpPr>
        <p:sp>
          <p:nvSpPr>
            <p:cNvPr id="24" name="Oval 23"/>
            <p:cNvSpPr/>
            <p:nvPr/>
          </p:nvSpPr>
          <p:spPr>
            <a:xfrm>
              <a:off x="2151261" y="3476248"/>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0" name="Rectangle 29"/>
            <p:cNvSpPr/>
            <p:nvPr/>
          </p:nvSpPr>
          <p:spPr>
            <a:xfrm>
              <a:off x="2163647" y="3526982"/>
              <a:ext cx="843500"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err="1" smtClean="0">
                  <a:ln w="9525" cmpd="sng">
                    <a:solidFill>
                      <a:schemeClr val="accent1"/>
                    </a:solidFill>
                    <a:prstDash val="solid"/>
                  </a:ln>
                  <a:solidFill>
                    <a:srgbClr val="70AD47">
                      <a:tint val="1000"/>
                    </a:srgbClr>
                  </a:solidFill>
                  <a:effectLst>
                    <a:glow rad="38100">
                      <a:schemeClr val="accent1">
                        <a:alpha val="40000"/>
                      </a:schemeClr>
                    </a:glow>
                  </a:effectLst>
                </a:rPr>
                <a:t>Ap</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31" name="Title 2"/>
          <p:cNvSpPr>
            <a:spLocks noGrp="1"/>
          </p:cNvSpPr>
          <p:nvPr>
            <p:ph type="title"/>
          </p:nvPr>
        </p:nvSpPr>
        <p:spPr>
          <a:xfrm>
            <a:off x="810001" y="215285"/>
            <a:ext cx="10571998" cy="710559"/>
          </a:xfrm>
        </p:spPr>
        <p:txBody>
          <a:bodyPr/>
          <a:lstStyle/>
          <a:p>
            <a:r>
              <a:rPr lang="en-US" dirty="0" smtClean="0"/>
              <a:t>Decision-making Model</a:t>
            </a:r>
            <a:endParaRPr lang="en-CA" dirty="0"/>
          </a:p>
        </p:txBody>
      </p:sp>
    </p:spTree>
    <p:extLst>
      <p:ext uri="{BB962C8B-B14F-4D97-AF65-F5344CB8AC3E}">
        <p14:creationId xmlns:p14="http://schemas.microsoft.com/office/powerpoint/2010/main" val="2246530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6387" y="3075057"/>
            <a:ext cx="3259226" cy="707886"/>
          </a:xfrm>
          <a:prstGeom prst="rect">
            <a:avLst/>
          </a:prstGeom>
        </p:spPr>
        <p:txBody>
          <a:bodyPr wrap="none">
            <a:spAutoFit/>
          </a:bodyPr>
          <a:lstStyle/>
          <a:p>
            <a:r>
              <a:rPr lang="en-US" sz="4000" dirty="0" smtClean="0">
                <a:solidFill>
                  <a:schemeClr val="bg1"/>
                </a:solidFill>
              </a:rPr>
              <a:t>Goal Setting</a:t>
            </a:r>
            <a:endParaRPr lang="en-CA" dirty="0">
              <a:solidFill>
                <a:schemeClr val="bg1"/>
              </a:solidFill>
            </a:endParaRPr>
          </a:p>
        </p:txBody>
      </p:sp>
    </p:spTree>
    <p:extLst>
      <p:ext uri="{BB962C8B-B14F-4D97-AF65-F5344CB8AC3E}">
        <p14:creationId xmlns:p14="http://schemas.microsoft.com/office/powerpoint/2010/main" val="29875803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1">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262626"/>
      </a:hlink>
      <a:folHlink>
        <a:srgbClr val="704404"/>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FDB075-32D3-45D6-B446-788704F8FD25}">
  <ds:schemaRef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1DD8CA2E-8B16-4096-95E2-945585B39723}">
  <ds:schemaRefs>
    <ds:schemaRef ds:uri="http://schemas.microsoft.com/sharepoint/v3/contenttype/forms"/>
  </ds:schemaRefs>
</ds:datastoreItem>
</file>

<file path=customXml/itemProps3.xml><?xml version="1.0" encoding="utf-8"?>
<ds:datastoreItem xmlns:ds="http://schemas.openxmlformats.org/officeDocument/2006/customXml" ds:itemID="{34DF392C-D201-4335-BC06-05E8DA4E0E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0</TotalTime>
  <Words>772</Words>
  <Application>Microsoft Office PowerPoint</Application>
  <PresentationFormat>Widescreen</PresentationFormat>
  <Paragraphs>186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Century Gothic</vt:lpstr>
      <vt:lpstr>Times New Roman</vt:lpstr>
      <vt:lpstr>Wingdings</vt:lpstr>
      <vt:lpstr>Wingdings 2</vt:lpstr>
      <vt:lpstr>Quotable</vt:lpstr>
      <vt:lpstr>Decision-making Goal Setting Feedback</vt:lpstr>
      <vt:lpstr>Decision-making, Goal Setting, and Feedback</vt:lpstr>
      <vt:lpstr>PowerPoint Presentation</vt:lpstr>
      <vt:lpstr>Decision-making</vt:lpstr>
      <vt:lpstr>Decision-making Model</vt:lpstr>
      <vt:lpstr>Decision-making Model</vt:lpstr>
      <vt:lpstr>Decision-making Model</vt:lpstr>
      <vt:lpstr>Decision-making Model</vt:lpstr>
      <vt:lpstr>PowerPoint Presentation</vt:lpstr>
      <vt:lpstr>Goal Setting</vt:lpstr>
      <vt:lpstr>Characteristics of Effective Goal Setting</vt:lpstr>
      <vt:lpstr>Goal Setting</vt:lpstr>
      <vt:lpstr>Goal Setting</vt:lpstr>
      <vt:lpstr>PowerPoint Presentation</vt:lpstr>
      <vt:lpstr>Feedback</vt:lpstr>
      <vt:lpstr>Situation – Behaviour – Impact Feedback Tool</vt:lpstr>
      <vt:lpstr>Situation-Behaviour-Impact</vt:lpstr>
      <vt:lpstr>Situation-Behaviour-Impact</vt:lpstr>
      <vt:lpstr>PowerPoint Presentation</vt:lpstr>
      <vt:lpstr>Johari Window</vt:lpstr>
      <vt:lpstr>Johari Window</vt:lpstr>
      <vt:lpstr>Johari Window - Illustration</vt:lpstr>
      <vt:lpstr>Johari Window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2018-12-30T23:24:19Z</dcterms:created>
  <dcterms:modified xsi:type="dcterms:W3CDTF">2019-06-12T19:52:21Z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