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f98fcdfe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f98fcdfe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f98fcdfe4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f98fcdfe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5c96e5dfb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5c96e5df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f98fcdfe4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f98fcdfe4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f98fcdfe4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f98fcdfe4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056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c96e5dfb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c96e5df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f98fcdfe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f98fcdfe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f98fcdfe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f98fcdfe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5c96e5dfb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5c96e5df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5c96e5dfb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5c96e5dfb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5c96e5df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5c96e5df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c96e5dfb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c96e5dfb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5c96e5dfb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5c96e5df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Montserrat"/>
                <a:ea typeface="Montserrat"/>
                <a:cs typeface="Montserrat"/>
                <a:sym typeface="Montserrat"/>
              </a:rPr>
              <a:t>Intro to Adobe Illustrator</a:t>
            </a:r>
            <a:endParaRPr dirty="0">
              <a:latin typeface="Montserrat"/>
              <a:ea typeface="Montserrat"/>
              <a:cs typeface="Montserrat"/>
              <a:sym typeface="Montserra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Open Sans"/>
                <a:ea typeface="Open Sans"/>
                <a:cs typeface="Open Sans"/>
                <a:sym typeface="Open Sans"/>
              </a:rPr>
              <a:t>COMP1008 - Adobe Illustrator</a:t>
            </a:r>
            <a:endParaRPr sz="1000"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Shape components &amp; Manipulation</a:t>
            </a:r>
            <a:endParaRPr dirty="0">
              <a:solidFill>
                <a:schemeClr val="accent2"/>
              </a:solidFill>
            </a:endParaRPr>
          </a:p>
          <a:p>
            <a:pPr marL="0" lvl="0" indent="0" algn="l" rtl="0">
              <a:spcBef>
                <a:spcPts val="0"/>
              </a:spcBef>
              <a:spcAft>
                <a:spcPts val="0"/>
              </a:spcAft>
              <a:buNone/>
            </a:pPr>
            <a:endParaRPr dirty="0">
              <a:solidFill>
                <a:schemeClr val="accent2"/>
              </a:solidFill>
            </a:endParaRPr>
          </a:p>
        </p:txBody>
      </p:sp>
      <p:pic>
        <p:nvPicPr>
          <p:cNvPr id="145" name="Google Shape;145;p22"/>
          <p:cNvPicPr preferRelativeResize="0"/>
          <p:nvPr/>
        </p:nvPicPr>
        <p:blipFill>
          <a:blip r:embed="rId3">
            <a:alphaModFix/>
          </a:blip>
          <a:stretch>
            <a:fillRect/>
          </a:stretch>
        </p:blipFill>
        <p:spPr>
          <a:xfrm>
            <a:off x="2772990" y="1297546"/>
            <a:ext cx="1072820" cy="1018641"/>
          </a:xfrm>
          <a:prstGeom prst="rect">
            <a:avLst/>
          </a:prstGeom>
          <a:noFill/>
          <a:ln>
            <a:noFill/>
          </a:ln>
        </p:spPr>
      </p:pic>
      <p:pic>
        <p:nvPicPr>
          <p:cNvPr id="146" name="Google Shape;146;p22"/>
          <p:cNvPicPr preferRelativeResize="0"/>
          <p:nvPr/>
        </p:nvPicPr>
        <p:blipFill>
          <a:blip r:embed="rId4">
            <a:alphaModFix/>
          </a:blip>
          <a:stretch>
            <a:fillRect/>
          </a:stretch>
        </p:blipFill>
        <p:spPr>
          <a:xfrm>
            <a:off x="532040" y="1385125"/>
            <a:ext cx="1072820" cy="1018641"/>
          </a:xfrm>
          <a:prstGeom prst="rect">
            <a:avLst/>
          </a:prstGeom>
          <a:noFill/>
          <a:ln>
            <a:noFill/>
          </a:ln>
        </p:spPr>
      </p:pic>
      <p:pic>
        <p:nvPicPr>
          <p:cNvPr id="147" name="Google Shape;147;p22"/>
          <p:cNvPicPr preferRelativeResize="0"/>
          <p:nvPr/>
        </p:nvPicPr>
        <p:blipFill>
          <a:blip r:embed="rId5">
            <a:alphaModFix/>
          </a:blip>
          <a:stretch>
            <a:fillRect/>
          </a:stretch>
        </p:blipFill>
        <p:spPr>
          <a:xfrm>
            <a:off x="5148253" y="1385125"/>
            <a:ext cx="1072820" cy="1018641"/>
          </a:xfrm>
          <a:prstGeom prst="rect">
            <a:avLst/>
          </a:prstGeom>
          <a:noFill/>
          <a:ln>
            <a:noFill/>
          </a:ln>
        </p:spPr>
      </p:pic>
      <p:pic>
        <p:nvPicPr>
          <p:cNvPr id="148" name="Google Shape;148;p22"/>
          <p:cNvPicPr preferRelativeResize="0"/>
          <p:nvPr/>
        </p:nvPicPr>
        <p:blipFill>
          <a:blip r:embed="rId6">
            <a:alphaModFix/>
          </a:blip>
          <a:stretch>
            <a:fillRect/>
          </a:stretch>
        </p:blipFill>
        <p:spPr>
          <a:xfrm>
            <a:off x="7303165" y="1385125"/>
            <a:ext cx="1072820" cy="1018641"/>
          </a:xfrm>
          <a:prstGeom prst="rect">
            <a:avLst/>
          </a:prstGeom>
          <a:noFill/>
          <a:ln>
            <a:noFill/>
          </a:ln>
        </p:spPr>
      </p:pic>
      <p:sp>
        <p:nvSpPr>
          <p:cNvPr id="149" name="Google Shape;149;p22"/>
          <p:cNvSpPr txBox="1"/>
          <p:nvPr/>
        </p:nvSpPr>
        <p:spPr>
          <a:xfrm>
            <a:off x="311700" y="254520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Unite</a:t>
            </a:r>
            <a:endParaRPr dirty="0">
              <a:solidFill>
                <a:schemeClr val="accent2"/>
              </a:solidFill>
              <a:latin typeface="Open Sans"/>
              <a:ea typeface="Open Sans"/>
              <a:cs typeface="Open Sans"/>
              <a:sym typeface="Open Sans"/>
            </a:endParaRPr>
          </a:p>
        </p:txBody>
      </p:sp>
      <p:sp>
        <p:nvSpPr>
          <p:cNvPr id="150" name="Google Shape;150;p22"/>
          <p:cNvSpPr txBox="1"/>
          <p:nvPr/>
        </p:nvSpPr>
        <p:spPr>
          <a:xfrm>
            <a:off x="2552650" y="2506963"/>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Minus Front</a:t>
            </a:r>
            <a:endParaRPr dirty="0">
              <a:solidFill>
                <a:schemeClr val="accent2"/>
              </a:solidFill>
              <a:latin typeface="Open Sans"/>
              <a:ea typeface="Open Sans"/>
              <a:cs typeface="Open Sans"/>
              <a:sym typeface="Open Sans"/>
            </a:endParaRPr>
          </a:p>
        </p:txBody>
      </p:sp>
      <p:sp>
        <p:nvSpPr>
          <p:cNvPr id="151" name="Google Shape;151;p22"/>
          <p:cNvSpPr txBox="1"/>
          <p:nvPr/>
        </p:nvSpPr>
        <p:spPr>
          <a:xfrm>
            <a:off x="7082825" y="254520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Exclude</a:t>
            </a:r>
            <a:endParaRPr dirty="0">
              <a:solidFill>
                <a:schemeClr val="accent2"/>
              </a:solidFill>
              <a:latin typeface="Open Sans"/>
              <a:ea typeface="Open Sans"/>
              <a:cs typeface="Open Sans"/>
              <a:sym typeface="Open Sans"/>
            </a:endParaRPr>
          </a:p>
        </p:txBody>
      </p:sp>
      <p:sp>
        <p:nvSpPr>
          <p:cNvPr id="152" name="Google Shape;152;p22"/>
          <p:cNvSpPr txBox="1"/>
          <p:nvPr/>
        </p:nvSpPr>
        <p:spPr>
          <a:xfrm>
            <a:off x="4927913" y="254520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Intersect</a:t>
            </a:r>
            <a:endParaRPr dirty="0">
              <a:solidFill>
                <a:schemeClr val="accent2"/>
              </a:solidFill>
              <a:latin typeface="Open Sans"/>
              <a:ea typeface="Open Sans"/>
              <a:cs typeface="Open Sans"/>
              <a:sym typeface="Open Sans"/>
            </a:endParaRPr>
          </a:p>
        </p:txBody>
      </p:sp>
      <p:pic>
        <p:nvPicPr>
          <p:cNvPr id="153" name="Google Shape;153;p22"/>
          <p:cNvPicPr preferRelativeResize="0"/>
          <p:nvPr/>
        </p:nvPicPr>
        <p:blipFill>
          <a:blip r:embed="rId7">
            <a:alphaModFix/>
          </a:blip>
          <a:stretch>
            <a:fillRect/>
          </a:stretch>
        </p:blipFill>
        <p:spPr>
          <a:xfrm>
            <a:off x="2771550" y="3127575"/>
            <a:ext cx="2892900" cy="1905373"/>
          </a:xfrm>
          <a:prstGeom prst="rect">
            <a:avLst/>
          </a:prstGeom>
          <a:noFill/>
          <a:ln>
            <a:noFill/>
          </a:ln>
        </p:spPr>
      </p:pic>
      <p:cxnSp>
        <p:nvCxnSpPr>
          <p:cNvPr id="154" name="Google Shape;154;p22"/>
          <p:cNvCxnSpPr/>
          <p:nvPr/>
        </p:nvCxnSpPr>
        <p:spPr>
          <a:xfrm>
            <a:off x="1362300" y="2784400"/>
            <a:ext cx="1561800" cy="1262700"/>
          </a:xfrm>
          <a:prstGeom prst="straightConnector1">
            <a:avLst/>
          </a:prstGeom>
          <a:noFill/>
          <a:ln w="9525" cap="flat" cmpd="sng">
            <a:solidFill>
              <a:schemeClr val="accent6"/>
            </a:solidFill>
            <a:prstDash val="solid"/>
            <a:round/>
            <a:headEnd type="none" w="med" len="med"/>
            <a:tailEnd type="stealth" w="med" len="med"/>
          </a:ln>
        </p:spPr>
      </p:cxnSp>
      <p:cxnSp>
        <p:nvCxnSpPr>
          <p:cNvPr id="155" name="Google Shape;155;p22"/>
          <p:cNvCxnSpPr/>
          <p:nvPr/>
        </p:nvCxnSpPr>
        <p:spPr>
          <a:xfrm>
            <a:off x="3475525" y="2890725"/>
            <a:ext cx="13200" cy="1076700"/>
          </a:xfrm>
          <a:prstGeom prst="straightConnector1">
            <a:avLst/>
          </a:prstGeom>
          <a:noFill/>
          <a:ln w="9525" cap="flat" cmpd="sng">
            <a:solidFill>
              <a:schemeClr val="accent6"/>
            </a:solidFill>
            <a:prstDash val="solid"/>
            <a:round/>
            <a:headEnd type="none" w="med" len="med"/>
            <a:tailEnd type="stealth" w="med" len="med"/>
          </a:ln>
        </p:spPr>
      </p:cxnSp>
      <p:cxnSp>
        <p:nvCxnSpPr>
          <p:cNvPr id="156" name="Google Shape;156;p22"/>
          <p:cNvCxnSpPr/>
          <p:nvPr/>
        </p:nvCxnSpPr>
        <p:spPr>
          <a:xfrm flipH="1">
            <a:off x="4532275" y="2877425"/>
            <a:ext cx="3010200" cy="1176300"/>
          </a:xfrm>
          <a:prstGeom prst="straightConnector1">
            <a:avLst/>
          </a:prstGeom>
          <a:noFill/>
          <a:ln w="9525" cap="flat" cmpd="sng">
            <a:solidFill>
              <a:schemeClr val="accent6"/>
            </a:solidFill>
            <a:prstDash val="solid"/>
            <a:round/>
            <a:headEnd type="none" w="med" len="med"/>
            <a:tailEnd type="stealth" w="med" len="med"/>
          </a:ln>
        </p:spPr>
      </p:cxnSp>
      <p:cxnSp>
        <p:nvCxnSpPr>
          <p:cNvPr id="157" name="Google Shape;157;p22"/>
          <p:cNvCxnSpPr/>
          <p:nvPr/>
        </p:nvCxnSpPr>
        <p:spPr>
          <a:xfrm flipH="1">
            <a:off x="4067000" y="2910675"/>
            <a:ext cx="1282500" cy="1109700"/>
          </a:xfrm>
          <a:prstGeom prst="straightConnector1">
            <a:avLst/>
          </a:prstGeom>
          <a:noFill/>
          <a:ln w="9525" cap="flat" cmpd="sng">
            <a:solidFill>
              <a:schemeClr val="accent6"/>
            </a:solidFill>
            <a:prstDash val="solid"/>
            <a:round/>
            <a:headEnd type="none" w="med" len="med"/>
            <a:tailEnd type="stealth" w="med" len="med"/>
          </a:ln>
        </p:spPr>
      </p:cxnSp>
      <p:sp>
        <p:nvSpPr>
          <p:cNvPr id="158" name="Google Shape;158;p22"/>
          <p:cNvSpPr/>
          <p:nvPr/>
        </p:nvSpPr>
        <p:spPr>
          <a:xfrm>
            <a:off x="5548875" y="1727800"/>
            <a:ext cx="272400" cy="305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Shape components &amp; Manipulation</a:t>
            </a:r>
            <a:endParaRPr dirty="0">
              <a:solidFill>
                <a:schemeClr val="accent2"/>
              </a:solidFill>
            </a:endParaRPr>
          </a:p>
          <a:p>
            <a:pPr marL="0" lvl="0" indent="0" algn="l" rtl="0">
              <a:spcBef>
                <a:spcPts val="0"/>
              </a:spcBef>
              <a:spcAft>
                <a:spcPts val="0"/>
              </a:spcAft>
              <a:buNone/>
            </a:pPr>
            <a:endParaRPr dirty="0">
              <a:solidFill>
                <a:schemeClr val="accent2"/>
              </a:solidFill>
            </a:endParaRPr>
          </a:p>
        </p:txBody>
      </p:sp>
      <p:pic>
        <p:nvPicPr>
          <p:cNvPr id="164" name="Google Shape;164;p23"/>
          <p:cNvPicPr preferRelativeResize="0"/>
          <p:nvPr/>
        </p:nvPicPr>
        <p:blipFill>
          <a:blip r:embed="rId3">
            <a:alphaModFix/>
          </a:blip>
          <a:stretch>
            <a:fillRect/>
          </a:stretch>
        </p:blipFill>
        <p:spPr>
          <a:xfrm>
            <a:off x="2771550" y="3127575"/>
            <a:ext cx="2892900" cy="1905373"/>
          </a:xfrm>
          <a:prstGeom prst="rect">
            <a:avLst/>
          </a:prstGeom>
          <a:noFill/>
          <a:ln>
            <a:noFill/>
          </a:ln>
        </p:spPr>
      </p:pic>
      <p:cxnSp>
        <p:nvCxnSpPr>
          <p:cNvPr id="165" name="Google Shape;165;p23"/>
          <p:cNvCxnSpPr/>
          <p:nvPr/>
        </p:nvCxnSpPr>
        <p:spPr>
          <a:xfrm>
            <a:off x="1362300" y="2784400"/>
            <a:ext cx="1608300" cy="1880700"/>
          </a:xfrm>
          <a:prstGeom prst="straightConnector1">
            <a:avLst/>
          </a:prstGeom>
          <a:noFill/>
          <a:ln w="9525" cap="flat" cmpd="sng">
            <a:solidFill>
              <a:schemeClr val="accent6"/>
            </a:solidFill>
            <a:prstDash val="solid"/>
            <a:round/>
            <a:headEnd type="none" w="med" len="med"/>
            <a:tailEnd type="stealth" w="med" len="med"/>
          </a:ln>
        </p:spPr>
      </p:cxnSp>
      <p:cxnSp>
        <p:nvCxnSpPr>
          <p:cNvPr id="166" name="Google Shape;166;p23"/>
          <p:cNvCxnSpPr/>
          <p:nvPr/>
        </p:nvCxnSpPr>
        <p:spPr>
          <a:xfrm>
            <a:off x="2425550" y="2737875"/>
            <a:ext cx="1010100" cy="1880700"/>
          </a:xfrm>
          <a:prstGeom prst="straightConnector1">
            <a:avLst/>
          </a:prstGeom>
          <a:noFill/>
          <a:ln w="9525" cap="flat" cmpd="sng">
            <a:solidFill>
              <a:schemeClr val="accent6"/>
            </a:solidFill>
            <a:prstDash val="solid"/>
            <a:round/>
            <a:headEnd type="none" w="med" len="med"/>
            <a:tailEnd type="stealth" w="med" len="med"/>
          </a:ln>
        </p:spPr>
      </p:cxnSp>
      <p:cxnSp>
        <p:nvCxnSpPr>
          <p:cNvPr id="167" name="Google Shape;167;p23"/>
          <p:cNvCxnSpPr/>
          <p:nvPr/>
        </p:nvCxnSpPr>
        <p:spPr>
          <a:xfrm flipH="1">
            <a:off x="5395975" y="2771100"/>
            <a:ext cx="2365800" cy="1847400"/>
          </a:xfrm>
          <a:prstGeom prst="straightConnector1">
            <a:avLst/>
          </a:prstGeom>
          <a:noFill/>
          <a:ln w="9525" cap="flat" cmpd="sng">
            <a:solidFill>
              <a:schemeClr val="accent6"/>
            </a:solidFill>
            <a:prstDash val="solid"/>
            <a:round/>
            <a:headEnd type="none" w="med" len="med"/>
            <a:tailEnd type="stealth" w="med" len="med"/>
          </a:ln>
        </p:spPr>
      </p:cxnSp>
      <p:cxnSp>
        <p:nvCxnSpPr>
          <p:cNvPr id="168" name="Google Shape;168;p23"/>
          <p:cNvCxnSpPr>
            <a:stCxn id="169" idx="2"/>
          </p:cNvCxnSpPr>
          <p:nvPr/>
        </p:nvCxnSpPr>
        <p:spPr>
          <a:xfrm>
            <a:off x="3733375" y="2655800"/>
            <a:ext cx="187500" cy="1923000"/>
          </a:xfrm>
          <a:prstGeom prst="straightConnector1">
            <a:avLst/>
          </a:prstGeom>
          <a:noFill/>
          <a:ln w="9525" cap="flat" cmpd="sng">
            <a:solidFill>
              <a:schemeClr val="accent6"/>
            </a:solidFill>
            <a:prstDash val="solid"/>
            <a:round/>
            <a:headEnd type="none" w="med" len="med"/>
            <a:tailEnd type="stealth" w="med" len="med"/>
          </a:ln>
        </p:spPr>
      </p:cxnSp>
      <p:pic>
        <p:nvPicPr>
          <p:cNvPr id="170" name="Google Shape;170;p23"/>
          <p:cNvPicPr preferRelativeResize="0"/>
          <p:nvPr/>
        </p:nvPicPr>
        <p:blipFill>
          <a:blip r:embed="rId4">
            <a:alphaModFix/>
          </a:blip>
          <a:stretch>
            <a:fillRect/>
          </a:stretch>
        </p:blipFill>
        <p:spPr>
          <a:xfrm>
            <a:off x="3196965" y="1252634"/>
            <a:ext cx="1072820" cy="1018641"/>
          </a:xfrm>
          <a:prstGeom prst="rect">
            <a:avLst/>
          </a:prstGeom>
          <a:noFill/>
          <a:ln>
            <a:noFill/>
          </a:ln>
        </p:spPr>
      </p:pic>
      <p:pic>
        <p:nvPicPr>
          <p:cNvPr id="171" name="Google Shape;171;p23"/>
          <p:cNvPicPr preferRelativeResize="0"/>
          <p:nvPr/>
        </p:nvPicPr>
        <p:blipFill>
          <a:blip r:embed="rId5">
            <a:alphaModFix/>
          </a:blip>
          <a:stretch>
            <a:fillRect/>
          </a:stretch>
        </p:blipFill>
        <p:spPr>
          <a:xfrm>
            <a:off x="7617490" y="1126196"/>
            <a:ext cx="1072820" cy="1018641"/>
          </a:xfrm>
          <a:prstGeom prst="rect">
            <a:avLst/>
          </a:prstGeom>
          <a:noFill/>
          <a:ln>
            <a:noFill/>
          </a:ln>
        </p:spPr>
      </p:pic>
      <p:pic>
        <p:nvPicPr>
          <p:cNvPr id="172" name="Google Shape;172;p23"/>
          <p:cNvPicPr preferRelativeResize="0"/>
          <p:nvPr/>
        </p:nvPicPr>
        <p:blipFill>
          <a:blip r:embed="rId6">
            <a:alphaModFix/>
          </a:blip>
          <a:stretch>
            <a:fillRect/>
          </a:stretch>
        </p:blipFill>
        <p:spPr>
          <a:xfrm>
            <a:off x="6052128" y="1126188"/>
            <a:ext cx="1072820" cy="1018641"/>
          </a:xfrm>
          <a:prstGeom prst="rect">
            <a:avLst/>
          </a:prstGeom>
          <a:noFill/>
          <a:ln>
            <a:noFill/>
          </a:ln>
        </p:spPr>
      </p:pic>
      <p:pic>
        <p:nvPicPr>
          <p:cNvPr id="173" name="Google Shape;173;p23"/>
          <p:cNvPicPr preferRelativeResize="0"/>
          <p:nvPr/>
        </p:nvPicPr>
        <p:blipFill>
          <a:blip r:embed="rId7">
            <a:alphaModFix/>
          </a:blip>
          <a:stretch>
            <a:fillRect/>
          </a:stretch>
        </p:blipFill>
        <p:spPr>
          <a:xfrm>
            <a:off x="1755815" y="1245988"/>
            <a:ext cx="1072820" cy="1018641"/>
          </a:xfrm>
          <a:prstGeom prst="rect">
            <a:avLst/>
          </a:prstGeom>
          <a:noFill/>
          <a:ln>
            <a:noFill/>
          </a:ln>
        </p:spPr>
      </p:pic>
      <p:pic>
        <p:nvPicPr>
          <p:cNvPr id="174" name="Google Shape;174;p23"/>
          <p:cNvPicPr preferRelativeResize="0"/>
          <p:nvPr/>
        </p:nvPicPr>
        <p:blipFill>
          <a:blip r:embed="rId8">
            <a:alphaModFix/>
          </a:blip>
          <a:stretch>
            <a:fillRect/>
          </a:stretch>
        </p:blipFill>
        <p:spPr>
          <a:xfrm>
            <a:off x="4546565" y="1245975"/>
            <a:ext cx="1072820" cy="1018641"/>
          </a:xfrm>
          <a:prstGeom prst="rect">
            <a:avLst/>
          </a:prstGeom>
          <a:noFill/>
          <a:ln>
            <a:noFill/>
          </a:ln>
        </p:spPr>
      </p:pic>
      <p:sp>
        <p:nvSpPr>
          <p:cNvPr id="175" name="Google Shape;175;p23"/>
          <p:cNvSpPr txBox="1"/>
          <p:nvPr/>
        </p:nvSpPr>
        <p:spPr>
          <a:xfrm>
            <a:off x="1535475" y="2416438"/>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Trim</a:t>
            </a:r>
            <a:endParaRPr dirty="0">
              <a:solidFill>
                <a:schemeClr val="accent2"/>
              </a:solidFill>
              <a:latin typeface="Open Sans"/>
              <a:ea typeface="Open Sans"/>
              <a:cs typeface="Open Sans"/>
              <a:sym typeface="Open Sans"/>
            </a:endParaRPr>
          </a:p>
        </p:txBody>
      </p:sp>
      <p:sp>
        <p:nvSpPr>
          <p:cNvPr id="169" name="Google Shape;169;p23"/>
          <p:cNvSpPr txBox="1"/>
          <p:nvPr/>
        </p:nvSpPr>
        <p:spPr>
          <a:xfrm>
            <a:off x="2976625" y="231500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Merge</a:t>
            </a:r>
            <a:endParaRPr dirty="0">
              <a:solidFill>
                <a:schemeClr val="accent2"/>
              </a:solidFill>
              <a:latin typeface="Open Sans"/>
              <a:ea typeface="Open Sans"/>
              <a:cs typeface="Open Sans"/>
              <a:sym typeface="Open Sans"/>
            </a:endParaRPr>
          </a:p>
        </p:txBody>
      </p:sp>
      <p:sp>
        <p:nvSpPr>
          <p:cNvPr id="176" name="Google Shape;176;p23"/>
          <p:cNvSpPr txBox="1"/>
          <p:nvPr/>
        </p:nvSpPr>
        <p:spPr>
          <a:xfrm>
            <a:off x="4326225" y="23083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Crop</a:t>
            </a:r>
            <a:endParaRPr dirty="0">
              <a:solidFill>
                <a:schemeClr val="accent2"/>
              </a:solidFill>
              <a:latin typeface="Open Sans"/>
              <a:ea typeface="Open Sans"/>
              <a:cs typeface="Open Sans"/>
              <a:sym typeface="Open Sans"/>
            </a:endParaRPr>
          </a:p>
        </p:txBody>
      </p:sp>
      <p:sp>
        <p:nvSpPr>
          <p:cNvPr id="177" name="Google Shape;177;p23"/>
          <p:cNvSpPr txBox="1"/>
          <p:nvPr/>
        </p:nvSpPr>
        <p:spPr>
          <a:xfrm>
            <a:off x="5831788" y="2335138"/>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Outline</a:t>
            </a:r>
            <a:endParaRPr dirty="0">
              <a:solidFill>
                <a:schemeClr val="accent2"/>
              </a:solidFill>
              <a:latin typeface="Open Sans"/>
              <a:ea typeface="Open Sans"/>
              <a:cs typeface="Open Sans"/>
              <a:sym typeface="Open Sans"/>
            </a:endParaRPr>
          </a:p>
        </p:txBody>
      </p:sp>
      <p:sp>
        <p:nvSpPr>
          <p:cNvPr id="178" name="Google Shape;178;p23"/>
          <p:cNvSpPr txBox="1"/>
          <p:nvPr/>
        </p:nvSpPr>
        <p:spPr>
          <a:xfrm>
            <a:off x="7397150" y="2335138"/>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Minus Back</a:t>
            </a:r>
            <a:endParaRPr dirty="0">
              <a:solidFill>
                <a:schemeClr val="accent2"/>
              </a:solidFill>
              <a:latin typeface="Open Sans"/>
              <a:ea typeface="Open Sans"/>
              <a:cs typeface="Open Sans"/>
              <a:sym typeface="Open Sans"/>
            </a:endParaRPr>
          </a:p>
        </p:txBody>
      </p:sp>
      <p:pic>
        <p:nvPicPr>
          <p:cNvPr id="179" name="Google Shape;179;p23"/>
          <p:cNvPicPr preferRelativeResize="0"/>
          <p:nvPr/>
        </p:nvPicPr>
        <p:blipFill>
          <a:blip r:embed="rId9">
            <a:alphaModFix/>
          </a:blip>
          <a:stretch>
            <a:fillRect/>
          </a:stretch>
        </p:blipFill>
        <p:spPr>
          <a:xfrm>
            <a:off x="411178" y="1203775"/>
            <a:ext cx="1072820" cy="1018641"/>
          </a:xfrm>
          <a:prstGeom prst="rect">
            <a:avLst/>
          </a:prstGeom>
          <a:noFill/>
          <a:ln>
            <a:noFill/>
          </a:ln>
        </p:spPr>
      </p:pic>
      <p:sp>
        <p:nvSpPr>
          <p:cNvPr id="180" name="Google Shape;180;p23"/>
          <p:cNvSpPr txBox="1"/>
          <p:nvPr/>
        </p:nvSpPr>
        <p:spPr>
          <a:xfrm>
            <a:off x="190838" y="23638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Intersect</a:t>
            </a:r>
            <a:endParaRPr dirty="0">
              <a:solidFill>
                <a:schemeClr val="accent2"/>
              </a:solidFill>
              <a:latin typeface="Open Sans"/>
              <a:ea typeface="Open Sans"/>
              <a:cs typeface="Open Sans"/>
              <a:sym typeface="Open Sans"/>
            </a:endParaRPr>
          </a:p>
        </p:txBody>
      </p:sp>
      <p:cxnSp>
        <p:nvCxnSpPr>
          <p:cNvPr id="181" name="Google Shape;181;p23"/>
          <p:cNvCxnSpPr/>
          <p:nvPr/>
        </p:nvCxnSpPr>
        <p:spPr>
          <a:xfrm flipH="1">
            <a:off x="4977225" y="2737875"/>
            <a:ext cx="1714800" cy="1827600"/>
          </a:xfrm>
          <a:prstGeom prst="straightConnector1">
            <a:avLst/>
          </a:prstGeom>
          <a:noFill/>
          <a:ln w="9525" cap="flat" cmpd="sng">
            <a:solidFill>
              <a:schemeClr val="accent6"/>
            </a:solidFill>
            <a:prstDash val="solid"/>
            <a:round/>
            <a:headEnd type="none" w="med" len="med"/>
            <a:tailEnd type="stealth" w="med" len="med"/>
          </a:ln>
        </p:spPr>
      </p:cxnSp>
      <p:cxnSp>
        <p:nvCxnSpPr>
          <p:cNvPr id="182" name="Google Shape;182;p23"/>
          <p:cNvCxnSpPr>
            <a:stCxn id="176" idx="2"/>
          </p:cNvCxnSpPr>
          <p:nvPr/>
        </p:nvCxnSpPr>
        <p:spPr>
          <a:xfrm flipH="1">
            <a:off x="4412475" y="2649150"/>
            <a:ext cx="670500" cy="1959600"/>
          </a:xfrm>
          <a:prstGeom prst="straightConnector1">
            <a:avLst/>
          </a:prstGeom>
          <a:noFill/>
          <a:ln w="9525" cap="flat" cmpd="sng">
            <a:solidFill>
              <a:schemeClr val="accent6"/>
            </a:solidFill>
            <a:prstDash val="solid"/>
            <a:round/>
            <a:headEnd type="none" w="med" len="med"/>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Shape builder tool</a:t>
            </a:r>
            <a:endParaRPr dirty="0">
              <a:latin typeface="Montserrat"/>
              <a:ea typeface="Montserrat"/>
              <a:cs typeface="Montserrat"/>
              <a:sym typeface="Montserrat"/>
            </a:endParaRPr>
          </a:p>
        </p:txBody>
      </p:sp>
      <p:sp>
        <p:nvSpPr>
          <p:cNvPr id="188" name="Google Shape;18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Another tool we can use when building and manipulating or shapes is the </a:t>
            </a:r>
            <a:r>
              <a:rPr lang="en">
                <a:solidFill>
                  <a:schemeClr val="accent6"/>
                </a:solidFill>
                <a:latin typeface="Open Sans"/>
                <a:ea typeface="Open Sans"/>
                <a:cs typeface="Open Sans"/>
                <a:sym typeface="Open Sans"/>
              </a:rPr>
              <a:t>shape builder tool</a:t>
            </a:r>
            <a:r>
              <a:rPr lang="en">
                <a:latin typeface="Open Sans"/>
                <a:ea typeface="Open Sans"/>
                <a:cs typeface="Open Sans"/>
                <a:sym typeface="Open Sans"/>
              </a:rPr>
              <a:t>. Which can be found in our tools palette. </a:t>
            </a:r>
            <a:endParaRPr dirty="0">
              <a:latin typeface="Open Sans"/>
              <a:ea typeface="Open Sans"/>
              <a:cs typeface="Open Sans"/>
              <a:sym typeface="Open Sans"/>
            </a:endParaRPr>
          </a:p>
          <a:p>
            <a:pPr marL="0" lvl="0" indent="0" algn="l" rtl="0">
              <a:spcBef>
                <a:spcPts val="1600"/>
              </a:spcBef>
              <a:spcAft>
                <a:spcPts val="0"/>
              </a:spcAft>
              <a:buNone/>
            </a:pPr>
            <a:r>
              <a:rPr lang="en">
                <a:latin typeface="Open Sans"/>
                <a:ea typeface="Open Sans"/>
                <a:cs typeface="Open Sans"/>
                <a:sym typeface="Open Sans"/>
              </a:rPr>
              <a:t>To use this tool, select all of your objects using your selection tool (v)</a:t>
            </a:r>
            <a:endParaRPr dirty="0">
              <a:latin typeface="Open Sans"/>
              <a:ea typeface="Open Sans"/>
              <a:cs typeface="Open Sans"/>
              <a:sym typeface="Open Sans"/>
            </a:endParaRPr>
          </a:p>
          <a:p>
            <a:pPr marL="0" lvl="0" indent="0" algn="l" rtl="0">
              <a:spcBef>
                <a:spcPts val="1600"/>
              </a:spcBef>
              <a:spcAft>
                <a:spcPts val="1600"/>
              </a:spcAft>
              <a:buNone/>
            </a:pPr>
            <a:r>
              <a:rPr lang="en">
                <a:latin typeface="Open Sans"/>
                <a:ea typeface="Open Sans"/>
                <a:cs typeface="Open Sans"/>
                <a:sym typeface="Open Sans"/>
              </a:rPr>
              <a:t>Click on your shape builder tool ( shift + M). When you hover your cursor over the desired shaped you will see that the area turns to mesh. Click to select an area or drag to select multiple areas. </a:t>
            </a:r>
            <a:endParaRPr dirty="0">
              <a:latin typeface="Open Sans"/>
              <a:ea typeface="Open Sans"/>
              <a:cs typeface="Open Sans"/>
              <a:sym typeface="Open Sans"/>
            </a:endParaRPr>
          </a:p>
        </p:txBody>
      </p:sp>
      <p:pic>
        <p:nvPicPr>
          <p:cNvPr id="189" name="Google Shape;189;p24"/>
          <p:cNvPicPr preferRelativeResize="0"/>
          <p:nvPr/>
        </p:nvPicPr>
        <p:blipFill>
          <a:blip r:embed="rId3">
            <a:alphaModFix/>
          </a:blip>
          <a:stretch>
            <a:fillRect/>
          </a:stretch>
        </p:blipFill>
        <p:spPr>
          <a:xfrm>
            <a:off x="3979200" y="456461"/>
            <a:ext cx="592800" cy="47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Keyboard Shortcuts</a:t>
            </a:r>
            <a:endParaRPr dirty="0"/>
          </a:p>
        </p:txBody>
      </p:sp>
      <p:sp>
        <p:nvSpPr>
          <p:cNvPr id="195" name="Google Shape;19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alt / opt key</a:t>
            </a:r>
            <a:r>
              <a:rPr lang="en" sz="1400">
                <a:solidFill>
                  <a:schemeClr val="accent2"/>
                </a:solidFill>
                <a:latin typeface="Open Sans"/>
                <a:ea typeface="Open Sans"/>
                <a:cs typeface="Open Sans"/>
                <a:sym typeface="Open Sans"/>
              </a:rPr>
              <a:t> - allows you duplicate an item when it is selected.</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a </a:t>
            </a:r>
            <a:r>
              <a:rPr lang="en" sz="1400">
                <a:solidFill>
                  <a:schemeClr val="accent2"/>
                </a:solidFill>
                <a:latin typeface="Open Sans"/>
                <a:ea typeface="Open Sans"/>
                <a:cs typeface="Open Sans"/>
                <a:sym typeface="Open Sans"/>
              </a:rPr>
              <a:t>- switches to your direct selection arrow/tool (white arrrow) - allows you to select single nodes.</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v</a:t>
            </a:r>
            <a:r>
              <a:rPr lang="en" sz="1400">
                <a:solidFill>
                  <a:schemeClr val="accent2"/>
                </a:solidFill>
                <a:latin typeface="Open Sans"/>
                <a:ea typeface="Open Sans"/>
                <a:cs typeface="Open Sans"/>
                <a:sym typeface="Open Sans"/>
              </a:rPr>
              <a:t> -  selects the selection arrow (black arrow)</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space-bar</a:t>
            </a:r>
            <a:r>
              <a:rPr lang="en" sz="1400">
                <a:solidFill>
                  <a:schemeClr val="accent2"/>
                </a:solidFill>
                <a:latin typeface="Open Sans"/>
                <a:ea typeface="Open Sans"/>
                <a:cs typeface="Open Sans"/>
                <a:sym typeface="Open Sans"/>
              </a:rPr>
              <a:t>: hold down spacebar to move your screen and or artboard around.</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p</a:t>
            </a:r>
            <a:r>
              <a:rPr lang="en" sz="1400">
                <a:solidFill>
                  <a:schemeClr val="accent2"/>
                </a:solidFill>
                <a:latin typeface="Open Sans"/>
                <a:ea typeface="Open Sans"/>
                <a:cs typeface="Open Sans"/>
                <a:sym typeface="Open Sans"/>
              </a:rPr>
              <a:t> - selects the pen tool</a:t>
            </a:r>
            <a:endParaRPr sz="1400" dirty="0">
              <a:solidFill>
                <a:schemeClr val="accent2"/>
              </a:solidFill>
              <a:latin typeface="Open Sans"/>
              <a:ea typeface="Open Sans"/>
              <a:cs typeface="Open Sans"/>
              <a:sym typeface="Open Sans"/>
            </a:endParaRPr>
          </a:p>
          <a:p>
            <a:pPr marL="914400" lvl="1" indent="-317500" algn="l" rtl="0">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When p is selected you hit plus(+) and you’ll be able to add more anchor points</a:t>
            </a:r>
            <a:endParaRPr dirty="0">
              <a:solidFill>
                <a:schemeClr val="accent2"/>
              </a:solidFill>
              <a:latin typeface="Open Sans"/>
              <a:ea typeface="Open Sans"/>
              <a:cs typeface="Open Sans"/>
              <a:sym typeface="Open Sans"/>
            </a:endParaRPr>
          </a:p>
          <a:p>
            <a:pPr marL="914400" lvl="1" indent="-317500" algn="l" rtl="0">
              <a:spcBef>
                <a:spcPts val="0"/>
              </a:spcBef>
              <a:spcAft>
                <a:spcPts val="0"/>
              </a:spcAft>
              <a:buClr>
                <a:schemeClr val="accent2"/>
              </a:buClr>
              <a:buSzPts val="1400"/>
              <a:buFont typeface="Open Sans"/>
              <a:buChar char="○"/>
            </a:pPr>
            <a:r>
              <a:rPr lang="en">
                <a:solidFill>
                  <a:schemeClr val="accent2"/>
                </a:solidFill>
                <a:latin typeface="Open Sans"/>
                <a:ea typeface="Open Sans"/>
                <a:cs typeface="Open Sans"/>
                <a:sym typeface="Open Sans"/>
              </a:rPr>
              <a:t>Minus (-) you can eliminate/remove nodes.</a:t>
            </a:r>
            <a:endParaRPr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shift + o</a:t>
            </a:r>
            <a:r>
              <a:rPr lang="en" sz="1400">
                <a:solidFill>
                  <a:schemeClr val="accent2"/>
                </a:solidFill>
                <a:latin typeface="Open Sans"/>
                <a:ea typeface="Open Sans"/>
                <a:cs typeface="Open Sans"/>
                <a:sym typeface="Open Sans"/>
              </a:rPr>
              <a:t>: allows you edit or add/remove your artbords</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t</a:t>
            </a:r>
            <a:r>
              <a:rPr lang="en" sz="1400">
                <a:solidFill>
                  <a:schemeClr val="accent2"/>
                </a:solidFill>
                <a:latin typeface="Open Sans"/>
                <a:ea typeface="Open Sans"/>
                <a:cs typeface="Open Sans"/>
                <a:sym typeface="Open Sans"/>
              </a:rPr>
              <a:t> - create text</a:t>
            </a:r>
            <a:endParaRPr sz="1400" dirty="0">
              <a:solidFill>
                <a:schemeClr val="accent2"/>
              </a:solidFill>
              <a:latin typeface="Open Sans"/>
              <a:ea typeface="Open Sans"/>
              <a:cs typeface="Open Sans"/>
              <a:sym typeface="Open Sans"/>
            </a:endParaRPr>
          </a:p>
          <a:p>
            <a:pPr marL="457200" lvl="0" indent="-317500" algn="l" rtl="0">
              <a:spcBef>
                <a:spcPts val="0"/>
              </a:spcBef>
              <a:spcAft>
                <a:spcPts val="0"/>
              </a:spcAft>
              <a:buClr>
                <a:schemeClr val="accent2"/>
              </a:buClr>
              <a:buSzPts val="1400"/>
              <a:buFont typeface="Open Sans"/>
              <a:buChar char="●"/>
            </a:pPr>
            <a:r>
              <a:rPr lang="en" sz="1400">
                <a:solidFill>
                  <a:schemeClr val="accent6"/>
                </a:solidFill>
                <a:latin typeface="Open Sans"/>
                <a:ea typeface="Open Sans"/>
                <a:cs typeface="Open Sans"/>
                <a:sym typeface="Open Sans"/>
              </a:rPr>
              <a:t>shift + ctrl + o / shift + cmd + o </a:t>
            </a:r>
            <a:r>
              <a:rPr lang="en" sz="1400">
                <a:solidFill>
                  <a:schemeClr val="accent2"/>
                </a:solidFill>
                <a:latin typeface="Open Sans"/>
                <a:ea typeface="Open Sans"/>
                <a:cs typeface="Open Sans"/>
                <a:sym typeface="Open Sans"/>
              </a:rPr>
              <a:t>: creates outlines (e.g. turns fonts into vectors)</a:t>
            </a:r>
            <a:endParaRPr sz="1400" dirty="0">
              <a:solidFill>
                <a:schemeClr val="accent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More </a:t>
            </a:r>
            <a:r>
              <a:rPr lang="en" dirty="0"/>
              <a:t>Keyboard Shortcuts</a:t>
            </a:r>
            <a:endParaRPr dirty="0"/>
          </a:p>
        </p:txBody>
      </p:sp>
      <p:sp>
        <p:nvSpPr>
          <p:cNvPr id="195" name="Google Shape;19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 and ]</a:t>
            </a:r>
            <a:r>
              <a:rPr lang="en" sz="1400" dirty="0">
                <a:solidFill>
                  <a:schemeClr val="accent2"/>
                </a:solidFill>
                <a:latin typeface="Open Sans"/>
                <a:ea typeface="Open Sans"/>
                <a:cs typeface="Open Sans"/>
                <a:sym typeface="Open Sans"/>
              </a:rPr>
              <a:t>- </a:t>
            </a:r>
            <a:r>
              <a:rPr lang="en-US" sz="1400" dirty="0">
                <a:solidFill>
                  <a:schemeClr val="accent2"/>
                </a:solidFill>
                <a:latin typeface="Open Sans"/>
                <a:ea typeface="Open Sans"/>
                <a:cs typeface="Open Sans"/>
                <a:sym typeface="Open Sans"/>
              </a:rPr>
              <a:t>Often decreases or increases the size of the tool (If these don’t work then the tool may use up and down arrows)</a:t>
            </a: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Ctrl + C</a:t>
            </a:r>
            <a:r>
              <a:rPr lang="en" sz="1400" dirty="0">
                <a:solidFill>
                  <a:schemeClr val="accent6"/>
                </a:solidFill>
                <a:latin typeface="Open Sans"/>
                <a:ea typeface="Open Sans"/>
                <a:cs typeface="Open Sans"/>
                <a:sym typeface="Open Sans"/>
              </a:rPr>
              <a:t> </a:t>
            </a:r>
            <a:r>
              <a:rPr lang="en" sz="1400" dirty="0">
                <a:solidFill>
                  <a:schemeClr val="accent2"/>
                </a:solidFill>
                <a:latin typeface="Open Sans"/>
                <a:ea typeface="Open Sans"/>
                <a:cs typeface="Open Sans"/>
                <a:sym typeface="Open Sans"/>
              </a:rPr>
              <a:t>- </a:t>
            </a:r>
            <a:r>
              <a:rPr lang="en-US" sz="1400" dirty="0">
                <a:solidFill>
                  <a:schemeClr val="accent2"/>
                </a:solidFill>
                <a:latin typeface="Open Sans"/>
                <a:ea typeface="Open Sans"/>
                <a:cs typeface="Open Sans"/>
                <a:sym typeface="Open Sans"/>
              </a:rPr>
              <a:t>Copy</a:t>
            </a:r>
            <a:endParaRPr sz="1400" dirty="0">
              <a:solidFill>
                <a:schemeClr val="accent2"/>
              </a:solidFill>
              <a:latin typeface="Open Sans"/>
              <a:ea typeface="Open Sans"/>
              <a:cs typeface="Open Sans"/>
              <a:sym typeface="Open Sans"/>
            </a:endParaRP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Ctrl + V</a:t>
            </a:r>
            <a:r>
              <a:rPr lang="en" sz="1400" dirty="0">
                <a:solidFill>
                  <a:schemeClr val="accent2"/>
                </a:solidFill>
                <a:latin typeface="Open Sans"/>
                <a:ea typeface="Open Sans"/>
                <a:cs typeface="Open Sans"/>
                <a:sym typeface="Open Sans"/>
              </a:rPr>
              <a:t> -  </a:t>
            </a:r>
            <a:r>
              <a:rPr lang="en-US" sz="1400" dirty="0">
                <a:solidFill>
                  <a:schemeClr val="accent2"/>
                </a:solidFill>
                <a:latin typeface="Open Sans"/>
                <a:ea typeface="Open Sans"/>
                <a:cs typeface="Open Sans"/>
                <a:sym typeface="Open Sans"/>
              </a:rPr>
              <a:t>Paste centered</a:t>
            </a: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Ctrl + F</a:t>
            </a:r>
            <a:r>
              <a:rPr lang="en" sz="1400" dirty="0">
                <a:solidFill>
                  <a:schemeClr val="accent2"/>
                </a:solidFill>
                <a:latin typeface="Open Sans"/>
                <a:ea typeface="Open Sans"/>
                <a:cs typeface="Open Sans"/>
                <a:sym typeface="Open Sans"/>
              </a:rPr>
              <a:t> - </a:t>
            </a:r>
            <a:r>
              <a:rPr lang="en-US" sz="1400" dirty="0">
                <a:solidFill>
                  <a:schemeClr val="accent2"/>
                </a:solidFill>
                <a:latin typeface="Open Sans"/>
                <a:ea typeface="Open Sans"/>
                <a:cs typeface="Open Sans"/>
                <a:sym typeface="Open Sans"/>
              </a:rPr>
              <a:t>Paste directly in front of copied object</a:t>
            </a: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Alt when using Pencil</a:t>
            </a:r>
            <a:r>
              <a:rPr lang="en" sz="1400" dirty="0">
                <a:solidFill>
                  <a:schemeClr val="accent2"/>
                </a:solidFill>
                <a:latin typeface="Open Sans"/>
                <a:ea typeface="Open Sans"/>
                <a:cs typeface="Open Sans"/>
                <a:sym typeface="Open Sans"/>
              </a:rPr>
              <a:t> - </a:t>
            </a:r>
            <a:r>
              <a:rPr lang="en-US" sz="1400" dirty="0">
                <a:solidFill>
                  <a:schemeClr val="accent2"/>
                </a:solidFill>
                <a:latin typeface="Open Sans"/>
                <a:ea typeface="Open Sans"/>
                <a:cs typeface="Open Sans"/>
                <a:sym typeface="Open Sans"/>
              </a:rPr>
              <a:t>After starting to draw with the pencil and pressing Alt, system will close the shape with a straight line</a:t>
            </a: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Ctrl + [ </a:t>
            </a:r>
            <a:r>
              <a:rPr lang="en" sz="1400" dirty="0">
                <a:solidFill>
                  <a:schemeClr val="accent2"/>
                </a:solidFill>
                <a:latin typeface="Open Sans"/>
                <a:ea typeface="Open Sans"/>
                <a:cs typeface="Open Sans"/>
                <a:sym typeface="Open Sans"/>
              </a:rPr>
              <a:t>- </a:t>
            </a:r>
            <a:r>
              <a:rPr lang="en-US" sz="1400" dirty="0">
                <a:solidFill>
                  <a:schemeClr val="accent2"/>
                </a:solidFill>
                <a:latin typeface="Open Sans"/>
                <a:ea typeface="Open Sans"/>
                <a:cs typeface="Open Sans"/>
                <a:sym typeface="Open Sans"/>
              </a:rPr>
              <a:t>Send object back one level</a:t>
            </a:r>
            <a:endParaRPr sz="1400" dirty="0">
              <a:solidFill>
                <a:schemeClr val="accent2"/>
              </a:solidFill>
              <a:latin typeface="Open Sans"/>
              <a:ea typeface="Open Sans"/>
              <a:cs typeface="Open Sans"/>
              <a:sym typeface="Open Sans"/>
            </a:endParaRP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Ctrl + ]</a:t>
            </a:r>
            <a:r>
              <a:rPr lang="en" sz="1400" dirty="0">
                <a:solidFill>
                  <a:schemeClr val="accent2"/>
                </a:solidFill>
                <a:latin typeface="Open Sans"/>
                <a:ea typeface="Open Sans"/>
                <a:cs typeface="Open Sans"/>
                <a:sym typeface="Open Sans"/>
              </a:rPr>
              <a:t> - </a:t>
            </a:r>
            <a:r>
              <a:rPr lang="en-US" sz="1400" dirty="0">
                <a:solidFill>
                  <a:schemeClr val="accent2"/>
                </a:solidFill>
                <a:latin typeface="Open Sans"/>
                <a:ea typeface="Open Sans"/>
                <a:cs typeface="Open Sans"/>
                <a:sym typeface="Open Sans"/>
              </a:rPr>
              <a:t>Bring object forward one level</a:t>
            </a:r>
          </a:p>
          <a:p>
            <a:pPr lvl="0" indent="-317500">
              <a:buClr>
                <a:schemeClr val="accent2"/>
              </a:buClr>
              <a:buSzPts val="1400"/>
              <a:buFont typeface="Open Sans"/>
              <a:buChar char="●"/>
            </a:pPr>
            <a:r>
              <a:rPr lang="en-US" sz="1400" dirty="0">
                <a:solidFill>
                  <a:schemeClr val="accent6"/>
                </a:solidFill>
                <a:latin typeface="Open Sans"/>
                <a:ea typeface="Open Sans"/>
                <a:cs typeface="Open Sans"/>
                <a:sym typeface="Open Sans"/>
              </a:rPr>
              <a:t>Shift + Ctrl + [ or ] </a:t>
            </a:r>
            <a:r>
              <a:rPr lang="en" sz="1400" dirty="0">
                <a:solidFill>
                  <a:schemeClr val="accent2"/>
                </a:solidFill>
                <a:latin typeface="Open Sans"/>
                <a:ea typeface="Open Sans"/>
                <a:cs typeface="Open Sans"/>
                <a:sym typeface="Open Sans"/>
              </a:rPr>
              <a:t>- </a:t>
            </a:r>
            <a:r>
              <a:rPr lang="en-US" sz="1400" dirty="0">
                <a:solidFill>
                  <a:schemeClr val="accent2"/>
                </a:solidFill>
                <a:latin typeface="Open Sans"/>
                <a:ea typeface="Open Sans"/>
                <a:cs typeface="Open Sans"/>
                <a:sym typeface="Open Sans"/>
              </a:rPr>
              <a:t>Send back to lowest level </a:t>
            </a:r>
            <a:r>
              <a:rPr lang="en-US" sz="1400">
                <a:solidFill>
                  <a:schemeClr val="accent2"/>
                </a:solidFill>
                <a:latin typeface="Open Sans"/>
                <a:ea typeface="Open Sans"/>
                <a:cs typeface="Open Sans"/>
                <a:sym typeface="Open Sans"/>
              </a:rPr>
              <a:t>or Bring forward </a:t>
            </a:r>
            <a:r>
              <a:rPr lang="en-US" sz="1400" dirty="0">
                <a:solidFill>
                  <a:schemeClr val="accent2"/>
                </a:solidFill>
                <a:latin typeface="Open Sans"/>
                <a:ea typeface="Open Sans"/>
                <a:cs typeface="Open Sans"/>
                <a:sym typeface="Open Sans"/>
              </a:rPr>
              <a:t>to top level</a:t>
            </a:r>
            <a:endParaRPr sz="1400" dirty="0">
              <a:solidFill>
                <a:schemeClr val="accent2"/>
              </a:solidFill>
              <a:latin typeface="Open Sans"/>
              <a:ea typeface="Open Sans"/>
              <a:cs typeface="Open Sans"/>
              <a:sym typeface="Open Sans"/>
            </a:endParaRPr>
          </a:p>
        </p:txBody>
      </p:sp>
    </p:spTree>
    <p:extLst>
      <p:ext uri="{BB962C8B-B14F-4D97-AF65-F5344CB8AC3E}">
        <p14:creationId xmlns:p14="http://schemas.microsoft.com/office/powerpoint/2010/main" val="109891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What exactly is Adobe Illustrator?</a:t>
            </a:r>
            <a:endParaRPr dirty="0">
              <a:latin typeface="Montserrat"/>
              <a:ea typeface="Montserrat"/>
              <a:cs typeface="Montserrat"/>
              <a:sym typeface="Montserrat"/>
            </a:endParaRPr>
          </a:p>
        </p:txBody>
      </p:sp>
      <p:sp>
        <p:nvSpPr>
          <p:cNvPr id="61" name="Google Shape;61;p14"/>
          <p:cNvSpPr txBox="1">
            <a:spLocks noGrp="1"/>
          </p:cNvSpPr>
          <p:nvPr>
            <p:ph type="body" idx="1"/>
          </p:nvPr>
        </p:nvSpPr>
        <p:spPr>
          <a:xfrm>
            <a:off x="311700" y="1417800"/>
            <a:ext cx="5368200" cy="34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Adobe Illustrator (AI) is vector graphics design tool.  It’s used to create vector graphics such as icons, logos, cartoons, fonts, layouts (business cards), etc… </a:t>
            </a:r>
            <a:endParaRPr dirty="0">
              <a:latin typeface="Open Sans"/>
              <a:ea typeface="Open Sans"/>
              <a:cs typeface="Open Sans"/>
              <a:sym typeface="Open Sans"/>
            </a:endParaRPr>
          </a:p>
          <a:p>
            <a:pPr marL="0" lvl="0" indent="0" algn="l" rtl="0">
              <a:spcBef>
                <a:spcPts val="1600"/>
              </a:spcBef>
              <a:spcAft>
                <a:spcPts val="1600"/>
              </a:spcAft>
              <a:buNone/>
            </a:pPr>
            <a:r>
              <a:rPr lang="en">
                <a:latin typeface="Open Sans"/>
                <a:ea typeface="Open Sans"/>
                <a:cs typeface="Open Sans"/>
                <a:sym typeface="Open Sans"/>
              </a:rPr>
              <a:t>PS and AI share a lot of the same tools, however some are different. Which we will be learning about shortly. Just keep mind that you shouldn’t be editing photos (jpgs) in AI, that’s for Photoshop! Plus it’s hard to edit photos in AI when it doesn’t have the right tools for the job!</a:t>
            </a:r>
            <a:endParaRPr dirty="0">
              <a:latin typeface="Open Sans"/>
              <a:ea typeface="Open Sans"/>
              <a:cs typeface="Open Sans"/>
              <a:sym typeface="Open Sans"/>
            </a:endParaRPr>
          </a:p>
        </p:txBody>
      </p:sp>
      <p:pic>
        <p:nvPicPr>
          <p:cNvPr id="62" name="Google Shape;62;p14"/>
          <p:cNvPicPr preferRelativeResize="0"/>
          <p:nvPr/>
        </p:nvPicPr>
        <p:blipFill rotWithShape="1">
          <a:blip r:embed="rId3">
            <a:alphaModFix/>
          </a:blip>
          <a:srcRect l="26702" r="21777"/>
          <a:stretch/>
        </p:blipFill>
        <p:spPr>
          <a:xfrm>
            <a:off x="5755652" y="1157500"/>
            <a:ext cx="2922030" cy="37812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Vector Images/illustrations</a:t>
            </a:r>
            <a:endParaRPr dirty="0"/>
          </a:p>
        </p:txBody>
      </p:sp>
      <p:sp>
        <p:nvSpPr>
          <p:cNvPr id="68" name="Google Shape;68;p15"/>
          <p:cNvSpPr txBox="1">
            <a:spLocks noGrp="1"/>
          </p:cNvSpPr>
          <p:nvPr>
            <p:ph type="body" idx="1"/>
          </p:nvPr>
        </p:nvSpPr>
        <p:spPr>
          <a:xfrm>
            <a:off x="4974175" y="1686475"/>
            <a:ext cx="3858000" cy="298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Vector images are mathematically based using algorithms to create vector graphics, which can be scaled up or down with losing any image quality. </a:t>
            </a:r>
            <a:endParaRPr dirty="0"/>
          </a:p>
        </p:txBody>
      </p:sp>
      <p:pic>
        <p:nvPicPr>
          <p:cNvPr id="69" name="Google Shape;69;p15"/>
          <p:cNvPicPr preferRelativeResize="0"/>
          <p:nvPr/>
        </p:nvPicPr>
        <p:blipFill>
          <a:blip r:embed="rId3">
            <a:alphaModFix/>
          </a:blip>
          <a:stretch>
            <a:fillRect/>
          </a:stretch>
        </p:blipFill>
        <p:spPr>
          <a:xfrm>
            <a:off x="311700" y="1686475"/>
            <a:ext cx="4499725" cy="2980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Raster Images</a:t>
            </a:r>
            <a:endParaRPr dirty="0"/>
          </a:p>
        </p:txBody>
      </p:sp>
      <p:sp>
        <p:nvSpPr>
          <p:cNvPr id="75" name="Google Shape;75;p16"/>
          <p:cNvSpPr txBox="1">
            <a:spLocks noGrp="1"/>
          </p:cNvSpPr>
          <p:nvPr>
            <p:ph type="body" idx="1"/>
          </p:nvPr>
        </p:nvSpPr>
        <p:spPr>
          <a:xfrm>
            <a:off x="4326775" y="1145400"/>
            <a:ext cx="4505400" cy="3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Raster or bitmap images are pixel dependant and don’t always scale as nicely as we’d like. </a:t>
            </a:r>
            <a:endParaRPr dirty="0"/>
          </a:p>
          <a:p>
            <a:pPr marL="0" lvl="0" indent="0" algn="l" rtl="0">
              <a:spcBef>
                <a:spcPts val="1600"/>
              </a:spcBef>
              <a:spcAft>
                <a:spcPts val="0"/>
              </a:spcAft>
              <a:buNone/>
            </a:pPr>
            <a:r>
              <a:rPr lang="en"/>
              <a:t>Raster images when sized to a certain image should be scaled to higher - as you risk losing image quality, but you can scale your images down. </a:t>
            </a:r>
            <a:endParaRPr dirty="0"/>
          </a:p>
          <a:p>
            <a:pPr marL="0" lvl="0" indent="0" algn="l" rtl="0">
              <a:spcBef>
                <a:spcPts val="1600"/>
              </a:spcBef>
              <a:spcAft>
                <a:spcPts val="1600"/>
              </a:spcAft>
              <a:buNone/>
            </a:pPr>
            <a:endParaRPr dirty="0"/>
          </a:p>
        </p:txBody>
      </p:sp>
      <p:pic>
        <p:nvPicPr>
          <p:cNvPr id="76" name="Google Shape;76;p16"/>
          <p:cNvPicPr preferRelativeResize="0"/>
          <p:nvPr/>
        </p:nvPicPr>
        <p:blipFill>
          <a:blip r:embed="rId3">
            <a:alphaModFix/>
          </a:blip>
          <a:stretch>
            <a:fillRect/>
          </a:stretch>
        </p:blipFill>
        <p:spPr>
          <a:xfrm>
            <a:off x="483350" y="1145400"/>
            <a:ext cx="3778501" cy="3726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7961"/>
          <a:stretch/>
        </p:blipFill>
        <p:spPr>
          <a:xfrm>
            <a:off x="0" y="0"/>
            <a:ext cx="9143999" cy="5143501"/>
          </a:xfrm>
          <a:prstGeom prst="rect">
            <a:avLst/>
          </a:prstGeom>
          <a:noFill/>
          <a:ln>
            <a:noFill/>
          </a:ln>
        </p:spPr>
      </p:pic>
      <p:sp>
        <p:nvSpPr>
          <p:cNvPr id="82" name="Google Shape;82;p17"/>
          <p:cNvSpPr txBox="1"/>
          <p:nvPr/>
        </p:nvSpPr>
        <p:spPr>
          <a:xfrm>
            <a:off x="671875" y="1386100"/>
            <a:ext cx="11457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Tool palette</a:t>
            </a:r>
            <a:endParaRPr dirty="0"/>
          </a:p>
        </p:txBody>
      </p:sp>
      <p:sp>
        <p:nvSpPr>
          <p:cNvPr id="83" name="Google Shape;83;p17"/>
          <p:cNvSpPr txBox="1"/>
          <p:nvPr/>
        </p:nvSpPr>
        <p:spPr>
          <a:xfrm>
            <a:off x="1555850" y="2510525"/>
            <a:ext cx="11457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Artboard</a:t>
            </a:r>
            <a:endParaRPr dirty="0"/>
          </a:p>
        </p:txBody>
      </p:sp>
      <p:sp>
        <p:nvSpPr>
          <p:cNvPr id="84" name="Google Shape;84;p17"/>
          <p:cNvSpPr txBox="1"/>
          <p:nvPr/>
        </p:nvSpPr>
        <p:spPr>
          <a:xfrm>
            <a:off x="6046475" y="1117375"/>
            <a:ext cx="1343700" cy="6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Layers and other palettes</a:t>
            </a:r>
            <a:endParaRPr dirty="0"/>
          </a:p>
        </p:txBody>
      </p:sp>
      <p:cxnSp>
        <p:nvCxnSpPr>
          <p:cNvPr id="85" name="Google Shape;85;p17"/>
          <p:cNvCxnSpPr>
            <a:stCxn id="82" idx="1"/>
          </p:cNvCxnSpPr>
          <p:nvPr/>
        </p:nvCxnSpPr>
        <p:spPr>
          <a:xfrm flipH="1">
            <a:off x="360775" y="1623700"/>
            <a:ext cx="311100" cy="2400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7"/>
          <p:cNvCxnSpPr>
            <a:stCxn id="83" idx="3"/>
          </p:cNvCxnSpPr>
          <p:nvPr/>
        </p:nvCxnSpPr>
        <p:spPr>
          <a:xfrm rot="10800000" flipH="1">
            <a:off x="2701550" y="2512325"/>
            <a:ext cx="880500" cy="2358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7"/>
          <p:cNvCxnSpPr>
            <a:stCxn id="84" idx="3"/>
          </p:cNvCxnSpPr>
          <p:nvPr/>
        </p:nvCxnSpPr>
        <p:spPr>
          <a:xfrm rot="10800000" flipH="1">
            <a:off x="7390175" y="489625"/>
            <a:ext cx="949500" cy="949500"/>
          </a:xfrm>
          <a:prstGeom prst="straightConnector1">
            <a:avLst/>
          </a:prstGeom>
          <a:noFill/>
          <a:ln w="9525" cap="flat" cmpd="sng">
            <a:solidFill>
              <a:schemeClr val="dk2"/>
            </a:solidFill>
            <a:prstDash val="solid"/>
            <a:round/>
            <a:headEnd type="none" w="med" len="med"/>
            <a:tailEnd type="triangle" w="med" len="med"/>
          </a:ln>
        </p:spPr>
      </p:cxnSp>
      <p:sp>
        <p:nvSpPr>
          <p:cNvPr id="88" name="Google Shape;88;p17"/>
          <p:cNvSpPr txBox="1"/>
          <p:nvPr/>
        </p:nvSpPr>
        <p:spPr>
          <a:xfrm>
            <a:off x="2333775" y="841550"/>
            <a:ext cx="17115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Root menu and control Panel</a:t>
            </a:r>
            <a:endParaRPr dirty="0"/>
          </a:p>
        </p:txBody>
      </p:sp>
      <p:cxnSp>
        <p:nvCxnSpPr>
          <p:cNvPr id="89" name="Google Shape;89;p17"/>
          <p:cNvCxnSpPr>
            <a:stCxn id="88" idx="0"/>
          </p:cNvCxnSpPr>
          <p:nvPr/>
        </p:nvCxnSpPr>
        <p:spPr>
          <a:xfrm rot="10800000">
            <a:off x="2058525" y="188450"/>
            <a:ext cx="1131000" cy="65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Basic Shapes</a:t>
            </a:r>
            <a:endParaRPr dirty="0">
              <a:latin typeface="Montserrat"/>
              <a:ea typeface="Montserrat"/>
              <a:cs typeface="Montserrat"/>
              <a:sym typeface="Montserrat"/>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Open Sans"/>
                <a:ea typeface="Open Sans"/>
                <a:cs typeface="Open Sans"/>
                <a:sym typeface="Open Sans"/>
              </a:rPr>
              <a:t>In Illustrator we can create a lot of different basic shapes, some of those are:</a:t>
            </a:r>
            <a:endParaRPr sz="1400" dirty="0">
              <a:latin typeface="Open Sans"/>
              <a:ea typeface="Open Sans"/>
              <a:cs typeface="Open Sans"/>
              <a:sym typeface="Open Sans"/>
            </a:endParaRPr>
          </a:p>
          <a:p>
            <a:pPr marL="457200" lvl="0" indent="-317500" algn="l" rtl="0">
              <a:spcBef>
                <a:spcPts val="1600"/>
              </a:spcBef>
              <a:spcAft>
                <a:spcPts val="0"/>
              </a:spcAft>
              <a:buSzPts val="1400"/>
              <a:buFont typeface="Open Sans"/>
              <a:buChar char="❖"/>
            </a:pPr>
            <a:r>
              <a:rPr lang="en" sz="1400">
                <a:latin typeface="Open Sans"/>
                <a:ea typeface="Open Sans"/>
                <a:cs typeface="Open Sans"/>
                <a:sym typeface="Open Sans"/>
              </a:rPr>
              <a:t>Line</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Rectangle or rounded rectangle</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Ellipse</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Polygon</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Star</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Flare Tool</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Brush and or Blob Brush</a:t>
            </a:r>
            <a:endParaRPr sz="1400"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Pen Tool</a:t>
            </a:r>
            <a:endParaRPr sz="1400" dirty="0">
              <a:latin typeface="Open Sans"/>
              <a:ea typeface="Open Sans"/>
              <a:cs typeface="Open Sans"/>
              <a:sym typeface="Open Sans"/>
            </a:endParaRPr>
          </a:p>
          <a:p>
            <a:pPr marL="0" lvl="0" indent="0" algn="l" rtl="0">
              <a:spcBef>
                <a:spcPts val="1600"/>
              </a:spcBef>
              <a:spcAft>
                <a:spcPts val="1600"/>
              </a:spcAft>
              <a:buNone/>
            </a:pPr>
            <a:r>
              <a:rPr lang="en" sz="1400">
                <a:latin typeface="Open Sans"/>
                <a:ea typeface="Open Sans"/>
                <a:cs typeface="Open Sans"/>
                <a:sym typeface="Open Sans"/>
              </a:rPr>
              <a:t>Let’s test out some of these shapes! Open up Illustrator!</a:t>
            </a:r>
            <a:endParaRPr sz="140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Shape components &amp; Manipulation</a:t>
            </a:r>
            <a:endParaRPr dirty="0">
              <a:latin typeface="Montserrat"/>
              <a:ea typeface="Montserrat"/>
              <a:cs typeface="Montserrat"/>
              <a:sym typeface="Montserrat"/>
            </a:endParaRPr>
          </a:p>
        </p:txBody>
      </p:sp>
      <p:sp>
        <p:nvSpPr>
          <p:cNvPr id="101" name="Google Shape;101;p19"/>
          <p:cNvSpPr txBox="1">
            <a:spLocks noGrp="1"/>
          </p:cNvSpPr>
          <p:nvPr>
            <p:ph type="body" idx="1"/>
          </p:nvPr>
        </p:nvSpPr>
        <p:spPr>
          <a:xfrm>
            <a:off x="311700" y="1403650"/>
            <a:ext cx="8520600" cy="13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Using AI we can take our shapes and manipulate them anyway we want. We have a number of tools in illustrator to help us accomplish this. </a:t>
            </a:r>
            <a:endParaRPr dirty="0">
              <a:latin typeface="Open Sans"/>
              <a:ea typeface="Open Sans"/>
              <a:cs typeface="Open Sans"/>
              <a:sym typeface="Open Sans"/>
            </a:endParaRPr>
          </a:p>
          <a:p>
            <a:pPr marL="0" lvl="0" indent="0" algn="l" rtl="0">
              <a:spcBef>
                <a:spcPts val="1600"/>
              </a:spcBef>
              <a:spcAft>
                <a:spcPts val="0"/>
              </a:spcAft>
              <a:buNone/>
            </a:pPr>
            <a:r>
              <a:rPr lang="en">
                <a:latin typeface="Open Sans"/>
                <a:ea typeface="Open Sans"/>
                <a:cs typeface="Open Sans"/>
                <a:sym typeface="Open Sans"/>
              </a:rPr>
              <a:t>For example, let’s make a couple of shapes and give them some colour.</a:t>
            </a:r>
            <a:endParaRPr dirty="0">
              <a:latin typeface="Open Sans"/>
              <a:ea typeface="Open Sans"/>
              <a:cs typeface="Open Sans"/>
              <a:sym typeface="Open Sans"/>
            </a:endParaRPr>
          </a:p>
          <a:p>
            <a:pPr marL="0" lvl="0" indent="0" algn="l" rtl="0">
              <a:spcBef>
                <a:spcPts val="1600"/>
              </a:spcBef>
              <a:spcAft>
                <a:spcPts val="1600"/>
              </a:spcAft>
              <a:buNone/>
            </a:pPr>
            <a:endParaRPr dirty="0">
              <a:latin typeface="Open Sans"/>
              <a:ea typeface="Open Sans"/>
              <a:cs typeface="Open Sans"/>
              <a:sym typeface="Open Sans"/>
            </a:endParaRPr>
          </a:p>
        </p:txBody>
      </p:sp>
      <p:pic>
        <p:nvPicPr>
          <p:cNvPr id="102" name="Google Shape;102;p19"/>
          <p:cNvPicPr preferRelativeResize="0"/>
          <p:nvPr/>
        </p:nvPicPr>
        <p:blipFill>
          <a:blip r:embed="rId3">
            <a:alphaModFix/>
          </a:blip>
          <a:stretch>
            <a:fillRect/>
          </a:stretch>
        </p:blipFill>
        <p:spPr>
          <a:xfrm>
            <a:off x="537398" y="2730425"/>
            <a:ext cx="2362075" cy="2242800"/>
          </a:xfrm>
          <a:prstGeom prst="rect">
            <a:avLst/>
          </a:prstGeom>
          <a:noFill/>
          <a:ln>
            <a:noFill/>
          </a:ln>
        </p:spPr>
      </p:pic>
      <p:sp>
        <p:nvSpPr>
          <p:cNvPr id="103" name="Google Shape;103;p19"/>
          <p:cNvSpPr txBox="1"/>
          <p:nvPr/>
        </p:nvSpPr>
        <p:spPr>
          <a:xfrm>
            <a:off x="2899475" y="3755200"/>
            <a:ext cx="9759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Open Sans"/>
                <a:ea typeface="Open Sans"/>
                <a:cs typeface="Open Sans"/>
                <a:sym typeface="Open Sans"/>
              </a:rPr>
              <a:t>Fill </a:t>
            </a:r>
            <a:endParaRPr dirty="0">
              <a:solidFill>
                <a:schemeClr val="lt2"/>
              </a:solidFill>
              <a:latin typeface="Open Sans"/>
              <a:ea typeface="Open Sans"/>
              <a:cs typeface="Open Sans"/>
              <a:sym typeface="Open Sans"/>
            </a:endParaRPr>
          </a:p>
        </p:txBody>
      </p:sp>
      <p:sp>
        <p:nvSpPr>
          <p:cNvPr id="104" name="Google Shape;104;p19"/>
          <p:cNvSpPr txBox="1"/>
          <p:nvPr/>
        </p:nvSpPr>
        <p:spPr>
          <a:xfrm>
            <a:off x="2482275" y="2864150"/>
            <a:ext cx="1124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Open Sans"/>
                <a:ea typeface="Open Sans"/>
                <a:cs typeface="Open Sans"/>
                <a:sym typeface="Open Sans"/>
              </a:rPr>
              <a:t>Stroke</a:t>
            </a:r>
            <a:endParaRPr dirty="0">
              <a:solidFill>
                <a:schemeClr val="lt2"/>
              </a:solidFill>
              <a:latin typeface="Open Sans"/>
              <a:ea typeface="Open Sans"/>
              <a:cs typeface="Open Sans"/>
              <a:sym typeface="Open Sans"/>
            </a:endParaRPr>
          </a:p>
        </p:txBody>
      </p:sp>
      <p:cxnSp>
        <p:nvCxnSpPr>
          <p:cNvPr id="105" name="Google Shape;105;p19"/>
          <p:cNvCxnSpPr>
            <a:stCxn id="104" idx="1"/>
          </p:cNvCxnSpPr>
          <p:nvPr/>
        </p:nvCxnSpPr>
        <p:spPr>
          <a:xfrm rot="10800000">
            <a:off x="2058075" y="3101750"/>
            <a:ext cx="424200" cy="0"/>
          </a:xfrm>
          <a:prstGeom prst="straightConnector1">
            <a:avLst/>
          </a:prstGeom>
          <a:noFill/>
          <a:ln w="9525" cap="flat" cmpd="sng">
            <a:solidFill>
              <a:schemeClr val="accent2"/>
            </a:solidFill>
            <a:prstDash val="solid"/>
            <a:round/>
            <a:headEnd type="none" w="med" len="med"/>
            <a:tailEnd type="triangle" w="med" len="med"/>
          </a:ln>
        </p:spPr>
      </p:cxnSp>
      <p:cxnSp>
        <p:nvCxnSpPr>
          <p:cNvPr id="106" name="Google Shape;106;p19"/>
          <p:cNvCxnSpPr>
            <a:stCxn id="103" idx="1"/>
          </p:cNvCxnSpPr>
          <p:nvPr/>
        </p:nvCxnSpPr>
        <p:spPr>
          <a:xfrm flipH="1">
            <a:off x="2347475" y="3992800"/>
            <a:ext cx="552000" cy="147900"/>
          </a:xfrm>
          <a:prstGeom prst="straightConnector1">
            <a:avLst/>
          </a:prstGeom>
          <a:noFill/>
          <a:ln w="9525" cap="flat" cmpd="sng">
            <a:solidFill>
              <a:schemeClr val="accent2"/>
            </a:solidFill>
            <a:prstDash val="solid"/>
            <a:round/>
            <a:headEnd type="none" w="med" len="med"/>
            <a:tailEnd type="triangle" w="med" len="med"/>
          </a:ln>
        </p:spPr>
      </p:cxnSp>
      <p:sp>
        <p:nvSpPr>
          <p:cNvPr id="107" name="Google Shape;107;p19"/>
          <p:cNvSpPr txBox="1">
            <a:spLocks noGrp="1"/>
          </p:cNvSpPr>
          <p:nvPr>
            <p:ph type="body" idx="1"/>
          </p:nvPr>
        </p:nvSpPr>
        <p:spPr>
          <a:xfrm>
            <a:off x="3606675" y="2864150"/>
            <a:ext cx="5027700" cy="13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Now let’s take these shapes and manipulate them!</a:t>
            </a:r>
            <a:endParaRPr dirty="0">
              <a:latin typeface="Open Sans"/>
              <a:ea typeface="Open Sans"/>
              <a:cs typeface="Open Sans"/>
              <a:sym typeface="Open Sans"/>
            </a:endParaRPr>
          </a:p>
          <a:p>
            <a:pPr marL="0" lvl="0" indent="0" algn="l" rtl="0">
              <a:spcBef>
                <a:spcPts val="1600"/>
              </a:spcBef>
              <a:spcAft>
                <a:spcPts val="1600"/>
              </a:spcAft>
              <a:buNone/>
            </a:pPr>
            <a:endParaRPr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Shape components &amp; Manipulation</a:t>
            </a: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sp>
        <p:nvSpPr>
          <p:cNvPr id="113" name="Google Shape;113;p20"/>
          <p:cNvSpPr txBox="1">
            <a:spLocks noGrp="1"/>
          </p:cNvSpPr>
          <p:nvPr>
            <p:ph type="body" idx="1"/>
          </p:nvPr>
        </p:nvSpPr>
        <p:spPr>
          <a:xfrm>
            <a:off x="311700" y="1954650"/>
            <a:ext cx="4260300" cy="27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Using the </a:t>
            </a:r>
            <a:r>
              <a:rPr lang="en">
                <a:solidFill>
                  <a:schemeClr val="accent6"/>
                </a:solidFill>
                <a:latin typeface="Open Sans"/>
                <a:ea typeface="Open Sans"/>
                <a:cs typeface="Open Sans"/>
                <a:sym typeface="Open Sans"/>
              </a:rPr>
              <a:t>pathfinder tool</a:t>
            </a:r>
            <a:r>
              <a:rPr lang="en">
                <a:latin typeface="Open Sans"/>
                <a:ea typeface="Open Sans"/>
                <a:cs typeface="Open Sans"/>
                <a:sym typeface="Open Sans"/>
              </a:rPr>
              <a:t> (window &gt; pathfinder) we are going to learn how to manipulate shapes.</a:t>
            </a:r>
            <a:endParaRPr dirty="0">
              <a:latin typeface="Open Sans"/>
              <a:ea typeface="Open Sans"/>
              <a:cs typeface="Open Sans"/>
              <a:sym typeface="Open Sans"/>
            </a:endParaRPr>
          </a:p>
          <a:p>
            <a:pPr marL="0" lvl="0" indent="0" algn="l" rtl="0">
              <a:spcBef>
                <a:spcPts val="1600"/>
              </a:spcBef>
              <a:spcAft>
                <a:spcPts val="0"/>
              </a:spcAft>
              <a:buNone/>
            </a:pPr>
            <a:r>
              <a:rPr lang="en">
                <a:latin typeface="Open Sans"/>
                <a:ea typeface="Open Sans"/>
                <a:cs typeface="Open Sans"/>
                <a:sym typeface="Open Sans"/>
              </a:rPr>
              <a:t>This tool comes is really hand when creating shapes and objects.</a:t>
            </a:r>
            <a:endParaRPr dirty="0">
              <a:latin typeface="Open Sans"/>
              <a:ea typeface="Open Sans"/>
              <a:cs typeface="Open Sans"/>
              <a:sym typeface="Open Sans"/>
            </a:endParaRPr>
          </a:p>
          <a:p>
            <a:pPr marL="0" lvl="0" indent="0" algn="l" rtl="0">
              <a:spcBef>
                <a:spcPts val="1600"/>
              </a:spcBef>
              <a:spcAft>
                <a:spcPts val="1600"/>
              </a:spcAft>
              <a:buNone/>
            </a:pPr>
            <a:endParaRPr dirty="0">
              <a:latin typeface="Open Sans"/>
              <a:ea typeface="Open Sans"/>
              <a:cs typeface="Open Sans"/>
              <a:sym typeface="Open Sans"/>
            </a:endParaRPr>
          </a:p>
        </p:txBody>
      </p:sp>
      <p:pic>
        <p:nvPicPr>
          <p:cNvPr id="114" name="Google Shape;114;p20"/>
          <p:cNvPicPr preferRelativeResize="0"/>
          <p:nvPr/>
        </p:nvPicPr>
        <p:blipFill>
          <a:blip r:embed="rId3">
            <a:alphaModFix/>
          </a:blip>
          <a:stretch>
            <a:fillRect/>
          </a:stretch>
        </p:blipFill>
        <p:spPr>
          <a:xfrm>
            <a:off x="4890582" y="2007125"/>
            <a:ext cx="3725875" cy="24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Shape components &amp; Manipulation</a:t>
            </a:r>
            <a:endParaRPr dirty="0">
              <a:solidFill>
                <a:schemeClr val="accent2"/>
              </a:solidFill>
            </a:endParaRPr>
          </a:p>
          <a:p>
            <a:pPr marL="0" lvl="0" indent="0" algn="l" rtl="0">
              <a:spcBef>
                <a:spcPts val="0"/>
              </a:spcBef>
              <a:spcAft>
                <a:spcPts val="0"/>
              </a:spcAft>
              <a:buNone/>
            </a:pPr>
            <a:endParaRPr dirty="0">
              <a:solidFill>
                <a:schemeClr val="accent2"/>
              </a:solidFill>
            </a:endParaRPr>
          </a:p>
        </p:txBody>
      </p:sp>
      <p:pic>
        <p:nvPicPr>
          <p:cNvPr id="120" name="Google Shape;120;p21"/>
          <p:cNvPicPr preferRelativeResize="0"/>
          <p:nvPr/>
        </p:nvPicPr>
        <p:blipFill>
          <a:blip r:embed="rId3">
            <a:alphaModFix/>
          </a:blip>
          <a:stretch>
            <a:fillRect/>
          </a:stretch>
        </p:blipFill>
        <p:spPr>
          <a:xfrm>
            <a:off x="2754890" y="3404209"/>
            <a:ext cx="1072820" cy="1018641"/>
          </a:xfrm>
          <a:prstGeom prst="rect">
            <a:avLst/>
          </a:prstGeom>
          <a:noFill/>
          <a:ln>
            <a:noFill/>
          </a:ln>
        </p:spPr>
      </p:pic>
      <p:pic>
        <p:nvPicPr>
          <p:cNvPr id="121" name="Google Shape;121;p21"/>
          <p:cNvPicPr preferRelativeResize="0"/>
          <p:nvPr/>
        </p:nvPicPr>
        <p:blipFill>
          <a:blip r:embed="rId4">
            <a:alphaModFix/>
          </a:blip>
          <a:stretch>
            <a:fillRect/>
          </a:stretch>
        </p:blipFill>
        <p:spPr>
          <a:xfrm>
            <a:off x="7491565" y="3257634"/>
            <a:ext cx="1072820" cy="1018641"/>
          </a:xfrm>
          <a:prstGeom prst="rect">
            <a:avLst/>
          </a:prstGeom>
          <a:noFill/>
          <a:ln>
            <a:noFill/>
          </a:ln>
        </p:spPr>
      </p:pic>
      <p:pic>
        <p:nvPicPr>
          <p:cNvPr id="122" name="Google Shape;122;p21"/>
          <p:cNvPicPr preferRelativeResize="0"/>
          <p:nvPr/>
        </p:nvPicPr>
        <p:blipFill>
          <a:blip r:embed="rId5">
            <a:alphaModFix/>
          </a:blip>
          <a:stretch>
            <a:fillRect/>
          </a:stretch>
        </p:blipFill>
        <p:spPr>
          <a:xfrm>
            <a:off x="4320565" y="1362334"/>
            <a:ext cx="1072820" cy="1018641"/>
          </a:xfrm>
          <a:prstGeom prst="rect">
            <a:avLst/>
          </a:prstGeom>
          <a:noFill/>
          <a:ln>
            <a:noFill/>
          </a:ln>
        </p:spPr>
      </p:pic>
      <p:pic>
        <p:nvPicPr>
          <p:cNvPr id="123" name="Google Shape;123;p21"/>
          <p:cNvPicPr preferRelativeResize="0"/>
          <p:nvPr/>
        </p:nvPicPr>
        <p:blipFill>
          <a:blip r:embed="rId6">
            <a:alphaModFix/>
          </a:blip>
          <a:stretch>
            <a:fillRect/>
          </a:stretch>
        </p:blipFill>
        <p:spPr>
          <a:xfrm>
            <a:off x="5886240" y="3257625"/>
            <a:ext cx="1072820" cy="1018641"/>
          </a:xfrm>
          <a:prstGeom prst="rect">
            <a:avLst/>
          </a:prstGeom>
          <a:noFill/>
          <a:ln>
            <a:noFill/>
          </a:ln>
        </p:spPr>
      </p:pic>
      <p:pic>
        <p:nvPicPr>
          <p:cNvPr id="124" name="Google Shape;124;p21"/>
          <p:cNvPicPr preferRelativeResize="0"/>
          <p:nvPr/>
        </p:nvPicPr>
        <p:blipFill>
          <a:blip r:embed="rId7">
            <a:alphaModFix/>
          </a:blip>
          <a:stretch>
            <a:fillRect/>
          </a:stretch>
        </p:blipFill>
        <p:spPr>
          <a:xfrm>
            <a:off x="1189215" y="3296125"/>
            <a:ext cx="1072820" cy="1018641"/>
          </a:xfrm>
          <a:prstGeom prst="rect">
            <a:avLst/>
          </a:prstGeom>
          <a:noFill/>
          <a:ln>
            <a:noFill/>
          </a:ln>
        </p:spPr>
      </p:pic>
      <p:pic>
        <p:nvPicPr>
          <p:cNvPr id="125" name="Google Shape;125;p21"/>
          <p:cNvPicPr preferRelativeResize="0"/>
          <p:nvPr/>
        </p:nvPicPr>
        <p:blipFill>
          <a:blip r:embed="rId8">
            <a:alphaModFix/>
          </a:blip>
          <a:stretch>
            <a:fillRect/>
          </a:stretch>
        </p:blipFill>
        <p:spPr>
          <a:xfrm>
            <a:off x="2754890" y="1411675"/>
            <a:ext cx="1072820" cy="1018641"/>
          </a:xfrm>
          <a:prstGeom prst="rect">
            <a:avLst/>
          </a:prstGeom>
          <a:noFill/>
          <a:ln>
            <a:noFill/>
          </a:ln>
        </p:spPr>
      </p:pic>
      <p:pic>
        <p:nvPicPr>
          <p:cNvPr id="126" name="Google Shape;126;p21"/>
          <p:cNvPicPr preferRelativeResize="0"/>
          <p:nvPr/>
        </p:nvPicPr>
        <p:blipFill>
          <a:blip r:embed="rId9">
            <a:alphaModFix/>
          </a:blip>
          <a:stretch>
            <a:fillRect/>
          </a:stretch>
        </p:blipFill>
        <p:spPr>
          <a:xfrm>
            <a:off x="4320565" y="3404200"/>
            <a:ext cx="1072820" cy="1018641"/>
          </a:xfrm>
          <a:prstGeom prst="rect">
            <a:avLst/>
          </a:prstGeom>
          <a:noFill/>
          <a:ln>
            <a:noFill/>
          </a:ln>
        </p:spPr>
      </p:pic>
      <p:pic>
        <p:nvPicPr>
          <p:cNvPr id="127" name="Google Shape;127;p21"/>
          <p:cNvPicPr preferRelativeResize="0"/>
          <p:nvPr/>
        </p:nvPicPr>
        <p:blipFill>
          <a:blip r:embed="rId10">
            <a:alphaModFix/>
          </a:blip>
          <a:stretch>
            <a:fillRect/>
          </a:stretch>
        </p:blipFill>
        <p:spPr>
          <a:xfrm>
            <a:off x="7491565" y="1411675"/>
            <a:ext cx="1072820" cy="1018641"/>
          </a:xfrm>
          <a:prstGeom prst="rect">
            <a:avLst/>
          </a:prstGeom>
          <a:noFill/>
          <a:ln>
            <a:noFill/>
          </a:ln>
        </p:spPr>
      </p:pic>
      <p:pic>
        <p:nvPicPr>
          <p:cNvPr id="128" name="Google Shape;128;p21"/>
          <p:cNvPicPr preferRelativeResize="0"/>
          <p:nvPr/>
        </p:nvPicPr>
        <p:blipFill>
          <a:blip r:embed="rId11">
            <a:alphaModFix/>
          </a:blip>
          <a:stretch>
            <a:fillRect/>
          </a:stretch>
        </p:blipFill>
        <p:spPr>
          <a:xfrm>
            <a:off x="5886240" y="1411675"/>
            <a:ext cx="1072820" cy="1018641"/>
          </a:xfrm>
          <a:prstGeom prst="rect">
            <a:avLst/>
          </a:prstGeom>
          <a:noFill/>
          <a:ln>
            <a:noFill/>
          </a:ln>
        </p:spPr>
      </p:pic>
      <p:pic>
        <p:nvPicPr>
          <p:cNvPr id="129" name="Google Shape;129;p21"/>
          <p:cNvPicPr preferRelativeResize="0"/>
          <p:nvPr/>
        </p:nvPicPr>
        <p:blipFill>
          <a:blip r:embed="rId12">
            <a:alphaModFix/>
          </a:blip>
          <a:stretch>
            <a:fillRect/>
          </a:stretch>
        </p:blipFill>
        <p:spPr>
          <a:xfrm>
            <a:off x="1134337" y="1411700"/>
            <a:ext cx="1072800" cy="1018611"/>
          </a:xfrm>
          <a:prstGeom prst="rect">
            <a:avLst/>
          </a:prstGeom>
          <a:noFill/>
          <a:ln>
            <a:noFill/>
          </a:ln>
        </p:spPr>
      </p:pic>
      <p:sp>
        <p:nvSpPr>
          <p:cNvPr id="130" name="Google Shape;130;p21"/>
          <p:cNvSpPr txBox="1"/>
          <p:nvPr/>
        </p:nvSpPr>
        <p:spPr>
          <a:xfrm>
            <a:off x="730450" y="2571750"/>
            <a:ext cx="17520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latin typeface="Open Sans"/>
                <a:ea typeface="Open Sans"/>
                <a:cs typeface="Open Sans"/>
                <a:sym typeface="Open Sans"/>
              </a:rPr>
              <a:t>No manipulation</a:t>
            </a:r>
            <a:endParaRPr dirty="0">
              <a:solidFill>
                <a:schemeClr val="accent2"/>
              </a:solidFill>
              <a:latin typeface="Open Sans"/>
              <a:ea typeface="Open Sans"/>
              <a:cs typeface="Open Sans"/>
              <a:sym typeface="Open Sans"/>
            </a:endParaRPr>
          </a:p>
        </p:txBody>
      </p:sp>
      <p:sp>
        <p:nvSpPr>
          <p:cNvPr id="131" name="Google Shape;131;p21"/>
          <p:cNvSpPr txBox="1"/>
          <p:nvPr/>
        </p:nvSpPr>
        <p:spPr>
          <a:xfrm>
            <a:off x="2534550" y="25717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Unite</a:t>
            </a:r>
            <a:endParaRPr dirty="0">
              <a:solidFill>
                <a:schemeClr val="accent2"/>
              </a:solidFill>
              <a:latin typeface="Open Sans"/>
              <a:ea typeface="Open Sans"/>
              <a:cs typeface="Open Sans"/>
              <a:sym typeface="Open Sans"/>
            </a:endParaRPr>
          </a:p>
        </p:txBody>
      </p:sp>
      <p:sp>
        <p:nvSpPr>
          <p:cNvPr id="132" name="Google Shape;132;p21"/>
          <p:cNvSpPr txBox="1"/>
          <p:nvPr/>
        </p:nvSpPr>
        <p:spPr>
          <a:xfrm>
            <a:off x="4100225" y="25717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Minus Front</a:t>
            </a:r>
            <a:endParaRPr dirty="0">
              <a:solidFill>
                <a:schemeClr val="accent2"/>
              </a:solidFill>
              <a:latin typeface="Open Sans"/>
              <a:ea typeface="Open Sans"/>
              <a:cs typeface="Open Sans"/>
              <a:sym typeface="Open Sans"/>
            </a:endParaRPr>
          </a:p>
        </p:txBody>
      </p:sp>
      <p:sp>
        <p:nvSpPr>
          <p:cNvPr id="133" name="Google Shape;133;p21"/>
          <p:cNvSpPr txBox="1"/>
          <p:nvPr/>
        </p:nvSpPr>
        <p:spPr>
          <a:xfrm>
            <a:off x="5665900" y="25717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Exclude</a:t>
            </a:r>
            <a:endParaRPr dirty="0">
              <a:solidFill>
                <a:schemeClr val="accent2"/>
              </a:solidFill>
              <a:latin typeface="Open Sans"/>
              <a:ea typeface="Open Sans"/>
              <a:cs typeface="Open Sans"/>
              <a:sym typeface="Open Sans"/>
            </a:endParaRPr>
          </a:p>
        </p:txBody>
      </p:sp>
      <p:sp>
        <p:nvSpPr>
          <p:cNvPr id="134" name="Google Shape;134;p21"/>
          <p:cNvSpPr txBox="1"/>
          <p:nvPr/>
        </p:nvSpPr>
        <p:spPr>
          <a:xfrm>
            <a:off x="7271225" y="2571750"/>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Divide</a:t>
            </a:r>
            <a:endParaRPr dirty="0">
              <a:solidFill>
                <a:schemeClr val="accent2"/>
              </a:solidFill>
              <a:latin typeface="Open Sans"/>
              <a:ea typeface="Open Sans"/>
              <a:cs typeface="Open Sans"/>
              <a:sym typeface="Open Sans"/>
            </a:endParaRPr>
          </a:p>
        </p:txBody>
      </p:sp>
      <p:sp>
        <p:nvSpPr>
          <p:cNvPr id="135" name="Google Shape;135;p21"/>
          <p:cNvSpPr txBox="1"/>
          <p:nvPr/>
        </p:nvSpPr>
        <p:spPr>
          <a:xfrm>
            <a:off x="968875" y="4466575"/>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Trim</a:t>
            </a:r>
            <a:endParaRPr dirty="0">
              <a:solidFill>
                <a:schemeClr val="accent2"/>
              </a:solidFill>
              <a:latin typeface="Open Sans"/>
              <a:ea typeface="Open Sans"/>
              <a:cs typeface="Open Sans"/>
              <a:sym typeface="Open Sans"/>
            </a:endParaRPr>
          </a:p>
        </p:txBody>
      </p:sp>
      <p:sp>
        <p:nvSpPr>
          <p:cNvPr id="136" name="Google Shape;136;p21"/>
          <p:cNvSpPr txBox="1"/>
          <p:nvPr/>
        </p:nvSpPr>
        <p:spPr>
          <a:xfrm>
            <a:off x="2534550" y="4466575"/>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Merge</a:t>
            </a:r>
            <a:endParaRPr dirty="0">
              <a:solidFill>
                <a:schemeClr val="accent2"/>
              </a:solidFill>
              <a:latin typeface="Open Sans"/>
              <a:ea typeface="Open Sans"/>
              <a:cs typeface="Open Sans"/>
              <a:sym typeface="Open Sans"/>
            </a:endParaRPr>
          </a:p>
        </p:txBody>
      </p:sp>
      <p:sp>
        <p:nvSpPr>
          <p:cNvPr id="137" name="Google Shape;137;p21"/>
          <p:cNvSpPr txBox="1"/>
          <p:nvPr/>
        </p:nvSpPr>
        <p:spPr>
          <a:xfrm>
            <a:off x="4100225" y="4466575"/>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Crop</a:t>
            </a:r>
            <a:endParaRPr dirty="0">
              <a:solidFill>
                <a:schemeClr val="accent2"/>
              </a:solidFill>
              <a:latin typeface="Open Sans"/>
              <a:ea typeface="Open Sans"/>
              <a:cs typeface="Open Sans"/>
              <a:sym typeface="Open Sans"/>
            </a:endParaRPr>
          </a:p>
        </p:txBody>
      </p:sp>
      <p:sp>
        <p:nvSpPr>
          <p:cNvPr id="138" name="Google Shape;138;p21"/>
          <p:cNvSpPr txBox="1"/>
          <p:nvPr/>
        </p:nvSpPr>
        <p:spPr>
          <a:xfrm>
            <a:off x="5665900" y="4466575"/>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Outline</a:t>
            </a:r>
            <a:endParaRPr dirty="0">
              <a:solidFill>
                <a:schemeClr val="accent2"/>
              </a:solidFill>
              <a:latin typeface="Open Sans"/>
              <a:ea typeface="Open Sans"/>
              <a:cs typeface="Open Sans"/>
              <a:sym typeface="Open Sans"/>
            </a:endParaRPr>
          </a:p>
        </p:txBody>
      </p:sp>
      <p:sp>
        <p:nvSpPr>
          <p:cNvPr id="139" name="Google Shape;139;p21"/>
          <p:cNvSpPr txBox="1"/>
          <p:nvPr/>
        </p:nvSpPr>
        <p:spPr>
          <a:xfrm>
            <a:off x="7271225" y="4466575"/>
            <a:ext cx="1513500" cy="34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Open Sans"/>
                <a:ea typeface="Open Sans"/>
                <a:cs typeface="Open Sans"/>
                <a:sym typeface="Open Sans"/>
              </a:rPr>
              <a:t>Minus Back</a:t>
            </a:r>
            <a:endParaRPr dirty="0">
              <a:solidFill>
                <a:schemeClr val="accent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On-screen Show (16:9)</PresentationFormat>
  <Paragraphs>81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Open Sans</vt:lpstr>
      <vt:lpstr>Arial</vt:lpstr>
      <vt:lpstr>Montserrat</vt:lpstr>
      <vt:lpstr>Simple Dark</vt:lpstr>
      <vt:lpstr>Intro to Adobe Illustrator</vt:lpstr>
      <vt:lpstr>What exactly is Adobe Illustrator?</vt:lpstr>
      <vt:lpstr>Vector Images/illustrations</vt:lpstr>
      <vt:lpstr>Raster Images</vt:lpstr>
      <vt:lpstr>PowerPoint Presentation</vt:lpstr>
      <vt:lpstr>Basic Shapes</vt:lpstr>
      <vt:lpstr>Shape components &amp; Manipulation</vt:lpstr>
      <vt:lpstr>Shape components &amp; Manipulation </vt:lpstr>
      <vt:lpstr>Shape components &amp; Manipulation </vt:lpstr>
      <vt:lpstr>Shape components &amp; Manipulation </vt:lpstr>
      <vt:lpstr>Shape components &amp; Manipulation </vt:lpstr>
      <vt:lpstr>Shape builder tool</vt:lpstr>
      <vt:lpstr>Keyboard Shortcuts</vt:lpstr>
      <vt:lpstr>More Keyboard Shortcuts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Adobe Illustrator</dc:title>
  <cp:lastModifiedBy>Jeremy Block</cp:lastModifiedBy>
  <cp:revision>1</cp:revision>
  <dcterms:modified xsi:type="dcterms:W3CDTF">2019-11-06T20:17:38Z</dcterms:modified>
</cp:coreProperties>
</file>