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6edc41fca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6edc41fc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6edc41fca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6edc41fca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6edc41fca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46edc41fca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6edc41fca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6edc41fca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6edc41fca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46edc41fca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6edc41fca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6edc41fc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6edc41fca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6edc41fca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6edc41fca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6edc41fca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6edc41fca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6edc41fca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6edc41fca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6edc41fca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6edc41fca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6edc41fca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6edc41fca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6edc41fca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6edc41fca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6edc41fca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hyperlink" Target="https://digitalsynopsis.com/design/adobe-illustrator-pen-tool-tips/" TargetMode="External"/><Relationship Id="rId3" Type="http://schemas.openxmlformats.org/officeDocument/2006/relationships/hyperlink" Target="https://bezier.method.ac/" TargetMode="External"/><Relationship Id="rId7" Type="http://schemas.openxmlformats.org/officeDocument/2006/relationships/hyperlink" Target="https://lynda.com"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design.tutsplus.com/tutorials/illustrators-pen-tool-the-comprehensive-guide--vector-141" TargetMode="External"/><Relationship Id="rId5" Type="http://schemas.openxmlformats.org/officeDocument/2006/relationships/hyperlink" Target="https://helpx.adobe.com/illustrator/using/drawing-pen-curvature-or-pencil.html" TargetMode="External"/><Relationship Id="rId4" Type="http://schemas.openxmlformats.org/officeDocument/2006/relationships/hyperlink" Target="https://helpx.adobe.com/ca/illustrator/how-to/pen-tool-exercises.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Using the Pen Tool in Illustrator</a:t>
            </a:r>
            <a:endParaRPr/>
          </a:p>
        </p:txBody>
      </p:sp>
      <p:sp>
        <p:nvSpPr>
          <p:cNvPr id="86" name="Google Shape;86;p13"/>
          <p:cNvSpPr txBox="1">
            <a:spLocks noGrp="1"/>
          </p:cNvSpPr>
          <p:nvPr>
            <p:ph type="subTitle" idx="1"/>
          </p:nvPr>
        </p:nvSpPr>
        <p:spPr>
          <a:xfrm>
            <a:off x="460938" y="4308588"/>
            <a:ext cx="8222100" cy="4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00"/>
              <a:t>NAIT - COMP1008</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the direct selection tool</a:t>
            </a:r>
            <a:endParaRPr/>
          </a:p>
        </p:txBody>
      </p:sp>
      <p:sp>
        <p:nvSpPr>
          <p:cNvPr id="176" name="Google Shape;176;p22"/>
          <p:cNvSpPr txBox="1">
            <a:spLocks noGrp="1"/>
          </p:cNvSpPr>
          <p:nvPr>
            <p:ph type="body" idx="1"/>
          </p:nvPr>
        </p:nvSpPr>
        <p:spPr>
          <a:xfrm>
            <a:off x="311700" y="1229875"/>
            <a:ext cx="8520600" cy="14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In Illustrator you have two selection tools at the top of your toolbar. The one on the left is your “selection” tool used to select items and move them around on your page. The one of the right is “direct selection” tool, this will allow you edit your shapes/paths to create new shapes/paths and allows you move your anchor points around. </a:t>
            </a:r>
            <a:endParaRPr sz="1600"/>
          </a:p>
          <a:p>
            <a:pPr marL="0" lvl="0" indent="0" algn="l" rtl="0">
              <a:spcBef>
                <a:spcPts val="1600"/>
              </a:spcBef>
              <a:spcAft>
                <a:spcPts val="0"/>
              </a:spcAft>
              <a:buNone/>
            </a:pPr>
            <a:endParaRPr sz="1600"/>
          </a:p>
          <a:p>
            <a:pPr marL="0" lvl="0" indent="0" algn="l" rtl="0">
              <a:spcBef>
                <a:spcPts val="1600"/>
              </a:spcBef>
              <a:spcAft>
                <a:spcPts val="1600"/>
              </a:spcAft>
              <a:buNone/>
            </a:pPr>
            <a:endParaRPr sz="1600"/>
          </a:p>
        </p:txBody>
      </p:sp>
      <p:pic>
        <p:nvPicPr>
          <p:cNvPr id="177" name="Google Shape;177;p22"/>
          <p:cNvPicPr preferRelativeResize="0"/>
          <p:nvPr/>
        </p:nvPicPr>
        <p:blipFill>
          <a:blip r:embed="rId3">
            <a:alphaModFix/>
          </a:blip>
          <a:stretch>
            <a:fillRect/>
          </a:stretch>
        </p:blipFill>
        <p:spPr>
          <a:xfrm>
            <a:off x="5709750" y="2836150"/>
            <a:ext cx="1447800" cy="628650"/>
          </a:xfrm>
          <a:prstGeom prst="rect">
            <a:avLst/>
          </a:prstGeom>
          <a:noFill/>
          <a:ln>
            <a:noFill/>
          </a:ln>
        </p:spPr>
      </p:pic>
      <p:sp>
        <p:nvSpPr>
          <p:cNvPr id="178" name="Google Shape;178;p22"/>
          <p:cNvSpPr txBox="1">
            <a:spLocks noGrp="1"/>
          </p:cNvSpPr>
          <p:nvPr>
            <p:ph type="body" idx="1"/>
          </p:nvPr>
        </p:nvSpPr>
        <p:spPr>
          <a:xfrm>
            <a:off x="311700" y="2710375"/>
            <a:ext cx="4675800" cy="185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You can also bring up your direct selection tool, but selecting your shape/path with your normal selection tool (v) and hovering over an anchor hold down ctrl/cmd (you should see a white arrow). Click on the node and hold and drag it around to move it around. </a:t>
            </a:r>
            <a:endParaRPr sz="1600"/>
          </a:p>
          <a:p>
            <a:pPr marL="0" lvl="0" indent="0" algn="l" rtl="0">
              <a:spcBef>
                <a:spcPts val="1600"/>
              </a:spcBef>
              <a:spcAft>
                <a:spcPts val="1600"/>
              </a:spcAft>
              <a:buNone/>
            </a:pPr>
            <a:endParaRPr sz="1600"/>
          </a:p>
        </p:txBody>
      </p:sp>
      <p:sp>
        <p:nvSpPr>
          <p:cNvPr id="179" name="Google Shape;179;p22"/>
          <p:cNvSpPr txBox="1"/>
          <p:nvPr/>
        </p:nvSpPr>
        <p:spPr>
          <a:xfrm>
            <a:off x="4889850" y="3618475"/>
            <a:ext cx="1704600" cy="4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4"/>
                </a:solidFill>
                <a:latin typeface="Roboto"/>
                <a:ea typeface="Roboto"/>
                <a:cs typeface="Roboto"/>
                <a:sym typeface="Roboto"/>
              </a:rPr>
              <a:t>Selection Tool (V)</a:t>
            </a:r>
            <a:endParaRPr>
              <a:solidFill>
                <a:schemeClr val="accent4"/>
              </a:solidFill>
              <a:latin typeface="Roboto"/>
              <a:ea typeface="Roboto"/>
              <a:cs typeface="Roboto"/>
              <a:sym typeface="Roboto"/>
            </a:endParaRPr>
          </a:p>
        </p:txBody>
      </p:sp>
      <p:sp>
        <p:nvSpPr>
          <p:cNvPr id="180" name="Google Shape;180;p22"/>
          <p:cNvSpPr txBox="1"/>
          <p:nvPr/>
        </p:nvSpPr>
        <p:spPr>
          <a:xfrm>
            <a:off x="7313800" y="2235350"/>
            <a:ext cx="14478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4"/>
                </a:solidFill>
                <a:latin typeface="Roboto"/>
                <a:ea typeface="Roboto"/>
                <a:cs typeface="Roboto"/>
                <a:sym typeface="Roboto"/>
              </a:rPr>
              <a:t>Direct Selection Tool (A)</a:t>
            </a:r>
            <a:endParaRPr>
              <a:solidFill>
                <a:schemeClr val="accent4"/>
              </a:solidFill>
              <a:latin typeface="Roboto"/>
              <a:ea typeface="Roboto"/>
              <a:cs typeface="Roboto"/>
              <a:sym typeface="Roboto"/>
            </a:endParaRPr>
          </a:p>
        </p:txBody>
      </p:sp>
      <p:cxnSp>
        <p:nvCxnSpPr>
          <p:cNvPr id="181" name="Google Shape;181;p22"/>
          <p:cNvCxnSpPr>
            <a:stCxn id="180" idx="1"/>
          </p:cNvCxnSpPr>
          <p:nvPr/>
        </p:nvCxnSpPr>
        <p:spPr>
          <a:xfrm flipH="1">
            <a:off x="6873700" y="2539250"/>
            <a:ext cx="440100" cy="485400"/>
          </a:xfrm>
          <a:prstGeom prst="straightConnector1">
            <a:avLst/>
          </a:prstGeom>
          <a:noFill/>
          <a:ln w="9525" cap="flat" cmpd="sng">
            <a:solidFill>
              <a:schemeClr val="accent5"/>
            </a:solidFill>
            <a:prstDash val="solid"/>
            <a:round/>
            <a:headEnd type="none" w="med" len="med"/>
            <a:tailEnd type="triangle" w="med" len="med"/>
          </a:ln>
        </p:spPr>
      </p:cxnSp>
      <p:cxnSp>
        <p:nvCxnSpPr>
          <p:cNvPr id="182" name="Google Shape;182;p22"/>
          <p:cNvCxnSpPr>
            <a:stCxn id="179" idx="0"/>
          </p:cNvCxnSpPr>
          <p:nvPr/>
        </p:nvCxnSpPr>
        <p:spPr>
          <a:xfrm rot="10800000" flipH="1">
            <a:off x="5742150" y="3367075"/>
            <a:ext cx="258300" cy="251400"/>
          </a:xfrm>
          <a:prstGeom prst="straightConnector1">
            <a:avLst/>
          </a:prstGeom>
          <a:noFill/>
          <a:ln w="9525" cap="flat" cmpd="sng">
            <a:solidFill>
              <a:schemeClr val="accent5"/>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the direct selection tool</a:t>
            </a:r>
            <a:endParaRPr/>
          </a:p>
        </p:txBody>
      </p:sp>
      <p:pic>
        <p:nvPicPr>
          <p:cNvPr id="188" name="Google Shape;188;p23"/>
          <p:cNvPicPr preferRelativeResize="0"/>
          <p:nvPr/>
        </p:nvPicPr>
        <p:blipFill>
          <a:blip r:embed="rId3">
            <a:alphaModFix/>
          </a:blip>
          <a:stretch>
            <a:fillRect/>
          </a:stretch>
        </p:blipFill>
        <p:spPr>
          <a:xfrm>
            <a:off x="311700" y="1891626"/>
            <a:ext cx="2147250" cy="2065865"/>
          </a:xfrm>
          <a:prstGeom prst="rect">
            <a:avLst/>
          </a:prstGeom>
          <a:noFill/>
          <a:ln>
            <a:noFill/>
          </a:ln>
        </p:spPr>
      </p:pic>
      <p:pic>
        <p:nvPicPr>
          <p:cNvPr id="189" name="Google Shape;189;p23"/>
          <p:cNvPicPr preferRelativeResize="0"/>
          <p:nvPr/>
        </p:nvPicPr>
        <p:blipFill>
          <a:blip r:embed="rId4">
            <a:alphaModFix/>
          </a:blip>
          <a:stretch>
            <a:fillRect/>
          </a:stretch>
        </p:blipFill>
        <p:spPr>
          <a:xfrm>
            <a:off x="2591300" y="1389125"/>
            <a:ext cx="3696700" cy="3070875"/>
          </a:xfrm>
          <a:prstGeom prst="rect">
            <a:avLst/>
          </a:prstGeom>
          <a:noFill/>
          <a:ln>
            <a:noFill/>
          </a:ln>
        </p:spPr>
      </p:pic>
      <p:pic>
        <p:nvPicPr>
          <p:cNvPr id="190" name="Google Shape;190;p23"/>
          <p:cNvPicPr preferRelativeResize="0"/>
          <p:nvPr/>
        </p:nvPicPr>
        <p:blipFill>
          <a:blip r:embed="rId5">
            <a:alphaModFix/>
          </a:blip>
          <a:stretch>
            <a:fillRect/>
          </a:stretch>
        </p:blipFill>
        <p:spPr>
          <a:xfrm>
            <a:off x="6420350" y="1729402"/>
            <a:ext cx="2147250" cy="1997951"/>
          </a:xfrm>
          <a:prstGeom prst="rect">
            <a:avLst/>
          </a:prstGeom>
          <a:noFill/>
          <a:ln>
            <a:noFill/>
          </a:ln>
        </p:spPr>
      </p:pic>
      <p:sp>
        <p:nvSpPr>
          <p:cNvPr id="191" name="Google Shape;191;p23"/>
          <p:cNvSpPr txBox="1"/>
          <p:nvPr/>
        </p:nvSpPr>
        <p:spPr>
          <a:xfrm>
            <a:off x="4974550" y="1069700"/>
            <a:ext cx="23490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5"/>
                </a:solidFill>
                <a:latin typeface="Roboto"/>
                <a:ea typeface="Roboto"/>
                <a:cs typeface="Roboto"/>
                <a:sym typeface="Roboto"/>
              </a:rPr>
              <a:t>Using the direct selection (A) to move an anchor point </a:t>
            </a:r>
            <a:endParaRPr sz="1300">
              <a:solidFill>
                <a:schemeClr val="accent5"/>
              </a:solidFill>
              <a:latin typeface="Roboto"/>
              <a:ea typeface="Roboto"/>
              <a:cs typeface="Roboto"/>
              <a:sym typeface="Roboto"/>
            </a:endParaRPr>
          </a:p>
        </p:txBody>
      </p:sp>
      <p:cxnSp>
        <p:nvCxnSpPr>
          <p:cNvPr id="192" name="Google Shape;192;p23"/>
          <p:cNvCxnSpPr>
            <a:stCxn id="191" idx="2"/>
          </p:cNvCxnSpPr>
          <p:nvPr/>
        </p:nvCxnSpPr>
        <p:spPr>
          <a:xfrm flipH="1">
            <a:off x="5827750" y="1677500"/>
            <a:ext cx="321300" cy="458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Converting Anchor Points</a:t>
            </a:r>
            <a:endParaRPr/>
          </a:p>
        </p:txBody>
      </p:sp>
      <p:sp>
        <p:nvSpPr>
          <p:cNvPr id="198" name="Google Shape;198;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creating paths/shapes you can </a:t>
            </a:r>
            <a:r>
              <a:rPr lang="en">
                <a:solidFill>
                  <a:schemeClr val="accent4"/>
                </a:solidFill>
              </a:rPr>
              <a:t>convert</a:t>
            </a:r>
            <a:r>
              <a:rPr lang="en"/>
              <a:t> your anchor points to create either sharp 90° corners (no handles) or bezier shapes (with handles). </a:t>
            </a:r>
            <a:endParaRPr/>
          </a:p>
          <a:p>
            <a:pPr marL="0" lvl="0" indent="0" algn="l" rtl="0">
              <a:spcBef>
                <a:spcPts val="1600"/>
              </a:spcBef>
              <a:spcAft>
                <a:spcPts val="0"/>
              </a:spcAft>
              <a:buNone/>
            </a:pPr>
            <a:r>
              <a:rPr lang="en"/>
              <a:t>There are two ways to convert your anchors points:</a:t>
            </a:r>
            <a:endParaRPr/>
          </a:p>
          <a:p>
            <a:pPr marL="457200" lvl="0" indent="-342900" algn="l" rtl="0">
              <a:spcBef>
                <a:spcPts val="1600"/>
              </a:spcBef>
              <a:spcAft>
                <a:spcPts val="0"/>
              </a:spcAft>
              <a:buSzPts val="1800"/>
              <a:buAutoNum type="arabicPeriod"/>
            </a:pPr>
            <a:r>
              <a:rPr lang="en"/>
              <a:t>Using the Anchor Point Tool (Shift + C) and clicking the specified point.</a:t>
            </a:r>
            <a:endParaRPr/>
          </a:p>
          <a:p>
            <a:pPr marL="457200" lvl="0" indent="-342900" algn="l" rtl="0">
              <a:spcBef>
                <a:spcPts val="0"/>
              </a:spcBef>
              <a:spcAft>
                <a:spcPts val="0"/>
              </a:spcAft>
              <a:buSzPts val="1800"/>
              <a:buAutoNum type="arabicPeriod"/>
            </a:pPr>
            <a:r>
              <a:rPr lang="en"/>
              <a:t>With your object selected, using the direct selection tool (A), select a point on your path and use the convert tools in the menu bar (below the root menu)</a:t>
            </a:r>
            <a:endParaRPr/>
          </a:p>
        </p:txBody>
      </p:sp>
      <p:pic>
        <p:nvPicPr>
          <p:cNvPr id="199" name="Google Shape;199;p24"/>
          <p:cNvPicPr preferRelativeResize="0"/>
          <p:nvPr/>
        </p:nvPicPr>
        <p:blipFill>
          <a:blip r:embed="rId3">
            <a:alphaModFix/>
          </a:blip>
          <a:stretch>
            <a:fillRect/>
          </a:stretch>
        </p:blipFill>
        <p:spPr>
          <a:xfrm>
            <a:off x="6788975" y="1924425"/>
            <a:ext cx="1958525" cy="733550"/>
          </a:xfrm>
          <a:prstGeom prst="rect">
            <a:avLst/>
          </a:prstGeom>
          <a:noFill/>
          <a:ln>
            <a:noFill/>
          </a:ln>
        </p:spPr>
      </p:pic>
      <p:pic>
        <p:nvPicPr>
          <p:cNvPr id="200" name="Google Shape;200;p24"/>
          <p:cNvPicPr preferRelativeResize="0"/>
          <p:nvPr/>
        </p:nvPicPr>
        <p:blipFill>
          <a:blip r:embed="rId4">
            <a:alphaModFix/>
          </a:blip>
          <a:stretch>
            <a:fillRect/>
          </a:stretch>
        </p:blipFill>
        <p:spPr>
          <a:xfrm>
            <a:off x="368725" y="3853725"/>
            <a:ext cx="6420249" cy="37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idx="4294967295"/>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Converting Anchor Points - Examples</a:t>
            </a:r>
            <a:endParaRPr/>
          </a:p>
        </p:txBody>
      </p:sp>
      <p:pic>
        <p:nvPicPr>
          <p:cNvPr id="206" name="Google Shape;206;p25"/>
          <p:cNvPicPr preferRelativeResize="0"/>
          <p:nvPr/>
        </p:nvPicPr>
        <p:blipFill>
          <a:blip r:embed="rId3">
            <a:alphaModFix/>
          </a:blip>
          <a:stretch>
            <a:fillRect/>
          </a:stretch>
        </p:blipFill>
        <p:spPr>
          <a:xfrm>
            <a:off x="311700" y="2212126"/>
            <a:ext cx="1614446" cy="1553250"/>
          </a:xfrm>
          <a:prstGeom prst="rect">
            <a:avLst/>
          </a:prstGeom>
          <a:noFill/>
          <a:ln>
            <a:noFill/>
          </a:ln>
        </p:spPr>
      </p:pic>
      <p:pic>
        <p:nvPicPr>
          <p:cNvPr id="207" name="Google Shape;207;p25"/>
          <p:cNvPicPr preferRelativeResize="0"/>
          <p:nvPr/>
        </p:nvPicPr>
        <p:blipFill>
          <a:blip r:embed="rId4">
            <a:alphaModFix/>
          </a:blip>
          <a:stretch>
            <a:fillRect/>
          </a:stretch>
        </p:blipFill>
        <p:spPr>
          <a:xfrm>
            <a:off x="2601250" y="2247999"/>
            <a:ext cx="1644175" cy="1553249"/>
          </a:xfrm>
          <a:prstGeom prst="rect">
            <a:avLst/>
          </a:prstGeom>
          <a:noFill/>
          <a:ln>
            <a:noFill/>
          </a:ln>
        </p:spPr>
      </p:pic>
      <p:pic>
        <p:nvPicPr>
          <p:cNvPr id="208" name="Google Shape;208;p25"/>
          <p:cNvPicPr preferRelativeResize="0"/>
          <p:nvPr/>
        </p:nvPicPr>
        <p:blipFill>
          <a:blip r:embed="rId5">
            <a:alphaModFix/>
          </a:blip>
          <a:stretch>
            <a:fillRect/>
          </a:stretch>
        </p:blipFill>
        <p:spPr>
          <a:xfrm>
            <a:off x="7378326" y="2276947"/>
            <a:ext cx="1539147" cy="1495365"/>
          </a:xfrm>
          <a:prstGeom prst="rect">
            <a:avLst/>
          </a:prstGeom>
          <a:noFill/>
          <a:ln>
            <a:noFill/>
          </a:ln>
        </p:spPr>
      </p:pic>
      <p:pic>
        <p:nvPicPr>
          <p:cNvPr id="209" name="Google Shape;209;p25"/>
          <p:cNvPicPr preferRelativeResize="0"/>
          <p:nvPr/>
        </p:nvPicPr>
        <p:blipFill>
          <a:blip r:embed="rId6">
            <a:alphaModFix/>
          </a:blip>
          <a:stretch>
            <a:fillRect/>
          </a:stretch>
        </p:blipFill>
        <p:spPr>
          <a:xfrm>
            <a:off x="5042300" y="2294438"/>
            <a:ext cx="1539150" cy="1477875"/>
          </a:xfrm>
          <a:prstGeom prst="rect">
            <a:avLst/>
          </a:prstGeom>
          <a:noFill/>
          <a:ln>
            <a:noFill/>
          </a:ln>
        </p:spPr>
      </p:pic>
      <p:sp>
        <p:nvSpPr>
          <p:cNvPr id="210" name="Google Shape;210;p25"/>
          <p:cNvSpPr/>
          <p:nvPr/>
        </p:nvSpPr>
        <p:spPr>
          <a:xfrm>
            <a:off x="1838350" y="3133075"/>
            <a:ext cx="762900" cy="306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a:off x="6615425" y="3133075"/>
            <a:ext cx="762900" cy="306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txBox="1"/>
          <p:nvPr/>
        </p:nvSpPr>
        <p:spPr>
          <a:xfrm>
            <a:off x="504700" y="3968175"/>
            <a:ext cx="3544500" cy="7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latin typeface="Roboto"/>
                <a:ea typeface="Roboto"/>
                <a:cs typeface="Roboto"/>
                <a:sym typeface="Roboto"/>
              </a:rPr>
              <a:t>Converting to a bezier curve. Notice how the sharp points don’t have handles.</a:t>
            </a:r>
            <a:endParaRPr>
              <a:solidFill>
                <a:schemeClr val="accent3"/>
              </a:solidFill>
              <a:latin typeface="Roboto"/>
              <a:ea typeface="Roboto"/>
              <a:cs typeface="Roboto"/>
              <a:sym typeface="Roboto"/>
            </a:endParaRPr>
          </a:p>
        </p:txBody>
      </p:sp>
      <p:sp>
        <p:nvSpPr>
          <p:cNvPr id="213" name="Google Shape;213;p25"/>
          <p:cNvSpPr txBox="1"/>
          <p:nvPr/>
        </p:nvSpPr>
        <p:spPr>
          <a:xfrm>
            <a:off x="3109888" y="1069850"/>
            <a:ext cx="939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latin typeface="Roboto"/>
                <a:ea typeface="Roboto"/>
                <a:cs typeface="Roboto"/>
                <a:sym typeface="Roboto"/>
              </a:rPr>
              <a:t>handles</a:t>
            </a:r>
            <a:endParaRPr>
              <a:solidFill>
                <a:schemeClr val="accent3"/>
              </a:solidFill>
              <a:latin typeface="Roboto"/>
              <a:ea typeface="Roboto"/>
              <a:cs typeface="Roboto"/>
              <a:sym typeface="Roboto"/>
            </a:endParaRPr>
          </a:p>
        </p:txBody>
      </p:sp>
      <p:cxnSp>
        <p:nvCxnSpPr>
          <p:cNvPr id="214" name="Google Shape;214;p25"/>
          <p:cNvCxnSpPr>
            <a:stCxn id="213" idx="2"/>
          </p:cNvCxnSpPr>
          <p:nvPr/>
        </p:nvCxnSpPr>
        <p:spPr>
          <a:xfrm flipH="1">
            <a:off x="3283138" y="1460450"/>
            <a:ext cx="296400" cy="760800"/>
          </a:xfrm>
          <a:prstGeom prst="straightConnector1">
            <a:avLst/>
          </a:prstGeom>
          <a:noFill/>
          <a:ln w="9525" cap="flat" cmpd="sng">
            <a:solidFill>
              <a:schemeClr val="dk2"/>
            </a:solidFill>
            <a:prstDash val="solid"/>
            <a:round/>
            <a:headEnd type="none" w="med" len="med"/>
            <a:tailEnd type="triangle" w="med" len="med"/>
          </a:ln>
        </p:spPr>
      </p:cxnSp>
      <p:pic>
        <p:nvPicPr>
          <p:cNvPr id="215" name="Google Shape;215;p25"/>
          <p:cNvPicPr preferRelativeResize="0"/>
          <p:nvPr/>
        </p:nvPicPr>
        <p:blipFill rotWithShape="1">
          <a:blip r:embed="rId4">
            <a:alphaModFix/>
          </a:blip>
          <a:srcRect l="40472" t="869" r="40392" b="85035"/>
          <a:stretch/>
        </p:blipFill>
        <p:spPr>
          <a:xfrm>
            <a:off x="1450225" y="1641975"/>
            <a:ext cx="1539149" cy="1052682"/>
          </a:xfrm>
          <a:prstGeom prst="rect">
            <a:avLst/>
          </a:prstGeom>
          <a:noFill/>
          <a:ln>
            <a:noFill/>
          </a:ln>
        </p:spPr>
      </p:pic>
      <p:cxnSp>
        <p:nvCxnSpPr>
          <p:cNvPr id="216" name="Google Shape;216;p25"/>
          <p:cNvCxnSpPr/>
          <p:nvPr/>
        </p:nvCxnSpPr>
        <p:spPr>
          <a:xfrm flipH="1">
            <a:off x="2780075" y="1432025"/>
            <a:ext cx="454200" cy="321300"/>
          </a:xfrm>
          <a:prstGeom prst="straightConnector1">
            <a:avLst/>
          </a:prstGeom>
          <a:noFill/>
          <a:ln w="9525" cap="flat" cmpd="sng">
            <a:solidFill>
              <a:schemeClr val="dk2"/>
            </a:solidFill>
            <a:prstDash val="solid"/>
            <a:round/>
            <a:headEnd type="none" w="med" len="med"/>
            <a:tailEnd type="triangle" w="med" len="med"/>
          </a:ln>
        </p:spPr>
      </p:cxnSp>
      <p:sp>
        <p:nvSpPr>
          <p:cNvPr id="217" name="Google Shape;217;p25"/>
          <p:cNvSpPr txBox="1"/>
          <p:nvPr/>
        </p:nvSpPr>
        <p:spPr>
          <a:xfrm>
            <a:off x="5129100" y="3968175"/>
            <a:ext cx="3703200" cy="7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latin typeface="Roboto"/>
                <a:ea typeface="Roboto"/>
                <a:cs typeface="Roboto"/>
                <a:sym typeface="Roboto"/>
              </a:rPr>
              <a:t>Converting a bezier curve to a sharp corner. </a:t>
            </a:r>
            <a:endParaRPr>
              <a:solidFill>
                <a:schemeClr val="accent3"/>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Sources</a:t>
            </a:r>
            <a:endParaRPr dirty="0"/>
          </a:p>
        </p:txBody>
      </p:sp>
      <p:sp>
        <p:nvSpPr>
          <p:cNvPr id="223" name="Google Shape;223;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 dirty="0">
                <a:solidFill>
                  <a:schemeClr val="accent3"/>
                </a:solidFill>
              </a:rPr>
              <a:t>Sources:</a:t>
            </a:r>
            <a:endParaRPr dirty="0">
              <a:solidFill>
                <a:schemeClr val="accent3"/>
              </a:solidFill>
            </a:endParaRPr>
          </a:p>
          <a:p>
            <a:pPr marL="457200" lvl="0" indent="-317500" algn="l" rtl="0">
              <a:spcBef>
                <a:spcPts val="0"/>
              </a:spcBef>
              <a:spcAft>
                <a:spcPts val="0"/>
              </a:spcAft>
              <a:buClr>
                <a:schemeClr val="dk1"/>
              </a:buClr>
              <a:buSzPts val="1400"/>
              <a:buChar char="●"/>
            </a:pPr>
            <a:r>
              <a:rPr lang="en" sz="1400" u="sng" dirty="0">
                <a:solidFill>
                  <a:schemeClr val="dk1"/>
                </a:solidFill>
                <a:hlinkClick r:id="rId3"/>
              </a:rPr>
              <a:t>https://bezier.method.ac/</a:t>
            </a:r>
            <a:endParaRPr sz="1400" dirty="0">
              <a:solidFill>
                <a:schemeClr val="dk1"/>
              </a:solidFill>
            </a:endParaRPr>
          </a:p>
          <a:p>
            <a:pPr marL="457200" lvl="0" indent="-317500" algn="l" rtl="0">
              <a:spcBef>
                <a:spcPts val="0"/>
              </a:spcBef>
              <a:spcAft>
                <a:spcPts val="0"/>
              </a:spcAft>
              <a:buClr>
                <a:schemeClr val="dk1"/>
              </a:buClr>
              <a:buSzPts val="1400"/>
              <a:buChar char="●"/>
            </a:pPr>
            <a:r>
              <a:rPr lang="en" sz="1400" u="sng" dirty="0">
                <a:solidFill>
                  <a:schemeClr val="dk1"/>
                </a:solidFill>
                <a:hlinkClick r:id="rId4"/>
              </a:rPr>
              <a:t>https://helpx.adobe.com/ca/illustrator/how-to/pen-tool-exercises.html</a:t>
            </a:r>
            <a:endParaRPr sz="1400" dirty="0">
              <a:solidFill>
                <a:schemeClr val="dk1"/>
              </a:solidFill>
            </a:endParaRPr>
          </a:p>
          <a:p>
            <a:pPr marL="457200" lvl="0" indent="-317500" algn="l" rtl="0">
              <a:spcBef>
                <a:spcPts val="0"/>
              </a:spcBef>
              <a:spcAft>
                <a:spcPts val="0"/>
              </a:spcAft>
              <a:buClr>
                <a:schemeClr val="accent1"/>
              </a:buClr>
              <a:buSzPts val="1400"/>
              <a:buChar char="●"/>
            </a:pPr>
            <a:r>
              <a:rPr lang="en" sz="1400" u="sng" dirty="0">
                <a:solidFill>
                  <a:schemeClr val="accent1"/>
                </a:solidFill>
                <a:hlinkClick r:id="rId5"/>
              </a:rPr>
              <a:t>https://helpx.adobe.com/illustrator/using/drawing-pen-curvature-or-pencil.html</a:t>
            </a:r>
            <a:endParaRPr sz="1400" dirty="0">
              <a:solidFill>
                <a:schemeClr val="accent1"/>
              </a:solidFill>
            </a:endParaRPr>
          </a:p>
          <a:p>
            <a:pPr marL="457200" lvl="0" indent="-317500" algn="l" rtl="0">
              <a:spcBef>
                <a:spcPts val="0"/>
              </a:spcBef>
              <a:spcAft>
                <a:spcPts val="0"/>
              </a:spcAft>
              <a:buClr>
                <a:schemeClr val="accent1"/>
              </a:buClr>
              <a:buSzPts val="1400"/>
              <a:buChar char="●"/>
            </a:pPr>
            <a:r>
              <a:rPr lang="en" sz="1400" u="sng" dirty="0">
                <a:solidFill>
                  <a:schemeClr val="accent1"/>
                </a:solidFill>
                <a:hlinkClick r:id="rId6"/>
              </a:rPr>
              <a:t>https://design.tutsplus.com/tutorials/illustrators-pen-tool-the-comprehensive-guide--vector-141</a:t>
            </a:r>
            <a:endParaRPr sz="1400" dirty="0">
              <a:solidFill>
                <a:schemeClr val="accent1"/>
              </a:solidFill>
            </a:endParaRPr>
          </a:p>
          <a:p>
            <a:pPr marL="457200" lvl="0" indent="-317500" algn="l" rtl="0">
              <a:spcBef>
                <a:spcPts val="0"/>
              </a:spcBef>
              <a:spcAft>
                <a:spcPts val="0"/>
              </a:spcAft>
              <a:buClr>
                <a:schemeClr val="accent1"/>
              </a:buClr>
              <a:buSzPts val="1400"/>
              <a:buChar char="●"/>
            </a:pPr>
            <a:r>
              <a:rPr lang="en" sz="1400" u="sng" dirty="0">
                <a:solidFill>
                  <a:schemeClr val="accent1"/>
                </a:solidFill>
                <a:hlinkClick r:id="rId7"/>
              </a:rPr>
              <a:t>https://lynda.com</a:t>
            </a:r>
            <a:endParaRPr sz="1400" dirty="0">
              <a:solidFill>
                <a:schemeClr val="accent1"/>
              </a:solidFill>
            </a:endParaRPr>
          </a:p>
          <a:p>
            <a:pPr marL="457200" lvl="0" indent="-317500" algn="l" rtl="0">
              <a:spcBef>
                <a:spcPts val="0"/>
              </a:spcBef>
              <a:spcAft>
                <a:spcPts val="0"/>
              </a:spcAft>
              <a:buClr>
                <a:schemeClr val="accent1"/>
              </a:buClr>
              <a:buSzPts val="1400"/>
              <a:buChar char="●"/>
            </a:pPr>
            <a:r>
              <a:rPr lang="en" sz="1400" u="sng" dirty="0">
                <a:solidFill>
                  <a:schemeClr val="accent1"/>
                </a:solidFill>
                <a:hlinkClick r:id="rId8"/>
              </a:rPr>
              <a:t>https://digitalsynopsis.com/design/adobe-illustrator-pen-tool-tips/</a:t>
            </a:r>
            <a:endParaRPr sz="1400" dirty="0">
              <a:solidFill>
                <a:schemeClr val="accent1"/>
              </a:solidFill>
            </a:endParaRPr>
          </a:p>
          <a:p>
            <a:pPr marL="0" lvl="0" indent="0" algn="l" rtl="0">
              <a:spcBef>
                <a:spcPts val="1600"/>
              </a:spcBef>
              <a:spcAft>
                <a:spcPts val="1600"/>
              </a:spcAft>
              <a:buNone/>
            </a:pP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Pen Tool</a:t>
            </a:r>
            <a:endParaRPr/>
          </a:p>
        </p:txBody>
      </p:sp>
      <p:sp>
        <p:nvSpPr>
          <p:cNvPr id="92" name="Google Shape;92;p14"/>
          <p:cNvSpPr txBox="1">
            <a:spLocks noGrp="1"/>
          </p:cNvSpPr>
          <p:nvPr>
            <p:ph type="body" idx="1"/>
          </p:nvPr>
        </p:nvSpPr>
        <p:spPr>
          <a:xfrm>
            <a:off x="311700" y="1009633"/>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If you are using Adobe Illustrator you will most likely be utilizing the pen tool. The pen tool is probably one of Adobe’s most essential tools.</a:t>
            </a:r>
            <a:endParaRPr dirty="0"/>
          </a:p>
          <a:p>
            <a:pPr marL="0" lvl="0" indent="0" algn="l" rtl="0">
              <a:spcBef>
                <a:spcPts val="1600"/>
              </a:spcBef>
              <a:spcAft>
                <a:spcPts val="0"/>
              </a:spcAft>
              <a:buNone/>
            </a:pPr>
            <a:r>
              <a:rPr lang="en" dirty="0"/>
              <a:t>The pen tool creates paths made up of anchor points. Everytime you click your mouse/trackpad you will create an anchor point. </a:t>
            </a:r>
            <a:endParaRPr dirty="0"/>
          </a:p>
          <a:p>
            <a:pPr marL="0" lvl="0" indent="0" algn="l" rtl="0">
              <a:spcBef>
                <a:spcPts val="1600"/>
              </a:spcBef>
              <a:spcAft>
                <a:spcPts val="0"/>
              </a:spcAft>
              <a:buNone/>
            </a:pPr>
            <a:r>
              <a:rPr lang="en" dirty="0"/>
              <a:t>Using the pen tool, you can create straight line segments or by clicking and dragging and drawing to a new point you can create a bezier curve.</a:t>
            </a:r>
            <a:endParaRPr dirty="0"/>
          </a:p>
          <a:p>
            <a:pPr marL="0" lvl="0" indent="0" algn="l" rtl="0">
              <a:spcBef>
                <a:spcPts val="1600"/>
              </a:spcBef>
              <a:spcAft>
                <a:spcPts val="0"/>
              </a:spcAft>
              <a:buNone/>
            </a:pPr>
            <a:r>
              <a:rPr lang="en" dirty="0"/>
              <a:t>The pen tool will also allow you to create, remove and convert anchor points. </a:t>
            </a: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Anchor Points</a:t>
            </a:r>
            <a:endParaRPr/>
          </a:p>
        </p:txBody>
      </p:sp>
      <p:sp>
        <p:nvSpPr>
          <p:cNvPr id="98" name="Google Shape;98;p15"/>
          <p:cNvSpPr txBox="1">
            <a:spLocks noGrp="1"/>
          </p:cNvSpPr>
          <p:nvPr>
            <p:ph type="body" idx="1"/>
          </p:nvPr>
        </p:nvSpPr>
        <p:spPr>
          <a:xfrm>
            <a:off x="311700" y="1229875"/>
            <a:ext cx="4647900" cy="30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Anchor points are created when you click your mouse/trackpad while using the pen tool. Everytime you click your mouse/trackpad you are creating anchor points(also known as nodes). </a:t>
            </a:r>
            <a:endParaRPr dirty="0"/>
          </a:p>
          <a:p>
            <a:pPr marL="0" lvl="0" indent="0" algn="l" rtl="0">
              <a:spcBef>
                <a:spcPts val="1600"/>
              </a:spcBef>
              <a:spcAft>
                <a:spcPts val="0"/>
              </a:spcAft>
              <a:buNone/>
            </a:pPr>
            <a:r>
              <a:rPr lang="en" dirty="0"/>
              <a:t>Anchor points are represented as squares along a path. </a:t>
            </a:r>
            <a:r>
              <a:rPr lang="en-US" dirty="0"/>
              <a:t>Y</a:t>
            </a:r>
            <a:r>
              <a:rPr lang="en" dirty="0"/>
              <a:t>ou </a:t>
            </a:r>
            <a:r>
              <a:rPr lang="en-US" dirty="0"/>
              <a:t>can</a:t>
            </a:r>
            <a:r>
              <a:rPr lang="en" dirty="0"/>
              <a:t> easily create more, remove points and convert them </a:t>
            </a:r>
            <a:r>
              <a:rPr lang="en-US" dirty="0"/>
              <a:t>between straight and Bezier curves</a:t>
            </a:r>
            <a:r>
              <a:rPr lang="en" dirty="0"/>
              <a:t>. </a:t>
            </a:r>
            <a:endParaRPr dirty="0"/>
          </a:p>
          <a:p>
            <a:pPr marL="0" lvl="0" indent="0" algn="l" rtl="0">
              <a:spcBef>
                <a:spcPts val="1600"/>
              </a:spcBef>
              <a:spcAft>
                <a:spcPts val="1600"/>
              </a:spcAft>
              <a:buNone/>
            </a:pPr>
            <a:endParaRPr dirty="0"/>
          </a:p>
        </p:txBody>
      </p:sp>
      <p:pic>
        <p:nvPicPr>
          <p:cNvPr id="99" name="Google Shape;99;p15"/>
          <p:cNvPicPr preferRelativeResize="0"/>
          <p:nvPr/>
        </p:nvPicPr>
        <p:blipFill rotWithShape="1">
          <a:blip r:embed="rId3">
            <a:alphaModFix/>
          </a:blip>
          <a:srcRect l="16140" t="16185" r="9377" b="5963"/>
          <a:stretch/>
        </p:blipFill>
        <p:spPr>
          <a:xfrm>
            <a:off x="5441650" y="1401900"/>
            <a:ext cx="2619599" cy="2787599"/>
          </a:xfrm>
          <a:prstGeom prst="rect">
            <a:avLst/>
          </a:prstGeom>
          <a:noFill/>
          <a:ln>
            <a:noFill/>
          </a:ln>
        </p:spPr>
      </p:pic>
      <p:sp>
        <p:nvSpPr>
          <p:cNvPr id="100" name="Google Shape;100;p15"/>
          <p:cNvSpPr txBox="1"/>
          <p:nvPr/>
        </p:nvSpPr>
        <p:spPr>
          <a:xfrm>
            <a:off x="7474450" y="3059650"/>
            <a:ext cx="761400" cy="37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5"/>
                </a:solidFill>
                <a:latin typeface="Roboto"/>
                <a:ea typeface="Roboto"/>
                <a:cs typeface="Roboto"/>
                <a:sym typeface="Roboto"/>
              </a:rPr>
              <a:t>Path</a:t>
            </a:r>
            <a:endParaRPr sz="1800">
              <a:solidFill>
                <a:schemeClr val="accent5"/>
              </a:solidFill>
              <a:latin typeface="Roboto"/>
              <a:ea typeface="Roboto"/>
              <a:cs typeface="Roboto"/>
              <a:sym typeface="Roboto"/>
            </a:endParaRPr>
          </a:p>
        </p:txBody>
      </p:sp>
      <p:sp>
        <p:nvSpPr>
          <p:cNvPr id="101" name="Google Shape;101;p15"/>
          <p:cNvSpPr txBox="1"/>
          <p:nvPr/>
        </p:nvSpPr>
        <p:spPr>
          <a:xfrm>
            <a:off x="5309050" y="1089725"/>
            <a:ext cx="1578600" cy="4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5"/>
                </a:solidFill>
                <a:latin typeface="Roboto"/>
                <a:ea typeface="Roboto"/>
                <a:cs typeface="Roboto"/>
                <a:sym typeface="Roboto"/>
              </a:rPr>
              <a:t>Anchor Point</a:t>
            </a:r>
            <a:endParaRPr sz="1800">
              <a:solidFill>
                <a:schemeClr val="accent5"/>
              </a:solidFill>
              <a:latin typeface="Roboto"/>
              <a:ea typeface="Roboto"/>
              <a:cs typeface="Roboto"/>
              <a:sym typeface="Roboto"/>
            </a:endParaRPr>
          </a:p>
        </p:txBody>
      </p:sp>
      <p:cxnSp>
        <p:nvCxnSpPr>
          <p:cNvPr id="102" name="Google Shape;102;p15"/>
          <p:cNvCxnSpPr>
            <a:stCxn id="100" idx="1"/>
          </p:cNvCxnSpPr>
          <p:nvPr/>
        </p:nvCxnSpPr>
        <p:spPr>
          <a:xfrm rot="10800000">
            <a:off x="6887650" y="2724250"/>
            <a:ext cx="586800" cy="520500"/>
          </a:xfrm>
          <a:prstGeom prst="straightConnector1">
            <a:avLst/>
          </a:prstGeom>
          <a:noFill/>
          <a:ln w="9525" cap="flat" cmpd="sng">
            <a:solidFill>
              <a:schemeClr val="dk2"/>
            </a:solidFill>
            <a:prstDash val="solid"/>
            <a:round/>
            <a:headEnd type="none" w="med" len="med"/>
            <a:tailEnd type="triangle" w="med" len="med"/>
          </a:ln>
        </p:spPr>
      </p:cxnSp>
      <p:cxnSp>
        <p:nvCxnSpPr>
          <p:cNvPr id="103" name="Google Shape;103;p15"/>
          <p:cNvCxnSpPr>
            <a:stCxn id="101" idx="2"/>
          </p:cNvCxnSpPr>
          <p:nvPr/>
        </p:nvCxnSpPr>
        <p:spPr>
          <a:xfrm flipH="1">
            <a:off x="5581450" y="1515725"/>
            <a:ext cx="516900" cy="2459100"/>
          </a:xfrm>
          <a:prstGeom prst="straightConnector1">
            <a:avLst/>
          </a:prstGeom>
          <a:noFill/>
          <a:ln w="9525" cap="flat" cmpd="sng">
            <a:solidFill>
              <a:schemeClr val="dk2"/>
            </a:solidFill>
            <a:prstDash val="solid"/>
            <a:round/>
            <a:headEnd type="none" w="med" len="med"/>
            <a:tailEnd type="triangle" w="med" len="med"/>
          </a:ln>
        </p:spPr>
      </p:cxnSp>
      <p:cxnSp>
        <p:nvCxnSpPr>
          <p:cNvPr id="104" name="Google Shape;104;p15"/>
          <p:cNvCxnSpPr/>
          <p:nvPr/>
        </p:nvCxnSpPr>
        <p:spPr>
          <a:xfrm>
            <a:off x="6789900" y="1404075"/>
            <a:ext cx="922200" cy="202500"/>
          </a:xfrm>
          <a:prstGeom prst="straightConnector1">
            <a:avLst/>
          </a:prstGeom>
          <a:noFill/>
          <a:ln w="9525" cap="flat" cmpd="sng">
            <a:solidFill>
              <a:schemeClr val="dk2"/>
            </a:solidFill>
            <a:prstDash val="solid"/>
            <a:round/>
            <a:headEnd type="none" w="med" len="med"/>
            <a:tailEnd type="triangle" w="med" len="med"/>
          </a:ln>
        </p:spPr>
      </p:cxnSp>
      <p:sp>
        <p:nvSpPr>
          <p:cNvPr id="105" name="Google Shape;105;p15"/>
          <p:cNvSpPr txBox="1"/>
          <p:nvPr/>
        </p:nvSpPr>
        <p:spPr>
          <a:xfrm>
            <a:off x="2948050" y="4357150"/>
            <a:ext cx="2361000" cy="4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5"/>
                </a:solidFill>
                <a:latin typeface="Roboto"/>
                <a:ea typeface="Roboto"/>
                <a:cs typeface="Roboto"/>
                <a:sym typeface="Roboto"/>
              </a:rPr>
              <a:t>Starting Anchor Point</a:t>
            </a:r>
            <a:endParaRPr sz="1800">
              <a:solidFill>
                <a:schemeClr val="accent5"/>
              </a:solidFill>
              <a:latin typeface="Roboto"/>
              <a:ea typeface="Roboto"/>
              <a:cs typeface="Roboto"/>
              <a:sym typeface="Roboto"/>
            </a:endParaRPr>
          </a:p>
        </p:txBody>
      </p:sp>
      <p:cxnSp>
        <p:nvCxnSpPr>
          <p:cNvPr id="106" name="Google Shape;106;p15"/>
          <p:cNvCxnSpPr/>
          <p:nvPr/>
        </p:nvCxnSpPr>
        <p:spPr>
          <a:xfrm rot="10800000" flipH="1">
            <a:off x="5134325" y="4100600"/>
            <a:ext cx="391200" cy="377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Pen Tool: line segments</a:t>
            </a:r>
            <a:endParaRPr/>
          </a:p>
        </p:txBody>
      </p:sp>
      <p:sp>
        <p:nvSpPr>
          <p:cNvPr id="112" name="Google Shape;112;p16"/>
          <p:cNvSpPr txBox="1">
            <a:spLocks noGrp="1"/>
          </p:cNvSpPr>
          <p:nvPr>
            <p:ph type="body" idx="1"/>
          </p:nvPr>
        </p:nvSpPr>
        <p:spPr>
          <a:xfrm>
            <a:off x="255800" y="1530275"/>
            <a:ext cx="1902600" cy="94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dirty="0"/>
              <a:t>Anchor Point - created each </a:t>
            </a:r>
            <a:r>
              <a:rPr lang="en-US" sz="1200" dirty="0"/>
              <a:t>time</a:t>
            </a:r>
            <a:r>
              <a:rPr lang="en" sz="1200" dirty="0"/>
              <a:t> you click your mouse/trackpad</a:t>
            </a:r>
            <a:endParaRPr sz="1200" dirty="0"/>
          </a:p>
        </p:txBody>
      </p:sp>
      <p:pic>
        <p:nvPicPr>
          <p:cNvPr id="113" name="Google Shape;113;p16"/>
          <p:cNvPicPr preferRelativeResize="0"/>
          <p:nvPr/>
        </p:nvPicPr>
        <p:blipFill rotWithShape="1">
          <a:blip r:embed="rId3">
            <a:alphaModFix/>
          </a:blip>
          <a:srcRect l="8489" t="5384" r="7870" b="16005"/>
          <a:stretch/>
        </p:blipFill>
        <p:spPr>
          <a:xfrm>
            <a:off x="1543775" y="2207425"/>
            <a:ext cx="2298226" cy="2039750"/>
          </a:xfrm>
          <a:prstGeom prst="rect">
            <a:avLst/>
          </a:prstGeom>
          <a:noFill/>
          <a:ln>
            <a:noFill/>
          </a:ln>
        </p:spPr>
      </p:pic>
      <p:pic>
        <p:nvPicPr>
          <p:cNvPr id="114" name="Google Shape;114;p16"/>
          <p:cNvPicPr preferRelativeResize="0"/>
          <p:nvPr/>
        </p:nvPicPr>
        <p:blipFill rotWithShape="1">
          <a:blip r:embed="rId4">
            <a:alphaModFix/>
          </a:blip>
          <a:srcRect l="15084" t="8356" r="13999" b="16765"/>
          <a:stretch/>
        </p:blipFill>
        <p:spPr>
          <a:xfrm>
            <a:off x="4778100" y="2095650"/>
            <a:ext cx="2081650" cy="2094926"/>
          </a:xfrm>
          <a:prstGeom prst="rect">
            <a:avLst/>
          </a:prstGeom>
          <a:noFill/>
          <a:ln>
            <a:noFill/>
          </a:ln>
        </p:spPr>
      </p:pic>
      <p:cxnSp>
        <p:nvCxnSpPr>
          <p:cNvPr id="115" name="Google Shape;115;p16"/>
          <p:cNvCxnSpPr/>
          <p:nvPr/>
        </p:nvCxnSpPr>
        <p:spPr>
          <a:xfrm>
            <a:off x="1641600" y="2095650"/>
            <a:ext cx="614700" cy="824400"/>
          </a:xfrm>
          <a:prstGeom prst="straightConnector1">
            <a:avLst/>
          </a:prstGeom>
          <a:noFill/>
          <a:ln w="9525" cap="flat" cmpd="sng">
            <a:solidFill>
              <a:schemeClr val="dk2"/>
            </a:solidFill>
            <a:prstDash val="solid"/>
            <a:round/>
            <a:headEnd type="none" w="med" len="med"/>
            <a:tailEnd type="triangle" w="med" len="med"/>
          </a:ln>
        </p:spPr>
      </p:cxnSp>
      <p:sp>
        <p:nvSpPr>
          <p:cNvPr id="116" name="Google Shape;116;p16"/>
          <p:cNvSpPr txBox="1"/>
          <p:nvPr/>
        </p:nvSpPr>
        <p:spPr>
          <a:xfrm>
            <a:off x="4809575" y="1585700"/>
            <a:ext cx="2018700" cy="32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Roboto"/>
                <a:ea typeface="Roboto"/>
                <a:cs typeface="Roboto"/>
                <a:sym typeface="Roboto"/>
              </a:rPr>
              <a:t>Completed line segment</a:t>
            </a:r>
            <a:endParaRPr sz="11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Pen Tool: bezier curves</a:t>
            </a:r>
            <a:endParaRPr/>
          </a:p>
        </p:txBody>
      </p:sp>
      <p:sp>
        <p:nvSpPr>
          <p:cNvPr id="122" name="Google Shape;122;p17"/>
          <p:cNvSpPr txBox="1">
            <a:spLocks noGrp="1"/>
          </p:cNvSpPr>
          <p:nvPr>
            <p:ph type="body" idx="1"/>
          </p:nvPr>
        </p:nvSpPr>
        <p:spPr>
          <a:xfrm>
            <a:off x="311700" y="1180550"/>
            <a:ext cx="4260300" cy="3422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en" sz="1300" dirty="0"/>
              <a:t>To create the bezier curve(s) start by selecting your pen tool (p).</a:t>
            </a:r>
            <a:br>
              <a:rPr lang="en" sz="1300" dirty="0"/>
            </a:br>
            <a:endParaRPr sz="1300" dirty="0"/>
          </a:p>
          <a:p>
            <a:pPr marL="457200" lvl="0" indent="-311150" algn="l" rtl="0">
              <a:spcBef>
                <a:spcPts val="0"/>
              </a:spcBef>
              <a:spcAft>
                <a:spcPts val="0"/>
              </a:spcAft>
              <a:buSzPts val="1300"/>
              <a:buAutoNum type="arabicPeriod"/>
            </a:pPr>
            <a:r>
              <a:rPr lang="en" sz="1300" dirty="0"/>
              <a:t>Position the pen on your artboard where you want the curve to begin and create your first anchor point.</a:t>
            </a:r>
            <a:br>
              <a:rPr lang="en" sz="1300" dirty="0"/>
            </a:br>
            <a:endParaRPr sz="1300" dirty="0"/>
          </a:p>
          <a:p>
            <a:pPr marL="457200" lvl="0" indent="-311150" algn="l" rtl="0">
              <a:spcBef>
                <a:spcPts val="0"/>
              </a:spcBef>
              <a:spcAft>
                <a:spcPts val="0"/>
              </a:spcAft>
              <a:buSzPts val="1300"/>
              <a:buAutoNum type="arabicPeriod"/>
            </a:pPr>
            <a:r>
              <a:rPr lang="en" sz="1300" dirty="0"/>
              <a:t>When you clikc your mouse, </a:t>
            </a:r>
            <a:r>
              <a:rPr lang="en-US" sz="1300" dirty="0"/>
              <a:t>continue to hold it down and</a:t>
            </a:r>
            <a:r>
              <a:rPr lang="en" sz="1300" dirty="0"/>
              <a:t> drag your mouse to set the slope of the curve you want, release your mouse. As you are drawing your line you will see t</a:t>
            </a:r>
            <a:r>
              <a:rPr lang="en-US" sz="1300" dirty="0"/>
              <a:t>w</a:t>
            </a:r>
            <a:r>
              <a:rPr lang="en" sz="1300" dirty="0"/>
              <a:t>o light blue lines as you draw your third node. Those lines are called handles. The handles will create the shape you want to achieve. </a:t>
            </a:r>
            <a:endParaRPr sz="1300" dirty="0"/>
          </a:p>
        </p:txBody>
      </p:sp>
      <p:pic>
        <p:nvPicPr>
          <p:cNvPr id="123" name="Google Shape;123;p17"/>
          <p:cNvPicPr preferRelativeResize="0"/>
          <p:nvPr/>
        </p:nvPicPr>
        <p:blipFill rotWithShape="1">
          <a:blip r:embed="rId3">
            <a:alphaModFix/>
          </a:blip>
          <a:srcRect l="15089" t="5244" r="11305" b="2094"/>
          <a:stretch/>
        </p:blipFill>
        <p:spPr>
          <a:xfrm>
            <a:off x="6704313" y="1083850"/>
            <a:ext cx="1683500" cy="1955950"/>
          </a:xfrm>
          <a:prstGeom prst="rect">
            <a:avLst/>
          </a:prstGeom>
          <a:noFill/>
          <a:ln>
            <a:noFill/>
          </a:ln>
        </p:spPr>
      </p:pic>
      <p:pic>
        <p:nvPicPr>
          <p:cNvPr id="124" name="Google Shape;124;p17"/>
          <p:cNvPicPr preferRelativeResize="0"/>
          <p:nvPr/>
        </p:nvPicPr>
        <p:blipFill rotWithShape="1">
          <a:blip r:embed="rId4">
            <a:alphaModFix/>
          </a:blip>
          <a:srcRect l="19000" t="7894" r="9299" b="6394"/>
          <a:stretch/>
        </p:blipFill>
        <p:spPr>
          <a:xfrm>
            <a:off x="4796400" y="2724350"/>
            <a:ext cx="1620624" cy="1809225"/>
          </a:xfrm>
          <a:prstGeom prst="rect">
            <a:avLst/>
          </a:prstGeom>
          <a:noFill/>
          <a:ln>
            <a:noFill/>
          </a:ln>
        </p:spPr>
      </p:pic>
      <p:sp>
        <p:nvSpPr>
          <p:cNvPr id="125" name="Google Shape;125;p17"/>
          <p:cNvSpPr txBox="1">
            <a:spLocks noGrp="1"/>
          </p:cNvSpPr>
          <p:nvPr>
            <p:ph type="body" idx="1"/>
          </p:nvPr>
        </p:nvSpPr>
        <p:spPr>
          <a:xfrm>
            <a:off x="6486875" y="3456763"/>
            <a:ext cx="798900" cy="34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t>handles</a:t>
            </a:r>
            <a:endParaRPr sz="1300"/>
          </a:p>
        </p:txBody>
      </p:sp>
      <p:cxnSp>
        <p:nvCxnSpPr>
          <p:cNvPr id="126" name="Google Shape;126;p17"/>
          <p:cNvCxnSpPr>
            <a:stCxn id="125" idx="1"/>
          </p:cNvCxnSpPr>
          <p:nvPr/>
        </p:nvCxnSpPr>
        <p:spPr>
          <a:xfrm rot="10800000">
            <a:off x="6014375" y="3220363"/>
            <a:ext cx="472500" cy="408600"/>
          </a:xfrm>
          <a:prstGeom prst="straightConnector1">
            <a:avLst/>
          </a:prstGeom>
          <a:noFill/>
          <a:ln w="9525" cap="flat" cmpd="sng">
            <a:solidFill>
              <a:schemeClr val="dk2"/>
            </a:solidFill>
            <a:prstDash val="solid"/>
            <a:round/>
            <a:headEnd type="none" w="med" len="med"/>
            <a:tailEnd type="triangle" w="med" len="med"/>
          </a:ln>
        </p:spPr>
      </p:cxnSp>
      <p:cxnSp>
        <p:nvCxnSpPr>
          <p:cNvPr id="127" name="Google Shape;127;p17"/>
          <p:cNvCxnSpPr>
            <a:stCxn id="125" idx="0"/>
          </p:cNvCxnSpPr>
          <p:nvPr/>
        </p:nvCxnSpPr>
        <p:spPr>
          <a:xfrm rot="10800000" flipH="1">
            <a:off x="6886325" y="3052663"/>
            <a:ext cx="322800" cy="404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Bezier curves</a:t>
            </a:r>
            <a:endParaRPr/>
          </a:p>
        </p:txBody>
      </p:sp>
      <p:sp>
        <p:nvSpPr>
          <p:cNvPr id="133" name="Google Shape;133;p18"/>
          <p:cNvSpPr txBox="1">
            <a:spLocks noGrp="1"/>
          </p:cNvSpPr>
          <p:nvPr>
            <p:ph type="body" idx="1"/>
          </p:nvPr>
        </p:nvSpPr>
        <p:spPr>
          <a:xfrm>
            <a:off x="311700" y="1180550"/>
            <a:ext cx="4260300" cy="34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The bezier curves handles control two things:</a:t>
            </a:r>
            <a:endParaRPr sz="1300"/>
          </a:p>
          <a:p>
            <a:pPr marL="457200" lvl="0" indent="-311150" algn="l" rtl="0">
              <a:spcBef>
                <a:spcPts val="0"/>
              </a:spcBef>
              <a:spcAft>
                <a:spcPts val="0"/>
              </a:spcAft>
              <a:buSzPts val="1300"/>
              <a:buAutoNum type="arabicPeriod"/>
            </a:pPr>
            <a:r>
              <a:rPr lang="en" sz="1300"/>
              <a:t>They control the angle of the curve.</a:t>
            </a:r>
            <a:endParaRPr sz="1300"/>
          </a:p>
          <a:p>
            <a:pPr marL="457200" lvl="0" indent="-311150" algn="l" rtl="0">
              <a:spcBef>
                <a:spcPts val="0"/>
              </a:spcBef>
              <a:spcAft>
                <a:spcPts val="0"/>
              </a:spcAft>
              <a:buSzPts val="1300"/>
              <a:buAutoNum type="arabicPeriod"/>
            </a:pPr>
            <a:r>
              <a:rPr lang="en" sz="1300"/>
              <a:t>And they control the length of the curve.</a:t>
            </a:r>
            <a:endParaRPr sz="1300"/>
          </a:p>
          <a:p>
            <a:pPr marL="0" lvl="0" indent="0" algn="l" rtl="0">
              <a:spcBef>
                <a:spcPts val="1600"/>
              </a:spcBef>
              <a:spcAft>
                <a:spcPts val="0"/>
              </a:spcAft>
              <a:buNone/>
            </a:pPr>
            <a:r>
              <a:rPr lang="en" sz="1300"/>
              <a:t>The further you drag your point, the longer the handle, the longer/larger the curve.</a:t>
            </a:r>
            <a:endParaRPr sz="1300"/>
          </a:p>
          <a:p>
            <a:pPr marL="0" lvl="0" indent="0" algn="l" rtl="0">
              <a:spcBef>
                <a:spcPts val="1600"/>
              </a:spcBef>
              <a:spcAft>
                <a:spcPts val="0"/>
              </a:spcAft>
              <a:buNone/>
            </a:pPr>
            <a:r>
              <a:rPr lang="en" sz="1300" b="1"/>
              <a:t>Rotating the curve:</a:t>
            </a:r>
            <a:endParaRPr sz="1300" b="1"/>
          </a:p>
          <a:p>
            <a:pPr marL="0" lvl="0" indent="0" algn="l" rtl="0">
              <a:spcBef>
                <a:spcPts val="0"/>
              </a:spcBef>
              <a:spcAft>
                <a:spcPts val="1600"/>
              </a:spcAft>
              <a:buNone/>
            </a:pPr>
            <a:r>
              <a:rPr lang="en" sz="1300"/>
              <a:t>Select the direct selection tool (or hold ctrl/cmd) and click on the handle point and rotate. Holding down shift will allow you select specific degree points.  You will notice that both handles rotate. </a:t>
            </a:r>
            <a:endParaRPr sz="1300"/>
          </a:p>
        </p:txBody>
      </p:sp>
      <p:pic>
        <p:nvPicPr>
          <p:cNvPr id="134" name="Google Shape;134;p18"/>
          <p:cNvPicPr preferRelativeResize="0"/>
          <p:nvPr/>
        </p:nvPicPr>
        <p:blipFill rotWithShape="1">
          <a:blip r:embed="rId3">
            <a:alphaModFix/>
          </a:blip>
          <a:srcRect l="15089" t="5244" r="11305" b="2094"/>
          <a:stretch/>
        </p:blipFill>
        <p:spPr>
          <a:xfrm>
            <a:off x="6704313" y="1083850"/>
            <a:ext cx="1683500" cy="1955950"/>
          </a:xfrm>
          <a:prstGeom prst="rect">
            <a:avLst/>
          </a:prstGeom>
          <a:noFill/>
          <a:ln>
            <a:noFill/>
          </a:ln>
        </p:spPr>
      </p:pic>
      <p:pic>
        <p:nvPicPr>
          <p:cNvPr id="135" name="Google Shape;135;p18"/>
          <p:cNvPicPr preferRelativeResize="0"/>
          <p:nvPr/>
        </p:nvPicPr>
        <p:blipFill rotWithShape="1">
          <a:blip r:embed="rId4">
            <a:alphaModFix/>
          </a:blip>
          <a:srcRect l="19000" t="7894" r="9299" b="6394"/>
          <a:stretch/>
        </p:blipFill>
        <p:spPr>
          <a:xfrm>
            <a:off x="4796400" y="2724350"/>
            <a:ext cx="1620624" cy="1809225"/>
          </a:xfrm>
          <a:prstGeom prst="rect">
            <a:avLst/>
          </a:prstGeom>
          <a:noFill/>
          <a:ln>
            <a:noFill/>
          </a:ln>
        </p:spPr>
      </p:pic>
      <p:sp>
        <p:nvSpPr>
          <p:cNvPr id="136" name="Google Shape;136;p18"/>
          <p:cNvSpPr txBox="1">
            <a:spLocks noGrp="1"/>
          </p:cNvSpPr>
          <p:nvPr>
            <p:ph type="body" idx="1"/>
          </p:nvPr>
        </p:nvSpPr>
        <p:spPr>
          <a:xfrm>
            <a:off x="6486875" y="3456763"/>
            <a:ext cx="798900" cy="34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t>handles</a:t>
            </a:r>
            <a:endParaRPr sz="1300"/>
          </a:p>
        </p:txBody>
      </p:sp>
      <p:cxnSp>
        <p:nvCxnSpPr>
          <p:cNvPr id="137" name="Google Shape;137;p18"/>
          <p:cNvCxnSpPr>
            <a:stCxn id="136" idx="1"/>
          </p:cNvCxnSpPr>
          <p:nvPr/>
        </p:nvCxnSpPr>
        <p:spPr>
          <a:xfrm rot="10800000">
            <a:off x="6014375" y="3220363"/>
            <a:ext cx="472500" cy="408600"/>
          </a:xfrm>
          <a:prstGeom prst="straightConnector1">
            <a:avLst/>
          </a:prstGeom>
          <a:noFill/>
          <a:ln w="9525" cap="flat" cmpd="sng">
            <a:solidFill>
              <a:schemeClr val="dk2"/>
            </a:solidFill>
            <a:prstDash val="solid"/>
            <a:round/>
            <a:headEnd type="none" w="med" len="med"/>
            <a:tailEnd type="triangle" w="med" len="med"/>
          </a:ln>
        </p:spPr>
      </p:cxnSp>
      <p:cxnSp>
        <p:nvCxnSpPr>
          <p:cNvPr id="138" name="Google Shape;138;p18"/>
          <p:cNvCxnSpPr>
            <a:stCxn id="136" idx="0"/>
          </p:cNvCxnSpPr>
          <p:nvPr/>
        </p:nvCxnSpPr>
        <p:spPr>
          <a:xfrm rot="10800000" flipH="1">
            <a:off x="6886325" y="3052663"/>
            <a:ext cx="322800" cy="404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Bezier curves</a:t>
            </a:r>
            <a:endParaRPr/>
          </a:p>
        </p:txBody>
      </p:sp>
      <p:sp>
        <p:nvSpPr>
          <p:cNvPr id="144" name="Google Shape;144;p19"/>
          <p:cNvSpPr txBox="1">
            <a:spLocks noGrp="1"/>
          </p:cNvSpPr>
          <p:nvPr>
            <p:ph type="body" idx="1"/>
          </p:nvPr>
        </p:nvSpPr>
        <p:spPr>
          <a:xfrm>
            <a:off x="311700" y="1180550"/>
            <a:ext cx="4260300" cy="34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t>Rotate handles independently</a:t>
            </a:r>
            <a:endParaRPr sz="1300" b="1"/>
          </a:p>
          <a:p>
            <a:pPr marL="0" lvl="0" indent="0" algn="l" rtl="0">
              <a:spcBef>
                <a:spcPts val="0"/>
              </a:spcBef>
              <a:spcAft>
                <a:spcPts val="0"/>
              </a:spcAft>
              <a:buNone/>
            </a:pPr>
            <a:r>
              <a:rPr lang="en" sz="1300"/>
              <a:t>Rotate handles independently of each other: hold down the Alt/Option key and click on handle that you wish to rotate and drag. Once you’ve started to move your handle you can release the alt/option key.</a:t>
            </a:r>
            <a:endParaRPr sz="1300"/>
          </a:p>
          <a:p>
            <a:pPr marL="0" lvl="0" indent="0" algn="l" rtl="0">
              <a:spcBef>
                <a:spcPts val="1600"/>
              </a:spcBef>
              <a:spcAft>
                <a:spcPts val="0"/>
              </a:spcAft>
              <a:buNone/>
            </a:pPr>
            <a:r>
              <a:rPr lang="en" sz="1300" b="1"/>
              <a:t>Resizing Curves:</a:t>
            </a:r>
            <a:endParaRPr sz="1300" b="1"/>
          </a:p>
          <a:p>
            <a:pPr marL="0" lvl="0" indent="0" algn="l" rtl="0">
              <a:spcBef>
                <a:spcPts val="0"/>
              </a:spcBef>
              <a:spcAft>
                <a:spcPts val="1600"/>
              </a:spcAft>
              <a:buNone/>
            </a:pPr>
            <a:r>
              <a:rPr lang="en" sz="1300"/>
              <a:t>If you are trying to resize the curve, each curve will have to resized independently. You cannot resize multiple curves at once.</a:t>
            </a:r>
            <a:endParaRPr sz="1300"/>
          </a:p>
        </p:txBody>
      </p:sp>
      <p:pic>
        <p:nvPicPr>
          <p:cNvPr id="145" name="Google Shape;145;p19"/>
          <p:cNvPicPr preferRelativeResize="0"/>
          <p:nvPr/>
        </p:nvPicPr>
        <p:blipFill rotWithShape="1">
          <a:blip r:embed="rId3">
            <a:alphaModFix/>
          </a:blip>
          <a:srcRect l="15089" t="5244" r="11305" b="2094"/>
          <a:stretch/>
        </p:blipFill>
        <p:spPr>
          <a:xfrm>
            <a:off x="6704313" y="1083850"/>
            <a:ext cx="1683500" cy="1955950"/>
          </a:xfrm>
          <a:prstGeom prst="rect">
            <a:avLst/>
          </a:prstGeom>
          <a:noFill/>
          <a:ln>
            <a:noFill/>
          </a:ln>
        </p:spPr>
      </p:pic>
      <p:pic>
        <p:nvPicPr>
          <p:cNvPr id="146" name="Google Shape;146;p19"/>
          <p:cNvPicPr preferRelativeResize="0"/>
          <p:nvPr/>
        </p:nvPicPr>
        <p:blipFill rotWithShape="1">
          <a:blip r:embed="rId4">
            <a:alphaModFix/>
          </a:blip>
          <a:srcRect l="19000" t="7894" r="9299" b="6394"/>
          <a:stretch/>
        </p:blipFill>
        <p:spPr>
          <a:xfrm>
            <a:off x="4796400" y="2724350"/>
            <a:ext cx="1620624" cy="1809225"/>
          </a:xfrm>
          <a:prstGeom prst="rect">
            <a:avLst/>
          </a:prstGeom>
          <a:noFill/>
          <a:ln>
            <a:noFill/>
          </a:ln>
        </p:spPr>
      </p:pic>
      <p:sp>
        <p:nvSpPr>
          <p:cNvPr id="147" name="Google Shape;147;p19"/>
          <p:cNvSpPr txBox="1">
            <a:spLocks noGrp="1"/>
          </p:cNvSpPr>
          <p:nvPr>
            <p:ph type="body" idx="1"/>
          </p:nvPr>
        </p:nvSpPr>
        <p:spPr>
          <a:xfrm>
            <a:off x="6486875" y="3456763"/>
            <a:ext cx="798900" cy="34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t>handles</a:t>
            </a:r>
            <a:endParaRPr sz="1300"/>
          </a:p>
        </p:txBody>
      </p:sp>
      <p:cxnSp>
        <p:nvCxnSpPr>
          <p:cNvPr id="148" name="Google Shape;148;p19"/>
          <p:cNvCxnSpPr>
            <a:stCxn id="147" idx="1"/>
          </p:cNvCxnSpPr>
          <p:nvPr/>
        </p:nvCxnSpPr>
        <p:spPr>
          <a:xfrm rot="10800000">
            <a:off x="6014375" y="3220363"/>
            <a:ext cx="472500" cy="408600"/>
          </a:xfrm>
          <a:prstGeom prst="straightConnector1">
            <a:avLst/>
          </a:prstGeom>
          <a:noFill/>
          <a:ln w="9525" cap="flat" cmpd="sng">
            <a:solidFill>
              <a:schemeClr val="dk2"/>
            </a:solidFill>
            <a:prstDash val="solid"/>
            <a:round/>
            <a:headEnd type="none" w="med" len="med"/>
            <a:tailEnd type="triangle" w="med" len="med"/>
          </a:ln>
        </p:spPr>
      </p:cxnSp>
      <p:cxnSp>
        <p:nvCxnSpPr>
          <p:cNvPr id="149" name="Google Shape;149;p19"/>
          <p:cNvCxnSpPr>
            <a:stCxn id="147" idx="0"/>
          </p:cNvCxnSpPr>
          <p:nvPr/>
        </p:nvCxnSpPr>
        <p:spPr>
          <a:xfrm rot="10800000" flipH="1">
            <a:off x="6886325" y="3052663"/>
            <a:ext cx="322800" cy="404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&amp; Removing Anchor Points</a:t>
            </a:r>
            <a:endParaRPr/>
          </a:p>
        </p:txBody>
      </p:sp>
      <p:sp>
        <p:nvSpPr>
          <p:cNvPr id="155" name="Google Shape;155;p20"/>
          <p:cNvSpPr txBox="1">
            <a:spLocks noGrp="1"/>
          </p:cNvSpPr>
          <p:nvPr>
            <p:ph type="body" idx="1"/>
          </p:nvPr>
        </p:nvSpPr>
        <p:spPr>
          <a:xfrm>
            <a:off x="311700" y="1229875"/>
            <a:ext cx="5346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create (add) or remove (delete) anchor points from any vector object, where it’s a square, circle, path you’ve created. You do need to have your pen selected to use these options initially. </a:t>
            </a:r>
            <a:endParaRPr/>
          </a:p>
          <a:p>
            <a:pPr marL="457200" lvl="0" indent="-342900" algn="l" rtl="0">
              <a:spcBef>
                <a:spcPts val="1600"/>
              </a:spcBef>
              <a:spcAft>
                <a:spcPts val="0"/>
              </a:spcAft>
              <a:buSzPts val="1800"/>
              <a:buAutoNum type="arabicPeriod"/>
            </a:pPr>
            <a:r>
              <a:rPr lang="en"/>
              <a:t>Select the item you want to edit, and click on the pen tool in your tools palette or click the letter P on your keyboard.</a:t>
            </a:r>
            <a:endParaRPr/>
          </a:p>
          <a:p>
            <a:pPr marL="457200" lvl="0" indent="-342900" algn="l" rtl="0">
              <a:spcBef>
                <a:spcPts val="0"/>
              </a:spcBef>
              <a:spcAft>
                <a:spcPts val="0"/>
              </a:spcAft>
              <a:buSzPts val="1800"/>
              <a:buAutoNum type="arabicPeriod"/>
            </a:pPr>
            <a:r>
              <a:rPr lang="en"/>
              <a:t>Select either add or delete anchor point tool.</a:t>
            </a:r>
            <a:endParaRPr/>
          </a:p>
          <a:p>
            <a:pPr marL="457200" lvl="0" indent="-342900" algn="l" rtl="0">
              <a:spcBef>
                <a:spcPts val="0"/>
              </a:spcBef>
              <a:spcAft>
                <a:spcPts val="0"/>
              </a:spcAft>
              <a:buSzPts val="1800"/>
              <a:buAutoNum type="arabicPeriod"/>
            </a:pPr>
            <a:r>
              <a:rPr lang="en"/>
              <a:t>Edit your path or shape. It’s that simple!</a:t>
            </a:r>
            <a:endParaRPr/>
          </a:p>
        </p:txBody>
      </p:sp>
      <p:pic>
        <p:nvPicPr>
          <p:cNvPr id="156" name="Google Shape;156;p20"/>
          <p:cNvPicPr preferRelativeResize="0"/>
          <p:nvPr/>
        </p:nvPicPr>
        <p:blipFill>
          <a:blip r:embed="rId3">
            <a:alphaModFix/>
          </a:blip>
          <a:stretch>
            <a:fillRect/>
          </a:stretch>
        </p:blipFill>
        <p:spPr>
          <a:xfrm>
            <a:off x="5687810" y="1982875"/>
            <a:ext cx="3144490" cy="1177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&amp; Removing Anchor Points - Examples</a:t>
            </a:r>
            <a:endParaRPr/>
          </a:p>
          <a:p>
            <a:pPr marL="0" lvl="0" indent="0" algn="l" rtl="0">
              <a:spcBef>
                <a:spcPts val="0"/>
              </a:spcBef>
              <a:spcAft>
                <a:spcPts val="0"/>
              </a:spcAft>
              <a:buNone/>
            </a:pPr>
            <a:endParaRPr/>
          </a:p>
        </p:txBody>
      </p:sp>
      <p:pic>
        <p:nvPicPr>
          <p:cNvPr id="162" name="Google Shape;162;p21"/>
          <p:cNvPicPr preferRelativeResize="0"/>
          <p:nvPr/>
        </p:nvPicPr>
        <p:blipFill>
          <a:blip r:embed="rId3">
            <a:alphaModFix/>
          </a:blip>
          <a:stretch>
            <a:fillRect/>
          </a:stretch>
        </p:blipFill>
        <p:spPr>
          <a:xfrm>
            <a:off x="3777207" y="1298361"/>
            <a:ext cx="1756821" cy="1672972"/>
          </a:xfrm>
          <a:prstGeom prst="rect">
            <a:avLst/>
          </a:prstGeom>
          <a:noFill/>
          <a:ln>
            <a:noFill/>
          </a:ln>
        </p:spPr>
      </p:pic>
      <p:pic>
        <p:nvPicPr>
          <p:cNvPr id="163" name="Google Shape;163;p21"/>
          <p:cNvPicPr preferRelativeResize="0"/>
          <p:nvPr/>
        </p:nvPicPr>
        <p:blipFill>
          <a:blip r:embed="rId4">
            <a:alphaModFix/>
          </a:blip>
          <a:stretch>
            <a:fillRect/>
          </a:stretch>
        </p:blipFill>
        <p:spPr>
          <a:xfrm>
            <a:off x="6082944" y="1298370"/>
            <a:ext cx="1734798" cy="1099569"/>
          </a:xfrm>
          <a:prstGeom prst="rect">
            <a:avLst/>
          </a:prstGeom>
          <a:noFill/>
          <a:ln>
            <a:noFill/>
          </a:ln>
        </p:spPr>
      </p:pic>
      <p:pic>
        <p:nvPicPr>
          <p:cNvPr id="164" name="Google Shape;164;p21"/>
          <p:cNvPicPr preferRelativeResize="0"/>
          <p:nvPr/>
        </p:nvPicPr>
        <p:blipFill>
          <a:blip r:embed="rId5">
            <a:alphaModFix/>
          </a:blip>
          <a:stretch>
            <a:fillRect/>
          </a:stretch>
        </p:blipFill>
        <p:spPr>
          <a:xfrm>
            <a:off x="1298775" y="1278603"/>
            <a:ext cx="1779970" cy="1712508"/>
          </a:xfrm>
          <a:prstGeom prst="rect">
            <a:avLst/>
          </a:prstGeom>
          <a:noFill/>
          <a:ln>
            <a:noFill/>
          </a:ln>
        </p:spPr>
      </p:pic>
      <p:sp>
        <p:nvSpPr>
          <p:cNvPr id="165" name="Google Shape;165;p21"/>
          <p:cNvSpPr txBox="1"/>
          <p:nvPr/>
        </p:nvSpPr>
        <p:spPr>
          <a:xfrm>
            <a:off x="311650" y="3972200"/>
            <a:ext cx="8520600" cy="82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Roboto"/>
                <a:ea typeface="Roboto"/>
                <a:cs typeface="Roboto"/>
                <a:sym typeface="Roboto"/>
              </a:rPr>
              <a:t>You can create or remove as many anchor points as you wish on a path/shape, however the more anchor points you have may lead have unsmooth paths/edges of your shapes and it may create more work for you!</a:t>
            </a:r>
            <a:endParaRPr sz="1200">
              <a:solidFill>
                <a:schemeClr val="dk2"/>
              </a:solidFill>
              <a:latin typeface="Roboto"/>
              <a:ea typeface="Roboto"/>
              <a:cs typeface="Roboto"/>
              <a:sym typeface="Roboto"/>
            </a:endParaRPr>
          </a:p>
          <a:p>
            <a:pPr marL="0" lvl="0" indent="0" algn="l" rtl="0">
              <a:spcBef>
                <a:spcPts val="0"/>
              </a:spcBef>
              <a:spcAft>
                <a:spcPts val="0"/>
              </a:spcAft>
              <a:buNone/>
            </a:pPr>
            <a:endParaRPr sz="1200">
              <a:solidFill>
                <a:schemeClr val="dk2"/>
              </a:solidFill>
              <a:latin typeface="Roboto"/>
              <a:ea typeface="Roboto"/>
              <a:cs typeface="Roboto"/>
              <a:sym typeface="Roboto"/>
            </a:endParaRPr>
          </a:p>
          <a:p>
            <a:pPr marL="0" lvl="0" indent="0" algn="l" rtl="0">
              <a:spcBef>
                <a:spcPts val="0"/>
              </a:spcBef>
              <a:spcAft>
                <a:spcPts val="0"/>
              </a:spcAft>
              <a:buNone/>
            </a:pPr>
            <a:r>
              <a:rPr lang="en" sz="1200">
                <a:solidFill>
                  <a:schemeClr val="dk2"/>
                </a:solidFill>
                <a:latin typeface="Roboto"/>
                <a:ea typeface="Roboto"/>
                <a:cs typeface="Roboto"/>
                <a:sym typeface="Roboto"/>
              </a:rPr>
              <a:t>Try to keep your anchor points to a minimum if possible!</a:t>
            </a:r>
            <a:endParaRPr sz="1200">
              <a:solidFill>
                <a:schemeClr val="dk2"/>
              </a:solidFill>
              <a:latin typeface="Roboto"/>
              <a:ea typeface="Roboto"/>
              <a:cs typeface="Roboto"/>
              <a:sym typeface="Roboto"/>
            </a:endParaRPr>
          </a:p>
        </p:txBody>
      </p:sp>
      <p:sp>
        <p:nvSpPr>
          <p:cNvPr id="166" name="Google Shape;166;p21"/>
          <p:cNvSpPr txBox="1"/>
          <p:nvPr/>
        </p:nvSpPr>
        <p:spPr>
          <a:xfrm>
            <a:off x="3812312" y="3191113"/>
            <a:ext cx="1686600" cy="56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Roboto"/>
                <a:ea typeface="Roboto"/>
                <a:cs typeface="Roboto"/>
                <a:sym typeface="Roboto"/>
              </a:rPr>
              <a:t>Original shape - with anchor points added</a:t>
            </a:r>
            <a:endParaRPr sz="1200">
              <a:solidFill>
                <a:schemeClr val="dk2"/>
              </a:solidFill>
              <a:latin typeface="Roboto"/>
              <a:ea typeface="Roboto"/>
              <a:cs typeface="Roboto"/>
              <a:sym typeface="Roboto"/>
            </a:endParaRPr>
          </a:p>
        </p:txBody>
      </p:sp>
      <p:sp>
        <p:nvSpPr>
          <p:cNvPr id="167" name="Google Shape;167;p21"/>
          <p:cNvSpPr txBox="1"/>
          <p:nvPr/>
        </p:nvSpPr>
        <p:spPr>
          <a:xfrm>
            <a:off x="6309534" y="3182846"/>
            <a:ext cx="1535700" cy="56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Roboto"/>
                <a:ea typeface="Roboto"/>
                <a:cs typeface="Roboto"/>
                <a:sym typeface="Roboto"/>
              </a:rPr>
              <a:t>Anchor points were removed - changing the the shape.</a:t>
            </a:r>
            <a:endParaRPr sz="1200">
              <a:solidFill>
                <a:schemeClr val="dk2"/>
              </a:solidFill>
              <a:latin typeface="Roboto"/>
              <a:ea typeface="Roboto"/>
              <a:cs typeface="Roboto"/>
              <a:sym typeface="Roboto"/>
            </a:endParaRPr>
          </a:p>
        </p:txBody>
      </p:sp>
      <p:cxnSp>
        <p:nvCxnSpPr>
          <p:cNvPr id="168" name="Google Shape;168;p21"/>
          <p:cNvCxnSpPr>
            <a:stCxn id="166" idx="0"/>
          </p:cNvCxnSpPr>
          <p:nvPr/>
        </p:nvCxnSpPr>
        <p:spPr>
          <a:xfrm rot="10800000">
            <a:off x="4432712" y="2838913"/>
            <a:ext cx="222900" cy="352200"/>
          </a:xfrm>
          <a:prstGeom prst="straightConnector1">
            <a:avLst/>
          </a:prstGeom>
          <a:noFill/>
          <a:ln w="9525" cap="flat" cmpd="sng">
            <a:solidFill>
              <a:schemeClr val="dk2"/>
            </a:solidFill>
            <a:prstDash val="solid"/>
            <a:round/>
            <a:headEnd type="none" w="med" len="med"/>
            <a:tailEnd type="triangle" w="med" len="med"/>
          </a:ln>
        </p:spPr>
      </p:cxnSp>
      <p:cxnSp>
        <p:nvCxnSpPr>
          <p:cNvPr id="169" name="Google Shape;169;p21"/>
          <p:cNvCxnSpPr>
            <a:stCxn id="166" idx="0"/>
          </p:cNvCxnSpPr>
          <p:nvPr/>
        </p:nvCxnSpPr>
        <p:spPr>
          <a:xfrm rot="10800000" flipH="1">
            <a:off x="4655612" y="2817013"/>
            <a:ext cx="206400" cy="374100"/>
          </a:xfrm>
          <a:prstGeom prst="straightConnector1">
            <a:avLst/>
          </a:prstGeom>
          <a:noFill/>
          <a:ln w="9525" cap="flat" cmpd="sng">
            <a:solidFill>
              <a:schemeClr val="dk2"/>
            </a:solidFill>
            <a:prstDash val="solid"/>
            <a:round/>
            <a:headEnd type="none" w="med" len="med"/>
            <a:tailEnd type="triangle" w="med" len="med"/>
          </a:ln>
        </p:spPr>
      </p:cxnSp>
      <p:sp>
        <p:nvSpPr>
          <p:cNvPr id="170" name="Google Shape;170;p21"/>
          <p:cNvSpPr txBox="1"/>
          <p:nvPr/>
        </p:nvSpPr>
        <p:spPr>
          <a:xfrm>
            <a:off x="1345463" y="3201000"/>
            <a:ext cx="1686600" cy="56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Roboto"/>
                <a:ea typeface="Roboto"/>
                <a:cs typeface="Roboto"/>
                <a:sym typeface="Roboto"/>
              </a:rPr>
              <a:t>Original shape - with original anchor points</a:t>
            </a:r>
            <a:endParaRPr sz="12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929</Words>
  <Application>Microsoft Office PowerPoint</Application>
  <PresentationFormat>On-screen Show (16:9)</PresentationFormat>
  <Paragraphs>71</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Roboto</vt:lpstr>
      <vt:lpstr>Arial</vt:lpstr>
      <vt:lpstr>Geometric</vt:lpstr>
      <vt:lpstr>Using the Pen Tool in Illustrator</vt:lpstr>
      <vt:lpstr>The Pen Tool</vt:lpstr>
      <vt:lpstr>Anchor Points</vt:lpstr>
      <vt:lpstr>The Pen Tool: line segments</vt:lpstr>
      <vt:lpstr>Pen Tool: bezier curves</vt:lpstr>
      <vt:lpstr>Bezier curves</vt:lpstr>
      <vt:lpstr>Bezier curves</vt:lpstr>
      <vt:lpstr>Creating &amp; Removing Anchor Points</vt:lpstr>
      <vt:lpstr>Creating &amp; Removing Anchor Points - Examples </vt:lpstr>
      <vt:lpstr>Using the direct selection tool</vt:lpstr>
      <vt:lpstr>Using the direct selection tool</vt:lpstr>
      <vt:lpstr>Converting Anchor Points</vt:lpstr>
      <vt:lpstr>Converting Anchor Points - Examples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Pen Tool in Illustrator</dc:title>
  <cp:lastModifiedBy>Jeremy Block</cp:lastModifiedBy>
  <cp:revision>5</cp:revision>
  <dcterms:modified xsi:type="dcterms:W3CDTF">2019-11-12T16:48:04Z</dcterms:modified>
</cp:coreProperties>
</file>