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ontserrat" panose="020B0604020202020204" charset="0"/>
      <p:regular r:id="rId14"/>
      <p:bold r:id="rId15"/>
      <p:italic r:id="rId16"/>
      <p:boldItalic r:id="rId17"/>
    </p:embeddedFont>
    <p:embeddedFont>
      <p:font typeface="Montserrat Black" panose="020B0604020202020204"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3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c3646a795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c3646a79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c3646a795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c3646a79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c3646a79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c3646a79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c3646a79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c3646a79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c3646a795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c3646a79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3646a79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3646a79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c3646a79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c3646a79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c3646a79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c3646a79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c3646a79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c3646a79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c3646a795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c3646a795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Montserrat"/>
              <a:buChar char="●"/>
              <a:defRPr sz="1800">
                <a:solidFill>
                  <a:schemeClr val="lt2"/>
                </a:solidFill>
                <a:latin typeface="Montserrat"/>
                <a:ea typeface="Montserrat"/>
                <a:cs typeface="Montserrat"/>
                <a:sym typeface="Montserrat"/>
              </a:defRPr>
            </a:lvl1pPr>
            <a:lvl2pPr marL="914400" lvl="1"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marL="1371600" lvl="2"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marL="1828800" lvl="3"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marL="2286000" lvl="4"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marL="2743200" lvl="5"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marL="3200400" lvl="6"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marL="3657600" lvl="7" indent="-3175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lt2"/>
              </a:buClr>
              <a:buSzPts val="1400"/>
              <a:buFont typeface="Montserrat"/>
              <a:buChar char="■"/>
              <a:defRPr>
                <a:solidFill>
                  <a:schemeClr val="lt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exels.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eathtothestockphoto.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csearch.creativecommons.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tocksnap.io/"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unsplash.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latin typeface="Montserrat Black"/>
                <a:ea typeface="Montserrat Black"/>
                <a:cs typeface="Montserrat Black"/>
                <a:sym typeface="Montserrat Black"/>
              </a:rPr>
              <a:t>WEB BUSINESS ESSENTIALS</a:t>
            </a:r>
            <a:endParaRPr sz="3000">
              <a:latin typeface="Montserrat Black"/>
              <a:ea typeface="Montserrat Black"/>
              <a:cs typeface="Montserrat Black"/>
              <a:sym typeface="Montserrat Black"/>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r>
              <a:rPr lang="en-CA" dirty="0"/>
              <a:t>Sourcing Images for the Web</a:t>
            </a:r>
            <a:endParaRPr dirty="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CA" b="1" dirty="0"/>
              <a:t>PEXELS</a:t>
            </a:r>
            <a:endParaRPr lang="en-CA"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CA" dirty="0" err="1"/>
              <a:t>Pexels</a:t>
            </a:r>
            <a:r>
              <a:rPr lang="en-CA" dirty="0"/>
              <a:t> adds 10 new high quality images to its collection of free stock photos every day, which currently sits at more than 2,700. With a minimum of 70 new images added every week, the </a:t>
            </a:r>
            <a:r>
              <a:rPr lang="en-CA" dirty="0" err="1"/>
              <a:t>Pexels</a:t>
            </a:r>
            <a:r>
              <a:rPr lang="en-CA" dirty="0"/>
              <a:t> library should increase by approximately 3,600 images each year.</a:t>
            </a:r>
          </a:p>
          <a:p>
            <a:pPr marL="114300" indent="0">
              <a:buNone/>
            </a:pPr>
            <a:endParaRPr lang="en-CA" b="1" u="sng" dirty="0">
              <a:hlinkClick r:id="rId3"/>
            </a:endParaRPr>
          </a:p>
          <a:p>
            <a:pPr marL="114300" indent="0">
              <a:buNone/>
            </a:pPr>
            <a:r>
              <a:rPr lang="en-CA" b="1" u="sng" dirty="0">
                <a:hlinkClick r:id="rId3"/>
              </a:rPr>
              <a:t>https://www.pexels.com/</a:t>
            </a:r>
            <a:endParaRPr lang="en-CA" dirty="0"/>
          </a:p>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CA" b="1" dirty="0"/>
              <a:t>DEATH TO THE STOCK PHOTO</a:t>
            </a:r>
            <a:endParaRPr lang="en-CA" dirty="0"/>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CA" dirty="0"/>
              <a:t>With an unforgettable name, Death to the Stock Photo is one of the most popular free image resources. It has two options: a free plan that delivers a fresh pack of images to your inbox monthly and a paid version.</a:t>
            </a:r>
          </a:p>
          <a:p>
            <a:pPr marL="114300" indent="0">
              <a:buNone/>
            </a:pPr>
            <a:endParaRPr lang="en-CA" dirty="0"/>
          </a:p>
          <a:p>
            <a:pPr marL="114300" indent="0">
              <a:buNone/>
            </a:pPr>
            <a:r>
              <a:rPr lang="en-CA" b="1" u="sng" dirty="0">
                <a:hlinkClick r:id="rId3"/>
              </a:rPr>
              <a:t>https://deathtothestockphoto.com/</a:t>
            </a:r>
            <a:endParaRPr lang="en-CA" dirty="0"/>
          </a:p>
          <a:p>
            <a:pPr marL="114300" indent="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CA" dirty="0"/>
              <a:t>THREE METHODS TO GATHER YOUR IMAGES</a:t>
            </a:r>
            <a:endParaRPr lang="en-CA" dirty="0">
              <a:latin typeface="Montserrat Black"/>
              <a:ea typeface="Montserrat Black"/>
              <a:cs typeface="Montserrat Black"/>
              <a:sym typeface="Montserrat Black"/>
            </a:endParaRPr>
          </a:p>
        </p:txBody>
      </p:sp>
      <p:sp>
        <p:nvSpPr>
          <p:cNvPr id="3" name="Text Placeholder 2">
            <a:extLst>
              <a:ext uri="{FF2B5EF4-FFF2-40B4-BE49-F238E27FC236}">
                <a16:creationId xmlns:a16="http://schemas.microsoft.com/office/drawing/2014/main" id="{FF452B62-D44E-4472-BB5C-AA373EC9402D}"/>
              </a:ext>
            </a:extLst>
          </p:cNvPr>
          <p:cNvSpPr>
            <a:spLocks noGrp="1"/>
          </p:cNvSpPr>
          <p:nvPr>
            <p:ph type="body" idx="1"/>
          </p:nvPr>
        </p:nvSpPr>
        <p:spPr>
          <a:xfrm>
            <a:off x="311700" y="1430771"/>
            <a:ext cx="8520600" cy="2942447"/>
          </a:xfrm>
        </p:spPr>
        <p:txBody>
          <a:bodyPr/>
          <a:lstStyle/>
          <a:p>
            <a:pPr>
              <a:buFont typeface="+mj-lt"/>
              <a:buAutoNum type="arabicPeriod"/>
            </a:pPr>
            <a:r>
              <a:rPr lang="en-CA" dirty="0"/>
              <a:t>The client can supply the photo, usually taken with a camera phone at some weird angle with no lighting. </a:t>
            </a:r>
          </a:p>
          <a:p>
            <a:pPr>
              <a:buFont typeface="+mj-lt"/>
              <a:buAutoNum type="arabicPeriod"/>
            </a:pPr>
            <a:r>
              <a:rPr lang="en-CA" dirty="0"/>
              <a:t>If you have the skills and the equipment you can take the photos for the site, or</a:t>
            </a:r>
          </a:p>
          <a:p>
            <a:pPr>
              <a:buFont typeface="+mj-lt"/>
              <a:buAutoNum type="arabicPeriod"/>
            </a:pPr>
            <a:r>
              <a:rPr lang="en-CA" dirty="0"/>
              <a:t>A professional photographer can be hired to shoot a session.</a:t>
            </a:r>
          </a:p>
          <a:p>
            <a:pPr marL="114300" indent="0">
              <a:buNone/>
            </a:pP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CA" b="1" dirty="0"/>
              <a:t>COPYRIGHT AND PHOTOGRAPHS</a:t>
            </a:r>
            <a:endParaRPr lang="en-CA" dirty="0"/>
          </a:p>
        </p:txBody>
      </p:sp>
      <p:sp>
        <p:nvSpPr>
          <p:cNvPr id="68" name="Google Shape;68;p15"/>
          <p:cNvSpPr txBox="1">
            <a:spLocks noGrp="1"/>
          </p:cNvSpPr>
          <p:nvPr>
            <p:ph type="body" idx="1"/>
          </p:nvPr>
        </p:nvSpPr>
        <p:spPr>
          <a:xfrm>
            <a:off x="311700" y="1152475"/>
            <a:ext cx="8520600" cy="3546000"/>
          </a:xfrm>
          <a:prstGeom prst="rect">
            <a:avLst/>
          </a:prstGeom>
        </p:spPr>
        <p:txBody>
          <a:bodyPr spcFirstLastPara="1" wrap="square" lIns="91425" tIns="91425" rIns="91425" bIns="91425" anchor="t" anchorCtr="0">
            <a:noAutofit/>
          </a:bodyPr>
          <a:lstStyle/>
          <a:p>
            <a:pPr marL="431800" indent="-285750">
              <a:buSzPts val="1300"/>
            </a:pPr>
            <a:r>
              <a:rPr lang="en-CA" dirty="0"/>
              <a:t>Whenever someone takes a photo, they’re creating an original work, pushing the shutter button is all that’s necessary.</a:t>
            </a:r>
          </a:p>
          <a:p>
            <a:pPr marL="431800" indent="-285750">
              <a:buSzPts val="1300"/>
            </a:pPr>
            <a:r>
              <a:rPr lang="en-CA" dirty="0"/>
              <a:t>Copyright is also something the photographer can transfer or give up. </a:t>
            </a:r>
          </a:p>
          <a:p>
            <a:pPr marL="431800" indent="-285750">
              <a:buSzPts val="1300"/>
            </a:pPr>
            <a:r>
              <a:rPr lang="en-CA" dirty="0"/>
              <a:t>When you buy a photograph ensure that the copywrite is transferred to your client.</a:t>
            </a:r>
          </a:p>
          <a:p>
            <a:pPr marL="431800" indent="-285750">
              <a:buSzPts val="1300"/>
            </a:pPr>
            <a:r>
              <a:rPr lang="en-CA" dirty="0"/>
              <a:t>An individual in a photo will not have rights to the photo, but they do control the rights to their likeness and reputation. </a:t>
            </a:r>
          </a:p>
          <a:p>
            <a:pPr marL="431800" indent="-285750">
              <a:buSzPts val="1300"/>
            </a:pPr>
            <a:r>
              <a:rPr lang="en-CA" dirty="0"/>
              <a:t>Modifying an image does not create a new original work</a:t>
            </a:r>
            <a:endParaRPr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CA" b="1" dirty="0"/>
              <a:t>STOCK PHOTOS</a:t>
            </a:r>
            <a:endParaRPr lang="en-CA"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en-CA" dirty="0"/>
              <a:t>Professional photographs of common places, landmarks, nature, events or people that are bought and sold on a royalty-free basis and can be used and reused for commercial design purposes.</a:t>
            </a:r>
          </a:p>
          <a:p>
            <a:pPr marL="0" lvl="0" indent="0">
              <a:buNone/>
            </a:pPr>
            <a:endParaRPr lang="en-CA" dirty="0"/>
          </a:p>
          <a:p>
            <a:pPr marL="0" lvl="0" indent="0">
              <a:buNone/>
            </a:pPr>
            <a:r>
              <a:rPr lang="en-CA" dirty="0"/>
              <a:t>These photos don’t complete the test of original, credible and high quality content you might settle for “two out of three ain’t bad”.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CA" b="1" dirty="0"/>
              <a:t>CREATIVE COMMONS SEARCH TOOL </a:t>
            </a:r>
            <a:endParaRPr lang="en-CA"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en-CA" dirty="0"/>
              <a:t>CC Search is a tool that allows openly licensed and public domain works to be discovered and used by everyone. Creative Commons, the non-profit behind CC Search, is the maker of the CC licenses, used over 1.4 billion times to help creators share knowledge and creativity online.</a:t>
            </a:r>
          </a:p>
          <a:p>
            <a:pPr marL="0" lvl="0" indent="0" algn="l" rtl="0">
              <a:spcBef>
                <a:spcPts val="0"/>
              </a:spcBef>
              <a:spcAft>
                <a:spcPts val="0"/>
              </a:spcAft>
              <a:buNone/>
            </a:pPr>
            <a:endParaRPr lang="en-CA" dirty="0"/>
          </a:p>
          <a:p>
            <a:pPr marL="0" indent="0">
              <a:buNone/>
            </a:pPr>
            <a:r>
              <a:rPr lang="en-CA" b="1" u="sng" dirty="0">
                <a:hlinkClick r:id="rId3"/>
              </a:rPr>
              <a:t>https://ccsearch.creativecommons.org/</a:t>
            </a:r>
            <a:endParaRPr lang="en-CA" dirty="0"/>
          </a:p>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CA" b="1" dirty="0"/>
              <a:t>FLICKR</a:t>
            </a:r>
            <a:endParaRPr lang="en-CA"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CA" dirty="0"/>
              <a:t>Flickr has always been a reliable source of free images, and it still is to this day. It’s important that you understand what Creative Commons license is attached to the image you are using -- there are eight different license categories and not all images on Flickr can be used the same way.</a:t>
            </a:r>
          </a:p>
          <a:p>
            <a:pPr marL="114300" indent="0">
              <a:buNone/>
            </a:pPr>
            <a:endParaRPr lang="en-CA" b="1" u="sng" dirty="0">
              <a:hlinkClick r:id="rId3"/>
            </a:endParaRPr>
          </a:p>
          <a:p>
            <a:pPr marL="114300" indent="0">
              <a:buNone/>
            </a:pPr>
            <a:r>
              <a:rPr lang="en-CA" b="1" u="sng" dirty="0">
                <a:hlinkClick r:id="rId3"/>
              </a:rPr>
              <a:t> https://www.flickr.com/</a:t>
            </a:r>
            <a:endParaRPr lang="en-CA" dirty="0"/>
          </a:p>
          <a:p>
            <a:pPr marL="114300" indent="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CA" b="1" dirty="0"/>
              <a:t>PIXABAY</a:t>
            </a:r>
            <a:endParaRPr lang="en-CA" dirty="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CA" dirty="0"/>
              <a:t>Currently, </a:t>
            </a:r>
            <a:r>
              <a:rPr lang="en-CA" dirty="0" err="1"/>
              <a:t>Pixabay</a:t>
            </a:r>
            <a:r>
              <a:rPr lang="en-CA" dirty="0"/>
              <a:t> is the first website I visit when I need a free stock photo. With more than 420,000 images to select from, there is a good chance this inventory will satisfy your needs. There are no confusing image licenses</a:t>
            </a:r>
          </a:p>
          <a:p>
            <a:pPr marL="114300" indent="0">
              <a:buNone/>
            </a:pPr>
            <a:endParaRPr lang="en-CA" dirty="0"/>
          </a:p>
          <a:p>
            <a:pPr marL="114300" indent="0">
              <a:buNone/>
            </a:pPr>
            <a:r>
              <a:rPr lang="en-CA" b="1" u="sng" dirty="0">
                <a:hlinkClick r:id="rId3"/>
              </a:rPr>
              <a:t>https://pixabay.com/</a:t>
            </a:r>
            <a:endParaRPr lang="en-CA" dirty="0"/>
          </a:p>
          <a:p>
            <a:endParaRPr lang="en-CA" dirty="0"/>
          </a:p>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CA" b="1" dirty="0"/>
              <a:t>STOCKSNAP</a:t>
            </a:r>
            <a:endParaRPr lang="en-CA"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CA" dirty="0"/>
              <a:t>All images found on </a:t>
            </a:r>
            <a:r>
              <a:rPr lang="en-CA" dirty="0" err="1"/>
              <a:t>StockSnap</a:t>
            </a:r>
            <a:r>
              <a:rPr lang="en-CA" dirty="0"/>
              <a:t> are free from copyright restrictions and they don’t require attribution. Hundreds of new images are added weekly and you can view them according to date uploaded and the number of views received. There is also a stream of trending photos that gives you instant access to the most popular images on the site.</a:t>
            </a:r>
          </a:p>
          <a:p>
            <a:pPr marL="114300" indent="0">
              <a:buNone/>
            </a:pPr>
            <a:endParaRPr lang="en-CA" dirty="0"/>
          </a:p>
          <a:p>
            <a:pPr marL="114300" indent="0">
              <a:buNone/>
            </a:pPr>
            <a:r>
              <a:rPr lang="en-CA" b="1" u="sng" dirty="0">
                <a:hlinkClick r:id="rId3"/>
              </a:rPr>
              <a:t>https://stocksnap.io/</a:t>
            </a:r>
            <a:endParaRPr lang="en-CA" dirty="0"/>
          </a:p>
          <a:p>
            <a:pPr marL="114300" indent="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CA" b="1" dirty="0"/>
              <a:t>UNSPLASH</a:t>
            </a:r>
            <a:endParaRPr lang="en-CA" dirty="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buNone/>
            </a:pPr>
            <a:r>
              <a:rPr lang="en-CA" dirty="0" err="1"/>
              <a:t>Unsplash</a:t>
            </a:r>
            <a:r>
              <a:rPr lang="en-CA" dirty="0"/>
              <a:t> is a great source of very artsy images to use for your blogs and digital projects. You can search the inventory on the website as well as subscribe to receive 10 new images every 10 days, delivered straight to your inbox.  All of the images that are submitted and published on </a:t>
            </a:r>
            <a:r>
              <a:rPr lang="en-CA" dirty="0" err="1"/>
              <a:t>Unsplash</a:t>
            </a:r>
            <a:r>
              <a:rPr lang="en-CA" dirty="0"/>
              <a:t> falls under the Creative Commons Zero (CC0) license</a:t>
            </a:r>
            <a:r>
              <a:rPr lang="en-CA" sz="1400" b="1" dirty="0"/>
              <a:t>.</a:t>
            </a:r>
          </a:p>
          <a:p>
            <a:pPr marL="114300" indent="0">
              <a:buNone/>
            </a:pPr>
            <a:endParaRPr lang="en-CA" sz="1400" b="1" dirty="0"/>
          </a:p>
          <a:p>
            <a:pPr marL="114300" indent="0">
              <a:buNone/>
            </a:pPr>
            <a:r>
              <a:rPr lang="en-CA" b="1" dirty="0"/>
              <a:t> </a:t>
            </a:r>
            <a:r>
              <a:rPr lang="en-CA" b="1" u="sng" dirty="0">
                <a:hlinkClick r:id="rId3"/>
              </a:rPr>
              <a:t>https://unsplash.com/</a:t>
            </a:r>
            <a:endParaRPr lang="en-CA" b="1" u="sng" dirty="0"/>
          </a:p>
          <a:p>
            <a:pPr marL="114300" indent="0">
              <a:buNone/>
            </a:pPr>
            <a:endParaRPr sz="1300" dirty="0"/>
          </a:p>
        </p:txBody>
      </p:sp>
    </p:spTree>
  </p:cSld>
  <p:clrMapOvr>
    <a:masterClrMapping/>
  </p:clrMapOvr>
</p:sld>
</file>

<file path=ppt/theme/theme1.xml><?xml version="1.0" encoding="utf-8"?>
<a:theme xmlns:a="http://schemas.openxmlformats.org/drawingml/2006/main" name="Dorian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647</Words>
  <Application>Microsoft Office PowerPoint</Application>
  <PresentationFormat>On-screen Show (16:9)</PresentationFormat>
  <Paragraphs>44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Montserrat Black</vt:lpstr>
      <vt:lpstr>Montserrat</vt:lpstr>
      <vt:lpstr>Arial</vt:lpstr>
      <vt:lpstr>Dorian Dark</vt:lpstr>
      <vt:lpstr>WEB BUSINESS ESSENTIALS</vt:lpstr>
      <vt:lpstr>THREE METHODS TO GATHER YOUR IMAGES</vt:lpstr>
      <vt:lpstr>COPYRIGHT AND PHOTOGRAPHS</vt:lpstr>
      <vt:lpstr>STOCK PHOTOS</vt:lpstr>
      <vt:lpstr>CREATIVE COMMONS SEARCH TOOL </vt:lpstr>
      <vt:lpstr>FLICKR</vt:lpstr>
      <vt:lpstr>PIXABAY</vt:lpstr>
      <vt:lpstr>STOCKSNAP</vt:lpstr>
      <vt:lpstr>UNSPLASH</vt:lpstr>
      <vt:lpstr>PEXELS</vt:lpstr>
      <vt:lpstr>DEATH TO THE STOCK PHOTO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BUSINESS ESSENTIALS</dc:title>
  <dc:creator>Mark Day</dc:creator>
  <cp:lastModifiedBy>Mark Day</cp:lastModifiedBy>
  <cp:revision>3</cp:revision>
  <dcterms:modified xsi:type="dcterms:W3CDTF">2020-05-27T16:50:27Z</dcterms:modified>
</cp:coreProperties>
</file>