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18"/>
  </p:notesMasterIdLst>
  <p:sldIdLst>
    <p:sldId id="270" r:id="rId5"/>
    <p:sldId id="258" r:id="rId6"/>
    <p:sldId id="259" r:id="rId7"/>
    <p:sldId id="260" r:id="rId8"/>
    <p:sldId id="261" r:id="rId9"/>
    <p:sldId id="268" r:id="rId10"/>
    <p:sldId id="269" r:id="rId11"/>
    <p:sldId id="262" r:id="rId12"/>
    <p:sldId id="263" r:id="rId13"/>
    <p:sldId id="264" r:id="rId14"/>
    <p:sldId id="265" r:id="rId15"/>
    <p:sldId id="266" r:id="rId16"/>
    <p:sldId id="26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showGuides="1">
      <p:cViewPr varScale="1">
        <p:scale>
          <a:sx n="77" d="100"/>
          <a:sy n="77" d="100"/>
        </p:scale>
        <p:origin x="4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69C10-A656-4DC7-B1DB-FF8A207DC4B2}" type="datetimeFigureOut">
              <a:rPr lang="en-CA" smtClean="0"/>
              <a:t>2020-05-27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E6C0A-AC5F-46F7-9155-0F831557E5B3}" type="slidenum">
              <a:rPr lang="en-CA" smtClean="0"/>
              <a:t>‹#›</a:t>
            </a:fld>
            <a:endParaRPr lang="en-CA"/>
          </a:p>
        </p:txBody>
      </p:sp>
    </p:spTree>
    <p:extLst>
      <p:ext uri="{BB962C8B-B14F-4D97-AF65-F5344CB8AC3E}">
        <p14:creationId xmlns:p14="http://schemas.microsoft.com/office/powerpoint/2010/main" val="357110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c371746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c371746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c3717464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c3717464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c3717464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c3717464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c3717464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c3717464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c3717464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c3717464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3717464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3717464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3717464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371746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3717464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371746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80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3717464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371746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600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c3717464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c3717464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c3717464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c3717464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c3717464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c3717464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123200" y="-543800"/>
            <a:ext cx="7945600" cy="7945600"/>
          </a:xfrm>
          <a:prstGeom prst="ellipse">
            <a:avLst/>
          </a:prstGeom>
          <a:solidFill>
            <a:srgbClr val="000000">
              <a:alpha val="26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 name="Google Shape;11;p2"/>
          <p:cNvGrpSpPr/>
          <p:nvPr/>
        </p:nvGrpSpPr>
        <p:grpSpPr>
          <a:xfrm>
            <a:off x="668281" y="234498"/>
            <a:ext cx="3268468" cy="3268468"/>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 name="Google Shape;15;p2"/>
          <p:cNvGrpSpPr/>
          <p:nvPr/>
        </p:nvGrpSpPr>
        <p:grpSpPr>
          <a:xfrm>
            <a:off x="8570225" y="3336844"/>
            <a:ext cx="3099600" cy="30996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 name="Google Shape;20;p2"/>
          <p:cNvSpPr txBox="1">
            <a:spLocks noGrp="1"/>
          </p:cNvSpPr>
          <p:nvPr>
            <p:ph type="ctrTitle"/>
          </p:nvPr>
        </p:nvSpPr>
        <p:spPr>
          <a:xfrm>
            <a:off x="2948800" y="2655800"/>
            <a:ext cx="6294400" cy="15464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6933">
                <a:solidFill>
                  <a:srgbClr val="FFFFFF"/>
                </a:solidFill>
              </a:defRPr>
            </a:lvl1pPr>
            <a:lvl2pPr lvl="1" algn="ctr">
              <a:spcBef>
                <a:spcPts val="0"/>
              </a:spcBef>
              <a:spcAft>
                <a:spcPts val="0"/>
              </a:spcAft>
              <a:buClr>
                <a:srgbClr val="FFFFFF"/>
              </a:buClr>
              <a:buSzPts val="5200"/>
              <a:buNone/>
              <a:defRPr sz="6933">
                <a:solidFill>
                  <a:srgbClr val="FFFFFF"/>
                </a:solidFill>
              </a:defRPr>
            </a:lvl2pPr>
            <a:lvl3pPr lvl="2" algn="ctr">
              <a:spcBef>
                <a:spcPts val="0"/>
              </a:spcBef>
              <a:spcAft>
                <a:spcPts val="0"/>
              </a:spcAft>
              <a:buClr>
                <a:srgbClr val="FFFFFF"/>
              </a:buClr>
              <a:buSzPts val="5200"/>
              <a:buNone/>
              <a:defRPr sz="6933">
                <a:solidFill>
                  <a:srgbClr val="FFFFFF"/>
                </a:solidFill>
              </a:defRPr>
            </a:lvl3pPr>
            <a:lvl4pPr lvl="3" algn="ctr">
              <a:spcBef>
                <a:spcPts val="0"/>
              </a:spcBef>
              <a:spcAft>
                <a:spcPts val="0"/>
              </a:spcAft>
              <a:buClr>
                <a:srgbClr val="FFFFFF"/>
              </a:buClr>
              <a:buSzPts val="5200"/>
              <a:buNone/>
              <a:defRPr sz="6933">
                <a:solidFill>
                  <a:srgbClr val="FFFFFF"/>
                </a:solidFill>
              </a:defRPr>
            </a:lvl4pPr>
            <a:lvl5pPr lvl="4" algn="ctr">
              <a:spcBef>
                <a:spcPts val="0"/>
              </a:spcBef>
              <a:spcAft>
                <a:spcPts val="0"/>
              </a:spcAft>
              <a:buClr>
                <a:srgbClr val="FFFFFF"/>
              </a:buClr>
              <a:buSzPts val="5200"/>
              <a:buNone/>
              <a:defRPr sz="6933">
                <a:solidFill>
                  <a:srgbClr val="FFFFFF"/>
                </a:solidFill>
              </a:defRPr>
            </a:lvl5pPr>
            <a:lvl6pPr lvl="5" algn="ctr">
              <a:spcBef>
                <a:spcPts val="0"/>
              </a:spcBef>
              <a:spcAft>
                <a:spcPts val="0"/>
              </a:spcAft>
              <a:buClr>
                <a:srgbClr val="FFFFFF"/>
              </a:buClr>
              <a:buSzPts val="5200"/>
              <a:buNone/>
              <a:defRPr sz="6933">
                <a:solidFill>
                  <a:srgbClr val="FFFFFF"/>
                </a:solidFill>
              </a:defRPr>
            </a:lvl6pPr>
            <a:lvl7pPr lvl="6" algn="ctr">
              <a:spcBef>
                <a:spcPts val="0"/>
              </a:spcBef>
              <a:spcAft>
                <a:spcPts val="0"/>
              </a:spcAft>
              <a:buClr>
                <a:srgbClr val="FFFFFF"/>
              </a:buClr>
              <a:buSzPts val="5200"/>
              <a:buNone/>
              <a:defRPr sz="6933">
                <a:solidFill>
                  <a:srgbClr val="FFFFFF"/>
                </a:solidFill>
              </a:defRPr>
            </a:lvl7pPr>
            <a:lvl8pPr lvl="7" algn="ctr">
              <a:spcBef>
                <a:spcPts val="0"/>
              </a:spcBef>
              <a:spcAft>
                <a:spcPts val="0"/>
              </a:spcAft>
              <a:buClr>
                <a:srgbClr val="FFFFFF"/>
              </a:buClr>
              <a:buSzPts val="5200"/>
              <a:buNone/>
              <a:defRPr sz="6933">
                <a:solidFill>
                  <a:srgbClr val="FFFFFF"/>
                </a:solidFill>
              </a:defRPr>
            </a:lvl8pPr>
            <a:lvl9pPr lvl="8" algn="ctr">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00659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B">
  <p:cSld name="Blank type B">
    <p:spTree>
      <p:nvGrpSpPr>
        <p:cNvPr id="1" name="Shape 121"/>
        <p:cNvGrpSpPr/>
        <p:nvPr/>
      </p:nvGrpSpPr>
      <p:grpSpPr>
        <a:xfrm>
          <a:off x="0" y="0"/>
          <a:ext cx="0" cy="0"/>
          <a:chOff x="0" y="0"/>
          <a:chExt cx="0" cy="0"/>
        </a:xfrm>
      </p:grpSpPr>
      <p:sp>
        <p:nvSpPr>
          <p:cNvPr id="122" name="Google Shape;122;p12"/>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12"/>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9DE06F8-DB33-4852-9974-B17715475895}" type="slidenum">
              <a:rPr lang="en-CA" smtClean="0"/>
              <a:t>‹#›</a:t>
            </a:fld>
            <a:endParaRPr lang="en-CA"/>
          </a:p>
        </p:txBody>
      </p:sp>
      <p:grpSp>
        <p:nvGrpSpPr>
          <p:cNvPr id="124" name="Google Shape;124;p12"/>
          <p:cNvGrpSpPr/>
          <p:nvPr/>
        </p:nvGrpSpPr>
        <p:grpSpPr>
          <a:xfrm>
            <a:off x="1091792" y="669777"/>
            <a:ext cx="3099600" cy="30996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9" name="Google Shape;129;p12"/>
          <p:cNvSpPr/>
          <p:nvPr/>
        </p:nvSpPr>
        <p:spPr>
          <a:xfrm>
            <a:off x="2392700" y="-543867"/>
            <a:ext cx="7945600" cy="79456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2781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939800" y="-3606800"/>
            <a:ext cx="14071600" cy="14071600"/>
          </a:xfrm>
          <a:prstGeom prst="donut">
            <a:avLst>
              <a:gd name="adj" fmla="val 104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2" name="Google Shape;132;p13"/>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13"/>
          <p:cNvSpPr/>
          <p:nvPr/>
        </p:nvSpPr>
        <p:spPr>
          <a:xfrm>
            <a:off x="1018667" y="-1648367"/>
            <a:ext cx="10154800" cy="10154800"/>
          </a:xfrm>
          <a:prstGeom prst="ellipse">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13"/>
          <p:cNvSpPr/>
          <p:nvPr/>
        </p:nvSpPr>
        <p:spPr>
          <a:xfrm>
            <a:off x="1597733" y="-1069300"/>
            <a:ext cx="8996000" cy="8996000"/>
          </a:xfrm>
          <a:prstGeom prst="ellipse">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13"/>
          <p:cNvSpPr/>
          <p:nvPr/>
        </p:nvSpPr>
        <p:spPr>
          <a:xfrm>
            <a:off x="3023867" y="356833"/>
            <a:ext cx="6144400" cy="6144400"/>
          </a:xfrm>
          <a:prstGeom prst="ellipse">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6" name="Google Shape;136;p13"/>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9DE06F8-DB33-4852-9974-B17715475895}" type="slidenum">
              <a:rPr lang="en-CA" smtClean="0"/>
              <a:t>‹#›</a:t>
            </a:fld>
            <a:endParaRPr lang="en-CA"/>
          </a:p>
        </p:txBody>
      </p:sp>
    </p:spTree>
    <p:extLst>
      <p:ext uri="{BB962C8B-B14F-4D97-AF65-F5344CB8AC3E}">
        <p14:creationId xmlns:p14="http://schemas.microsoft.com/office/powerpoint/2010/main" val="170763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
        <p:cNvGrpSpPr/>
        <p:nvPr/>
      </p:nvGrpSpPr>
      <p:grpSpPr>
        <a:xfrm>
          <a:off x="0" y="0"/>
          <a:ext cx="0" cy="0"/>
          <a:chOff x="0" y="0"/>
          <a:chExt cx="0" cy="0"/>
        </a:xfrm>
      </p:grpSpPr>
      <p:grpSp>
        <p:nvGrpSpPr>
          <p:cNvPr id="35" name="Google Shape;35;p4"/>
          <p:cNvGrpSpPr/>
          <p:nvPr/>
        </p:nvGrpSpPr>
        <p:grpSpPr>
          <a:xfrm>
            <a:off x="1091792" y="669777"/>
            <a:ext cx="3099600" cy="30996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0" name="Google Shape;40;p4"/>
          <p:cNvSpPr/>
          <p:nvPr/>
        </p:nvSpPr>
        <p:spPr>
          <a:xfrm>
            <a:off x="2392700" y="-543867"/>
            <a:ext cx="7945600" cy="79456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4"/>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4"/>
          <p:cNvSpPr txBox="1">
            <a:spLocks noGrp="1"/>
          </p:cNvSpPr>
          <p:nvPr>
            <p:ph type="body" idx="1"/>
          </p:nvPr>
        </p:nvSpPr>
        <p:spPr>
          <a:xfrm>
            <a:off x="3180700" y="1747400"/>
            <a:ext cx="6369600" cy="4354400"/>
          </a:xfrm>
          <a:prstGeom prst="rect">
            <a:avLst/>
          </a:prstGeom>
        </p:spPr>
        <p:txBody>
          <a:bodyPr spcFirstLastPara="1" wrap="square" lIns="91425" tIns="91425" rIns="91425" bIns="91425" anchor="t" anchorCtr="0">
            <a:noAutofit/>
          </a:bodyPr>
          <a:lstStyle>
            <a:lvl1pPr marL="609585" lvl="0" indent="-524920" rtl="0">
              <a:spcBef>
                <a:spcPts val="800"/>
              </a:spcBef>
              <a:spcAft>
                <a:spcPts val="0"/>
              </a:spcAft>
              <a:buSzPts val="2600"/>
              <a:buFont typeface="Poppins"/>
              <a:buChar char="￮"/>
              <a:defRPr sz="3467" b="1">
                <a:latin typeface="Poppins"/>
                <a:ea typeface="Poppins"/>
                <a:cs typeface="Poppins"/>
                <a:sym typeface="Poppins"/>
              </a:defRPr>
            </a:lvl1pPr>
            <a:lvl2pPr marL="1219170" lvl="1" indent="-524920" rtl="0">
              <a:spcBef>
                <a:spcPts val="0"/>
              </a:spcBef>
              <a:spcAft>
                <a:spcPts val="0"/>
              </a:spcAft>
              <a:buSzPts val="2600"/>
              <a:buFont typeface="Poppins"/>
              <a:buChar char="￮"/>
              <a:defRPr sz="3467" b="1">
                <a:latin typeface="Poppins"/>
                <a:ea typeface="Poppins"/>
                <a:cs typeface="Poppins"/>
                <a:sym typeface="Poppins"/>
              </a:defRPr>
            </a:lvl2pPr>
            <a:lvl3pPr marL="1828754" lvl="2" indent="-524920" rtl="0">
              <a:spcBef>
                <a:spcPts val="0"/>
              </a:spcBef>
              <a:spcAft>
                <a:spcPts val="0"/>
              </a:spcAft>
              <a:buSzPts val="2600"/>
              <a:buFont typeface="Poppins"/>
              <a:buChar char="￮"/>
              <a:defRPr sz="3467" b="1">
                <a:latin typeface="Poppins"/>
                <a:ea typeface="Poppins"/>
                <a:cs typeface="Poppins"/>
                <a:sym typeface="Poppins"/>
              </a:defRPr>
            </a:lvl3pPr>
            <a:lvl4pPr marL="2438339" lvl="3" indent="-524920" rtl="0">
              <a:spcBef>
                <a:spcPts val="0"/>
              </a:spcBef>
              <a:spcAft>
                <a:spcPts val="0"/>
              </a:spcAft>
              <a:buSzPts val="2600"/>
              <a:buFont typeface="Poppins"/>
              <a:buChar char="●"/>
              <a:defRPr sz="3467" b="1">
                <a:latin typeface="Poppins"/>
                <a:ea typeface="Poppins"/>
                <a:cs typeface="Poppins"/>
                <a:sym typeface="Poppins"/>
              </a:defRPr>
            </a:lvl4pPr>
            <a:lvl5pPr marL="3047924" lvl="4" indent="-524920" rtl="0">
              <a:spcBef>
                <a:spcPts val="0"/>
              </a:spcBef>
              <a:spcAft>
                <a:spcPts val="0"/>
              </a:spcAft>
              <a:buSzPts val="2600"/>
              <a:buFont typeface="Poppins"/>
              <a:buChar char="○"/>
              <a:defRPr sz="3467" b="1">
                <a:latin typeface="Poppins"/>
                <a:ea typeface="Poppins"/>
                <a:cs typeface="Poppins"/>
                <a:sym typeface="Poppins"/>
              </a:defRPr>
            </a:lvl5pPr>
            <a:lvl6pPr marL="3657509" lvl="5" indent="-524920" rtl="0">
              <a:spcBef>
                <a:spcPts val="0"/>
              </a:spcBef>
              <a:spcAft>
                <a:spcPts val="0"/>
              </a:spcAft>
              <a:buSzPts val="2600"/>
              <a:buFont typeface="Poppins"/>
              <a:buChar char="■"/>
              <a:defRPr sz="3467" b="1">
                <a:latin typeface="Poppins"/>
                <a:ea typeface="Poppins"/>
                <a:cs typeface="Poppins"/>
                <a:sym typeface="Poppins"/>
              </a:defRPr>
            </a:lvl6pPr>
            <a:lvl7pPr marL="4267093" lvl="6" indent="-524920" rtl="0">
              <a:spcBef>
                <a:spcPts val="0"/>
              </a:spcBef>
              <a:spcAft>
                <a:spcPts val="0"/>
              </a:spcAft>
              <a:buSzPts val="2600"/>
              <a:buFont typeface="Poppins"/>
              <a:buChar char="●"/>
              <a:defRPr sz="3467" b="1">
                <a:latin typeface="Poppins"/>
                <a:ea typeface="Poppins"/>
                <a:cs typeface="Poppins"/>
                <a:sym typeface="Poppins"/>
              </a:defRPr>
            </a:lvl7pPr>
            <a:lvl8pPr marL="4876678" lvl="7" indent="-524920" rtl="0">
              <a:spcBef>
                <a:spcPts val="0"/>
              </a:spcBef>
              <a:spcAft>
                <a:spcPts val="0"/>
              </a:spcAft>
              <a:buSzPts val="2600"/>
              <a:buFont typeface="Poppins"/>
              <a:buChar char="○"/>
              <a:defRPr sz="3467" b="1">
                <a:latin typeface="Poppins"/>
                <a:ea typeface="Poppins"/>
                <a:cs typeface="Poppins"/>
                <a:sym typeface="Poppins"/>
              </a:defRPr>
            </a:lvl8pPr>
            <a:lvl9pPr marL="5486263" lvl="8" indent="-524920">
              <a:spcBef>
                <a:spcPts val="0"/>
              </a:spcBef>
              <a:spcAft>
                <a:spcPts val="0"/>
              </a:spcAft>
              <a:buSzPts val="2600"/>
              <a:buFont typeface="Poppins"/>
              <a:buChar char="■"/>
              <a:defRPr sz="3467" b="1">
                <a:latin typeface="Poppins"/>
                <a:ea typeface="Poppins"/>
                <a:cs typeface="Poppins"/>
                <a:sym typeface="Poppins"/>
              </a:defRPr>
            </a:lvl9pPr>
          </a:lstStyle>
          <a:p>
            <a:pPr lvl="0"/>
            <a:r>
              <a:rPr lang="en-US"/>
              <a:t>Click to edit Master text styles</a:t>
            </a:r>
          </a:p>
        </p:txBody>
      </p:sp>
      <p:sp>
        <p:nvSpPr>
          <p:cNvPr id="43" name="Google Shape;43;p4"/>
          <p:cNvSpPr txBox="1"/>
          <p:nvPr/>
        </p:nvSpPr>
        <p:spPr>
          <a:xfrm>
            <a:off x="2132267" y="1768833"/>
            <a:ext cx="10188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latin typeface="Poppins"/>
                <a:ea typeface="Poppins"/>
                <a:cs typeface="Poppins"/>
                <a:sym typeface="Poppins"/>
              </a:rPr>
              <a:t>“</a:t>
            </a:r>
            <a:endParaRPr sz="9600" b="1">
              <a:latin typeface="Poppins"/>
              <a:ea typeface="Poppins"/>
              <a:cs typeface="Poppins"/>
              <a:sym typeface="Poppins"/>
            </a:endParaRPr>
          </a:p>
        </p:txBody>
      </p:sp>
      <p:sp>
        <p:nvSpPr>
          <p:cNvPr id="44" name="Google Shape;44;p4"/>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9DE06F8-DB33-4852-9974-B17715475895}" type="slidenum">
              <a:rPr lang="en-CA" smtClean="0"/>
              <a:t>‹#›</a:t>
            </a:fld>
            <a:endParaRPr lang="en-CA"/>
          </a:p>
        </p:txBody>
      </p:sp>
    </p:spTree>
    <p:extLst>
      <p:ext uri="{BB962C8B-B14F-4D97-AF65-F5344CB8AC3E}">
        <p14:creationId xmlns:p14="http://schemas.microsoft.com/office/powerpoint/2010/main" val="92731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5"/>
        <p:cNvGrpSpPr/>
        <p:nvPr/>
      </p:nvGrpSpPr>
      <p:grpSpPr>
        <a:xfrm>
          <a:off x="0" y="0"/>
          <a:ext cx="0" cy="0"/>
          <a:chOff x="0" y="0"/>
          <a:chExt cx="0" cy="0"/>
        </a:xfrm>
      </p:grpSpPr>
      <p:sp>
        <p:nvSpPr>
          <p:cNvPr id="46" name="Google Shape;46;p5"/>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7" name="Google Shape;47;p5"/>
          <p:cNvGrpSpPr/>
          <p:nvPr/>
        </p:nvGrpSpPr>
        <p:grpSpPr>
          <a:xfrm>
            <a:off x="-590308" y="449712"/>
            <a:ext cx="3099600" cy="30996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2" name="Google Shape;52;p5"/>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5"/>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54" name="Google Shape;54;p5"/>
          <p:cNvSpPr txBox="1">
            <a:spLocks noGrp="1"/>
          </p:cNvSpPr>
          <p:nvPr>
            <p:ph type="body" idx="1"/>
          </p:nvPr>
        </p:nvSpPr>
        <p:spPr>
          <a:xfrm>
            <a:off x="609600" y="2610733"/>
            <a:ext cx="6960567" cy="3491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a:lvl1pPr>
            <a:lvl2pPr marL="1219170" lvl="1" indent="-440256">
              <a:spcBef>
                <a:spcPts val="0"/>
              </a:spcBef>
              <a:spcAft>
                <a:spcPts val="0"/>
              </a:spcAft>
              <a:buSzPts val="1600"/>
              <a:buChar char="￮"/>
              <a:defRPr/>
            </a:lvl2pPr>
            <a:lvl3pPr marL="1828754" lvl="2" indent="-440256">
              <a:spcBef>
                <a:spcPts val="0"/>
              </a:spcBef>
              <a:spcAft>
                <a:spcPts val="0"/>
              </a:spcAft>
              <a:buSzPts val="16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en-US"/>
              <a:t>Click to edit Master text styles</a:t>
            </a:r>
          </a:p>
        </p:txBody>
      </p:sp>
      <p:sp>
        <p:nvSpPr>
          <p:cNvPr id="55" name="Google Shape;55;p5"/>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9DE06F8-DB33-4852-9974-B17715475895}" type="slidenum">
              <a:rPr lang="en-CA" smtClean="0"/>
              <a:t>‹#›</a:t>
            </a:fld>
            <a:endParaRPr lang="en-CA"/>
          </a:p>
        </p:txBody>
      </p:sp>
      <p:sp>
        <p:nvSpPr>
          <p:cNvPr id="56" name="Google Shape;56;p5"/>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0495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big image">
  <p:cSld name="Title + 1 column + big image">
    <p:spTree>
      <p:nvGrpSpPr>
        <p:cNvPr id="1" name="Shape 57"/>
        <p:cNvGrpSpPr/>
        <p:nvPr/>
      </p:nvGrpSpPr>
      <p:grpSpPr>
        <a:xfrm>
          <a:off x="0" y="0"/>
          <a:ext cx="0" cy="0"/>
          <a:chOff x="0" y="0"/>
          <a:chExt cx="0" cy="0"/>
        </a:xfrm>
      </p:grpSpPr>
      <p:sp>
        <p:nvSpPr>
          <p:cNvPr id="58" name="Google Shape;58;p6"/>
          <p:cNvSpPr/>
          <p:nvPr/>
        </p:nvSpPr>
        <p:spPr>
          <a:xfrm>
            <a:off x="6856900" y="477833"/>
            <a:ext cx="5902400" cy="59024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6"/>
          <p:cNvSpPr/>
          <p:nvPr/>
        </p:nvSpPr>
        <p:spPr>
          <a:xfrm>
            <a:off x="7169033" y="789967"/>
            <a:ext cx="5278000" cy="52780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 name="Google Shape;60;p6"/>
          <p:cNvGrpSpPr/>
          <p:nvPr/>
        </p:nvGrpSpPr>
        <p:grpSpPr>
          <a:xfrm>
            <a:off x="-590308" y="449712"/>
            <a:ext cx="3099600" cy="30996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5" name="Google Shape;65;p6"/>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6"/>
          <p:cNvSpPr txBox="1">
            <a:spLocks noGrp="1"/>
          </p:cNvSpPr>
          <p:nvPr>
            <p:ph type="title"/>
          </p:nvPr>
        </p:nvSpPr>
        <p:spPr>
          <a:xfrm>
            <a:off x="609600" y="1554833"/>
            <a:ext cx="60064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67" name="Google Shape;67;p6"/>
          <p:cNvSpPr txBox="1">
            <a:spLocks noGrp="1"/>
          </p:cNvSpPr>
          <p:nvPr>
            <p:ph type="body" idx="1"/>
          </p:nvPr>
        </p:nvSpPr>
        <p:spPr>
          <a:xfrm>
            <a:off x="1314239" y="2610733"/>
            <a:ext cx="5302000" cy="34912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a:lvl1pPr>
            <a:lvl2pPr marL="1219170" lvl="1" indent="-440256" rtl="0">
              <a:spcBef>
                <a:spcPts val="0"/>
              </a:spcBef>
              <a:spcAft>
                <a:spcPts val="0"/>
              </a:spcAft>
              <a:buSzPts val="1600"/>
              <a:buChar char="￮"/>
              <a:defRPr/>
            </a:lvl2pPr>
            <a:lvl3pPr marL="1828754" lvl="2" indent="-440256" rtl="0">
              <a:spcBef>
                <a:spcPts val="0"/>
              </a:spcBef>
              <a:spcAft>
                <a:spcPts val="0"/>
              </a:spcAft>
              <a:buSzPts val="1600"/>
              <a:buChar char="￮"/>
              <a:defRPr/>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a:t>Click to edit Master text styles</a:t>
            </a:r>
          </a:p>
        </p:txBody>
      </p:sp>
      <p:sp>
        <p:nvSpPr>
          <p:cNvPr id="68" name="Google Shape;68;p6"/>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9DE06F8-DB33-4852-9974-B17715475895}" type="slidenum">
              <a:rPr lang="en-CA" smtClean="0"/>
              <a:t>‹#›</a:t>
            </a:fld>
            <a:endParaRPr lang="en-CA"/>
          </a:p>
        </p:txBody>
      </p:sp>
    </p:spTree>
    <p:extLst>
      <p:ext uri="{BB962C8B-B14F-4D97-AF65-F5344CB8AC3E}">
        <p14:creationId xmlns:p14="http://schemas.microsoft.com/office/powerpoint/2010/main" val="103688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9"/>
        <p:cNvGrpSpPr/>
        <p:nvPr/>
      </p:nvGrpSpPr>
      <p:grpSpPr>
        <a:xfrm>
          <a:off x="0" y="0"/>
          <a:ext cx="0" cy="0"/>
          <a:chOff x="0" y="0"/>
          <a:chExt cx="0" cy="0"/>
        </a:xfrm>
      </p:grpSpPr>
      <p:grpSp>
        <p:nvGrpSpPr>
          <p:cNvPr id="70" name="Google Shape;70;p7"/>
          <p:cNvGrpSpPr/>
          <p:nvPr/>
        </p:nvGrpSpPr>
        <p:grpSpPr>
          <a:xfrm>
            <a:off x="-590308" y="449712"/>
            <a:ext cx="3099600" cy="30996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5" name="Google Shape;75;p7"/>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7"/>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77" name="Google Shape;77;p7"/>
          <p:cNvSpPr txBox="1">
            <a:spLocks noGrp="1"/>
          </p:cNvSpPr>
          <p:nvPr>
            <p:ph type="body" idx="1"/>
          </p:nvPr>
        </p:nvSpPr>
        <p:spPr>
          <a:xfrm>
            <a:off x="1426167" y="2610733"/>
            <a:ext cx="2982400" cy="3491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pPr lvl="0"/>
            <a:r>
              <a:rPr lang="en-US"/>
              <a:t>Click to edit Master text styles</a:t>
            </a:r>
          </a:p>
        </p:txBody>
      </p:sp>
      <p:sp>
        <p:nvSpPr>
          <p:cNvPr id="78" name="Google Shape;78;p7"/>
          <p:cNvSpPr txBox="1">
            <a:spLocks noGrp="1"/>
          </p:cNvSpPr>
          <p:nvPr>
            <p:ph type="body" idx="2"/>
          </p:nvPr>
        </p:nvSpPr>
        <p:spPr>
          <a:xfrm>
            <a:off x="4587809" y="2610733"/>
            <a:ext cx="2982400" cy="3491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pPr lvl="0"/>
            <a:r>
              <a:rPr lang="en-US"/>
              <a:t>Click to edit Master text styles</a:t>
            </a:r>
          </a:p>
        </p:txBody>
      </p:sp>
      <p:sp>
        <p:nvSpPr>
          <p:cNvPr id="79" name="Google Shape;79;p7"/>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9DE06F8-DB33-4852-9974-B17715475895}" type="slidenum">
              <a:rPr lang="en-CA" smtClean="0"/>
              <a:t>‹#›</a:t>
            </a:fld>
            <a:endParaRPr lang="en-CA"/>
          </a:p>
        </p:txBody>
      </p:sp>
      <p:sp>
        <p:nvSpPr>
          <p:cNvPr id="80" name="Google Shape;80;p7"/>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7"/>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0191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2"/>
        <p:cNvGrpSpPr/>
        <p:nvPr/>
      </p:nvGrpSpPr>
      <p:grpSpPr>
        <a:xfrm>
          <a:off x="0" y="0"/>
          <a:ext cx="0" cy="0"/>
          <a:chOff x="0" y="0"/>
          <a:chExt cx="0" cy="0"/>
        </a:xfrm>
      </p:grpSpPr>
      <p:grpSp>
        <p:nvGrpSpPr>
          <p:cNvPr id="83" name="Google Shape;83;p8"/>
          <p:cNvGrpSpPr/>
          <p:nvPr/>
        </p:nvGrpSpPr>
        <p:grpSpPr>
          <a:xfrm>
            <a:off x="-590308" y="449712"/>
            <a:ext cx="3099600" cy="30996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8" name="Google Shape;88;p8"/>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9" name="Google Shape;89;p8"/>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90" name="Google Shape;90;p8"/>
          <p:cNvSpPr txBox="1">
            <a:spLocks noGrp="1"/>
          </p:cNvSpPr>
          <p:nvPr>
            <p:ph type="body" idx="1"/>
          </p:nvPr>
        </p:nvSpPr>
        <p:spPr>
          <a:xfrm>
            <a:off x="1426167" y="2610733"/>
            <a:ext cx="1980400" cy="3491200"/>
          </a:xfrm>
          <a:prstGeom prst="rect">
            <a:avLst/>
          </a:prstGeom>
        </p:spPr>
        <p:txBody>
          <a:bodyPr spcFirstLastPara="1" wrap="square" lIns="91425" tIns="91425" rIns="91425" bIns="91425" anchor="t" anchorCtr="0">
            <a:noAutofit/>
          </a:bodyPr>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pPr lvl="0"/>
            <a:r>
              <a:rPr lang="en-US"/>
              <a:t>Click to edit Master text styles</a:t>
            </a:r>
          </a:p>
        </p:txBody>
      </p:sp>
      <p:sp>
        <p:nvSpPr>
          <p:cNvPr id="91" name="Google Shape;91;p8"/>
          <p:cNvSpPr txBox="1">
            <a:spLocks noGrp="1"/>
          </p:cNvSpPr>
          <p:nvPr>
            <p:ph type="body" idx="2"/>
          </p:nvPr>
        </p:nvSpPr>
        <p:spPr>
          <a:xfrm>
            <a:off x="3507915" y="2610733"/>
            <a:ext cx="1980400" cy="3491200"/>
          </a:xfrm>
          <a:prstGeom prst="rect">
            <a:avLst/>
          </a:prstGeom>
        </p:spPr>
        <p:txBody>
          <a:bodyPr spcFirstLastPara="1" wrap="square" lIns="91425" tIns="91425" rIns="91425" bIns="91425" anchor="t" anchorCtr="0">
            <a:noAutofit/>
          </a:bodyPr>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pPr lvl="0"/>
            <a:r>
              <a:rPr lang="en-US"/>
              <a:t>Click to edit Master text styles</a:t>
            </a:r>
          </a:p>
        </p:txBody>
      </p:sp>
      <p:sp>
        <p:nvSpPr>
          <p:cNvPr id="92" name="Google Shape;92;p8"/>
          <p:cNvSpPr txBox="1">
            <a:spLocks noGrp="1"/>
          </p:cNvSpPr>
          <p:nvPr>
            <p:ph type="body" idx="3"/>
          </p:nvPr>
        </p:nvSpPr>
        <p:spPr>
          <a:xfrm>
            <a:off x="5589661" y="2610733"/>
            <a:ext cx="1980400" cy="3491200"/>
          </a:xfrm>
          <a:prstGeom prst="rect">
            <a:avLst/>
          </a:prstGeom>
        </p:spPr>
        <p:txBody>
          <a:bodyPr spcFirstLastPara="1" wrap="square" lIns="91425" tIns="91425" rIns="91425" bIns="91425" anchor="t" anchorCtr="0">
            <a:noAutofit/>
          </a:bodyPr>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pPr lvl="0"/>
            <a:r>
              <a:rPr lang="en-US"/>
              <a:t>Click to edit Master text styles</a:t>
            </a:r>
          </a:p>
        </p:txBody>
      </p:sp>
      <p:sp>
        <p:nvSpPr>
          <p:cNvPr id="93" name="Google Shape;93;p8"/>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9DE06F8-DB33-4852-9974-B17715475895}" type="slidenum">
              <a:rPr lang="en-CA" smtClean="0"/>
              <a:t>‹#›</a:t>
            </a:fld>
            <a:endParaRPr lang="en-CA"/>
          </a:p>
        </p:txBody>
      </p:sp>
      <p:sp>
        <p:nvSpPr>
          <p:cNvPr id="94" name="Google Shape;94;p8"/>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5" name="Google Shape;95;p8"/>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6829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6"/>
        <p:cNvGrpSpPr/>
        <p:nvPr/>
      </p:nvGrpSpPr>
      <p:grpSpPr>
        <a:xfrm>
          <a:off x="0" y="0"/>
          <a:ext cx="0" cy="0"/>
          <a:chOff x="0" y="0"/>
          <a:chExt cx="0" cy="0"/>
        </a:xfrm>
      </p:grpSpPr>
      <p:grpSp>
        <p:nvGrpSpPr>
          <p:cNvPr id="97" name="Google Shape;97;p9"/>
          <p:cNvGrpSpPr/>
          <p:nvPr/>
        </p:nvGrpSpPr>
        <p:grpSpPr>
          <a:xfrm>
            <a:off x="-590308" y="449712"/>
            <a:ext cx="3099600" cy="30996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2" name="Google Shape;102;p9"/>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3" name="Google Shape;103;p9"/>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04" name="Google Shape;104;p9"/>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9DE06F8-DB33-4852-9974-B17715475895}" type="slidenum">
              <a:rPr lang="en-CA" smtClean="0"/>
              <a:t>‹#›</a:t>
            </a:fld>
            <a:endParaRPr lang="en-CA"/>
          </a:p>
        </p:txBody>
      </p:sp>
    </p:spTree>
    <p:extLst>
      <p:ext uri="{BB962C8B-B14F-4D97-AF65-F5344CB8AC3E}">
        <p14:creationId xmlns:p14="http://schemas.microsoft.com/office/powerpoint/2010/main" val="136583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grpSp>
        <p:nvGrpSpPr>
          <p:cNvPr id="106" name="Google Shape;106;p10"/>
          <p:cNvGrpSpPr/>
          <p:nvPr/>
        </p:nvGrpSpPr>
        <p:grpSpPr>
          <a:xfrm>
            <a:off x="411172" y="5082661"/>
            <a:ext cx="2458913" cy="2458913"/>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1" name="Google Shape;111;p10"/>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2" name="Google Shape;112;p10"/>
          <p:cNvSpPr txBox="1">
            <a:spLocks noGrp="1"/>
          </p:cNvSpPr>
          <p:nvPr>
            <p:ph type="body" idx="1"/>
          </p:nvPr>
        </p:nvSpPr>
        <p:spPr>
          <a:xfrm>
            <a:off x="1426167" y="5875067"/>
            <a:ext cx="6144000" cy="692800"/>
          </a:xfrm>
          <a:prstGeom prst="rect">
            <a:avLst/>
          </a:prstGeom>
        </p:spPr>
        <p:txBody>
          <a:bodyPr spcFirstLastPara="1" wrap="square" lIns="91425" tIns="91425" rIns="91425" bIns="91425" anchor="b" anchorCtr="0">
            <a:noAutofit/>
          </a:bodyPr>
          <a:lstStyle>
            <a:lvl1pPr marL="609585" lvl="0" indent="-304792">
              <a:spcBef>
                <a:spcPts val="480"/>
              </a:spcBef>
              <a:spcAft>
                <a:spcPts val="0"/>
              </a:spcAft>
              <a:buSzPts val="1400"/>
              <a:buNone/>
              <a:defRPr sz="1867"/>
            </a:lvl1pPr>
          </a:lstStyle>
          <a:p>
            <a:pPr lvl="0"/>
            <a:r>
              <a:rPr lang="en-US"/>
              <a:t>Click to edit Master text styles</a:t>
            </a:r>
          </a:p>
        </p:txBody>
      </p:sp>
      <p:sp>
        <p:nvSpPr>
          <p:cNvPr id="113" name="Google Shape;113;p10"/>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9DE06F8-DB33-4852-9974-B17715475895}" type="slidenum">
              <a:rPr lang="en-CA" smtClean="0"/>
              <a:t>‹#›</a:t>
            </a:fld>
            <a:endParaRPr lang="en-CA"/>
          </a:p>
        </p:txBody>
      </p:sp>
    </p:spTree>
    <p:extLst>
      <p:ext uri="{BB962C8B-B14F-4D97-AF65-F5344CB8AC3E}">
        <p14:creationId xmlns:p14="http://schemas.microsoft.com/office/powerpoint/2010/main" val="48776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 A" type="blank">
  <p:cSld name="Blank type A">
    <p:spTree>
      <p:nvGrpSpPr>
        <p:cNvPr id="1" name="Shape 114"/>
        <p:cNvGrpSpPr/>
        <p:nvPr/>
      </p:nvGrpSpPr>
      <p:grpSpPr>
        <a:xfrm>
          <a:off x="0" y="0"/>
          <a:ext cx="0" cy="0"/>
          <a:chOff x="0" y="0"/>
          <a:chExt cx="0" cy="0"/>
        </a:xfrm>
      </p:grpSpPr>
      <p:sp>
        <p:nvSpPr>
          <p:cNvPr id="115" name="Google Shape;115;p11"/>
          <p:cNvSpPr/>
          <p:nvPr/>
        </p:nvSpPr>
        <p:spPr>
          <a:xfrm>
            <a:off x="1018667" y="-1648367"/>
            <a:ext cx="10154800" cy="10154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1"/>
          <p:cNvSpPr/>
          <p:nvPr/>
        </p:nvSpPr>
        <p:spPr>
          <a:xfrm>
            <a:off x="1597733" y="-1069300"/>
            <a:ext cx="8996000" cy="89960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1"/>
          <p:cNvSpPr/>
          <p:nvPr/>
        </p:nvSpPr>
        <p:spPr>
          <a:xfrm>
            <a:off x="3023867" y="356833"/>
            <a:ext cx="6144400" cy="61444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11"/>
          <p:cNvSpPr/>
          <p:nvPr/>
        </p:nvSpPr>
        <p:spPr>
          <a:xfrm>
            <a:off x="-939800" y="-3606800"/>
            <a:ext cx="14071600" cy="14071600"/>
          </a:xfrm>
          <a:prstGeom prst="donut">
            <a:avLst>
              <a:gd name="adj" fmla="val 10467"/>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 name="Google Shape;119;p11"/>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11"/>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9DE06F8-DB33-4852-9974-B17715475895}" type="slidenum">
              <a:rPr lang="en-CA" smtClean="0"/>
              <a:t>‹#›</a:t>
            </a:fld>
            <a:endParaRPr lang="en-CA"/>
          </a:p>
        </p:txBody>
      </p:sp>
    </p:spTree>
    <p:extLst>
      <p:ext uri="{BB962C8B-B14F-4D97-AF65-F5344CB8AC3E}">
        <p14:creationId xmlns:p14="http://schemas.microsoft.com/office/powerpoint/2010/main" val="89623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407833" y="6101933"/>
            <a:ext cx="580800" cy="580800"/>
          </a:xfrm>
          <a:prstGeom prst="rect">
            <a:avLst/>
          </a:prstGeom>
          <a:noFill/>
          <a:ln>
            <a:noFill/>
          </a:ln>
        </p:spPr>
        <p:txBody>
          <a:bodyPr spcFirstLastPara="1" wrap="square" lIns="91425" tIns="91425" rIns="91425" bIns="91425" anchor="ctr" anchorCtr="0">
            <a:noAutofit/>
          </a:bodyPr>
          <a:lstStyle>
            <a:lvl1pPr lvl="0" algn="ctr">
              <a:buNone/>
              <a:defRPr sz="1333" b="1">
                <a:solidFill>
                  <a:srgbClr val="FFFFFF"/>
                </a:solidFill>
                <a:latin typeface="Poppins"/>
                <a:ea typeface="Poppins"/>
                <a:cs typeface="Poppins"/>
                <a:sym typeface="Poppins"/>
              </a:defRPr>
            </a:lvl1pPr>
            <a:lvl2pPr lvl="1" algn="ctr">
              <a:buNone/>
              <a:defRPr sz="1333" b="1">
                <a:solidFill>
                  <a:srgbClr val="FFFFFF"/>
                </a:solidFill>
                <a:latin typeface="Poppins"/>
                <a:ea typeface="Poppins"/>
                <a:cs typeface="Poppins"/>
                <a:sym typeface="Poppins"/>
              </a:defRPr>
            </a:lvl2pPr>
            <a:lvl3pPr lvl="2" algn="ctr">
              <a:buNone/>
              <a:defRPr sz="1333" b="1">
                <a:solidFill>
                  <a:srgbClr val="FFFFFF"/>
                </a:solidFill>
                <a:latin typeface="Poppins"/>
                <a:ea typeface="Poppins"/>
                <a:cs typeface="Poppins"/>
                <a:sym typeface="Poppins"/>
              </a:defRPr>
            </a:lvl3pPr>
            <a:lvl4pPr lvl="3" algn="ctr">
              <a:buNone/>
              <a:defRPr sz="1333" b="1">
                <a:solidFill>
                  <a:srgbClr val="FFFFFF"/>
                </a:solidFill>
                <a:latin typeface="Poppins"/>
                <a:ea typeface="Poppins"/>
                <a:cs typeface="Poppins"/>
                <a:sym typeface="Poppins"/>
              </a:defRPr>
            </a:lvl4pPr>
            <a:lvl5pPr lvl="4" algn="ctr">
              <a:buNone/>
              <a:defRPr sz="1333" b="1">
                <a:solidFill>
                  <a:srgbClr val="FFFFFF"/>
                </a:solidFill>
                <a:latin typeface="Poppins"/>
                <a:ea typeface="Poppins"/>
                <a:cs typeface="Poppins"/>
                <a:sym typeface="Poppins"/>
              </a:defRPr>
            </a:lvl5pPr>
            <a:lvl6pPr lvl="5" algn="ctr">
              <a:buNone/>
              <a:defRPr sz="1333" b="1">
                <a:solidFill>
                  <a:srgbClr val="FFFFFF"/>
                </a:solidFill>
                <a:latin typeface="Poppins"/>
                <a:ea typeface="Poppins"/>
                <a:cs typeface="Poppins"/>
                <a:sym typeface="Poppins"/>
              </a:defRPr>
            </a:lvl6pPr>
            <a:lvl7pPr lvl="6" algn="ctr">
              <a:buNone/>
              <a:defRPr sz="1333" b="1">
                <a:solidFill>
                  <a:srgbClr val="FFFFFF"/>
                </a:solidFill>
                <a:latin typeface="Poppins"/>
                <a:ea typeface="Poppins"/>
                <a:cs typeface="Poppins"/>
                <a:sym typeface="Poppins"/>
              </a:defRPr>
            </a:lvl7pPr>
            <a:lvl8pPr lvl="7" algn="ctr">
              <a:buNone/>
              <a:defRPr sz="1333" b="1">
                <a:solidFill>
                  <a:srgbClr val="FFFFFF"/>
                </a:solidFill>
                <a:latin typeface="Poppins"/>
                <a:ea typeface="Poppins"/>
                <a:cs typeface="Poppins"/>
                <a:sym typeface="Poppins"/>
              </a:defRPr>
            </a:lvl8pPr>
            <a:lvl9pPr lvl="8" algn="ctr">
              <a:buNone/>
              <a:defRPr sz="1333" b="1">
                <a:solidFill>
                  <a:srgbClr val="FFFFFF"/>
                </a:solidFill>
                <a:latin typeface="Poppins"/>
                <a:ea typeface="Poppins"/>
                <a:cs typeface="Poppins"/>
                <a:sym typeface="Poppins"/>
              </a:defRPr>
            </a:lvl9pPr>
          </a:lstStyle>
          <a:p>
            <a:fld id="{09DE06F8-DB33-4852-9974-B17715475895}" type="slidenum">
              <a:rPr lang="en-CA" smtClean="0"/>
              <a:t>‹#›</a:t>
            </a:fld>
            <a:endParaRPr lang="en-CA"/>
          </a:p>
        </p:txBody>
      </p:sp>
      <p:sp>
        <p:nvSpPr>
          <p:cNvPr id="7" name="Google Shape;7;p1"/>
          <p:cNvSpPr txBox="1">
            <a:spLocks noGrp="1"/>
          </p:cNvSpPr>
          <p:nvPr>
            <p:ph type="title"/>
          </p:nvPr>
        </p:nvSpPr>
        <p:spPr>
          <a:xfrm>
            <a:off x="609600" y="1554833"/>
            <a:ext cx="6960400" cy="910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426167" y="2610733"/>
            <a:ext cx="6144400" cy="34912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4048805753"/>
      </p:ext>
    </p:extLst>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B58A-BA7C-464F-B849-82F2C9F24472}"/>
              </a:ext>
            </a:extLst>
          </p:cNvPr>
          <p:cNvSpPr>
            <a:spLocks noGrp="1"/>
          </p:cNvSpPr>
          <p:nvPr>
            <p:ph type="ctrTitle"/>
          </p:nvPr>
        </p:nvSpPr>
        <p:spPr>
          <a:xfrm>
            <a:off x="1524000" y="1419225"/>
            <a:ext cx="9144000" cy="4019550"/>
          </a:xfrm>
        </p:spPr>
        <p:txBody>
          <a:bodyPr/>
          <a:lstStyle/>
          <a:p>
            <a:pPr marL="457200" lvl="0">
              <a:lnSpc>
                <a:spcPct val="105000"/>
              </a:lnSpc>
              <a:spcAft>
                <a:spcPts val="600"/>
              </a:spcAft>
              <a:buClr>
                <a:srgbClr val="000000"/>
              </a:buClr>
              <a:buSzPts val="1400"/>
            </a:pPr>
            <a:r>
              <a:rPr lang="en-CA" sz="6000" dirty="0"/>
              <a:t>WEB </a:t>
            </a:r>
            <a:r>
              <a:rPr lang="en-CA" sz="6000"/>
              <a:t>BUSINESS ESSENTIALS</a:t>
            </a:r>
            <a:br>
              <a:rPr lang="en-CA" sz="6000"/>
            </a:br>
            <a:r>
              <a:rPr lang="en-CA" sz="3600" b="0">
                <a:solidFill>
                  <a:schemeClr val="bg1"/>
                </a:solidFill>
                <a:latin typeface="Poppins Light"/>
                <a:sym typeface="Poppins Light"/>
              </a:rPr>
              <a:t>Web </a:t>
            </a:r>
            <a:r>
              <a:rPr lang="en-CA" sz="3600" b="0" dirty="0">
                <a:solidFill>
                  <a:schemeClr val="bg1"/>
                </a:solidFill>
                <a:latin typeface="Poppins Light"/>
                <a:sym typeface="Poppins Light"/>
              </a:rPr>
              <a:t>Marketing Assignment</a:t>
            </a:r>
            <a:endParaRPr lang="en-CA" dirty="0">
              <a:solidFill>
                <a:schemeClr val="bg1"/>
              </a:solidFill>
            </a:endParaRPr>
          </a:p>
        </p:txBody>
      </p:sp>
    </p:spTree>
    <p:extLst>
      <p:ext uri="{BB962C8B-B14F-4D97-AF65-F5344CB8AC3E}">
        <p14:creationId xmlns:p14="http://schemas.microsoft.com/office/powerpoint/2010/main" val="262710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PUBLICATION</a:t>
            </a:r>
            <a:endParaRPr/>
          </a:p>
        </p:txBody>
      </p:sp>
      <p:sp>
        <p:nvSpPr>
          <p:cNvPr id="103" name="Google Shape;103;p21"/>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You may host your Web Marketing </a:t>
            </a:r>
            <a:r>
              <a:rPr lang="en-CA" dirty="0"/>
              <a:t>assignment</a:t>
            </a:r>
            <a:r>
              <a:rPr lang="en" dirty="0"/>
              <a:t> site anywhere you like. If you have your own hosting, then please use that, or you can use your student account at NAIT. </a:t>
            </a:r>
            <a:endParaRPr dirty="0"/>
          </a:p>
          <a:p>
            <a:pPr marL="0" indent="0">
              <a:spcBef>
                <a:spcPts val="2133"/>
              </a:spcBef>
              <a:buNone/>
            </a:pPr>
            <a:r>
              <a:rPr lang="en" dirty="0">
                <a:solidFill>
                  <a:srgbClr val="FF9900"/>
                </a:solidFill>
              </a:rPr>
              <a:t>Once a site is hosted, it CANNOT be moved to another URL for the duration of the course. </a:t>
            </a:r>
            <a:endParaRPr dirty="0">
              <a:solidFill>
                <a:srgbClr val="FF9900"/>
              </a:solidFill>
            </a:endParaRPr>
          </a:p>
          <a:p>
            <a:pPr marL="0" indent="0">
              <a:spcBef>
                <a:spcPts val="2133"/>
              </a:spcBef>
              <a:buNone/>
            </a:pPr>
            <a:r>
              <a:rPr lang="en" dirty="0"/>
              <a:t>Hint: one thing that can help search engine results is a domain name, or folder, or file name that contains your keywords. </a:t>
            </a:r>
            <a:r>
              <a:rPr lang="en-CA" dirty="0"/>
              <a:t>K</a:t>
            </a:r>
            <a:r>
              <a:rPr lang="en" dirty="0"/>
              <a:t>eywords must have hyphens or underscores between them. </a:t>
            </a:r>
          </a:p>
          <a:p>
            <a:pPr marL="0" indent="0">
              <a:spcBef>
                <a:spcPts val="2133"/>
              </a:spcBef>
              <a:buNone/>
            </a:pPr>
            <a:r>
              <a:rPr lang="en-CA" dirty="0"/>
              <a:t>example name: username.dmitstudent.ca/compare-ground-meat/index.html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MARKETING</a:t>
            </a:r>
            <a:endParaRPr/>
          </a:p>
        </p:txBody>
      </p:sp>
      <p:sp>
        <p:nvSpPr>
          <p:cNvPr id="109" name="Google Shape;109;p22"/>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As we proceed through this course we will utilize certain techniques to market our </a:t>
            </a:r>
            <a:r>
              <a:rPr lang="en-CA" dirty="0"/>
              <a:t>assignment</a:t>
            </a:r>
            <a:r>
              <a:rPr lang="en" dirty="0"/>
              <a:t>. </a:t>
            </a:r>
            <a:endParaRPr dirty="0"/>
          </a:p>
          <a:p>
            <a:pPr marL="0" indent="0">
              <a:spcBef>
                <a:spcPts val="2133"/>
              </a:spcBef>
              <a:buNone/>
            </a:pPr>
            <a:r>
              <a:rPr lang="en" dirty="0"/>
              <a:t>Techniques will include:</a:t>
            </a:r>
            <a:endParaRPr dirty="0"/>
          </a:p>
          <a:p>
            <a:pPr>
              <a:spcBef>
                <a:spcPts val="2133"/>
              </a:spcBef>
              <a:buClr>
                <a:srgbClr val="FF9900"/>
              </a:buClr>
            </a:pPr>
            <a:r>
              <a:rPr lang="en" dirty="0"/>
              <a:t>Manually submitting our site via search engine tools. </a:t>
            </a:r>
            <a:endParaRPr dirty="0"/>
          </a:p>
          <a:p>
            <a:pPr>
              <a:buClr>
                <a:srgbClr val="FF9900"/>
              </a:buClr>
            </a:pPr>
            <a:r>
              <a:rPr lang="en" dirty="0"/>
              <a:t>Posting the </a:t>
            </a:r>
            <a:r>
              <a:rPr lang="en-CA" dirty="0"/>
              <a:t>assignment</a:t>
            </a:r>
            <a:r>
              <a:rPr lang="en" dirty="0"/>
              <a:t> link to relevant sites and social media. </a:t>
            </a:r>
            <a:endParaRPr dirty="0"/>
          </a:p>
          <a:p>
            <a:pPr>
              <a:buClr>
                <a:srgbClr val="FF9900"/>
              </a:buClr>
            </a:pPr>
            <a:r>
              <a:rPr lang="en" dirty="0"/>
              <a:t>Asking family and friends to review the site.</a:t>
            </a:r>
            <a:endParaRPr dirty="0"/>
          </a:p>
          <a:p>
            <a:pPr>
              <a:buClr>
                <a:srgbClr val="FF9900"/>
              </a:buClr>
            </a:pPr>
            <a:r>
              <a:rPr lang="en" dirty="0"/>
              <a:t>Providing something of value so that other relevant sites may want to link back to ours.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ANALYZING RESULTS</a:t>
            </a:r>
            <a:endParaRPr/>
          </a:p>
        </p:txBody>
      </p:sp>
      <p:sp>
        <p:nvSpPr>
          <p:cNvPr id="115" name="Google Shape;115;p23"/>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a:t>Later in this course, you will set up a Google Analytics account and track the results. You will also manually test search your page to see how it is ranking. </a:t>
            </a:r>
            <a:endParaRPr/>
          </a:p>
          <a:p>
            <a:pPr marL="0" indent="0">
              <a:spcBef>
                <a:spcPts val="2133"/>
              </a:spcBef>
              <a:buNone/>
            </a:pPr>
            <a:r>
              <a:rPr lang="en"/>
              <a:t>Google will act as your main search engine, but to use others to test your results as well, as the algorithms used are all slightly different. </a:t>
            </a:r>
            <a:endParaRPr/>
          </a:p>
          <a:p>
            <a:pPr marL="0" indent="0">
              <a:spcBef>
                <a:spcPts val="2133"/>
              </a:spcBef>
              <a:spcAft>
                <a:spcPts val="2133"/>
              </a:spcAft>
              <a:buNone/>
            </a:pPr>
            <a:r>
              <a:rPr lang="en"/>
              <a:t>We will also learn how to track backlinks (sites linking to yours).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EVALUATION</a:t>
            </a:r>
            <a:endParaRPr/>
          </a:p>
        </p:txBody>
      </p:sp>
      <p:sp>
        <p:nvSpPr>
          <p:cNvPr id="121" name="Google Shape;121;p2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There are </a:t>
            </a:r>
            <a:r>
              <a:rPr lang="en-CA" dirty="0"/>
              <a:t>five minor and one </a:t>
            </a:r>
            <a:r>
              <a:rPr lang="en" dirty="0"/>
              <a:t>major evaluations for this </a:t>
            </a:r>
            <a:r>
              <a:rPr lang="en-CA" dirty="0"/>
              <a:t>assignment</a:t>
            </a:r>
            <a:r>
              <a:rPr lang="en" dirty="0"/>
              <a:t>: </a:t>
            </a:r>
            <a:endParaRPr dirty="0"/>
          </a:p>
          <a:p>
            <a:pPr>
              <a:spcBef>
                <a:spcPts val="2133"/>
              </a:spcBef>
              <a:buClr>
                <a:srgbClr val="FF9900"/>
              </a:buClr>
            </a:pPr>
            <a:r>
              <a:rPr lang="en" dirty="0"/>
              <a:t>A checklist of required tasks as we go through, in the form of </a:t>
            </a:r>
            <a:r>
              <a:rPr lang="en-CA" dirty="0">
                <a:solidFill>
                  <a:srgbClr val="FF9900"/>
                </a:solidFill>
              </a:rPr>
              <a:t>milestones</a:t>
            </a:r>
            <a:r>
              <a:rPr lang="en" dirty="0"/>
              <a:t>. </a:t>
            </a:r>
            <a:endParaRPr dirty="0"/>
          </a:p>
          <a:p>
            <a:pPr>
              <a:buClr>
                <a:srgbClr val="FF9900"/>
              </a:buClr>
            </a:pPr>
            <a:r>
              <a:rPr lang="en" dirty="0"/>
              <a:t>A large portion of your </a:t>
            </a:r>
            <a:r>
              <a:rPr lang="en" dirty="0">
                <a:solidFill>
                  <a:srgbClr val="FF9900"/>
                </a:solidFill>
              </a:rPr>
              <a:t>final presentation</a:t>
            </a:r>
            <a:r>
              <a:rPr lang="en" dirty="0"/>
              <a:t> will be dedicated to what you learned during your Web Marketing </a:t>
            </a:r>
            <a:r>
              <a:rPr lang="en-CA" dirty="0"/>
              <a:t>assignment</a:t>
            </a:r>
            <a:r>
              <a:rPr lang="en" dirty="0"/>
              <a:t>. If you get good search engine results, be sure to show that off during your presentation! However, we are more interested in what you learned and the efforts you put into this than a final objective result (such as a top 10 Google rank). The internet is a fickle thing and sometimes high-quality sites don’t place well, despite your best efforts.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OVERVIEW</a:t>
            </a:r>
            <a:endParaRPr dirty="0"/>
          </a:p>
        </p:txBody>
      </p:sp>
      <p:sp>
        <p:nvSpPr>
          <p:cNvPr id="61" name="Google Shape;61;p1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The Web Marketing </a:t>
            </a:r>
            <a:r>
              <a:rPr lang="en-CA" dirty="0"/>
              <a:t>Assignment </a:t>
            </a:r>
            <a:r>
              <a:rPr lang="en" dirty="0"/>
              <a:t>is essentially a collection of Search Engine Optimization, Web Marketing, and Web Analytics labs in the form of a </a:t>
            </a:r>
            <a:r>
              <a:rPr lang="en" dirty="0">
                <a:solidFill>
                  <a:srgbClr val="FF9900"/>
                </a:solidFill>
              </a:rPr>
              <a:t>small, customized website</a:t>
            </a:r>
            <a:r>
              <a:rPr lang="en" dirty="0"/>
              <a:t>. Because the topics are integrated with one another, this </a:t>
            </a:r>
            <a:r>
              <a:rPr lang="en-CA" dirty="0"/>
              <a:t>assignment</a:t>
            </a:r>
            <a:r>
              <a:rPr lang="en" dirty="0"/>
              <a:t> acts as an all-in-one learning tool.</a:t>
            </a:r>
            <a:endParaRPr dirty="0"/>
          </a:p>
          <a:p>
            <a:pPr marL="0" indent="0">
              <a:spcBef>
                <a:spcPts val="2133"/>
              </a:spcBef>
              <a:buNone/>
            </a:pPr>
            <a:r>
              <a:rPr lang="en" dirty="0"/>
              <a:t>The assessment of this </a:t>
            </a:r>
            <a:r>
              <a:rPr lang="en-CA" dirty="0"/>
              <a:t>assignment</a:t>
            </a:r>
            <a:r>
              <a:rPr lang="en" dirty="0"/>
              <a:t> will be objective as we look at certain checkpoints, but a little subjective with our final result.</a:t>
            </a:r>
            <a:endParaRPr dirty="0"/>
          </a:p>
          <a:p>
            <a:pPr marL="0" indent="0">
              <a:spcBef>
                <a:spcPts val="2133"/>
              </a:spcBef>
              <a:buNone/>
            </a:pPr>
            <a:r>
              <a:rPr lang="en" dirty="0"/>
              <a:t>One important thing to remember is to choose a topic that is interesting and relevant to you. It will make the Web Marketing </a:t>
            </a:r>
            <a:r>
              <a:rPr lang="en-CA" dirty="0"/>
              <a:t>Assignment</a:t>
            </a:r>
            <a:r>
              <a:rPr lang="en" dirty="0"/>
              <a:t> easier as a whole.</a:t>
            </a:r>
            <a:endParaRPr dirty="0"/>
          </a:p>
          <a:p>
            <a:pPr marL="0" indent="0">
              <a:spcBef>
                <a:spcPts val="2133"/>
              </a:spcBef>
              <a:spcAft>
                <a:spcPts val="2133"/>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OVERVIEW</a:t>
            </a:r>
            <a:endParaRPr/>
          </a:p>
        </p:txBody>
      </p:sp>
      <p:sp>
        <p:nvSpPr>
          <p:cNvPr id="67" name="Google Shape;67;p15"/>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To kick the </a:t>
            </a:r>
            <a:r>
              <a:rPr lang="en-CA" dirty="0"/>
              <a:t>assignment</a:t>
            </a:r>
            <a:r>
              <a:rPr lang="en" dirty="0"/>
              <a:t> off, you will create a small web page (or site) on a </a:t>
            </a:r>
            <a:r>
              <a:rPr lang="en-CA" dirty="0"/>
              <a:t>preapproved </a:t>
            </a:r>
            <a:r>
              <a:rPr lang="en" dirty="0"/>
              <a:t>subject. </a:t>
            </a:r>
            <a:endParaRPr dirty="0"/>
          </a:p>
          <a:p>
            <a:pPr marL="0" indent="0">
              <a:spcBef>
                <a:spcPts val="2133"/>
              </a:spcBef>
              <a:buNone/>
            </a:pPr>
            <a:r>
              <a:rPr lang="en" dirty="0"/>
              <a:t>You will write </a:t>
            </a:r>
            <a:r>
              <a:rPr lang="en" dirty="0">
                <a:solidFill>
                  <a:srgbClr val="FF9900"/>
                </a:solidFill>
              </a:rPr>
              <a:t>all of the content </a:t>
            </a:r>
            <a:r>
              <a:rPr lang="en" dirty="0"/>
              <a:t>for this yourself. Quoting small portions of existing content (with citations or backlinks) is fine, but plagiarism is not and will not be accepted.</a:t>
            </a:r>
            <a:endParaRPr dirty="0"/>
          </a:p>
          <a:p>
            <a:pPr marL="0" indent="0">
              <a:spcBef>
                <a:spcPts val="2133"/>
              </a:spcBef>
              <a:buNone/>
            </a:pPr>
            <a:r>
              <a:rPr lang="en" dirty="0"/>
              <a:t>You will host this online at your student account or personal shared hosting account. </a:t>
            </a:r>
            <a:endParaRPr dirty="0"/>
          </a:p>
          <a:p>
            <a:pPr marL="0" indent="0">
              <a:spcBef>
                <a:spcPts val="2133"/>
              </a:spcBef>
              <a:spcAft>
                <a:spcPts val="2133"/>
              </a:spcAft>
              <a:buNone/>
            </a:pPr>
            <a:r>
              <a:rPr lang="en" dirty="0"/>
              <a:t>This </a:t>
            </a:r>
            <a:r>
              <a:rPr lang="en-CA" dirty="0"/>
              <a:t>assignment</a:t>
            </a:r>
            <a:r>
              <a:rPr lang="en" dirty="0"/>
              <a:t> will be </a:t>
            </a:r>
            <a:r>
              <a:rPr lang="en" i="1" dirty="0"/>
              <a:t>front-loaded</a:t>
            </a:r>
            <a:r>
              <a:rPr lang="en" dirty="0"/>
              <a:t>. We need to get it online as soon as possible in order to allow some time for search engines to index it as well as allow time for our marketing efforts.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OVERVIEW</a:t>
            </a:r>
            <a:endParaRPr/>
          </a:p>
        </p:txBody>
      </p:sp>
      <p:sp>
        <p:nvSpPr>
          <p:cNvPr id="73" name="Google Shape;73;p16"/>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You will strategically create and change content, market to search engines and users, and track results throughout this course. </a:t>
            </a:r>
            <a:endParaRPr dirty="0"/>
          </a:p>
          <a:p>
            <a:pPr marL="0" indent="0">
              <a:spcBef>
                <a:spcPts val="2133"/>
              </a:spcBef>
              <a:buNone/>
            </a:pPr>
            <a:r>
              <a:rPr lang="en" dirty="0"/>
              <a:t>Near the end of the course, you will present your </a:t>
            </a:r>
            <a:r>
              <a:rPr lang="en-CA" dirty="0"/>
              <a:t>assignment</a:t>
            </a:r>
            <a:r>
              <a:rPr lang="en" dirty="0"/>
              <a:t> to the class. This presentation will explain your results in search engines, your analytics results, user base, and other topics relevant to web marketing. </a:t>
            </a:r>
            <a:endParaRPr dirty="0"/>
          </a:p>
          <a:p>
            <a:pPr marL="0" indent="0">
              <a:spcBef>
                <a:spcPts val="2133"/>
              </a:spcBef>
              <a:spcAft>
                <a:spcPts val="2133"/>
              </a:spcAft>
              <a:buNone/>
            </a:pPr>
            <a:r>
              <a:rPr lang="en" dirty="0"/>
              <a:t>In short, the Web Marketing </a:t>
            </a:r>
            <a:r>
              <a:rPr lang="en-CA" dirty="0"/>
              <a:t>Assignment</a:t>
            </a:r>
            <a:r>
              <a:rPr lang="en" dirty="0"/>
              <a:t> will be your </a:t>
            </a:r>
            <a:r>
              <a:rPr lang="en" dirty="0">
                <a:solidFill>
                  <a:srgbClr val="FF9900"/>
                </a:solidFill>
              </a:rPr>
              <a:t>slightly needy best friend </a:t>
            </a:r>
            <a:r>
              <a:rPr lang="en" dirty="0"/>
              <a:t>for the duration of this course.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SELECTING A TOPIC</a:t>
            </a:r>
            <a:endParaRPr dirty="0"/>
          </a:p>
        </p:txBody>
      </p:sp>
      <p:sp>
        <p:nvSpPr>
          <p:cNvPr id="79" name="Google Shape;79;p1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CA" dirty="0"/>
              <a:t>Shortly, Moodle will open up with a list of 15 topics. You must choose one of those topics. Choose quickly but choose wisely as you will be stuck with it for the semester and there is a maximum of two students per topic per section allowed. Students who do not pick a topic by the end of class will be assigned a topic. </a:t>
            </a:r>
          </a:p>
          <a:p>
            <a:pPr marL="0" indent="0">
              <a:buNone/>
            </a:pPr>
            <a:r>
              <a:rPr lang="en-CA" dirty="0"/>
              <a:t>This is </a:t>
            </a:r>
            <a:r>
              <a:rPr lang="en-CA" dirty="0">
                <a:solidFill>
                  <a:srgbClr val="FF9900"/>
                </a:solidFill>
              </a:rPr>
              <a:t>not</a:t>
            </a:r>
            <a:r>
              <a:rPr lang="en-CA" dirty="0"/>
              <a:t> a group project even though all topics will end up covered by more than one student. Why are all sections sharing the same topics? To create some competition! Also to force you to create unique and interesting copy for your site.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609600" y="1554833"/>
            <a:ext cx="7522346" cy="910800"/>
          </a:xfrm>
          <a:prstGeom prst="rect">
            <a:avLst/>
          </a:prstGeom>
        </p:spPr>
        <p:txBody>
          <a:bodyPr spcFirstLastPara="1" vert="horz" wrap="square" lIns="121900" tIns="121900" rIns="121900" bIns="121900" rtlCol="0" anchor="t" anchorCtr="0">
            <a:noAutofit/>
          </a:bodyPr>
          <a:lstStyle/>
          <a:p>
            <a:r>
              <a:rPr lang="en-CA" dirty="0"/>
              <a:t>WHAT TO DO WITH THIS TOPIC?</a:t>
            </a:r>
            <a:endParaRPr dirty="0"/>
          </a:p>
        </p:txBody>
      </p:sp>
      <p:sp>
        <p:nvSpPr>
          <p:cNvPr id="79" name="Google Shape;79;p1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CA" dirty="0"/>
              <a:t>Your website will be a comparison of at least 5 different types in at least 4 different ways. What????  </a:t>
            </a:r>
          </a:p>
          <a:p>
            <a:pPr marL="0" indent="0">
              <a:spcBef>
                <a:spcPts val="2133"/>
              </a:spcBef>
              <a:buNone/>
            </a:pPr>
            <a:r>
              <a:rPr lang="en-CA" dirty="0"/>
              <a:t>For example, if my topic is Ground Meat, I can compare beef, pork, turkey, chicken and a vegetarian option in things like taste and texture when making a burger or lasagna, nutritional value, best types for certain recipes, fresh versus frozen, grocery store versus butcher, etc.</a:t>
            </a:r>
          </a:p>
          <a:p>
            <a:pPr marL="0" indent="0">
              <a:spcBef>
                <a:spcPts val="2133"/>
              </a:spcBef>
              <a:buNone/>
            </a:pPr>
            <a:r>
              <a:rPr lang="en-CA" dirty="0"/>
              <a:t>If my topic is coffee, yum coffee, I can compare home brew to stores like Starbucks, McDonalds, 7-11, Keurig, Tassimo, grinding beans, brand names, store brands in things such as price, quality, taste, recipes, etc. </a:t>
            </a:r>
          </a:p>
          <a:p>
            <a:pPr marL="0" indent="0">
              <a:buNone/>
            </a:pPr>
            <a:endParaRPr dirty="0"/>
          </a:p>
        </p:txBody>
      </p:sp>
    </p:spTree>
    <p:extLst>
      <p:ext uri="{BB962C8B-B14F-4D97-AF65-F5344CB8AC3E}">
        <p14:creationId xmlns:p14="http://schemas.microsoft.com/office/powerpoint/2010/main" val="82762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CA" dirty="0"/>
              <a:t>TOPIC EXPANSION</a:t>
            </a:r>
            <a:endParaRPr dirty="0"/>
          </a:p>
        </p:txBody>
      </p:sp>
      <p:sp>
        <p:nvSpPr>
          <p:cNvPr id="79" name="Google Shape;79;p1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CA" dirty="0"/>
              <a:t>Are ground meat and coffee on the list? Oh course not.</a:t>
            </a:r>
          </a:p>
          <a:p>
            <a:pPr marL="0" indent="0">
              <a:spcBef>
                <a:spcPts val="2133"/>
              </a:spcBef>
              <a:buNone/>
            </a:pPr>
            <a:r>
              <a:rPr lang="en-CA" dirty="0"/>
              <a:t>Once you have chosen your topic, you need to decide what you want to focus on. Just like in the last slide, make a list of what you want to compare and in what ways. More is better. </a:t>
            </a:r>
          </a:p>
          <a:p>
            <a:pPr marL="0" indent="0">
              <a:spcBef>
                <a:spcPts val="2133"/>
              </a:spcBef>
              <a:buNone/>
            </a:pPr>
            <a:r>
              <a:rPr lang="en-CA" dirty="0"/>
              <a:t>Brainstorm. </a:t>
            </a:r>
          </a:p>
          <a:p>
            <a:pPr marL="0" indent="0">
              <a:spcBef>
                <a:spcPts val="2133"/>
              </a:spcBef>
              <a:buNone/>
            </a:pPr>
            <a:r>
              <a:rPr lang="en-CA" dirty="0"/>
              <a:t>This is not meant to be a 5 minute exercise. </a:t>
            </a:r>
            <a:endParaRPr dirty="0"/>
          </a:p>
        </p:txBody>
      </p:sp>
    </p:spTree>
    <p:extLst>
      <p:ext uri="{BB962C8B-B14F-4D97-AF65-F5344CB8AC3E}">
        <p14:creationId xmlns:p14="http://schemas.microsoft.com/office/powerpoint/2010/main" val="183533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RESEARCHING YOUR TOPIC</a:t>
            </a:r>
            <a:endParaRPr dirty="0"/>
          </a:p>
        </p:txBody>
      </p:sp>
      <p:sp>
        <p:nvSpPr>
          <p:cNvPr id="91" name="Google Shape;91;p1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CA" dirty="0"/>
              <a:t>Now that you have a topic and have an idea of what type of information your site will contain, we can start searching for what others have put out there. </a:t>
            </a:r>
          </a:p>
          <a:p>
            <a:pPr marL="0" indent="0">
              <a:spcBef>
                <a:spcPts val="2133"/>
              </a:spcBef>
              <a:buNone/>
            </a:pPr>
            <a:r>
              <a:rPr lang="en-CA" dirty="0"/>
              <a:t>What do you type into the search engine? Think about your site and what phrase would describe it. </a:t>
            </a:r>
          </a:p>
          <a:p>
            <a:pPr marL="0" indent="0">
              <a:spcBef>
                <a:spcPts val="2133"/>
              </a:spcBef>
              <a:buNone/>
            </a:pPr>
            <a:r>
              <a:rPr lang="en-CA" dirty="0"/>
              <a:t>For the ground meat example site, maybe, “all about ground meat” or “compare ground meats” or “ground meat reviews”. What sort of information do you find? Are the results relevant</a:t>
            </a:r>
            <a:r>
              <a:rPr lang="en-CA"/>
              <a:t>?  </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CA" dirty="0"/>
              <a:t>KEYWORD PHRASE</a:t>
            </a:r>
            <a:endParaRPr dirty="0"/>
          </a:p>
        </p:txBody>
      </p:sp>
      <p:sp>
        <p:nvSpPr>
          <p:cNvPr id="97" name="Google Shape;97;p20"/>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CA" dirty="0"/>
              <a:t>“Ground meat reviews” results in many plant based review sites but nothing that discusses plant, beef, pork, chicken and turkey all together. This is a great niche that I can build my site content around. </a:t>
            </a:r>
          </a:p>
          <a:p>
            <a:pPr marL="0" indent="0">
              <a:spcBef>
                <a:spcPts val="2133"/>
              </a:spcBef>
              <a:buNone/>
            </a:pPr>
            <a:r>
              <a:rPr lang="en-CA" dirty="0"/>
              <a:t>I have just identified my primary keyword phrase. This is what I expect users to type into a search engine to find this topic. </a:t>
            </a:r>
          </a:p>
          <a:p>
            <a:pPr marL="0" indent="0">
              <a:spcBef>
                <a:spcPts val="2133"/>
              </a:spcBef>
              <a:buNone/>
            </a:pPr>
            <a:r>
              <a:rPr lang="en-CA" dirty="0"/>
              <a:t>If you can’t identify a niche yet, try refining your search with secondary keywords. </a:t>
            </a:r>
            <a:endParaRPr dirty="0"/>
          </a:p>
        </p:txBody>
      </p:sp>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ymbeline · SlidesCarnival.pptx" id="{A5E11093-B8F3-49FE-A4F2-48E6E41C3D97}" vid="{A689B151-67A6-45F9-B32C-FB3707DEB3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791C0D5F92514FBC66A0E44954BC66" ma:contentTypeVersion="4" ma:contentTypeDescription="Create a new document." ma:contentTypeScope="" ma:versionID="ae14f67a48ddf32742e2bb10d88622ce">
  <xsd:schema xmlns:xsd="http://www.w3.org/2001/XMLSchema" xmlns:xs="http://www.w3.org/2001/XMLSchema" xmlns:p="http://schemas.microsoft.com/office/2006/metadata/properties" xmlns:ns2="75a04308-053c-4fbf-b3b3-c95adbc18526" targetNamespace="http://schemas.microsoft.com/office/2006/metadata/properties" ma:root="true" ma:fieldsID="8ddf3bd47ad045b539938406ef5d8e8c" ns2:_="">
    <xsd:import namespace="75a04308-053c-4fbf-b3b3-c95adbc1852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a04308-053c-4fbf-b3b3-c95adbc185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AAED73-68C9-467E-B42E-DC21124C4244}">
  <ds:schemaRefs>
    <ds:schemaRef ds:uri="http://schemas.microsoft.com/sharepoint/v3/contenttype/forms"/>
  </ds:schemaRefs>
</ds:datastoreItem>
</file>

<file path=customXml/itemProps2.xml><?xml version="1.0" encoding="utf-8"?>
<ds:datastoreItem xmlns:ds="http://schemas.openxmlformats.org/officeDocument/2006/customXml" ds:itemID="{EB1F5E78-EF30-46B7-AF0F-4DD5E089D5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a04308-053c-4fbf-b3b3-c95adbc185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347644-1188-4C6E-8C1A-1B8B6B49766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75a04308-053c-4fbf-b3b3-c95adbc18526"/>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Edgar · SlidesCarnival</Template>
  <TotalTime>108</TotalTime>
  <Words>1175</Words>
  <Application>Microsoft Office PowerPoint</Application>
  <PresentationFormat>Widescreen</PresentationFormat>
  <Paragraphs>54</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Poppins</vt:lpstr>
      <vt:lpstr>Poppins Light</vt:lpstr>
      <vt:lpstr>Cymbeline template</vt:lpstr>
      <vt:lpstr>WEB BUSINESS ESSENTIALS Web Marketing Assignment</vt:lpstr>
      <vt:lpstr>OVERVIEW</vt:lpstr>
      <vt:lpstr>OVERVIEW</vt:lpstr>
      <vt:lpstr>OVERVIEW</vt:lpstr>
      <vt:lpstr>SELECTING A TOPIC</vt:lpstr>
      <vt:lpstr>WHAT TO DO WITH THIS TOPIC?</vt:lpstr>
      <vt:lpstr>TOPIC EXPANSION</vt:lpstr>
      <vt:lpstr>RESEARCHING YOUR TOPIC</vt:lpstr>
      <vt:lpstr>KEYWORD PHRASE</vt:lpstr>
      <vt:lpstr>PUBLICATION</vt:lpstr>
      <vt:lpstr>MARKETING</vt:lpstr>
      <vt:lpstr>ANALYZING RESULTS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Poulin</dc:creator>
  <cp:lastModifiedBy>Mark Day</cp:lastModifiedBy>
  <cp:revision>11</cp:revision>
  <dcterms:created xsi:type="dcterms:W3CDTF">2020-05-22T18:01:02Z</dcterms:created>
  <dcterms:modified xsi:type="dcterms:W3CDTF">2020-05-27T17:56:58Z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0x0101005F791C0D5F92514FBC66A0E44954BC66</vt:lpwstr>
  </property>
</Properties>
</file>