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 type="screen16x9"/>
  <p:notesSz cx="6858000" cy="9144000"/>
  <p:embeddedFontLst>
    <p:embeddedFont>
      <p:font typeface="Montserrat" panose="020B0604020202020204" charset="0"/>
      <p:regular r:id="rId17"/>
      <p:bold r:id="rId18"/>
      <p:italic r:id="rId19"/>
      <p:boldItalic r:id="rId20"/>
    </p:embeddedFont>
    <p:embeddedFont>
      <p:font typeface="Montserrat Black" panose="020B0604020202020204" charset="0"/>
      <p:bold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3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c3646a795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c3646a795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c3646a795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c3646a795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c3646a79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c3646a79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c3646a795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c3646a795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c3646a79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c3646a79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c3646a79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c3646a79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c3646a795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c3646a795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c3646a79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c3646a79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c3646a795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c3646a795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c3646a795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c3646a795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Char char="●"/>
              <a:defRPr sz="1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WEB BUSINESS ESSENTIALS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Students will learn the importance of websites from a purely business perspective. In this course, visual design and back end programming are only viewed as beneficial if they help the client meet their communications and marketing objectives.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Students will learn how to market a client’s web presence in highly competitive search engine rankings.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Students will learn how to gauge success of a website using traffic analysis tools.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Students will learn how to manage their project and interact with the client.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Recommended </a:t>
            </a:r>
            <a:r>
              <a:rPr lang="en" b="1" dirty="0"/>
              <a:t>Texts:</a:t>
            </a:r>
            <a:endParaRPr b="1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i="1" dirty="0"/>
              <a:t>SEO 2019: Learn search engine optimization with smart internet marketing strategies</a:t>
            </a:r>
            <a:r>
              <a:rPr lang="en" dirty="0"/>
              <a:t> - Adam Clarke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 dirty="0"/>
              <a:t>Creative, Inc.: The Ultimate Guide to Running a Successful Freelance Business</a:t>
            </a:r>
            <a:r>
              <a:rPr lang="en" dirty="0"/>
              <a:t> - Joy Deandeelert Cho, Meg Mateo Ilasco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 dirty="0"/>
              <a:t>The Freelancer's Bible:</a:t>
            </a:r>
            <a:r>
              <a:rPr lang="en" dirty="0"/>
              <a:t> Sara Horowitz, Toni Sciarra Poynter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WHAT IS WEB BUSINESS ESSENTIALS?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293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DMIT-1528 explores the fundamentals of the communications and business aspects of the internet from a designer or developer’s point of view.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908775" y="1152475"/>
            <a:ext cx="485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Important Topics:</a:t>
            </a:r>
            <a:endParaRPr b="1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Search engine optimization &amp; marketing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Social network marketing &amp; community building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Effective copywriting for online use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Traffic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Client relations &amp; basic media law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Freelancing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COURSE FRAMEWORK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987362"/>
            <a:ext cx="8520600" cy="6564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ctr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CA" sz="2400" b="1" dirty="0"/>
              <a:t>Please review the current course calendar </a:t>
            </a:r>
            <a:endParaRPr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OUTCOMES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Outcome 1: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Communicate the importance of websites from a purely business perspective.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following concepts, skills, and issues are used to support this Outcome: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clear and effective copy for web use.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Describe the importance of online marketing to potential clients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OUTCOMES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Outcome 2: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Market a client’s web presence in highly competitive search engine rankings.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following concepts, skills, and issues are used to support this Outcome: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 various search engine optimization techniques.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 search engine marketing tactics for web clients.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effective social marketing campaigns.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OUTCOMES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Outcome 3: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Measure success of a website using traffic analysis tools. 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following concepts, skills, and issues are used to support this Outcome: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 web demographics.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sources of web traffic.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Solve potential web traffic issues, including high bounce rates and blacklisting.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OUTCOMES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Outcome 4: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Manage projects and interact with clients.  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following concepts, skills, and issues are used to support this Outcome: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Assess project needs through client questionnaires.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supporting documents, including estimates, contracts, and invoices.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 copyright and NDA law in Canada.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the ramifications of legal action in freelancing.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GRADE BREAKDOWN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There are 5 labs/assignments each worth 10%. </a:t>
            </a:r>
            <a:r>
              <a:rPr lang="en" dirty="0">
                <a:solidFill>
                  <a:schemeClr val="accent6"/>
                </a:solidFill>
              </a:rPr>
              <a:t>Lab total = 60%</a:t>
            </a:r>
            <a:r>
              <a:rPr lang="en" dirty="0"/>
              <a:t>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The</a:t>
            </a:r>
            <a:r>
              <a:rPr lang="en-CA" dirty="0"/>
              <a:t>re is a Web Marketing Assignment that is broken down into 6 milestones worth a total of 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40%</a:t>
            </a:r>
            <a:r>
              <a:rPr lang="en-CA" dirty="0"/>
              <a:t> </a:t>
            </a:r>
            <a:r>
              <a:rPr lang="en" dirty="0"/>
              <a:t>of your total grade.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The breakdown of lecture and lab days may change depending on the subject. These will be described in each corresponding module. Many of them will be a lecture followed by lab time and an assignment to be marked the following week.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LABS/FINAL ASSIGNMENT</a:t>
            </a:r>
            <a:endParaRPr dirty="0"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1093304"/>
            <a:ext cx="8520600" cy="39259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  <a:buNone/>
            </a:pPr>
            <a:r>
              <a:rPr lang="en" sz="1300" b="1" dirty="0"/>
              <a:t>Lab 1: </a:t>
            </a:r>
            <a:r>
              <a:rPr lang="en-CA" sz="1300" b="1" dirty="0"/>
              <a:t>Link Building &amp; Establishing Authority</a:t>
            </a:r>
            <a:r>
              <a:rPr lang="en" sz="1300" dirty="0"/>
              <a:t>- Students will utilize search engine marketing techniques to create an advertising network for their web marketing project. </a:t>
            </a:r>
          </a:p>
          <a:p>
            <a:pPr marL="146050" lvl="0" indent="0">
              <a:buSzPts val="1300"/>
              <a:buNone/>
            </a:pPr>
            <a:endParaRPr sz="800" dirty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300" b="1" dirty="0"/>
              <a:t>Lab 2: Web Advertising</a:t>
            </a:r>
            <a:r>
              <a:rPr lang="en" sz="1300" dirty="0"/>
              <a:t> - Students will create a series of image and text advertisements to market their web marketing project. 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800" dirty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300" b="1" dirty="0"/>
              <a:t>Lab 3: Client Questionnaire</a:t>
            </a:r>
            <a:r>
              <a:rPr lang="en" sz="1300" dirty="0"/>
              <a:t> - Students will create a custom questionnaire to assess client needs. 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800" dirty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300" b="1" dirty="0"/>
              <a:t>Lab 4: Project Estimate</a:t>
            </a:r>
            <a:r>
              <a:rPr lang="en" sz="1300" dirty="0"/>
              <a:t> - Students will create a project estimate, including costs &amp; deliverables. 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800" dirty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300" b="1" dirty="0"/>
              <a:t>Lab 5: Drafting A Contract</a:t>
            </a:r>
            <a:r>
              <a:rPr lang="en" sz="1300" dirty="0"/>
              <a:t> - Students will create a project contract for client use. </a:t>
            </a:r>
            <a:endParaRPr sz="1300" dirty="0"/>
          </a:p>
          <a:p>
            <a:pPr marL="146050" lvl="0" indent="0">
              <a:buSzPts val="1300"/>
              <a:buNone/>
            </a:pPr>
            <a:r>
              <a:rPr lang="en" sz="1300" b="1" dirty="0"/>
              <a:t>Web Marketing Project: </a:t>
            </a:r>
            <a:r>
              <a:rPr lang="en" sz="1300" dirty="0"/>
              <a:t>Students will develop a presentation that showcases their web marketing skills. </a:t>
            </a:r>
            <a:r>
              <a:rPr lang="en-CA" sz="1300" dirty="0"/>
              <a:t>Grades are awarded over six milestones throughout the project.</a:t>
            </a:r>
          </a:p>
          <a:p>
            <a:pPr marL="146050" lvl="0" indent="0">
              <a:buSzPts val="1300"/>
              <a:buNone/>
            </a:pPr>
            <a:endParaRPr lang="en-CA" sz="13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165583-D3EE-4A2C-B956-9B536C0D6679}"/>
              </a:ext>
            </a:extLst>
          </p:cNvPr>
          <p:cNvSpPr txBox="1"/>
          <p:nvPr/>
        </p:nvSpPr>
        <p:spPr>
          <a:xfrm>
            <a:off x="1500809" y="3774424"/>
            <a:ext cx="2782958" cy="9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300" dirty="0">
                <a:solidFill>
                  <a:schemeClr val="bg1">
                    <a:lumMod val="50000"/>
                    <a:lumOff val="50000"/>
                  </a:schemeClr>
                </a:solidFill>
                <a:latin typeface="Montserrat" panose="020B0604020202020204" charset="0"/>
              </a:rPr>
              <a:t>Milestone 1 : Site Set Up   </a:t>
            </a:r>
          </a:p>
          <a:p>
            <a:pPr>
              <a:lnSpc>
                <a:spcPct val="150000"/>
              </a:lnSpc>
            </a:pPr>
            <a:r>
              <a:rPr lang="en-CA" sz="1300" dirty="0">
                <a:solidFill>
                  <a:schemeClr val="bg1">
                    <a:lumMod val="50000"/>
                    <a:lumOff val="50000"/>
                  </a:schemeClr>
                </a:solidFill>
                <a:latin typeface="Montserrat" panose="020B0604020202020204" charset="0"/>
              </a:rPr>
              <a:t>Milestone 2: On Page SEO </a:t>
            </a:r>
          </a:p>
          <a:p>
            <a:pPr>
              <a:lnSpc>
                <a:spcPct val="150000"/>
              </a:lnSpc>
            </a:pPr>
            <a:r>
              <a:rPr lang="en-CA" sz="1300" dirty="0">
                <a:solidFill>
                  <a:schemeClr val="bg1">
                    <a:lumMod val="50000"/>
                    <a:lumOff val="50000"/>
                  </a:schemeClr>
                </a:solidFill>
                <a:latin typeface="Montserrat" panose="020B0604020202020204" charset="0"/>
              </a:rPr>
              <a:t>Milestone 3: Google Analytics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50230-C0FD-483E-8D0F-B64072584F6D}"/>
              </a:ext>
            </a:extLst>
          </p:cNvPr>
          <p:cNvSpPr txBox="1"/>
          <p:nvPr/>
        </p:nvSpPr>
        <p:spPr>
          <a:xfrm>
            <a:off x="4383157" y="3770674"/>
            <a:ext cx="3051313" cy="9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CA" sz="1300" dirty="0">
                <a:solidFill>
                  <a:srgbClr val="212121">
                    <a:lumMod val="50000"/>
                    <a:lumOff val="50000"/>
                  </a:srgbClr>
                </a:solidFill>
                <a:latin typeface="Montserrat" panose="020B0604020202020204" charset="0"/>
              </a:rPr>
              <a:t>Milestone 4: Content refresh X</a:t>
            </a:r>
          </a:p>
          <a:p>
            <a:pPr lvl="0">
              <a:lnSpc>
                <a:spcPct val="150000"/>
              </a:lnSpc>
            </a:pPr>
            <a:r>
              <a:rPr lang="en-CA" sz="1300" dirty="0">
                <a:solidFill>
                  <a:srgbClr val="212121">
                    <a:lumMod val="50000"/>
                    <a:lumOff val="50000"/>
                  </a:srgbClr>
                </a:solidFill>
                <a:latin typeface="Montserrat" panose="020B0604020202020204" charset="0"/>
              </a:rPr>
              <a:t>Milestone 5: Content refresh Y</a:t>
            </a:r>
          </a:p>
          <a:p>
            <a:pPr lvl="0">
              <a:lnSpc>
                <a:spcPct val="150000"/>
              </a:lnSpc>
            </a:pPr>
            <a:r>
              <a:rPr lang="en-CA" sz="1300" dirty="0">
                <a:solidFill>
                  <a:srgbClr val="212121">
                    <a:lumMod val="50000"/>
                    <a:lumOff val="50000"/>
                  </a:srgbClr>
                </a:solidFill>
                <a:latin typeface="Montserrat" panose="020B0604020202020204" charset="0"/>
              </a:rPr>
              <a:t>Milestone 6: Final Presentation</a:t>
            </a:r>
            <a:endParaRPr lang="en-CA" sz="1300" dirty="0">
              <a:latin typeface="Montserrat" panose="020B06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orian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791C0D5F92514FBC66A0E44954BC66" ma:contentTypeVersion="4" ma:contentTypeDescription="Create a new document." ma:contentTypeScope="" ma:versionID="ae14f67a48ddf32742e2bb10d88622ce">
  <xsd:schema xmlns:xsd="http://www.w3.org/2001/XMLSchema" xmlns:xs="http://www.w3.org/2001/XMLSchema" xmlns:p="http://schemas.microsoft.com/office/2006/metadata/properties" xmlns:ns2="75a04308-053c-4fbf-b3b3-c95adbc18526" targetNamespace="http://schemas.microsoft.com/office/2006/metadata/properties" ma:root="true" ma:fieldsID="8ddf3bd47ad045b539938406ef5d8e8c" ns2:_="">
    <xsd:import namespace="75a04308-053c-4fbf-b3b3-c95adbc185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a04308-053c-4fbf-b3b3-c95adbc185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4CE6F7-A943-4E7C-8331-35734C1A347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75a04308-053c-4fbf-b3b3-c95adbc18526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349616C-2C55-4F41-BE8E-A351D236C3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06AD91-A9DA-4EC7-ABD3-41E06CD110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a04308-053c-4fbf-b3b3-c95adbc185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676</Words>
  <Application>Microsoft Office PowerPoint</Application>
  <PresentationFormat>On-screen Show (16:9)</PresentationFormat>
  <Paragraphs>72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Montserrat</vt:lpstr>
      <vt:lpstr>Montserrat Black</vt:lpstr>
      <vt:lpstr>Dorian Dark</vt:lpstr>
      <vt:lpstr>WEB BUSINESS ESSENTIALS</vt:lpstr>
      <vt:lpstr>WHAT IS WEB BUSINESS ESSENTIALS?</vt:lpstr>
      <vt:lpstr>COURSE FRAMEWORK</vt:lpstr>
      <vt:lpstr>COURSE OUTCOMES</vt:lpstr>
      <vt:lpstr>COURSE OUTCOMES</vt:lpstr>
      <vt:lpstr>COURSE OUTCOMES</vt:lpstr>
      <vt:lpstr>COURSE OUTCOMES</vt:lpstr>
      <vt:lpstr>GRADE BREAKDOWN</vt:lpstr>
      <vt:lpstr>LABS/FINAL ASSIGNMENT</vt:lpstr>
      <vt:lpstr>TAKEAWAYS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BUSINESS ESSENTIALS</dc:title>
  <dc:creator>Mark Day</dc:creator>
  <cp:lastModifiedBy>Mark Day</cp:lastModifiedBy>
  <cp:revision>4</cp:revision>
  <dcterms:modified xsi:type="dcterms:W3CDTF">2020-05-27T17:54:32Z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0x0101005F791C0D5F92514FBC66A0E44954BC66</vt:lpwstr>
  </property>
</Properties>
</file>