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Black"/>
      <p:bold r:id="rId22"/>
      <p:boldItalic r:id="rId23"/>
    </p:embeddedFon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lack-bold.fntdata"/><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font" Target="fonts/Montserrat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25ffe360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25ffe360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25ffe360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25ffe360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25ffe360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25ffe36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25ffe360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25ffe360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25ffe360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25ffe360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25ffe360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25ffe360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25ffe360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25ffe360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c3646a79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c3646a79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25ffe36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25ffe36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25ffe36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25ffe36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25ffe36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25ffe36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25ffe36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25ffe36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25ffe36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25ffe36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25ffe36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25ffe36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25ffe360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25ffe36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Montserrat Black"/>
              <a:buNone/>
              <a:defRPr sz="2800">
                <a:solidFill>
                  <a:schemeClr val="dk1"/>
                </a:solidFill>
                <a:latin typeface="Montserrat Black"/>
                <a:ea typeface="Montserrat Black"/>
                <a:cs typeface="Montserrat Black"/>
                <a:sym typeface="Montserrat Blac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Montserrat"/>
              <a:buChar char="●"/>
              <a:defRPr sz="1800">
                <a:solidFill>
                  <a:schemeClr val="lt2"/>
                </a:solidFill>
                <a:latin typeface="Montserrat"/>
                <a:ea typeface="Montserrat"/>
                <a:cs typeface="Montserrat"/>
                <a:sym typeface="Montserrat"/>
              </a:defRPr>
            </a:lvl1pPr>
            <a:lvl2pPr indent="-317500" lvl="1" marL="9144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2pPr>
            <a:lvl3pPr indent="-317500" lvl="2" marL="13716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3pPr>
            <a:lvl4pPr indent="-317500" lvl="3" marL="18288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4pPr>
            <a:lvl5pPr indent="-317500" lvl="4" marL="22860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5pPr>
            <a:lvl6pPr indent="-317500" lvl="5" marL="27432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6pPr>
            <a:lvl7pPr indent="-317500" lvl="6" marL="32004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7pPr>
            <a:lvl8pPr indent="-317500" lvl="7" marL="3657600">
              <a:lnSpc>
                <a:spcPct val="115000"/>
              </a:lnSpc>
              <a:spcBef>
                <a:spcPts val="1600"/>
              </a:spcBef>
              <a:spcAft>
                <a:spcPts val="0"/>
              </a:spcAft>
              <a:buClr>
                <a:schemeClr val="lt2"/>
              </a:buClr>
              <a:buSzPts val="1400"/>
              <a:buFont typeface="Montserrat"/>
              <a:buChar char="○"/>
              <a:defRPr>
                <a:solidFill>
                  <a:schemeClr val="lt2"/>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lt2"/>
              </a:buClr>
              <a:buSzPts val="1400"/>
              <a:buFont typeface="Montserrat"/>
              <a:buChar char="■"/>
              <a:defRPr>
                <a:solidFill>
                  <a:schemeClr val="lt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Montserrat Black"/>
                <a:ea typeface="Montserrat Black"/>
                <a:cs typeface="Montserrat Black"/>
                <a:sym typeface="Montserrat Black"/>
              </a:rPr>
              <a:t>WEB BUSINESS ESSENTIALS</a:t>
            </a:r>
            <a:endParaRPr sz="3000">
              <a:latin typeface="Montserrat Black"/>
              <a:ea typeface="Montserrat Black"/>
              <a:cs typeface="Montserrat Black"/>
              <a:sym typeface="Montserrat Black"/>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Things To Consider</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#9</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Know what makes good content.</a:t>
            </a:r>
            <a:endParaRPr/>
          </a:p>
          <a:p>
            <a:pPr indent="0" lvl="0" marL="0" rtl="0" algn="l">
              <a:spcBef>
                <a:spcPts val="1600"/>
              </a:spcBef>
              <a:spcAft>
                <a:spcPts val="1600"/>
              </a:spcAft>
              <a:buNone/>
            </a:pPr>
            <a:r>
              <a:rPr lang="en"/>
              <a:t>Think about the sites that you visit on a regular basis. What keeps you coming back? What are the reasons that you might bookmark a site? You want to ensure that your site is important enough for users to read all of the content, and hopefully revisit or pass the link 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#10</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Keep scannability in mind. </a:t>
            </a:r>
            <a:endParaRPr/>
          </a:p>
          <a:p>
            <a:pPr indent="0" lvl="0" marL="0" rtl="0" algn="l">
              <a:spcBef>
                <a:spcPts val="1600"/>
              </a:spcBef>
              <a:spcAft>
                <a:spcPts val="1600"/>
              </a:spcAft>
              <a:buNone/>
            </a:pPr>
            <a:r>
              <a:rPr lang="en"/>
              <a:t>Remember, users have extremely short attention spans, so make your site layout and content as easy to parse as possible. Group like information together, and ensure that a user can scan down the page and find what they’re looking for quickly.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#11</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Answer questions users might have.</a:t>
            </a:r>
            <a:endParaRPr/>
          </a:p>
          <a:p>
            <a:pPr indent="0" lvl="0" marL="0" rtl="0" algn="l">
              <a:spcBef>
                <a:spcPts val="1600"/>
              </a:spcBef>
              <a:spcAft>
                <a:spcPts val="1600"/>
              </a:spcAft>
              <a:buNone/>
            </a:pPr>
            <a:r>
              <a:rPr lang="en"/>
              <a:t>Much of the time, users are visiting our site to learn something. This may be the steps to a recipe, or maybe a walkthrough for a game. Think of possible questions that the user might have when viewing your content, and do your best to answer them within your text.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#12</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High-quality grammar, punctuation, and spelling!</a:t>
            </a:r>
            <a:endParaRPr/>
          </a:p>
          <a:p>
            <a:pPr indent="0" lvl="0" marL="0" rtl="0" algn="l">
              <a:spcBef>
                <a:spcPts val="1600"/>
              </a:spcBef>
              <a:spcAft>
                <a:spcPts val="1600"/>
              </a:spcAft>
              <a:buNone/>
            </a:pPr>
            <a:r>
              <a:rPr lang="en"/>
              <a:t>I cannot stress this enough. Many users will immediately discount your site if they see a slew of spelling and grammatical errors. Do your best to proofread your content before uploading!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#13</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Think about readability.</a:t>
            </a:r>
            <a:endParaRPr/>
          </a:p>
          <a:p>
            <a:pPr indent="0" lvl="0" marL="0" rtl="0" algn="l">
              <a:spcBef>
                <a:spcPts val="1600"/>
              </a:spcBef>
              <a:spcAft>
                <a:spcPts val="1600"/>
              </a:spcAft>
              <a:buNone/>
            </a:pPr>
            <a:r>
              <a:rPr lang="en"/>
              <a:t>Remember, not all users have the same eyes. Try not to use super-tiny or low-contrast text. Make links and headings as identifiable as possible.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#14</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Offer something of value.</a:t>
            </a:r>
            <a:endParaRPr/>
          </a:p>
          <a:p>
            <a:pPr indent="0" lvl="0" marL="0" rtl="0" algn="l">
              <a:spcBef>
                <a:spcPts val="1600"/>
              </a:spcBef>
              <a:spcAft>
                <a:spcPts val="1600"/>
              </a:spcAft>
              <a:buNone/>
            </a:pPr>
            <a:r>
              <a:rPr lang="en"/>
              <a:t>At the end of the day, your site needs to have a bottom line. Think about what you want the user to take away with them after viewing your site.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idx="1" type="body"/>
          </p:nvPr>
        </p:nvSpPr>
        <p:spPr>
          <a:xfrm>
            <a:off x="311700" y="2235300"/>
            <a:ext cx="8520600" cy="672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Most importantly, think to yourself:</a:t>
            </a:r>
            <a:endParaRPr/>
          </a:p>
          <a:p>
            <a:pPr indent="0" lvl="0" marL="0" rtl="0" algn="ctr">
              <a:lnSpc>
                <a:spcPct val="115000"/>
              </a:lnSpc>
              <a:spcBef>
                <a:spcPts val="0"/>
              </a:spcBef>
              <a:spcAft>
                <a:spcPts val="0"/>
              </a:spcAft>
              <a:buNone/>
            </a:pPr>
            <a:r>
              <a:rPr lang="en">
                <a:solidFill>
                  <a:schemeClr val="accent6"/>
                </a:solidFill>
              </a:rPr>
              <a:t>Is this a site I would visit?</a:t>
            </a:r>
            <a:endParaRPr>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#1</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Original content is extremely important.</a:t>
            </a:r>
            <a:r>
              <a:rPr lang="en">
                <a:solidFill>
                  <a:schemeClr val="accent6"/>
                </a:solidFill>
              </a:rPr>
              <a:t> </a:t>
            </a:r>
            <a:r>
              <a:rPr lang="en">
                <a:solidFill>
                  <a:schemeClr val="accent6"/>
                </a:solidFill>
              </a:rPr>
              <a:t> </a:t>
            </a:r>
            <a:r>
              <a:rPr lang="en"/>
              <a:t> </a:t>
            </a:r>
            <a:endParaRPr/>
          </a:p>
          <a:p>
            <a:pPr indent="0" lvl="0" marL="0" rtl="0" algn="l">
              <a:spcBef>
                <a:spcPts val="1600"/>
              </a:spcBef>
              <a:spcAft>
                <a:spcPts val="1600"/>
              </a:spcAft>
              <a:buNone/>
            </a:pPr>
            <a:r>
              <a:rPr lang="en"/>
              <a:t>Why is your site unique? Why should users go to your site instead of another? Why is your content more engaging, interesting, and relevant?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#2</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Your content must be relevant to your keyword search phrase.</a:t>
            </a:r>
            <a:r>
              <a:rPr lang="en">
                <a:solidFill>
                  <a:schemeClr val="accent6"/>
                </a:solidFill>
              </a:rPr>
              <a:t> </a:t>
            </a:r>
            <a:r>
              <a:rPr lang="en"/>
              <a:t> </a:t>
            </a:r>
            <a:endParaRPr/>
          </a:p>
          <a:p>
            <a:pPr indent="0" lvl="0" marL="0" rtl="0" algn="l">
              <a:spcBef>
                <a:spcPts val="1600"/>
              </a:spcBef>
              <a:spcAft>
                <a:spcPts val="0"/>
              </a:spcAft>
              <a:buNone/>
            </a:pPr>
            <a:r>
              <a:rPr lang="en"/>
              <a:t>There are a million spam sites out there that purport to have certain information, but don’t deliver. After all, how many times have you been disappointed by a site when searching for something specific? </a:t>
            </a:r>
            <a:endParaRPr/>
          </a:p>
          <a:p>
            <a:pPr indent="0" lvl="0" marL="0" rtl="0" algn="l">
              <a:spcBef>
                <a:spcPts val="1600"/>
              </a:spcBef>
              <a:spcAft>
                <a:spcPts val="1600"/>
              </a:spcAft>
              <a:buNone/>
            </a:pPr>
            <a:r>
              <a:rPr lang="en"/>
              <a:t>Make sure that your site content accurately reflects what people are looking for.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#3</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Don’t have a pretty but stupid site</a:t>
            </a:r>
            <a:r>
              <a:rPr lang="en">
                <a:solidFill>
                  <a:schemeClr val="accent6"/>
                </a:solidFill>
              </a:rPr>
              <a:t>. </a:t>
            </a:r>
            <a:r>
              <a:rPr lang="en"/>
              <a:t> </a:t>
            </a:r>
            <a:endParaRPr/>
          </a:p>
          <a:p>
            <a:pPr indent="0" lvl="0" marL="0" rtl="0" algn="l">
              <a:spcBef>
                <a:spcPts val="1600"/>
              </a:spcBef>
              <a:spcAft>
                <a:spcPts val="1600"/>
              </a:spcAft>
              <a:buNone/>
            </a:pPr>
            <a:r>
              <a:rPr lang="en"/>
              <a:t>We’re all familiar with this situation: a gorgeous exterior, but not much going on inside. Of course, we’re talking about web sites! A nice-looking site is a great asset, but make sure to back it up with interesting and useful content.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#4</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Research your topic VERY thoroughly.</a:t>
            </a:r>
            <a:endParaRPr/>
          </a:p>
          <a:p>
            <a:pPr indent="0" lvl="0" marL="0" rtl="0" algn="l">
              <a:spcBef>
                <a:spcPts val="1600"/>
              </a:spcBef>
              <a:spcAft>
                <a:spcPts val="1600"/>
              </a:spcAft>
              <a:buNone/>
            </a:pPr>
            <a:r>
              <a:rPr lang="en"/>
              <a:t>It’s easy to slack on topic research. After all, there’s Wikipedia! This won’t get you very far in site ratings, unfortunately. Be prepared to really dig into your topic and uncover as much interesting information as possible. After all, the more content, the better!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#5</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Know your competition.</a:t>
            </a:r>
            <a:endParaRPr/>
          </a:p>
          <a:p>
            <a:pPr indent="0" lvl="0" marL="0" rtl="0" algn="l">
              <a:spcBef>
                <a:spcPts val="1600"/>
              </a:spcBef>
              <a:spcAft>
                <a:spcPts val="1600"/>
              </a:spcAft>
              <a:buNone/>
            </a:pPr>
            <a:r>
              <a:rPr lang="en"/>
              <a:t>Chances are, if you’re picking a viable topic, you’re GOING to have some competition. Analyze your rivals carefully. What are they doing correctly? Incorrectly? How would you improve on their content? Their layout?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#6</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What is the demographic of the users you are trying to attract?</a:t>
            </a:r>
            <a:endParaRPr/>
          </a:p>
          <a:p>
            <a:pPr indent="0" lvl="0" marL="0" rtl="0" algn="l">
              <a:spcBef>
                <a:spcPts val="1600"/>
              </a:spcBef>
              <a:spcAft>
                <a:spcPts val="1600"/>
              </a:spcAft>
              <a:buNone/>
            </a:pPr>
            <a:r>
              <a:rPr lang="en"/>
              <a:t>Demographics influence everything from language choice to imagery. Think about the most likely user searching for your topic, and build your site to cater to them. Further down the line, Google Analytics will help us form a better idea of our audience.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#7</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Is your topic specific enough to appeal to a niche market?</a:t>
            </a:r>
            <a:endParaRPr/>
          </a:p>
          <a:p>
            <a:pPr indent="0" lvl="0" marL="0" rtl="0" algn="l">
              <a:spcBef>
                <a:spcPts val="1600"/>
              </a:spcBef>
              <a:spcAft>
                <a:spcPts val="0"/>
              </a:spcAft>
              <a:buNone/>
            </a:pPr>
            <a:r>
              <a:rPr lang="en"/>
              <a:t>When creating your topic, remember that the internet already has a million sites dedicated to a million different things. You probably aren’t the first person to explore your topic, and you won’t be the last. Therefore, you’re going to have to come up with a fairly specific topic in order to create a </a:t>
            </a:r>
            <a:r>
              <a:rPr b="1" lang="en"/>
              <a:t>niche</a:t>
            </a:r>
            <a:r>
              <a:rPr lang="en"/>
              <a:t>. </a:t>
            </a:r>
            <a:endParaRPr/>
          </a:p>
          <a:p>
            <a:pPr indent="0" lvl="0" marL="0" rtl="0" algn="l">
              <a:spcBef>
                <a:spcPts val="1600"/>
              </a:spcBef>
              <a:spcAft>
                <a:spcPts val="1600"/>
              </a:spcAft>
              <a:buNone/>
            </a:pPr>
            <a:r>
              <a:rPr lang="en"/>
              <a:t>So, instead of a site about cookies, perhaps your site focuses on vegan macarons, or snickerdoodle brownies.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 #8</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6"/>
                </a:solidFill>
              </a:rPr>
              <a:t>Be prepared to regularly update your content. </a:t>
            </a:r>
            <a:endParaRPr/>
          </a:p>
          <a:p>
            <a:pPr indent="0" lvl="0" marL="0" rtl="0" algn="l">
              <a:spcBef>
                <a:spcPts val="1600"/>
              </a:spcBef>
              <a:spcAft>
                <a:spcPts val="1600"/>
              </a:spcAft>
              <a:buNone/>
            </a:pPr>
            <a:r>
              <a:rPr lang="en"/>
              <a:t>This project is ongoing. This means that you will be revisiting, tweaking, and outright changing your content based on feedback and analytics. You must be ready and willing to alter your site, so don’t get too stuck on keeping your content as-is. Plan for changes down the line, both in your coding and in your copy.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orian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