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Barlow Condensed SemiBold"/>
      <p:regular r:id="rId21"/>
      <p:bold r:id="rId22"/>
      <p:italic r:id="rId23"/>
      <p:boldItalic r:id="rId24"/>
    </p:embeddedFont>
    <p:embeddedFont>
      <p:font typeface="Barlow Condensed Medium"/>
      <p:regular r:id="rId25"/>
      <p:bold r:id="rId26"/>
      <p:italic r:id="rId27"/>
      <p:boldItalic r:id="rId28"/>
    </p:embeddedFont>
    <p:embeddedFont>
      <p:font typeface="Arvo"/>
      <p:regular r:id="rId29"/>
      <p:bold r:id="rId30"/>
      <p:italic r:id="rId31"/>
      <p:boldItalic r:id="rId32"/>
    </p:embeddedFont>
    <p:embeddedFont>
      <p:font typeface="Barlow Condensed"/>
      <p:regular r:id="rId33"/>
      <p:bold r:id="rId34"/>
      <p:italic r:id="rId35"/>
      <p:boldItalic r:id="rId36"/>
    </p:embeddedFont>
    <p:embeddedFont>
      <p:font typeface="Fira Sans Extra Condensed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Italic.fntdata"/><Relationship Id="rId20" Type="http://schemas.openxmlformats.org/officeDocument/2006/relationships/slide" Target="slides/slide15.xml"/><Relationship Id="rId22" Type="http://schemas.openxmlformats.org/officeDocument/2006/relationships/font" Target="fonts/BarlowCondensedSemiBold-bold.fntdata"/><Relationship Id="rId21" Type="http://schemas.openxmlformats.org/officeDocument/2006/relationships/font" Target="fonts/BarlowCondensedSemiBold-regular.fntdata"/><Relationship Id="rId24" Type="http://schemas.openxmlformats.org/officeDocument/2006/relationships/font" Target="fonts/BarlowCondensedSemiBold-boldItalic.fntdata"/><Relationship Id="rId23" Type="http://schemas.openxmlformats.org/officeDocument/2006/relationships/font" Target="fonts/BarlowCondensed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CondensedMedium-bold.fntdata"/><Relationship Id="rId25" Type="http://schemas.openxmlformats.org/officeDocument/2006/relationships/font" Target="fonts/BarlowCondensedMedium-regular.fntdata"/><Relationship Id="rId28" Type="http://schemas.openxmlformats.org/officeDocument/2006/relationships/font" Target="fonts/BarlowCondensedMedium-boldItalic.fntdata"/><Relationship Id="rId27" Type="http://schemas.openxmlformats.org/officeDocument/2006/relationships/font" Target="fonts/Barlow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v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vo-italic.fntdata"/><Relationship Id="rId30" Type="http://schemas.openxmlformats.org/officeDocument/2006/relationships/font" Target="fonts/Arvo-bold.fntdata"/><Relationship Id="rId11" Type="http://schemas.openxmlformats.org/officeDocument/2006/relationships/slide" Target="slides/slide6.xml"/><Relationship Id="rId33" Type="http://schemas.openxmlformats.org/officeDocument/2006/relationships/font" Target="fonts/BarlowCondensed-regular.fntdata"/><Relationship Id="rId10" Type="http://schemas.openxmlformats.org/officeDocument/2006/relationships/slide" Target="slides/slide5.xml"/><Relationship Id="rId32" Type="http://schemas.openxmlformats.org/officeDocument/2006/relationships/font" Target="fonts/Arvo-boldItalic.fntdata"/><Relationship Id="rId13" Type="http://schemas.openxmlformats.org/officeDocument/2006/relationships/slide" Target="slides/slide8.xml"/><Relationship Id="rId35" Type="http://schemas.openxmlformats.org/officeDocument/2006/relationships/font" Target="fonts/BarlowCondensed-italic.fntdata"/><Relationship Id="rId12" Type="http://schemas.openxmlformats.org/officeDocument/2006/relationships/slide" Target="slides/slide7.xml"/><Relationship Id="rId34" Type="http://schemas.openxmlformats.org/officeDocument/2006/relationships/font" Target="fonts/BarlowCondensed-bold.fntdata"/><Relationship Id="rId15" Type="http://schemas.openxmlformats.org/officeDocument/2006/relationships/slide" Target="slides/slide10.xml"/><Relationship Id="rId37" Type="http://schemas.openxmlformats.org/officeDocument/2006/relationships/font" Target="fonts/FiraSansExtraCondensedMedium-regular.fntdata"/><Relationship Id="rId14" Type="http://schemas.openxmlformats.org/officeDocument/2006/relationships/slide" Target="slides/slide9.xml"/><Relationship Id="rId36" Type="http://schemas.openxmlformats.org/officeDocument/2006/relationships/font" Target="fonts/BarlowCondensed-boldItalic.fntdata"/><Relationship Id="rId17" Type="http://schemas.openxmlformats.org/officeDocument/2006/relationships/slide" Target="slides/slide12.xml"/><Relationship Id="rId39" Type="http://schemas.openxmlformats.org/officeDocument/2006/relationships/font" Target="fonts/FiraSansExtraCondensedMedium-italic.fntdata"/><Relationship Id="rId16" Type="http://schemas.openxmlformats.org/officeDocument/2006/relationships/slide" Target="slides/slide11.xml"/><Relationship Id="rId38" Type="http://schemas.openxmlformats.org/officeDocument/2006/relationships/font" Target="fonts/FiraSansExtraCondensed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27d54508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27d54508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7c08743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7c08743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7c0874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7c0874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3fb2575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3fb2575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27d54508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b27d54508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27d54508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27d54508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5e1ed11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5e1ed11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3fb2575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3fb2575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3fb2575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3fb2575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7d54508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7d54508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55e1ed11e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5e1ed11e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b27d54508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b27d54508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3fb2575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3fb2575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5d2cab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d2cab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solidFill>
          <a:srgbClr val="E9E6E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rgbClr val="E9E6E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36" name="Google Shape;236;p4"/>
          <p:cNvSpPr txBox="1"/>
          <p:nvPr>
            <p:ph idx="9" type="ctrTitle"/>
          </p:nvPr>
        </p:nvSpPr>
        <p:spPr>
          <a:xfrm>
            <a:off x="4155425" y="1272250"/>
            <a:ext cx="3888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3096"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rgbClr val="F5340B"/>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10" name="Google Shape;310;p7"/>
          <p:cNvGrpSpPr/>
          <p:nvPr/>
        </p:nvGrpSpPr>
        <p:grpSpPr>
          <a:xfrm flipH="1" rot="10800000">
            <a:off x="6396261" y="4059387"/>
            <a:ext cx="2761414" cy="1094590"/>
            <a:chOff x="5543377" y="-26648"/>
            <a:chExt cx="3613943" cy="1432521"/>
          </a:xfrm>
        </p:grpSpPr>
        <p:sp>
          <p:nvSpPr>
            <p:cNvPr id="311" name="Google Shape;311;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9E6E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indent="-317500" lvl="1" marL="914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indent="-317500" lvl="2" marL="1371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indent="-317500" lvl="3" marL="18288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indent="-317500" lvl="4" marL="22860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indent="-317500" lvl="5" marL="27432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indent="-317500" lvl="6" marL="3200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indent="-317500" lvl="7" marL="3657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indent="-317500" lvl="8" marL="41148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6E1"/>
        </a:solidFill>
      </p:bgPr>
    </p:bg>
    <p:spTree>
      <p:nvGrpSpPr>
        <p:cNvPr id="336" name="Shape 336"/>
        <p:cNvGrpSpPr/>
        <p:nvPr/>
      </p:nvGrpSpPr>
      <p:grpSpPr>
        <a:xfrm>
          <a:off x="0" y="0"/>
          <a:ext cx="0" cy="0"/>
          <a:chOff x="0" y="0"/>
          <a:chExt cx="0" cy="0"/>
        </a:xfrm>
      </p:grpSpPr>
      <p:sp>
        <p:nvSpPr>
          <p:cNvPr id="337" name="Google Shape;337;p9"/>
          <p:cNvSpPr txBox="1"/>
          <p:nvPr>
            <p:ph type="ctrTitle"/>
          </p:nvPr>
        </p:nvSpPr>
        <p:spPr>
          <a:xfrm>
            <a:off x="917150" y="173850"/>
            <a:ext cx="7535400" cy="78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800"/>
              <a:t>Ang, Jerald Edric D.     S12</a:t>
            </a:r>
            <a:endParaRPr sz="5700"/>
          </a:p>
        </p:txBody>
      </p:sp>
      <p:sp>
        <p:nvSpPr>
          <p:cNvPr id="338" name="Google Shape;338;p9"/>
          <p:cNvSpPr txBox="1"/>
          <p:nvPr>
            <p:ph idx="4294967295" type="ctrTitle"/>
          </p:nvPr>
        </p:nvSpPr>
        <p:spPr>
          <a:xfrm>
            <a:off x="3203400" y="4432700"/>
            <a:ext cx="27372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500">
                <a:solidFill>
                  <a:srgbClr val="F54132"/>
                </a:solidFill>
              </a:rPr>
              <a:t>video presentation</a:t>
            </a:r>
            <a:endParaRPr sz="2500">
              <a:solidFill>
                <a:srgbClr val="F5413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8"/>
          <p:cNvSpPr txBox="1"/>
          <p:nvPr>
            <p:ph type="ctrTitle"/>
          </p:nvPr>
        </p:nvSpPr>
        <p:spPr>
          <a:xfrm flipH="1">
            <a:off x="770575" y="4684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a:t>
            </a:r>
            <a:r>
              <a:rPr lang="es"/>
              <a:t>RECURSIVE-DESCENT PARSER</a:t>
            </a:r>
            <a:endParaRPr/>
          </a:p>
        </p:txBody>
      </p:sp>
      <p:sp>
        <p:nvSpPr>
          <p:cNvPr id="420" name="Google Shape;420;p18"/>
          <p:cNvSpPr txBox="1"/>
          <p:nvPr>
            <p:ph type="ctrTitle"/>
          </p:nvPr>
        </p:nvSpPr>
        <p:spPr>
          <a:xfrm>
            <a:off x="770575" y="682175"/>
            <a:ext cx="5649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Detecting non-terminals, terminals, epsilon and error</a:t>
            </a:r>
            <a:endParaRPr sz="1800"/>
          </a:p>
        </p:txBody>
      </p:sp>
      <p:pic>
        <p:nvPicPr>
          <p:cNvPr id="421" name="Google Shape;421;p18"/>
          <p:cNvPicPr preferRelativeResize="0"/>
          <p:nvPr/>
        </p:nvPicPr>
        <p:blipFill>
          <a:blip r:embed="rId3">
            <a:alphaModFix/>
          </a:blip>
          <a:stretch>
            <a:fillRect/>
          </a:stretch>
        </p:blipFill>
        <p:spPr>
          <a:xfrm>
            <a:off x="962425" y="1259975"/>
            <a:ext cx="7130851" cy="3677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9"/>
          <p:cNvSpPr txBox="1"/>
          <p:nvPr>
            <p:ph type="ctrTitle"/>
          </p:nvPr>
        </p:nvSpPr>
        <p:spPr>
          <a:xfrm flipH="1">
            <a:off x="770575" y="4684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RECURSIVE-DESCENT PARSER</a:t>
            </a:r>
            <a:endParaRPr/>
          </a:p>
        </p:txBody>
      </p:sp>
      <p:sp>
        <p:nvSpPr>
          <p:cNvPr id="427" name="Google Shape;427;p19"/>
          <p:cNvSpPr txBox="1"/>
          <p:nvPr>
            <p:ph type="ctrTitle"/>
          </p:nvPr>
        </p:nvSpPr>
        <p:spPr>
          <a:xfrm>
            <a:off x="770575" y="682175"/>
            <a:ext cx="5649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Expand class that converts LHS in a stack to its selected RHS</a:t>
            </a:r>
            <a:endParaRPr sz="1800"/>
          </a:p>
        </p:txBody>
      </p:sp>
      <p:pic>
        <p:nvPicPr>
          <p:cNvPr id="428" name="Google Shape;428;p19"/>
          <p:cNvPicPr preferRelativeResize="0"/>
          <p:nvPr/>
        </p:nvPicPr>
        <p:blipFill>
          <a:blip r:embed="rId3">
            <a:alphaModFix/>
          </a:blip>
          <a:stretch>
            <a:fillRect/>
          </a:stretch>
        </p:blipFill>
        <p:spPr>
          <a:xfrm>
            <a:off x="495687" y="1474374"/>
            <a:ext cx="8024874" cy="317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0"/>
          <p:cNvSpPr txBox="1"/>
          <p:nvPr>
            <p:ph type="ctrTitle"/>
          </p:nvPr>
        </p:nvSpPr>
        <p:spPr>
          <a:xfrm flipH="1">
            <a:off x="770575" y="4684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RECURSIVE-DESCENT PARSER</a:t>
            </a:r>
            <a:endParaRPr/>
          </a:p>
        </p:txBody>
      </p:sp>
      <p:sp>
        <p:nvSpPr>
          <p:cNvPr id="434" name="Google Shape;434;p20"/>
          <p:cNvSpPr txBox="1"/>
          <p:nvPr>
            <p:ph type="ctrTitle"/>
          </p:nvPr>
        </p:nvSpPr>
        <p:spPr>
          <a:xfrm>
            <a:off x="770574" y="682175"/>
            <a:ext cx="322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Snippet of the backtracking class</a:t>
            </a:r>
            <a:endParaRPr sz="1800"/>
          </a:p>
        </p:txBody>
      </p:sp>
      <p:pic>
        <p:nvPicPr>
          <p:cNvPr id="435" name="Google Shape;435;p20"/>
          <p:cNvPicPr preferRelativeResize="0"/>
          <p:nvPr/>
        </p:nvPicPr>
        <p:blipFill>
          <a:blip r:embed="rId3">
            <a:alphaModFix/>
          </a:blip>
          <a:stretch>
            <a:fillRect/>
          </a:stretch>
        </p:blipFill>
        <p:spPr>
          <a:xfrm>
            <a:off x="735313" y="1259975"/>
            <a:ext cx="7673376" cy="3722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1"/>
          <p:cNvSpPr txBox="1"/>
          <p:nvPr>
            <p:ph type="ctrTitle"/>
          </p:nvPr>
        </p:nvSpPr>
        <p:spPr>
          <a:xfrm flipH="1">
            <a:off x="770575" y="4684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RECURSIVE-DESCENT PARSER</a:t>
            </a:r>
            <a:endParaRPr/>
          </a:p>
        </p:txBody>
      </p:sp>
      <p:sp>
        <p:nvSpPr>
          <p:cNvPr id="441" name="Google Shape;441;p21"/>
          <p:cNvSpPr txBox="1"/>
          <p:nvPr>
            <p:ph type="ctrTitle"/>
          </p:nvPr>
        </p:nvSpPr>
        <p:spPr>
          <a:xfrm>
            <a:off x="770576" y="682175"/>
            <a:ext cx="7793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Call backtracking when the input does not match production. Use separate stacks.</a:t>
            </a:r>
            <a:endParaRPr sz="1800"/>
          </a:p>
        </p:txBody>
      </p:sp>
      <p:pic>
        <p:nvPicPr>
          <p:cNvPr id="442" name="Google Shape;442;p21"/>
          <p:cNvPicPr preferRelativeResize="0"/>
          <p:nvPr/>
        </p:nvPicPr>
        <p:blipFill rotWithShape="1">
          <a:blip r:embed="rId3">
            <a:alphaModFix/>
          </a:blip>
          <a:srcRect b="0" l="5829" r="0" t="0"/>
          <a:stretch/>
        </p:blipFill>
        <p:spPr>
          <a:xfrm>
            <a:off x="497575" y="1259975"/>
            <a:ext cx="5713276" cy="3772726"/>
          </a:xfrm>
          <a:prstGeom prst="rect">
            <a:avLst/>
          </a:prstGeom>
          <a:noFill/>
          <a:ln>
            <a:noFill/>
          </a:ln>
        </p:spPr>
      </p:pic>
      <p:pic>
        <p:nvPicPr>
          <p:cNvPr id="443" name="Google Shape;443;p21"/>
          <p:cNvPicPr preferRelativeResize="0"/>
          <p:nvPr/>
        </p:nvPicPr>
        <p:blipFill rotWithShape="1">
          <a:blip r:embed="rId4">
            <a:alphaModFix/>
          </a:blip>
          <a:srcRect b="0" l="0" r="38015" t="0"/>
          <a:stretch/>
        </p:blipFill>
        <p:spPr>
          <a:xfrm>
            <a:off x="4265400" y="2065250"/>
            <a:ext cx="4658276" cy="216217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2"/>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PARSING ERRORS</a:t>
            </a:r>
            <a:endParaRPr/>
          </a:p>
        </p:txBody>
      </p:sp>
      <p:cxnSp>
        <p:nvCxnSpPr>
          <p:cNvPr id="449" name="Google Shape;449;p22"/>
          <p:cNvCxnSpPr/>
          <p:nvPr/>
        </p:nvCxnSpPr>
        <p:spPr>
          <a:xfrm>
            <a:off x="1988275" y="1487875"/>
            <a:ext cx="4131600" cy="0"/>
          </a:xfrm>
          <a:prstGeom prst="straightConnector1">
            <a:avLst/>
          </a:prstGeom>
          <a:noFill/>
          <a:ln cap="flat" cmpd="sng" w="19050">
            <a:solidFill>
              <a:schemeClr val="dk2"/>
            </a:solidFill>
            <a:prstDash val="solid"/>
            <a:round/>
            <a:headEnd len="med" w="med" type="none"/>
            <a:tailEnd len="med" w="med" type="none"/>
          </a:ln>
        </p:spPr>
      </p:cxnSp>
      <p:sp>
        <p:nvSpPr>
          <p:cNvPr id="450" name="Google Shape;450;p22"/>
          <p:cNvSpPr txBox="1"/>
          <p:nvPr>
            <p:ph type="ctrTitle"/>
          </p:nvPr>
        </p:nvSpPr>
        <p:spPr>
          <a:xfrm>
            <a:off x="1988275" y="890275"/>
            <a:ext cx="373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How do you recover from parsing errors?</a:t>
            </a:r>
            <a:endParaRPr sz="1800"/>
          </a:p>
        </p:txBody>
      </p:sp>
      <p:sp>
        <p:nvSpPr>
          <p:cNvPr id="451" name="Google Shape;451;p22"/>
          <p:cNvSpPr txBox="1"/>
          <p:nvPr>
            <p:ph idx="4294967295" type="subTitle"/>
          </p:nvPr>
        </p:nvSpPr>
        <p:spPr>
          <a:xfrm>
            <a:off x="1988275" y="1596025"/>
            <a:ext cx="6373800" cy="15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type of error recovery that this test case requires is the “panic mode” recovery. When an invalid token placement or symbol is found, the parser prints this to the output and ignores the preceding tokens until a delimiter (in this case a new line) is detected. </a:t>
            </a:r>
            <a:endParaRPr/>
          </a:p>
        </p:txBody>
      </p:sp>
      <p:sp>
        <p:nvSpPr>
          <p:cNvPr id="452" name="Google Shape;452;p22"/>
          <p:cNvSpPr txBox="1"/>
          <p:nvPr>
            <p:ph idx="4294967295" type="subTitle"/>
          </p:nvPr>
        </p:nvSpPr>
        <p:spPr>
          <a:xfrm>
            <a:off x="2902675" y="3272425"/>
            <a:ext cx="5872200" cy="15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t>For an incorrect sequence, a boolean noRule is checked after backtracking all possible productions. Since the scanner class feeds the parser class per line, the parser will simply get the offending token, then disregards the rest of the input. The succeeding lines will not be affected as this is a new function call to the Parser class.</a:t>
            </a:r>
            <a:endParaRPr sz="1600"/>
          </a:p>
        </p:txBody>
      </p:sp>
      <p:grpSp>
        <p:nvGrpSpPr>
          <p:cNvPr id="453" name="Google Shape;453;p22"/>
          <p:cNvGrpSpPr/>
          <p:nvPr/>
        </p:nvGrpSpPr>
        <p:grpSpPr>
          <a:xfrm>
            <a:off x="626520" y="1180272"/>
            <a:ext cx="952549" cy="954168"/>
            <a:chOff x="626520" y="1180272"/>
            <a:chExt cx="952549" cy="954168"/>
          </a:xfrm>
        </p:grpSpPr>
        <p:grpSp>
          <p:nvGrpSpPr>
            <p:cNvPr id="454" name="Google Shape;454;p22"/>
            <p:cNvGrpSpPr/>
            <p:nvPr/>
          </p:nvGrpSpPr>
          <p:grpSpPr>
            <a:xfrm>
              <a:off x="626520" y="1180272"/>
              <a:ext cx="952549" cy="954168"/>
              <a:chOff x="917250" y="2165250"/>
              <a:chExt cx="980695" cy="982361"/>
            </a:xfrm>
          </p:grpSpPr>
          <p:sp>
            <p:nvSpPr>
              <p:cNvPr id="455" name="Google Shape;455;p22"/>
              <p:cNvSpPr/>
              <p:nvPr/>
            </p:nvSpPr>
            <p:spPr>
              <a:xfrm>
                <a:off x="917250" y="2165250"/>
                <a:ext cx="980695" cy="982361"/>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1037015" y="2285225"/>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925505" y="1480542"/>
              <a:ext cx="354586" cy="353645"/>
            </a:xfrm>
            <a:custGeom>
              <a:rect b="b" l="l" r="r" t="t"/>
              <a:pathLst>
                <a:path extrusionOk="0" h="11658" w="11689">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23"/>
          <p:cNvPicPr preferRelativeResize="0"/>
          <p:nvPr/>
        </p:nvPicPr>
        <p:blipFill>
          <a:blip r:embed="rId3">
            <a:alphaModFix/>
          </a:blip>
          <a:stretch>
            <a:fillRect/>
          </a:stretch>
        </p:blipFill>
        <p:spPr>
          <a:xfrm>
            <a:off x="734925" y="1091763"/>
            <a:ext cx="5276850" cy="1628775"/>
          </a:xfrm>
          <a:prstGeom prst="rect">
            <a:avLst/>
          </a:prstGeom>
          <a:noFill/>
          <a:ln>
            <a:noFill/>
          </a:ln>
        </p:spPr>
      </p:pic>
      <p:sp>
        <p:nvSpPr>
          <p:cNvPr id="463" name="Google Shape;463;p23"/>
          <p:cNvSpPr txBox="1"/>
          <p:nvPr>
            <p:ph type="ctrTitle"/>
          </p:nvPr>
        </p:nvSpPr>
        <p:spPr>
          <a:xfrm flipH="1">
            <a:off x="618175" y="2398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PARSING ERROR RECOVERY</a:t>
            </a:r>
            <a:endParaRPr/>
          </a:p>
        </p:txBody>
      </p:sp>
      <p:sp>
        <p:nvSpPr>
          <p:cNvPr id="464" name="Google Shape;464;p23"/>
          <p:cNvSpPr txBox="1"/>
          <p:nvPr>
            <p:ph type="ctrTitle"/>
          </p:nvPr>
        </p:nvSpPr>
        <p:spPr>
          <a:xfrm>
            <a:off x="658725" y="419600"/>
            <a:ext cx="6019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Break loop once an error occurs. Print the offending token.  </a:t>
            </a:r>
            <a:endParaRPr sz="1800"/>
          </a:p>
        </p:txBody>
      </p:sp>
      <p:pic>
        <p:nvPicPr>
          <p:cNvPr id="465" name="Google Shape;465;p23"/>
          <p:cNvPicPr preferRelativeResize="0"/>
          <p:nvPr/>
        </p:nvPicPr>
        <p:blipFill>
          <a:blip r:embed="rId4">
            <a:alphaModFix/>
          </a:blip>
          <a:stretch>
            <a:fillRect/>
          </a:stretch>
        </p:blipFill>
        <p:spPr>
          <a:xfrm>
            <a:off x="2680775" y="2253875"/>
            <a:ext cx="6176224" cy="249302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0"/>
          <p:cNvSpPr txBox="1"/>
          <p:nvPr>
            <p:ph type="ctrTitle"/>
          </p:nvPr>
        </p:nvSpPr>
        <p:spPr>
          <a:xfrm>
            <a:off x="266501" y="3922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	READING THE TEXT INPUT</a:t>
            </a:r>
            <a:endParaRPr/>
          </a:p>
        </p:txBody>
      </p:sp>
      <p:cxnSp>
        <p:nvCxnSpPr>
          <p:cNvPr id="344" name="Google Shape;344;p10"/>
          <p:cNvCxnSpPr/>
          <p:nvPr/>
        </p:nvCxnSpPr>
        <p:spPr>
          <a:xfrm>
            <a:off x="1988275" y="1487875"/>
            <a:ext cx="4131600" cy="0"/>
          </a:xfrm>
          <a:prstGeom prst="straightConnector1">
            <a:avLst/>
          </a:prstGeom>
          <a:noFill/>
          <a:ln cap="flat" cmpd="sng" w="19050">
            <a:solidFill>
              <a:schemeClr val="dk2"/>
            </a:solidFill>
            <a:prstDash val="solid"/>
            <a:round/>
            <a:headEnd len="med" w="med" type="none"/>
            <a:tailEnd len="med" w="med" type="none"/>
          </a:ln>
        </p:spPr>
      </p:cxnSp>
      <p:sp>
        <p:nvSpPr>
          <p:cNvPr id="345" name="Google Shape;345;p10"/>
          <p:cNvSpPr txBox="1"/>
          <p:nvPr>
            <p:ph type="ctrTitle"/>
          </p:nvPr>
        </p:nvSpPr>
        <p:spPr>
          <a:xfrm>
            <a:off x="1988275" y="890275"/>
            <a:ext cx="3359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How do you detect terminal symbols?</a:t>
            </a:r>
            <a:endParaRPr sz="1800"/>
          </a:p>
        </p:txBody>
      </p:sp>
      <p:sp>
        <p:nvSpPr>
          <p:cNvPr id="346" name="Google Shape;346;p10"/>
          <p:cNvSpPr txBox="1"/>
          <p:nvPr>
            <p:ph idx="4294967295" type="subTitle"/>
          </p:nvPr>
        </p:nvSpPr>
        <p:spPr>
          <a:xfrm>
            <a:off x="1988275" y="1596025"/>
            <a:ext cx="6373800" cy="15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text input is first read by the lexical analyzer, which creates token classes for each number, symbol, or invalid token (these are the terminal symbols). </a:t>
            </a:r>
            <a:endParaRPr/>
          </a:p>
          <a:p>
            <a:pPr indent="0" lvl="0" marL="0" rtl="0" algn="l">
              <a:spcBef>
                <a:spcPts val="1600"/>
              </a:spcBef>
              <a:spcAft>
                <a:spcPts val="1600"/>
              </a:spcAft>
              <a:buNone/>
            </a:pPr>
            <a:r>
              <a:rPr lang="es"/>
              <a:t>Once the tokenList is created, the program passes this onto the parser per line, to enable error recovery. </a:t>
            </a:r>
            <a:endParaRPr/>
          </a:p>
        </p:txBody>
      </p:sp>
      <p:sp>
        <p:nvSpPr>
          <p:cNvPr id="347" name="Google Shape;347;p10"/>
          <p:cNvSpPr txBox="1"/>
          <p:nvPr>
            <p:ph idx="4294967295" type="subTitle"/>
          </p:nvPr>
        </p:nvSpPr>
        <p:spPr>
          <a:xfrm>
            <a:off x="3055075" y="3729625"/>
            <a:ext cx="5496900" cy="108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parser then determines whether the sequence of tokens is valid or not, by matching the input with the grammar file. </a:t>
            </a:r>
            <a:endParaRPr/>
          </a:p>
        </p:txBody>
      </p:sp>
      <p:grpSp>
        <p:nvGrpSpPr>
          <p:cNvPr id="348" name="Google Shape;348;p10"/>
          <p:cNvGrpSpPr/>
          <p:nvPr/>
        </p:nvGrpSpPr>
        <p:grpSpPr>
          <a:xfrm>
            <a:off x="612450" y="1166175"/>
            <a:ext cx="980695" cy="982361"/>
            <a:chOff x="612450" y="1166175"/>
            <a:chExt cx="980695" cy="982361"/>
          </a:xfrm>
        </p:grpSpPr>
        <p:sp>
          <p:nvSpPr>
            <p:cNvPr id="349" name="Google Shape;349;p10"/>
            <p:cNvSpPr/>
            <p:nvPr/>
          </p:nvSpPr>
          <p:spPr>
            <a:xfrm>
              <a:off x="612450" y="1166175"/>
              <a:ext cx="980695" cy="982361"/>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0"/>
            <p:cNvSpPr/>
            <p:nvPr/>
          </p:nvSpPr>
          <p:spPr>
            <a:xfrm>
              <a:off x="732215" y="1286150"/>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10"/>
            <p:cNvGrpSpPr/>
            <p:nvPr/>
          </p:nvGrpSpPr>
          <p:grpSpPr>
            <a:xfrm>
              <a:off x="909355" y="1437068"/>
              <a:ext cx="372605" cy="369937"/>
              <a:chOff x="-37385100" y="3949908"/>
              <a:chExt cx="321350" cy="318225"/>
            </a:xfrm>
          </p:grpSpPr>
          <p:sp>
            <p:nvSpPr>
              <p:cNvPr id="352" name="Google Shape;352;p10"/>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 name="Google Shape;353;p10"/>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11"/>
          <p:cNvPicPr preferRelativeResize="0"/>
          <p:nvPr/>
        </p:nvPicPr>
        <p:blipFill rotWithShape="1">
          <a:blip r:embed="rId3">
            <a:alphaModFix/>
          </a:blip>
          <a:srcRect b="0" l="0" r="23925" t="0"/>
          <a:stretch/>
        </p:blipFill>
        <p:spPr>
          <a:xfrm>
            <a:off x="694375" y="1031375"/>
            <a:ext cx="7661001" cy="3925675"/>
          </a:xfrm>
          <a:prstGeom prst="rect">
            <a:avLst/>
          </a:prstGeom>
          <a:noFill/>
          <a:ln>
            <a:noFill/>
          </a:ln>
        </p:spPr>
      </p:pic>
      <p:sp>
        <p:nvSpPr>
          <p:cNvPr id="359" name="Google Shape;359;p11"/>
          <p:cNvSpPr txBox="1"/>
          <p:nvPr>
            <p:ph type="ctrTitle"/>
          </p:nvPr>
        </p:nvSpPr>
        <p:spPr>
          <a:xfrm flipH="1">
            <a:off x="618175" y="2398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DETECTING TERMINAL SYMBOLS</a:t>
            </a:r>
            <a:endParaRPr/>
          </a:p>
        </p:txBody>
      </p:sp>
      <p:sp>
        <p:nvSpPr>
          <p:cNvPr id="360" name="Google Shape;360;p11"/>
          <p:cNvSpPr txBox="1"/>
          <p:nvPr>
            <p:ph type="ctrTitle"/>
          </p:nvPr>
        </p:nvSpPr>
        <p:spPr>
          <a:xfrm>
            <a:off x="618173" y="453575"/>
            <a:ext cx="530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Reading the input text file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2"/>
          <p:cNvSpPr txBox="1"/>
          <p:nvPr>
            <p:ph type="ctrTitle"/>
          </p:nvPr>
        </p:nvSpPr>
        <p:spPr>
          <a:xfrm flipH="1">
            <a:off x="618175" y="2398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DETECTING TERMINAL SYMBOLS</a:t>
            </a:r>
            <a:endParaRPr/>
          </a:p>
        </p:txBody>
      </p:sp>
      <p:sp>
        <p:nvSpPr>
          <p:cNvPr id="366" name="Google Shape;366;p12"/>
          <p:cNvSpPr txBox="1"/>
          <p:nvPr>
            <p:ph type="ctrTitle"/>
          </p:nvPr>
        </p:nvSpPr>
        <p:spPr>
          <a:xfrm>
            <a:off x="618175" y="453575"/>
            <a:ext cx="6106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DFA and tokenization process / </a:t>
            </a:r>
            <a:r>
              <a:rPr lang="es" sz="1800">
                <a:solidFill>
                  <a:schemeClr val="lt1"/>
                </a:solidFill>
              </a:rPr>
              <a:t>using these tokens in Main class</a:t>
            </a:r>
            <a:r>
              <a:rPr lang="es" sz="1800"/>
              <a:t> </a:t>
            </a:r>
            <a:endParaRPr sz="1800"/>
          </a:p>
        </p:txBody>
      </p:sp>
      <p:pic>
        <p:nvPicPr>
          <p:cNvPr id="367" name="Google Shape;367;p12"/>
          <p:cNvPicPr preferRelativeResize="0"/>
          <p:nvPr/>
        </p:nvPicPr>
        <p:blipFill>
          <a:blip r:embed="rId3">
            <a:alphaModFix/>
          </a:blip>
          <a:stretch>
            <a:fillRect/>
          </a:stretch>
        </p:blipFill>
        <p:spPr>
          <a:xfrm>
            <a:off x="767200" y="955175"/>
            <a:ext cx="5957851" cy="4046450"/>
          </a:xfrm>
          <a:prstGeom prst="rect">
            <a:avLst/>
          </a:prstGeom>
          <a:noFill/>
          <a:ln>
            <a:noFill/>
          </a:ln>
        </p:spPr>
      </p:pic>
      <p:pic>
        <p:nvPicPr>
          <p:cNvPr id="368" name="Google Shape;368;p12"/>
          <p:cNvPicPr preferRelativeResize="0"/>
          <p:nvPr/>
        </p:nvPicPr>
        <p:blipFill>
          <a:blip r:embed="rId4">
            <a:alphaModFix/>
          </a:blip>
          <a:stretch>
            <a:fillRect/>
          </a:stretch>
        </p:blipFill>
        <p:spPr>
          <a:xfrm>
            <a:off x="3960575" y="1259300"/>
            <a:ext cx="4871524" cy="31245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3"/>
          <p:cNvSpPr txBox="1"/>
          <p:nvPr>
            <p:ph type="ctrTitle"/>
          </p:nvPr>
        </p:nvSpPr>
        <p:spPr>
          <a:xfrm flipH="1">
            <a:off x="618175" y="2398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DETECTING TERMINAL SYMBOLS</a:t>
            </a:r>
            <a:endParaRPr/>
          </a:p>
        </p:txBody>
      </p:sp>
      <p:sp>
        <p:nvSpPr>
          <p:cNvPr id="374" name="Google Shape;374;p13"/>
          <p:cNvSpPr txBox="1"/>
          <p:nvPr>
            <p:ph type="ctrTitle"/>
          </p:nvPr>
        </p:nvSpPr>
        <p:spPr>
          <a:xfrm>
            <a:off x="618173" y="453575"/>
            <a:ext cx="530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Lexical Analyzer / Scanner class snippet for creating tokens</a:t>
            </a:r>
            <a:endParaRPr sz="1800"/>
          </a:p>
        </p:txBody>
      </p:sp>
      <p:pic>
        <p:nvPicPr>
          <p:cNvPr id="375" name="Google Shape;375;p13"/>
          <p:cNvPicPr preferRelativeResize="0"/>
          <p:nvPr/>
        </p:nvPicPr>
        <p:blipFill rotWithShape="1">
          <a:blip r:embed="rId3">
            <a:alphaModFix/>
          </a:blip>
          <a:srcRect b="0" l="0" r="9779" t="0"/>
          <a:stretch/>
        </p:blipFill>
        <p:spPr>
          <a:xfrm>
            <a:off x="1748013" y="957025"/>
            <a:ext cx="5647975" cy="3997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GRAMMAR RULES</a:t>
            </a:r>
            <a:endParaRPr/>
          </a:p>
        </p:txBody>
      </p:sp>
      <p:cxnSp>
        <p:nvCxnSpPr>
          <p:cNvPr id="381" name="Google Shape;381;p14"/>
          <p:cNvCxnSpPr/>
          <p:nvPr/>
        </p:nvCxnSpPr>
        <p:spPr>
          <a:xfrm>
            <a:off x="1988275" y="1487875"/>
            <a:ext cx="4131600" cy="0"/>
          </a:xfrm>
          <a:prstGeom prst="straightConnector1">
            <a:avLst/>
          </a:prstGeom>
          <a:noFill/>
          <a:ln cap="flat" cmpd="sng" w="19050">
            <a:solidFill>
              <a:schemeClr val="dk2"/>
            </a:solidFill>
            <a:prstDash val="solid"/>
            <a:round/>
            <a:headEnd len="med" w="med" type="none"/>
            <a:tailEnd len="med" w="med" type="none"/>
          </a:ln>
        </p:spPr>
      </p:cxnSp>
      <p:sp>
        <p:nvSpPr>
          <p:cNvPr id="382" name="Google Shape;382;p14"/>
          <p:cNvSpPr txBox="1"/>
          <p:nvPr>
            <p:ph type="ctrTitle"/>
          </p:nvPr>
        </p:nvSpPr>
        <p:spPr>
          <a:xfrm>
            <a:off x="1988275" y="890275"/>
            <a:ext cx="3359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800"/>
              <a:t>How do you read your grammar file?</a:t>
            </a:r>
            <a:endParaRPr sz="1800"/>
          </a:p>
        </p:txBody>
      </p:sp>
      <p:sp>
        <p:nvSpPr>
          <p:cNvPr id="383" name="Google Shape;383;p14"/>
          <p:cNvSpPr txBox="1"/>
          <p:nvPr>
            <p:ph idx="4294967295" type="subTitle"/>
          </p:nvPr>
        </p:nvSpPr>
        <p:spPr>
          <a:xfrm>
            <a:off x="1988275" y="1596025"/>
            <a:ext cx="6373800" cy="15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grammar rules are read through a text file “grammar.txt”. Here, the LHS and RHS is separated by the colon symbol ( : ). The RHS is structured as a list of Strings, as a non-terminal can have multiple productions, separated by the | symbol.  </a:t>
            </a:r>
            <a:endParaRPr/>
          </a:p>
        </p:txBody>
      </p:sp>
      <p:sp>
        <p:nvSpPr>
          <p:cNvPr id="384" name="Google Shape;384;p14"/>
          <p:cNvSpPr txBox="1"/>
          <p:nvPr>
            <p:ph idx="4294967295" type="subTitle"/>
          </p:nvPr>
        </p:nvSpPr>
        <p:spPr>
          <a:xfrm>
            <a:off x="3055075" y="3424825"/>
            <a:ext cx="5496900" cy="108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Each non-terminal will be saved as their own “Rule” class, which will then be called by the parser by using a HashMap. The label or key for this hashmap is the LHS of the production.  </a:t>
            </a:r>
            <a:endParaRPr/>
          </a:p>
        </p:txBody>
      </p:sp>
      <p:grpSp>
        <p:nvGrpSpPr>
          <p:cNvPr id="385" name="Google Shape;385;p14"/>
          <p:cNvGrpSpPr/>
          <p:nvPr/>
        </p:nvGrpSpPr>
        <p:grpSpPr>
          <a:xfrm>
            <a:off x="612450" y="1166175"/>
            <a:ext cx="980695" cy="982361"/>
            <a:chOff x="917250" y="2165250"/>
            <a:chExt cx="980695" cy="982361"/>
          </a:xfrm>
        </p:grpSpPr>
        <p:sp>
          <p:nvSpPr>
            <p:cNvPr id="386" name="Google Shape;386;p14"/>
            <p:cNvSpPr/>
            <p:nvPr/>
          </p:nvSpPr>
          <p:spPr>
            <a:xfrm>
              <a:off x="917250" y="2165250"/>
              <a:ext cx="980695" cy="982361"/>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1037015" y="2285225"/>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4"/>
          <p:cNvGrpSpPr/>
          <p:nvPr/>
        </p:nvGrpSpPr>
        <p:grpSpPr>
          <a:xfrm>
            <a:off x="917352" y="1488474"/>
            <a:ext cx="370879" cy="337755"/>
            <a:chOff x="-40378075" y="3267450"/>
            <a:chExt cx="317425" cy="289075"/>
          </a:xfrm>
        </p:grpSpPr>
        <p:sp>
          <p:nvSpPr>
            <p:cNvPr id="389" name="Google Shape;389;p14"/>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5"/>
          <p:cNvSpPr txBox="1"/>
          <p:nvPr>
            <p:ph type="ctrTitle"/>
          </p:nvPr>
        </p:nvSpPr>
        <p:spPr>
          <a:xfrm flipH="1">
            <a:off x="618175" y="2398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READING THE GRAMMAR FILE</a:t>
            </a:r>
            <a:endParaRPr/>
          </a:p>
        </p:txBody>
      </p:sp>
      <p:sp>
        <p:nvSpPr>
          <p:cNvPr id="398" name="Google Shape;398;p15"/>
          <p:cNvSpPr txBox="1"/>
          <p:nvPr>
            <p:ph type="ctrTitle"/>
          </p:nvPr>
        </p:nvSpPr>
        <p:spPr>
          <a:xfrm>
            <a:off x="389575" y="453575"/>
            <a:ext cx="49041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800"/>
              <a:t>Reading from the text file found inside the Main class</a:t>
            </a:r>
            <a:endParaRPr sz="1800"/>
          </a:p>
        </p:txBody>
      </p:sp>
      <p:pic>
        <p:nvPicPr>
          <p:cNvPr id="399" name="Google Shape;399;p15"/>
          <p:cNvPicPr preferRelativeResize="0"/>
          <p:nvPr/>
        </p:nvPicPr>
        <p:blipFill rotWithShape="1">
          <a:blip r:embed="rId3">
            <a:alphaModFix/>
          </a:blip>
          <a:srcRect b="0" l="0" r="24585" t="0"/>
          <a:stretch/>
        </p:blipFill>
        <p:spPr>
          <a:xfrm>
            <a:off x="1105975" y="1107575"/>
            <a:ext cx="6651900" cy="37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6"/>
          <p:cNvSpPr txBox="1"/>
          <p:nvPr>
            <p:ph type="ctrTitle"/>
          </p:nvPr>
        </p:nvSpPr>
        <p:spPr>
          <a:xfrm flipH="1">
            <a:off x="618175" y="239850"/>
            <a:ext cx="732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CODE SNIPPET: READING THE GRAMMAR FILE</a:t>
            </a:r>
            <a:endParaRPr/>
          </a:p>
        </p:txBody>
      </p:sp>
      <p:sp>
        <p:nvSpPr>
          <p:cNvPr id="405" name="Google Shape;405;p16"/>
          <p:cNvSpPr txBox="1"/>
          <p:nvPr>
            <p:ph type="ctrTitle"/>
          </p:nvPr>
        </p:nvSpPr>
        <p:spPr>
          <a:xfrm>
            <a:off x="541975" y="453575"/>
            <a:ext cx="78381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800"/>
              <a:t>T</a:t>
            </a:r>
            <a:r>
              <a:rPr lang="es" sz="1800"/>
              <a:t>his class converts the grammar text file into usable Rule classes for the “rulesMap” HashMap</a:t>
            </a:r>
            <a:endParaRPr sz="1800"/>
          </a:p>
        </p:txBody>
      </p:sp>
      <p:pic>
        <p:nvPicPr>
          <p:cNvPr id="406" name="Google Shape;406;p16"/>
          <p:cNvPicPr preferRelativeResize="0"/>
          <p:nvPr/>
        </p:nvPicPr>
        <p:blipFill>
          <a:blip r:embed="rId3">
            <a:alphaModFix/>
          </a:blip>
          <a:stretch>
            <a:fillRect/>
          </a:stretch>
        </p:blipFill>
        <p:spPr>
          <a:xfrm>
            <a:off x="879163" y="1107575"/>
            <a:ext cx="7105532" cy="3807325"/>
          </a:xfrm>
          <a:prstGeom prst="rect">
            <a:avLst/>
          </a:prstGeom>
          <a:noFill/>
          <a:ln>
            <a:noFill/>
          </a:ln>
        </p:spPr>
      </p:pic>
      <p:pic>
        <p:nvPicPr>
          <p:cNvPr id="407" name="Google Shape;407;p16"/>
          <p:cNvPicPr preferRelativeResize="0"/>
          <p:nvPr/>
        </p:nvPicPr>
        <p:blipFill>
          <a:blip r:embed="rId4">
            <a:alphaModFix/>
          </a:blip>
          <a:stretch>
            <a:fillRect/>
          </a:stretch>
        </p:blipFill>
        <p:spPr>
          <a:xfrm>
            <a:off x="4837225" y="2479427"/>
            <a:ext cx="3942650" cy="194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7"/>
          <p:cNvSpPr txBox="1"/>
          <p:nvPr>
            <p:ph idx="9" type="ctrTitle"/>
          </p:nvPr>
        </p:nvSpPr>
        <p:spPr>
          <a:xfrm>
            <a:off x="114975" y="95500"/>
            <a:ext cx="3813900" cy="13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800">
                <a:solidFill>
                  <a:srgbClr val="F54132"/>
                </a:solidFill>
              </a:rPr>
              <a:t>IMPLEMENTATION OF RECURSIVE</a:t>
            </a:r>
            <a:r>
              <a:rPr lang="es" sz="2800">
                <a:solidFill>
                  <a:srgbClr val="F54132"/>
                </a:solidFill>
              </a:rPr>
              <a:t>-</a:t>
            </a:r>
            <a:r>
              <a:rPr lang="es" sz="2800">
                <a:solidFill>
                  <a:srgbClr val="F54132"/>
                </a:solidFill>
              </a:rPr>
              <a:t>DESCENT PARSER</a:t>
            </a:r>
            <a:endParaRPr sz="2800">
              <a:solidFill>
                <a:srgbClr val="F54132"/>
              </a:solidFill>
            </a:endParaRPr>
          </a:p>
        </p:txBody>
      </p:sp>
      <p:sp>
        <p:nvSpPr>
          <p:cNvPr id="413" name="Google Shape;413;p17"/>
          <p:cNvSpPr txBox="1"/>
          <p:nvPr>
            <p:ph idx="4294967295" type="subTitle"/>
          </p:nvPr>
        </p:nvSpPr>
        <p:spPr>
          <a:xfrm>
            <a:off x="191175" y="1550800"/>
            <a:ext cx="3566100" cy="302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The recursive-descent parser requires checking all the possible productions until the correct sequence is found. If there are no such combinations, this is considered an error. One important aspect of this parsing is the backtracking process, allowing the parser to go back and test another production of a non-terminal in the stack. </a:t>
            </a:r>
            <a:endParaRPr sz="1400"/>
          </a:p>
        </p:txBody>
      </p:sp>
      <p:sp>
        <p:nvSpPr>
          <p:cNvPr id="414" name="Google Shape;414;p17"/>
          <p:cNvSpPr txBox="1"/>
          <p:nvPr>
            <p:ph idx="4294967295" type="subTitle"/>
          </p:nvPr>
        </p:nvSpPr>
        <p:spPr>
          <a:xfrm>
            <a:off x="4300700" y="1133075"/>
            <a:ext cx="4523700" cy="302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t>I implemented this process by saving the previous input stack and production stack separately. When the input does not match a production, the current stacks will be overwritten to their previous versions, and a rule counter for the non-terminal is incremented to signify that the program should go to the next rule instead. If this counter reaches the total production count (last production), the parent non-terminal in the previous stack is read. This is done until a match is found, or until the history reaches the start state.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