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292" r:id="rId11"/>
    <p:sldId id="1293" r:id="rId12"/>
    <p:sldId id="1294" r:id="rId13"/>
    <p:sldId id="1295" r:id="rId14"/>
    <p:sldId id="1296" r:id="rId15"/>
    <p:sldId id="1323" r:id="rId16"/>
    <p:sldId id="1297" r:id="rId17"/>
    <p:sldId id="1288" r:id="rId18"/>
    <p:sldId id="1249" r:id="rId19"/>
  </p:sldIdLst>
  <p:sldSz cx="9144000" cy="5143500" type="screen16x9"/>
  <p:notesSz cx="6858000" cy="9144000"/>
  <p:custShowLst>
    <p:custShow name="Custom Show 1" id="0">
      <p:sldLst>
        <p:sld r:id="rId5"/>
        <p:sld r:id="rId7"/>
        <p:sld r:id="rId8"/>
        <p:sld r:id="rId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3" d="100"/>
          <a:sy n="103" d="100"/>
        </p:scale>
        <p:origin x="1138" y="77"/>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JERALD DAVID RAJ J</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a:t>
            </a:r>
            <a:r>
              <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rPr>
              <a:t>814721104027</a:t>
            </a: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4" name="Picture 3"/>
          <p:cNvPicPr>
            <a:picLocks noChangeAspect="1"/>
          </p:cNvPicPr>
          <p:nvPr/>
        </p:nvPicPr>
        <p:blipFill>
          <a:blip r:embed="rId2"/>
          <a:srcRect/>
          <a:stretch/>
        </p:blipFill>
        <p:spPr>
          <a:xfrm>
            <a:off x="1036043" y="1172845"/>
            <a:ext cx="7265588" cy="38277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4" name="Picture 3"/>
          <p:cNvPicPr>
            <a:picLocks noChangeAspect="1"/>
          </p:cNvPicPr>
          <p:nvPr/>
        </p:nvPicPr>
        <p:blipFill>
          <a:blip r:embed="rId2"/>
          <a:srcRect/>
          <a:stretch/>
        </p:blipFill>
        <p:spPr>
          <a:xfrm>
            <a:off x="948110" y="1148715"/>
            <a:ext cx="7261115" cy="3851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775"/>
            <a:ext cx="7886700" cy="471805"/>
          </a:xfrm>
        </p:spPr>
        <p:txBody>
          <a:bodyPr/>
          <a:lstStyle/>
          <a:p>
            <a:pPr algn="ctr"/>
            <a:r>
              <a:rPr lang="en-US" sz="2400" b="1">
                <a:solidFill>
                  <a:srgbClr val="00B0F0"/>
                </a:solidFill>
              </a:rPr>
              <a:t>404 error</a:t>
            </a:r>
          </a:p>
        </p:txBody>
      </p:sp>
      <p:pic>
        <p:nvPicPr>
          <p:cNvPr id="5" name="Picture 4"/>
          <p:cNvPicPr>
            <a:picLocks noChangeAspect="1"/>
          </p:cNvPicPr>
          <p:nvPr/>
        </p:nvPicPr>
        <p:blipFill>
          <a:blip r:embed="rId2"/>
          <a:srcRect/>
          <a:stretch/>
        </p:blipFill>
        <p:spPr>
          <a:xfrm>
            <a:off x="530138" y="748030"/>
            <a:ext cx="8083723" cy="42525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Advanced Collaboration Features</a:t>
            </a:r>
          </a:p>
          <a:p>
            <a:pPr marL="285750" indent="-285750">
              <a:buFont typeface="Arial" panose="020B0604020202020204" pitchFamily="34" charset="0"/>
              <a:buChar char="•"/>
            </a:pPr>
            <a:r>
              <a:rPr lang="en-US" dirty="0"/>
              <a:t>Integration with External Tools</a:t>
            </a:r>
          </a:p>
          <a:p>
            <a:pPr marL="285750" indent="-285750">
              <a:buFont typeface="Arial" panose="020B0604020202020204" pitchFamily="34" charset="0"/>
              <a:buChar char="•"/>
            </a:pPr>
            <a:r>
              <a:rPr lang="en-US" dirty="0"/>
              <a:t>Enhanced Security Measures</a:t>
            </a:r>
          </a:p>
          <a:p>
            <a:pPr marL="285750" indent="-285750">
              <a:buFont typeface="Arial" panose="020B0604020202020204" pitchFamily="34" charset="0"/>
              <a:buChar char="•"/>
            </a:pPr>
            <a:r>
              <a:rPr lang="en-US" dirty="0"/>
              <a:t>Mobile Application Support</a:t>
            </a:r>
          </a:p>
          <a:p>
            <a:pPr marL="285750" indent="-285750">
              <a:buFont typeface="Arial" panose="020B0604020202020204" pitchFamily="34" charset="0"/>
              <a:buChar char="•"/>
            </a:pPr>
            <a:r>
              <a:rPr lang="en-US" dirty="0"/>
              <a:t>Accessibility Features</a:t>
            </a:r>
          </a:p>
          <a:p>
            <a:pPr marL="285750" indent="-285750">
              <a:buFont typeface="Arial" panose="020B0604020202020204" pitchFamily="34" charset="0"/>
              <a:buChar char="•"/>
            </a:pPr>
            <a:r>
              <a:rPr lang="en-US" dirty="0"/>
              <a:t>Community and User Feedback Integration</a:t>
            </a:r>
          </a:p>
          <a:p>
            <a:pPr marL="285750" indent="-285750">
              <a:buFont typeface="Arial" panose="020B0604020202020204" pitchFamily="34" charset="0"/>
              <a:buChar char="•"/>
            </a:pPr>
            <a:r>
              <a:rPr lang="en-US" dirty="0"/>
              <a:t>Offline Access and Synchronization</a:t>
            </a:r>
          </a:p>
          <a:p>
            <a:pPr marL="285750" indent="-285750">
              <a:buFont typeface="Arial" panose="020B0604020202020204" pitchFamily="34" charset="0"/>
              <a:buChar char="•"/>
            </a:pPr>
            <a:r>
              <a:rPr lang="en-US" dirty="0"/>
              <a:t>Customizable Templates and Workflows</a:t>
            </a:r>
          </a:p>
          <a:p>
            <a:pPr marL="285750" indent="-285750">
              <a:buFont typeface="Arial" panose="020B0604020202020204" pitchFamily="34" charset="0"/>
              <a:buChar char="•"/>
            </a:pPr>
            <a:r>
              <a:rPr lang="en-US" dirty="0"/>
              <a:t>Analytics and Insights</a:t>
            </a:r>
          </a:p>
          <a:p>
            <a:pPr marL="285750" indent="-285750">
              <a:buFont typeface="Arial" panose="020B0604020202020204" pitchFamily="34" charset="0"/>
              <a:buChar cha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dirty="0"/>
              <a:t>The </a:t>
            </a:r>
            <a:r>
              <a:rPr lang="en-US" dirty="0" err="1"/>
              <a:t>NotesSphere</a:t>
            </a:r>
            <a:r>
              <a:rPr lang="en-US" dirty="0"/>
              <a:t>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dirty="0"/>
          </a:p>
          <a:p>
            <a:pPr algn="just"/>
            <a:r>
              <a:rPr lang="en-US" dirty="0"/>
              <a:t>Overall, the </a:t>
            </a:r>
            <a:r>
              <a:rPr lang="en-US" dirty="0" err="1"/>
              <a:t>NoteSphere</a:t>
            </a:r>
            <a:r>
              <a:rPr lang="en-US" dirty="0"/>
              <a:t>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162685"/>
            <a:ext cx="6635750" cy="3754874"/>
          </a:xfrm>
          <a:prstGeom prst="rect">
            <a:avLst/>
          </a:prstGeom>
          <a:noFill/>
        </p:spPr>
        <p:txBody>
          <a:bodyPr wrap="square" rtlCol="0">
            <a:spAutoFit/>
          </a:bodyPr>
          <a:lstStyle/>
          <a:p>
            <a:pPr algn="just"/>
            <a:r>
              <a:rPr lang="en-US" dirty="0" err="1"/>
              <a:t>Notesphere</a:t>
            </a:r>
            <a:r>
              <a:rPr lang="en-US" dirty="0"/>
              <a:t> is a web application designed with the objective of facilitating seamless note sharing among users. Built on the robust Django framework, the platform offers a user-friendly interface where individuals can effortlessly create, upload, access, and distribute notes within a secure environment.</a:t>
            </a:r>
          </a:p>
          <a:p>
            <a:pPr algn="just"/>
            <a:endParaRPr lang="en-US" dirty="0"/>
          </a:p>
          <a:p>
            <a:pPr algn="just"/>
            <a:r>
              <a:rPr lang="en-US" dirty="0"/>
              <a:t>Central to </a:t>
            </a:r>
            <a:r>
              <a:rPr lang="en-US" dirty="0" err="1"/>
              <a:t>Notesphere's</a:t>
            </a:r>
            <a:r>
              <a:rPr lang="en-US" dirty="0"/>
              <a:t> functionality is its emphasis on user security and privacy. Through the implementation of stringent security measures such as encrypted data transmission, secure user authentication protocols, and meticulous permission controls, the platform ensures the safeguarding of user information and content integrity.</a:t>
            </a:r>
          </a:p>
          <a:p>
            <a:pPr algn="just"/>
            <a:endParaRPr lang="en-US" dirty="0"/>
          </a:p>
          <a:p>
            <a:pPr algn="just"/>
            <a:r>
              <a:rPr lang="en-US" dirty="0"/>
              <a:t>By enabling users to register accounts, securely log in, and efficiently manage their notes, </a:t>
            </a:r>
            <a:r>
              <a:rPr lang="en-US" dirty="0" err="1"/>
              <a:t>Notesphere</a:t>
            </a:r>
            <a:r>
              <a:rPr lang="en-US" dirty="0"/>
              <a:t> fosters a collaborative ecosystem where knowledge exchange thrives. Whether for educational purposes, professional endeavors, or personal enrichment, </a:t>
            </a:r>
            <a:r>
              <a:rPr lang="en-US" dirty="0" err="1"/>
              <a:t>Notesphere</a:t>
            </a:r>
            <a:r>
              <a:rPr lang="en-US" dirty="0"/>
              <a:t> serves as a reliable tool for users to engage, collaborate, and organize their notes effectively.</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1183640" y="1119367"/>
            <a:ext cx="6776720" cy="3754874"/>
          </a:xfrm>
          <a:prstGeom prst="rect">
            <a:avLst/>
          </a:prstGeom>
          <a:noFill/>
        </p:spPr>
        <p:txBody>
          <a:bodyPr wrap="square" rtlCol="0">
            <a:spAutoFit/>
          </a:bodyPr>
          <a:lstStyle/>
          <a:p>
            <a:pPr algn="just"/>
            <a:r>
              <a:rPr lang="en-US" dirty="0"/>
              <a:t>In today's digitally driven world, the demand for efficient note-sharing platforms has escalated, spurred by the need for seamless collaboration and knowledge dissemination. However, existing solutions often fall short in providing a comprehensive, secure, and user-friendly environment for individuals to share and manage their notes effectively.</a:t>
            </a:r>
          </a:p>
          <a:p>
            <a:pPr algn="just"/>
            <a:endParaRPr lang="en-US" dirty="0"/>
          </a:p>
          <a:p>
            <a:pPr algn="just"/>
            <a:r>
              <a:rPr lang="en-US" b="1" dirty="0"/>
              <a:t>Inadequate Note-Sharing Solutions:</a:t>
            </a:r>
          </a:p>
          <a:p>
            <a:pPr algn="just"/>
            <a:r>
              <a:rPr lang="en-US" dirty="0"/>
              <a:t>Existing methods for sharing notes, such as email attachments or physical copies, are cumbersome and inefficient.</a:t>
            </a:r>
          </a:p>
          <a:p>
            <a:pPr algn="just"/>
            <a:endParaRPr lang="en-US" dirty="0"/>
          </a:p>
          <a:p>
            <a:pPr algn="just"/>
            <a:r>
              <a:rPr lang="en-US" b="1" dirty="0"/>
              <a:t>Security and Privacy Concerns:</a:t>
            </a:r>
          </a:p>
          <a:p>
            <a:pPr algn="just"/>
            <a:r>
              <a:rPr lang="en-US" dirty="0"/>
              <a:t>Users are increasingly concerned about the security and privacy of their data when using online platforms.</a:t>
            </a:r>
          </a:p>
          <a:p>
            <a:pPr algn="just"/>
            <a:endParaRPr lang="en-US" dirty="0"/>
          </a:p>
          <a:p>
            <a:pPr algn="just"/>
            <a:r>
              <a:rPr lang="en-US" b="1" dirty="0"/>
              <a:t>Lack of Comprehensive Platform:</a:t>
            </a:r>
          </a:p>
          <a:p>
            <a:pPr algn="just"/>
            <a:r>
              <a:rPr lang="en-US" dirty="0"/>
              <a:t>There is a clear gap in the market for a comprehensive note-sharing web application that addresses the shortcomings of existing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dirty="0" err="1"/>
              <a:t>NoteSphere</a:t>
            </a:r>
            <a:r>
              <a:rPr lang="en-US" dirty="0"/>
              <a:t> is an innovative web application designed to address the existing gap in the market for a comprehensive note-sharing platform. Leveraging cutting-edge technologies, </a:t>
            </a:r>
            <a:r>
              <a:rPr lang="en-US" dirty="0" err="1"/>
              <a:t>NoteSphere</a:t>
            </a:r>
            <a:r>
              <a:rPr lang="en-US" dirty="0"/>
              <a:t> aims to transform the way individuals share, collaborate, and manage their notes seamlessly.</a:t>
            </a:r>
          </a:p>
          <a:p>
            <a:endParaRPr lang="en-US" dirty="0"/>
          </a:p>
          <a:p>
            <a:r>
              <a:rPr lang="en-US" b="1" dirty="0"/>
              <a:t>Intuitive Interface: </a:t>
            </a:r>
            <a:r>
              <a:rPr lang="en-US" dirty="0" err="1"/>
              <a:t>NoteSphere</a:t>
            </a:r>
            <a:r>
              <a:rPr lang="en-US" dirty="0"/>
              <a:t> boasts a user-friendly interface, ensuring effortless navigation and accessibility for users of all skill levels.</a:t>
            </a:r>
          </a:p>
          <a:p>
            <a:endParaRPr lang="en-US" dirty="0"/>
          </a:p>
          <a:p>
            <a:r>
              <a:rPr lang="en-US" b="1" dirty="0"/>
              <a:t>Advanced Collaboration Tools</a:t>
            </a:r>
            <a:r>
              <a:rPr lang="en-US" dirty="0"/>
              <a:t>: Unlike conventional note-sharing platforms, </a:t>
            </a:r>
            <a:r>
              <a:rPr lang="en-US" dirty="0" err="1"/>
              <a:t>NoteSphere</a:t>
            </a:r>
            <a:r>
              <a:rPr lang="en-US" dirty="0"/>
              <a:t> offers advanced collaboration tools to facilitate seamless interaction among users.</a:t>
            </a:r>
          </a:p>
          <a:p>
            <a:endParaRPr lang="en-US" dirty="0"/>
          </a:p>
          <a:p>
            <a:r>
              <a:rPr lang="en-US" b="1" dirty="0"/>
              <a:t>Cross-Platform Compatibility: </a:t>
            </a:r>
            <a:r>
              <a:rPr lang="en-US" dirty="0" err="1"/>
              <a:t>NoteSphere</a:t>
            </a:r>
            <a:r>
              <a:rPr lang="en-US" dirty="0"/>
              <a:t> is designed to be compatible across multiple devices and operating systems, ensuring users can access their notes anytime, anywhere.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930371"/>
          </a:xfrm>
          <a:prstGeom prst="rect">
            <a:avLst/>
          </a:prstGeom>
          <a:noFill/>
        </p:spPr>
        <p:txBody>
          <a:bodyPr wrap="square">
            <a:spAutoFit/>
          </a:bodyPr>
          <a:lstStyle/>
          <a:p>
            <a:pPr algn="just">
              <a:lnSpc>
                <a:spcPct val="150000"/>
              </a:lnSpc>
            </a:pPr>
            <a:endParaRPr lang="en-US" b="0" i="0" dirty="0">
              <a:solidFill>
                <a:srgbClr val="374151"/>
              </a:solidFill>
              <a:effectLst/>
              <a:latin typeface="+mj-lt"/>
              <a:cs typeface="Times New Roman" panose="02020603050405020304" pitchFamily="18" charset="0"/>
            </a:endParaRPr>
          </a:p>
          <a:p>
            <a:pPr algn="just">
              <a:lnSpc>
                <a:spcPct val="150000"/>
              </a:lnSpc>
            </a:pPr>
            <a:r>
              <a:rPr lang="en-US" b="0" i="0" dirty="0">
                <a:solidFill>
                  <a:srgbClr val="374151"/>
                </a:solidFill>
                <a:effectLst/>
                <a:latin typeface="+mj-lt"/>
                <a:cs typeface="Times New Roman" panose="02020603050405020304" pitchFamily="18" charset="0"/>
              </a:rPr>
              <a:t>The </a:t>
            </a:r>
            <a:r>
              <a:rPr lang="en-US" b="0" i="0" dirty="0" err="1">
                <a:solidFill>
                  <a:srgbClr val="374151"/>
                </a:solidFill>
                <a:effectLst/>
                <a:latin typeface="+mj-lt"/>
                <a:cs typeface="Times New Roman" panose="02020603050405020304" pitchFamily="18" charset="0"/>
              </a:rPr>
              <a:t>NoteSphere</a:t>
            </a:r>
            <a:r>
              <a:rPr lang="en-US" b="0" i="0" dirty="0">
                <a:solidFill>
                  <a:srgbClr val="374151"/>
                </a:solidFill>
                <a:effectLst/>
                <a:latin typeface="+mj-lt"/>
                <a:cs typeface="Times New Roman" panose="02020603050405020304" pitchFamily="18" charset="0"/>
              </a:rPr>
              <a:t> Web Application built on the Django framework offers a robust solution to the challenges encountered in note-taking, organization, and sharing. Here's how the application addresses each problem:</a:t>
            </a:r>
          </a:p>
          <a:p>
            <a:pPr algn="just">
              <a:lnSpc>
                <a:spcPct val="150000"/>
              </a:lnSpc>
            </a:pPr>
            <a:endParaRPr lang="en-US" b="1" i="0" dirty="0">
              <a:solidFill>
                <a:srgbClr val="374151"/>
              </a:solidFill>
              <a:effectLst/>
              <a:latin typeface="+mj-lt"/>
              <a:cs typeface="Times New Roman" panose="02020603050405020304" pitchFamily="18" charset="0"/>
            </a:endParaRPr>
          </a:p>
          <a:p>
            <a:pPr algn="just">
              <a:lnSpc>
                <a:spcPct val="150000"/>
              </a:lnSpc>
            </a:pPr>
            <a:r>
              <a:rPr lang="en-US" b="1" i="0" dirty="0">
                <a:solidFill>
                  <a:srgbClr val="374151"/>
                </a:solidFill>
                <a:effectLst/>
                <a:latin typeface="+mj-lt"/>
                <a:cs typeface="Times New Roman" panose="02020603050405020304" pitchFamily="18" charset="0"/>
              </a:rPr>
              <a:t>Centralized Platform:</a:t>
            </a:r>
          </a:p>
          <a:p>
            <a:pPr algn="just">
              <a:lnSpc>
                <a:spcPct val="150000"/>
              </a:lnSpc>
            </a:pPr>
            <a:r>
              <a:rPr lang="en-US" b="0" i="0" dirty="0">
                <a:solidFill>
                  <a:srgbClr val="374151"/>
                </a:solidFill>
                <a:effectLst/>
                <a:latin typeface="+mj-lt"/>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dirty="0">
                <a:solidFill>
                  <a:srgbClr val="374151"/>
                </a:solidFill>
                <a:effectLst/>
                <a:latin typeface="+mj-lt"/>
                <a:cs typeface="Times New Roman" panose="02020603050405020304" pitchFamily="18" charset="0"/>
              </a:rPr>
              <a:t>Security Measures:</a:t>
            </a:r>
          </a:p>
          <a:p>
            <a:pPr algn="just">
              <a:lnSpc>
                <a:spcPct val="150000"/>
              </a:lnSpc>
            </a:pPr>
            <a:r>
              <a:rPr lang="en-US" b="0" i="0" dirty="0">
                <a:solidFill>
                  <a:srgbClr val="374151"/>
                </a:solidFill>
                <a:effectLst/>
                <a:latin typeface="+mj-lt"/>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pic>
        <p:nvPicPr>
          <p:cNvPr id="6" name="Picture 5">
            <a:extLst>
              <a:ext uri="{FF2B5EF4-FFF2-40B4-BE49-F238E27FC236}">
                <a16:creationId xmlns:a16="http://schemas.microsoft.com/office/drawing/2014/main" id="{FBDE4CE3-B5B6-610C-8A72-24A87017B881}"/>
              </a:ext>
            </a:extLst>
          </p:cNvPr>
          <p:cNvPicPr>
            <a:picLocks noChangeAspect="1"/>
          </p:cNvPicPr>
          <p:nvPr/>
        </p:nvPicPr>
        <p:blipFill>
          <a:blip r:embed="rId2"/>
          <a:stretch>
            <a:fillRect/>
          </a:stretch>
        </p:blipFill>
        <p:spPr>
          <a:xfrm>
            <a:off x="1071936" y="1065075"/>
            <a:ext cx="7000128" cy="33954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4" name="Picture 3"/>
          <p:cNvPicPr>
            <a:picLocks noChangeAspect="1"/>
          </p:cNvPicPr>
          <p:nvPr/>
        </p:nvPicPr>
        <p:blipFill>
          <a:blip r:embed="rId2"/>
          <a:srcRect/>
          <a:stretch/>
        </p:blipFill>
        <p:spPr>
          <a:xfrm>
            <a:off x="860194" y="1149350"/>
            <a:ext cx="7302961" cy="3851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4" name="Picture 3"/>
          <p:cNvPicPr>
            <a:picLocks noChangeAspect="1"/>
          </p:cNvPicPr>
          <p:nvPr/>
        </p:nvPicPr>
        <p:blipFill>
          <a:blip r:embed="rId2"/>
          <a:srcRect/>
          <a:stretch/>
        </p:blipFill>
        <p:spPr>
          <a:xfrm>
            <a:off x="891717" y="1089660"/>
            <a:ext cx="7408826" cy="391096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42</TotalTime>
  <Words>757</Words>
  <Application>Microsoft Office PowerPoint</Application>
  <PresentationFormat>On-screen Show (16:9)</PresentationFormat>
  <Paragraphs>67</Paragraphs>
  <Slides>15</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Login page</vt:lpstr>
      <vt:lpstr>Student’s login</vt:lpstr>
      <vt:lpstr>Student’s page</vt:lpstr>
      <vt:lpstr>Teacher’s login</vt:lpstr>
      <vt:lpstr>Teacher’s Page</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JEGADEESH J</cp:lastModifiedBy>
  <cp:revision>14</cp:revision>
  <dcterms:created xsi:type="dcterms:W3CDTF">2024-04-10T04:16:53Z</dcterms:created>
  <dcterms:modified xsi:type="dcterms:W3CDTF">2024-04-10T14:13:15Z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