
<file path=[Content_Types].xml><?xml version="1.0" encoding="utf-8"?>
<Types xmlns="http://schemas.openxmlformats.org/package/2006/content-types">
  <Default Extension="jpeg" ContentType="image/jpeg"/>
  <Default Extension="m4a" ContentType="audio/mp4"/>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6" r:id="rId5"/>
    <p:sldId id="257" r:id="rId6"/>
    <p:sldId id="258" r:id="rId7"/>
    <p:sldId id="261" r:id="rId8"/>
    <p:sldId id="262" r:id="rId9"/>
    <p:sldId id="259" r:id="rId10"/>
    <p:sldId id="263"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152" d="100"/>
          <a:sy n="152" d="100"/>
        </p:scale>
        <p:origin x="2108" y="1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725B78-73DA-4BFD-B675-72DF10E6F09F}" type="doc">
      <dgm:prSet loTypeId="urn:microsoft.com/office/officeart/2005/8/layout/vList2" loCatId="list" qsTypeId="urn:microsoft.com/office/officeart/2005/8/quickstyle/simple4" qsCatId="simple" csTypeId="urn:microsoft.com/office/officeart/2005/8/colors/colorful2" csCatId="colorful"/>
      <dgm:spPr/>
      <dgm:t>
        <a:bodyPr/>
        <a:lstStyle/>
        <a:p>
          <a:endParaRPr lang="en-US"/>
        </a:p>
      </dgm:t>
    </dgm:pt>
    <dgm:pt modelId="{9A9BBA63-4BF8-4D4C-9AFF-E2C3182F2282}">
      <dgm:prSet/>
      <dgm:spPr/>
      <dgm:t>
        <a:bodyPr/>
        <a:lstStyle/>
        <a:p>
          <a:r>
            <a:rPr lang="en-US"/>
            <a:t>Lag + time features are critical</a:t>
          </a:r>
        </a:p>
      </dgm:t>
    </dgm:pt>
    <dgm:pt modelId="{BF08809A-19D1-491C-9E6F-43B46F5A3620}" type="parTrans" cxnId="{E3B0A506-50CC-4304-A934-19F8A81D9E0E}">
      <dgm:prSet/>
      <dgm:spPr/>
      <dgm:t>
        <a:bodyPr/>
        <a:lstStyle/>
        <a:p>
          <a:endParaRPr lang="en-US"/>
        </a:p>
      </dgm:t>
    </dgm:pt>
    <dgm:pt modelId="{96A3A624-450C-4C2C-A4B3-3C86B2D87C31}" type="sibTrans" cxnId="{E3B0A506-50CC-4304-A934-19F8A81D9E0E}">
      <dgm:prSet/>
      <dgm:spPr/>
      <dgm:t>
        <a:bodyPr/>
        <a:lstStyle/>
        <a:p>
          <a:endParaRPr lang="en-US"/>
        </a:p>
      </dgm:t>
    </dgm:pt>
    <dgm:pt modelId="{8CD4047A-4CC3-4FB1-97FC-6D9A52753F85}">
      <dgm:prSet/>
      <dgm:spPr/>
      <dgm:t>
        <a:bodyPr/>
        <a:lstStyle/>
        <a:p>
          <a:r>
            <a:rPr lang="en-US"/>
            <a:t>VAE-generated data enhances training</a:t>
          </a:r>
        </a:p>
      </dgm:t>
    </dgm:pt>
    <dgm:pt modelId="{9F973E3F-829B-4A66-9843-649A664724DB}" type="parTrans" cxnId="{42641F28-BDCF-4051-9EB9-A55E4C92DF50}">
      <dgm:prSet/>
      <dgm:spPr/>
      <dgm:t>
        <a:bodyPr/>
        <a:lstStyle/>
        <a:p>
          <a:endParaRPr lang="en-US"/>
        </a:p>
      </dgm:t>
    </dgm:pt>
    <dgm:pt modelId="{6CCBE63F-693E-4088-9932-A368C4D960E4}" type="sibTrans" cxnId="{42641F28-BDCF-4051-9EB9-A55E4C92DF50}">
      <dgm:prSet/>
      <dgm:spPr/>
      <dgm:t>
        <a:bodyPr/>
        <a:lstStyle/>
        <a:p>
          <a:endParaRPr lang="en-US"/>
        </a:p>
      </dgm:t>
    </dgm:pt>
    <dgm:pt modelId="{E7B0BD42-9C8F-4F75-BDB2-951DBDE29454}">
      <dgm:prSet/>
      <dgm:spPr/>
      <dgm:t>
        <a:bodyPr/>
        <a:lstStyle/>
        <a:p>
          <a:r>
            <a:rPr lang="en-US"/>
            <a:t>LSTM outperforms simpler models in time-series</a:t>
          </a:r>
        </a:p>
      </dgm:t>
    </dgm:pt>
    <dgm:pt modelId="{995F26C4-5641-4349-847B-656F90DDDBE8}" type="parTrans" cxnId="{C3E4E89E-AD6C-4D6A-BFE3-95472FB4DB42}">
      <dgm:prSet/>
      <dgm:spPr/>
      <dgm:t>
        <a:bodyPr/>
        <a:lstStyle/>
        <a:p>
          <a:endParaRPr lang="en-US"/>
        </a:p>
      </dgm:t>
    </dgm:pt>
    <dgm:pt modelId="{B74C78EC-79E2-4B49-B75D-01647BD6C408}" type="sibTrans" cxnId="{C3E4E89E-AD6C-4D6A-BFE3-95472FB4DB42}">
      <dgm:prSet/>
      <dgm:spPr/>
      <dgm:t>
        <a:bodyPr/>
        <a:lstStyle/>
        <a:p>
          <a:endParaRPr lang="en-US"/>
        </a:p>
      </dgm:t>
    </dgm:pt>
    <dgm:pt modelId="{14B37C62-62F7-4680-8721-DB479C38C66A}" type="pres">
      <dgm:prSet presAssocID="{E4725B78-73DA-4BFD-B675-72DF10E6F09F}" presName="linear" presStyleCnt="0">
        <dgm:presLayoutVars>
          <dgm:animLvl val="lvl"/>
          <dgm:resizeHandles val="exact"/>
        </dgm:presLayoutVars>
      </dgm:prSet>
      <dgm:spPr/>
    </dgm:pt>
    <dgm:pt modelId="{17B1FB02-B220-4E6D-B151-AB0386BE7150}" type="pres">
      <dgm:prSet presAssocID="{9A9BBA63-4BF8-4D4C-9AFF-E2C3182F2282}" presName="parentText" presStyleLbl="node1" presStyleIdx="0" presStyleCnt="3">
        <dgm:presLayoutVars>
          <dgm:chMax val="0"/>
          <dgm:bulletEnabled val="1"/>
        </dgm:presLayoutVars>
      </dgm:prSet>
      <dgm:spPr/>
    </dgm:pt>
    <dgm:pt modelId="{3399FBDF-1F7F-4D27-B118-6773D839BE48}" type="pres">
      <dgm:prSet presAssocID="{96A3A624-450C-4C2C-A4B3-3C86B2D87C31}" presName="spacer" presStyleCnt="0"/>
      <dgm:spPr/>
    </dgm:pt>
    <dgm:pt modelId="{8BB2C88D-3C81-4884-972E-2A2D441FA657}" type="pres">
      <dgm:prSet presAssocID="{8CD4047A-4CC3-4FB1-97FC-6D9A52753F85}" presName="parentText" presStyleLbl="node1" presStyleIdx="1" presStyleCnt="3">
        <dgm:presLayoutVars>
          <dgm:chMax val="0"/>
          <dgm:bulletEnabled val="1"/>
        </dgm:presLayoutVars>
      </dgm:prSet>
      <dgm:spPr/>
    </dgm:pt>
    <dgm:pt modelId="{9B0E469A-12DC-4BEF-8FDE-2A2E7FFAEEDB}" type="pres">
      <dgm:prSet presAssocID="{6CCBE63F-693E-4088-9932-A368C4D960E4}" presName="spacer" presStyleCnt="0"/>
      <dgm:spPr/>
    </dgm:pt>
    <dgm:pt modelId="{6FB4887A-7B30-4FB2-B1CB-219656304AAC}" type="pres">
      <dgm:prSet presAssocID="{E7B0BD42-9C8F-4F75-BDB2-951DBDE29454}" presName="parentText" presStyleLbl="node1" presStyleIdx="2" presStyleCnt="3">
        <dgm:presLayoutVars>
          <dgm:chMax val="0"/>
          <dgm:bulletEnabled val="1"/>
        </dgm:presLayoutVars>
      </dgm:prSet>
      <dgm:spPr/>
    </dgm:pt>
  </dgm:ptLst>
  <dgm:cxnLst>
    <dgm:cxn modelId="{8ED53805-7C91-45B2-82C1-16FA8C23930F}" type="presOf" srcId="{E4725B78-73DA-4BFD-B675-72DF10E6F09F}" destId="{14B37C62-62F7-4680-8721-DB479C38C66A}" srcOrd="0" destOrd="0" presId="urn:microsoft.com/office/officeart/2005/8/layout/vList2"/>
    <dgm:cxn modelId="{E3B0A506-50CC-4304-A934-19F8A81D9E0E}" srcId="{E4725B78-73DA-4BFD-B675-72DF10E6F09F}" destId="{9A9BBA63-4BF8-4D4C-9AFF-E2C3182F2282}" srcOrd="0" destOrd="0" parTransId="{BF08809A-19D1-491C-9E6F-43B46F5A3620}" sibTransId="{96A3A624-450C-4C2C-A4B3-3C86B2D87C31}"/>
    <dgm:cxn modelId="{42641F28-BDCF-4051-9EB9-A55E4C92DF50}" srcId="{E4725B78-73DA-4BFD-B675-72DF10E6F09F}" destId="{8CD4047A-4CC3-4FB1-97FC-6D9A52753F85}" srcOrd="1" destOrd="0" parTransId="{9F973E3F-829B-4A66-9843-649A664724DB}" sibTransId="{6CCBE63F-693E-4088-9932-A368C4D960E4}"/>
    <dgm:cxn modelId="{C3E4E89E-AD6C-4D6A-BFE3-95472FB4DB42}" srcId="{E4725B78-73DA-4BFD-B675-72DF10E6F09F}" destId="{E7B0BD42-9C8F-4F75-BDB2-951DBDE29454}" srcOrd="2" destOrd="0" parTransId="{995F26C4-5641-4349-847B-656F90DDDBE8}" sibTransId="{B74C78EC-79E2-4B49-B75D-01647BD6C408}"/>
    <dgm:cxn modelId="{7A4374BF-3E97-4C4C-B6EA-430A70BC5A26}" type="presOf" srcId="{E7B0BD42-9C8F-4F75-BDB2-951DBDE29454}" destId="{6FB4887A-7B30-4FB2-B1CB-219656304AAC}" srcOrd="0" destOrd="0" presId="urn:microsoft.com/office/officeart/2005/8/layout/vList2"/>
    <dgm:cxn modelId="{5FB7D7EE-94D0-4009-A64A-A197EF18BFB7}" type="presOf" srcId="{8CD4047A-4CC3-4FB1-97FC-6D9A52753F85}" destId="{8BB2C88D-3C81-4884-972E-2A2D441FA657}" srcOrd="0" destOrd="0" presId="urn:microsoft.com/office/officeart/2005/8/layout/vList2"/>
    <dgm:cxn modelId="{ECA2E6F9-A960-4D1A-94D3-A831953CAED7}" type="presOf" srcId="{9A9BBA63-4BF8-4D4C-9AFF-E2C3182F2282}" destId="{17B1FB02-B220-4E6D-B151-AB0386BE7150}" srcOrd="0" destOrd="0" presId="urn:microsoft.com/office/officeart/2005/8/layout/vList2"/>
    <dgm:cxn modelId="{D41C01AF-2368-47D3-98EF-F3D235BE3D3C}" type="presParOf" srcId="{14B37C62-62F7-4680-8721-DB479C38C66A}" destId="{17B1FB02-B220-4E6D-B151-AB0386BE7150}" srcOrd="0" destOrd="0" presId="urn:microsoft.com/office/officeart/2005/8/layout/vList2"/>
    <dgm:cxn modelId="{CB51952C-BFED-4000-A4E5-DC9593579736}" type="presParOf" srcId="{14B37C62-62F7-4680-8721-DB479C38C66A}" destId="{3399FBDF-1F7F-4D27-B118-6773D839BE48}" srcOrd="1" destOrd="0" presId="urn:microsoft.com/office/officeart/2005/8/layout/vList2"/>
    <dgm:cxn modelId="{44E777D5-DA98-4176-A6AE-EA365AAE1F2A}" type="presParOf" srcId="{14B37C62-62F7-4680-8721-DB479C38C66A}" destId="{8BB2C88D-3C81-4884-972E-2A2D441FA657}" srcOrd="2" destOrd="0" presId="urn:microsoft.com/office/officeart/2005/8/layout/vList2"/>
    <dgm:cxn modelId="{39233F42-9E07-4CDD-8AA2-047BA6CFAE92}" type="presParOf" srcId="{14B37C62-62F7-4680-8721-DB479C38C66A}" destId="{9B0E469A-12DC-4BEF-8FDE-2A2E7FFAEEDB}" srcOrd="3" destOrd="0" presId="urn:microsoft.com/office/officeart/2005/8/layout/vList2"/>
    <dgm:cxn modelId="{E559FFF4-56D3-456C-A0E0-0C097074098B}" type="presParOf" srcId="{14B37C62-62F7-4680-8721-DB479C38C66A}" destId="{6FB4887A-7B30-4FB2-B1CB-219656304AAC}"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B1FB02-B220-4E6D-B151-AB0386BE7150}">
      <dsp:nvSpPr>
        <dsp:cNvPr id="0" name=""/>
        <dsp:cNvSpPr/>
      </dsp:nvSpPr>
      <dsp:spPr>
        <a:xfrm>
          <a:off x="0" y="99860"/>
          <a:ext cx="6666833" cy="1670759"/>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Lag + time features are critical</a:t>
          </a:r>
        </a:p>
      </dsp:txBody>
      <dsp:txXfrm>
        <a:off x="81560" y="181420"/>
        <a:ext cx="6503713" cy="1507639"/>
      </dsp:txXfrm>
    </dsp:sp>
    <dsp:sp modelId="{8BB2C88D-3C81-4884-972E-2A2D441FA657}">
      <dsp:nvSpPr>
        <dsp:cNvPr id="0" name=""/>
        <dsp:cNvSpPr/>
      </dsp:nvSpPr>
      <dsp:spPr>
        <a:xfrm>
          <a:off x="0" y="1891580"/>
          <a:ext cx="6666833" cy="1670759"/>
        </a:xfrm>
        <a:prstGeom prst="roundRect">
          <a:avLst/>
        </a:prstGeom>
        <a:gradFill rotWithShape="0">
          <a:gsLst>
            <a:gs pos="0">
              <a:schemeClr val="accent2">
                <a:hueOff val="3221807"/>
                <a:satOff val="-9246"/>
                <a:lumOff val="-14805"/>
                <a:alphaOff val="0"/>
                <a:satMod val="103000"/>
                <a:lumMod val="102000"/>
                <a:tint val="94000"/>
              </a:schemeClr>
            </a:gs>
            <a:gs pos="50000">
              <a:schemeClr val="accent2">
                <a:hueOff val="3221807"/>
                <a:satOff val="-9246"/>
                <a:lumOff val="-14805"/>
                <a:alphaOff val="0"/>
                <a:satMod val="110000"/>
                <a:lumMod val="100000"/>
                <a:shade val="100000"/>
              </a:schemeClr>
            </a:gs>
            <a:gs pos="100000">
              <a:schemeClr val="accent2">
                <a:hueOff val="3221807"/>
                <a:satOff val="-9246"/>
                <a:lumOff val="-1480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VAE-generated data enhances training</a:t>
          </a:r>
        </a:p>
      </dsp:txBody>
      <dsp:txXfrm>
        <a:off x="81560" y="1973140"/>
        <a:ext cx="6503713" cy="1507639"/>
      </dsp:txXfrm>
    </dsp:sp>
    <dsp:sp modelId="{6FB4887A-7B30-4FB2-B1CB-219656304AAC}">
      <dsp:nvSpPr>
        <dsp:cNvPr id="0" name=""/>
        <dsp:cNvSpPr/>
      </dsp:nvSpPr>
      <dsp:spPr>
        <a:xfrm>
          <a:off x="0" y="3683300"/>
          <a:ext cx="6666833" cy="1670759"/>
        </a:xfrm>
        <a:prstGeom prst="round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60020" tIns="160020" rIns="160020" bIns="160020" numCol="1" spcCol="1270" anchor="ctr" anchorCtr="0">
          <a:noAutofit/>
        </a:bodyPr>
        <a:lstStyle/>
        <a:p>
          <a:pPr marL="0" lvl="0" indent="0" algn="l" defTabSz="1866900">
            <a:lnSpc>
              <a:spcPct val="90000"/>
            </a:lnSpc>
            <a:spcBef>
              <a:spcPct val="0"/>
            </a:spcBef>
            <a:spcAft>
              <a:spcPct val="35000"/>
            </a:spcAft>
            <a:buNone/>
          </a:pPr>
          <a:r>
            <a:rPr lang="en-US" sz="4200" kern="1200"/>
            <a:t>LSTM outperforms simpler models in time-series</a:t>
          </a:r>
        </a:p>
      </dsp:txBody>
      <dsp:txXfrm>
        <a:off x="81560" y="3764860"/>
        <a:ext cx="6503713" cy="1507639"/>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8CA7F-A210-BE30-5C5A-FD2FA5BE8E2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916C909-9D50-1659-4165-8D4CA567DE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22867B-B8FB-6F34-7988-4DA1F2CDBC23}"/>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5" name="Footer Placeholder 4">
            <a:extLst>
              <a:ext uri="{FF2B5EF4-FFF2-40B4-BE49-F238E27FC236}">
                <a16:creationId xmlns:a16="http://schemas.microsoft.com/office/drawing/2014/main" id="{7B924D89-A77F-CC6E-A3D9-4EC8B3AB11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E2ACBB0-3AC8-0121-9A67-DDCA8D0C32B8}"/>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26822016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F87945-1AF1-17F2-A3DB-F47A176C79A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4E961C-C73F-8EE5-05D0-EAF33FC9F1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491A21A-0457-13E6-3D19-E28788B03E0D}"/>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5" name="Footer Placeholder 4">
            <a:extLst>
              <a:ext uri="{FF2B5EF4-FFF2-40B4-BE49-F238E27FC236}">
                <a16:creationId xmlns:a16="http://schemas.microsoft.com/office/drawing/2014/main" id="{2BC22DC8-3C81-DED4-7E02-9DB0E4D7FA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FBF613-7F56-792B-1E5C-F98ACA91EE16}"/>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1967978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862684-37FE-946C-6AC4-88C980B8374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32E536F-8D91-1A02-0B7F-B566B4FFB31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EE5A92-44F3-C550-432D-AAD7D967B4B7}"/>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5" name="Footer Placeholder 4">
            <a:extLst>
              <a:ext uri="{FF2B5EF4-FFF2-40B4-BE49-F238E27FC236}">
                <a16:creationId xmlns:a16="http://schemas.microsoft.com/office/drawing/2014/main" id="{D423A2BF-C495-50FF-049B-B438D806F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5EAB4E5-5A5A-9D2B-02A1-4E0E82D90F64}"/>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3622801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F1EBC9-4D6A-16A2-99E7-F7EF47FCC5E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EAE215-1684-464F-4584-43EC6CA54E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DD5230-0185-D348-626B-DE33EB476AE8}"/>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5" name="Footer Placeholder 4">
            <a:extLst>
              <a:ext uri="{FF2B5EF4-FFF2-40B4-BE49-F238E27FC236}">
                <a16:creationId xmlns:a16="http://schemas.microsoft.com/office/drawing/2014/main" id="{204B7B28-972A-2C09-56B3-6B8219C230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709CA71-213C-B483-F976-171CA7D28D1F}"/>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1071126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D1E8B-437D-2AC9-8EBC-3A0A7D6E27F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664FDA0-4C81-A94D-0AB3-8517406C9B7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E686D9C-37CF-D3FE-ACE1-788891CB408D}"/>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5" name="Footer Placeholder 4">
            <a:extLst>
              <a:ext uri="{FF2B5EF4-FFF2-40B4-BE49-F238E27FC236}">
                <a16:creationId xmlns:a16="http://schemas.microsoft.com/office/drawing/2014/main" id="{348E544E-529E-B6FD-E7F0-C4988B4A0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1DC1B8-ECC4-2C90-688C-B207D24F1B31}"/>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27074521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9FB77-BE5F-49D0-80A5-E34C47124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78CE2A7-039B-D813-0077-9393F00BC29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32E847E-A209-3B2A-B677-DD9FF07F443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9FC86BB-36BF-1E15-4EA0-613B1E7A93FE}"/>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6" name="Footer Placeholder 5">
            <a:extLst>
              <a:ext uri="{FF2B5EF4-FFF2-40B4-BE49-F238E27FC236}">
                <a16:creationId xmlns:a16="http://schemas.microsoft.com/office/drawing/2014/main" id="{70BCE47E-F55F-EAAC-D083-B32F9CA03F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6D3D12C-B6CF-6F5A-9292-87F101C6C8AE}"/>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10695884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99166-2559-CC8E-90D9-DA05AD6C97D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C79CCB7-90D5-FB41-320D-B0E6BFCA4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2B3DC1-23F5-4CB7-078F-DBFAAFA8962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26CB73-A650-7C03-D0A9-8C3F8EB2AC7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F03A4B-D8EA-3351-2341-1F19EA2F4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56C84A-BAE9-2199-A006-5A435844068C}"/>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8" name="Footer Placeholder 7">
            <a:extLst>
              <a:ext uri="{FF2B5EF4-FFF2-40B4-BE49-F238E27FC236}">
                <a16:creationId xmlns:a16="http://schemas.microsoft.com/office/drawing/2014/main" id="{C2DE3688-331E-715B-1E8B-C94383B40D2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C92DD0-C32D-25B6-1797-34E8600FFBBD}"/>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23934159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CBEA0-909C-BF6E-6742-5A46AA3F8B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2D9A3D1-B1DE-49C9-EFCB-7DF0237FE40B}"/>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4" name="Footer Placeholder 3">
            <a:extLst>
              <a:ext uri="{FF2B5EF4-FFF2-40B4-BE49-F238E27FC236}">
                <a16:creationId xmlns:a16="http://schemas.microsoft.com/office/drawing/2014/main" id="{4B585892-87CF-EF66-E94D-0D2FCC08F1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6E4A80-9604-97A9-4992-4EF1F23AD7A0}"/>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37092488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6B60993-9AB6-9345-2175-007C33A1F000}"/>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3" name="Footer Placeholder 2">
            <a:extLst>
              <a:ext uri="{FF2B5EF4-FFF2-40B4-BE49-F238E27FC236}">
                <a16:creationId xmlns:a16="http://schemas.microsoft.com/office/drawing/2014/main" id="{79174A29-52BD-7C0D-5FE6-835E804FA4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463CB3-9034-E430-5063-37B926C19A53}"/>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1687502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F535-EC11-B478-7C99-F379798952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F231C3D-6C4F-4EDC-3902-4574E41557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BD116E6-9949-4871-8A21-9B63D01E08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2CEE155-D180-32D5-C678-B169706ED18A}"/>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6" name="Footer Placeholder 5">
            <a:extLst>
              <a:ext uri="{FF2B5EF4-FFF2-40B4-BE49-F238E27FC236}">
                <a16:creationId xmlns:a16="http://schemas.microsoft.com/office/drawing/2014/main" id="{D5E8FFB3-865C-3ED0-D77F-BC3B4E3BFC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429E34-A979-575F-15BF-57CB94A2A5A0}"/>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28515190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1D15-601E-F446-49FF-662689FA16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5A18EA6-D303-ADF6-C8E2-94E3E4B15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77E59F2-44E1-1328-1231-50481423A2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49063A-C18F-96E0-5918-DFAF38F07842}"/>
              </a:ext>
            </a:extLst>
          </p:cNvPr>
          <p:cNvSpPr>
            <a:spLocks noGrp="1"/>
          </p:cNvSpPr>
          <p:nvPr>
            <p:ph type="dt" sz="half" idx="10"/>
          </p:nvPr>
        </p:nvSpPr>
        <p:spPr/>
        <p:txBody>
          <a:bodyPr/>
          <a:lstStyle/>
          <a:p>
            <a:fld id="{3CF7684D-9BE0-4728-B51A-DA988495E88B}" type="datetimeFigureOut">
              <a:rPr lang="en-US" smtClean="0"/>
              <a:t>4/30/2025</a:t>
            </a:fld>
            <a:endParaRPr lang="en-US"/>
          </a:p>
        </p:txBody>
      </p:sp>
      <p:sp>
        <p:nvSpPr>
          <p:cNvPr id="6" name="Footer Placeholder 5">
            <a:extLst>
              <a:ext uri="{FF2B5EF4-FFF2-40B4-BE49-F238E27FC236}">
                <a16:creationId xmlns:a16="http://schemas.microsoft.com/office/drawing/2014/main" id="{D30BABE2-E0D3-0C8A-2E10-86CA97C57B1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22BD2A-9FDC-B5B2-7723-3DFF20EDD360}"/>
              </a:ext>
            </a:extLst>
          </p:cNvPr>
          <p:cNvSpPr>
            <a:spLocks noGrp="1"/>
          </p:cNvSpPr>
          <p:nvPr>
            <p:ph type="sldNum" sz="quarter" idx="12"/>
          </p:nvPr>
        </p:nvSpPr>
        <p:spPr/>
        <p:txBody>
          <a:bodyPr/>
          <a:lstStyle/>
          <a:p>
            <a:fld id="{8D2E5800-120F-4EE5-AA82-A98D86C6BB09}" type="slidenum">
              <a:rPr lang="en-US" smtClean="0"/>
              <a:t>‹#›</a:t>
            </a:fld>
            <a:endParaRPr lang="en-US"/>
          </a:p>
        </p:txBody>
      </p:sp>
    </p:spTree>
    <p:extLst>
      <p:ext uri="{BB962C8B-B14F-4D97-AF65-F5344CB8AC3E}">
        <p14:creationId xmlns:p14="http://schemas.microsoft.com/office/powerpoint/2010/main" val="25679586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E1327D-23BF-828E-EBE8-A9D7517CD7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0AA8144-CA6D-F0B6-E794-207E0C3D8D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CA52E6-AFF9-62B5-C9C1-741B373B61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F7684D-9BE0-4728-B51A-DA988495E88B}" type="datetimeFigureOut">
              <a:rPr lang="en-US" smtClean="0"/>
              <a:t>4/30/2025</a:t>
            </a:fld>
            <a:endParaRPr lang="en-US"/>
          </a:p>
        </p:txBody>
      </p:sp>
      <p:sp>
        <p:nvSpPr>
          <p:cNvPr id="5" name="Footer Placeholder 4">
            <a:extLst>
              <a:ext uri="{FF2B5EF4-FFF2-40B4-BE49-F238E27FC236}">
                <a16:creationId xmlns:a16="http://schemas.microsoft.com/office/drawing/2014/main" id="{3C082DCD-5969-57BC-6C2D-E3C96F4C14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3315356-7B97-6F50-6568-32BBEC03C28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2E5800-120F-4EE5-AA82-A98D86C6BB09}" type="slidenum">
              <a:rPr lang="en-US" smtClean="0"/>
              <a:t>‹#›</a:t>
            </a:fld>
            <a:endParaRPr lang="en-US"/>
          </a:p>
        </p:txBody>
      </p:sp>
    </p:spTree>
    <p:extLst>
      <p:ext uri="{BB962C8B-B14F-4D97-AF65-F5344CB8AC3E}">
        <p14:creationId xmlns:p14="http://schemas.microsoft.com/office/powerpoint/2010/main" val="9087013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audio" Target="../media/media1.m4a"/><Relationship Id="rId1" Type="http://schemas.microsoft.com/office/2007/relationships/media" Target="../media/media1.m4a"/><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kaggle.com/code/koheimuramatsu/iot-temperature-forecasting"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8CBF2-CB46-8316-AE95-1021C668B7A0}"/>
              </a:ext>
            </a:extLst>
          </p:cNvPr>
          <p:cNvSpPr>
            <a:spLocks noGrp="1"/>
          </p:cNvSpPr>
          <p:nvPr>
            <p:ph type="ctrTitle"/>
          </p:nvPr>
        </p:nvSpPr>
        <p:spPr/>
        <p:txBody>
          <a:bodyPr/>
          <a:lstStyle/>
          <a:p>
            <a:r>
              <a:rPr lang="en-US" dirty="0" err="1"/>
              <a:t>L06</a:t>
            </a:r>
            <a:r>
              <a:rPr lang="en-US" dirty="0"/>
              <a:t> presentation</a:t>
            </a:r>
          </a:p>
        </p:txBody>
      </p:sp>
      <p:sp>
        <p:nvSpPr>
          <p:cNvPr id="3" name="Subtitle 2">
            <a:extLst>
              <a:ext uri="{FF2B5EF4-FFF2-40B4-BE49-F238E27FC236}">
                <a16:creationId xmlns:a16="http://schemas.microsoft.com/office/drawing/2014/main" id="{7C8C43CB-BD1E-4479-5D23-DD1F38E76D00}"/>
              </a:ext>
            </a:extLst>
          </p:cNvPr>
          <p:cNvSpPr>
            <a:spLocks noGrp="1"/>
          </p:cNvSpPr>
          <p:nvPr>
            <p:ph type="subTitle" idx="1"/>
          </p:nvPr>
        </p:nvSpPr>
        <p:spPr/>
        <p:txBody>
          <a:bodyPr/>
          <a:lstStyle/>
          <a:p>
            <a:endParaRPr lang="en-US"/>
          </a:p>
        </p:txBody>
      </p:sp>
      <p:pic>
        <p:nvPicPr>
          <p:cNvPr id="7" name="Audio 6">
            <a:hlinkClick r:id="" action="ppaction://media"/>
            <a:extLst>
              <a:ext uri="{FF2B5EF4-FFF2-40B4-BE49-F238E27FC236}">
                <a16:creationId xmlns:a16="http://schemas.microsoft.com/office/drawing/2014/main" id="{445346CE-4966-57EC-5BAF-EDA0D386F24F}"/>
              </a:ext>
            </a:extLst>
          </p:cNvPr>
          <p:cNvPicPr>
            <a:picLocks noChangeAspect="1"/>
          </p:cNvPicPr>
          <p:nvPr>
            <a:audioFile r:link="rId2"/>
            <p:extLst>
              <p:ext uri="{DAA4B4D4-6D71-4841-9C94-3DE7FCFB9230}">
                <p14:media xmlns:p14="http://schemas.microsoft.com/office/powerpoint/2010/main" r:embed="rId1"/>
              </p:ext>
            </p:extLst>
          </p:nvPr>
        </p:nvPicPr>
        <p:blipFill>
          <a:blip r:embed="rId4"/>
          <a:srcRect l="-118750" t="-118750" r="-118750" b="-118750"/>
          <a:stretch>
            <a:fillRect/>
          </a:stretch>
        </p:blipFill>
        <p:spPr>
          <a:xfrm>
            <a:off x="10052304" y="4718304"/>
            <a:ext cx="2057400" cy="2057400"/>
          </a:xfrm>
          <a:prstGeom prst="ellipse">
            <a:avLst/>
          </a:prstGeom>
        </p:spPr>
      </p:pic>
    </p:spTree>
    <p:extLst>
      <p:ext uri="{BB962C8B-B14F-4D97-AF65-F5344CB8AC3E}">
        <p14:creationId xmlns:p14="http://schemas.microsoft.com/office/powerpoint/2010/main" val="4112283746"/>
      </p:ext>
    </p:extLst>
  </p:cSld>
  <p:clrMapOvr>
    <a:masterClrMapping/>
  </p:clrMapOvr>
  <mc:AlternateContent xmlns:mc="http://schemas.openxmlformats.org/markup-compatibility/2006" xmlns:p14="http://schemas.microsoft.com/office/powerpoint/2010/main">
    <mc:Choice Requires="p14">
      <p:transition spd="slow" p14:dur="2000" advTm="2231"/>
    </mc:Choice>
    <mc:Fallback xmlns="">
      <p:transition spd="slow" advTm="223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7"/>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vol="80000" showWhenStopped="0">
                <p:cTn id="7" fill="hold" display="0">
                  <p:stCondLst>
                    <p:cond delay="indefinite"/>
                  </p:stCondLst>
                  <p:endCondLst>
                    <p:cond evt="onStopAudio" delay="0">
                      <p:tgtEl>
                        <p:sldTgt/>
                      </p:tgtEl>
                    </p:cond>
                  </p:endCondLst>
                </p:cTn>
                <p:tgtEl>
                  <p:spTgt spid="7"/>
                </p:tgtEl>
              </p:cMediaNode>
            </p:audio>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2811C9A-5978-60B4-4DE8-274A52FB1C7B}"/>
              </a:ext>
            </a:extLst>
          </p:cNvPr>
          <p:cNvSpPr>
            <a:spLocks noGrp="1"/>
          </p:cNvSpPr>
          <p:nvPr>
            <p:ph type="title"/>
          </p:nvPr>
        </p:nvSpPr>
        <p:spPr>
          <a:xfrm>
            <a:off x="804672" y="802955"/>
            <a:ext cx="4766330" cy="1454051"/>
          </a:xfrm>
        </p:spPr>
        <p:txBody>
          <a:bodyPr>
            <a:normAutofit/>
          </a:bodyPr>
          <a:lstStyle/>
          <a:p>
            <a:r>
              <a:rPr lang="en-US" sz="3300" b="1">
                <a:solidFill>
                  <a:schemeClr val="tx2"/>
                </a:solidFill>
              </a:rPr>
              <a:t>Introduction</a:t>
            </a:r>
            <a:r>
              <a:rPr lang="en-US" sz="3300">
                <a:solidFill>
                  <a:schemeClr val="tx2"/>
                </a:solidFill>
              </a:rPr>
              <a:t> – Overview of the dataset and problem statement.</a:t>
            </a:r>
          </a:p>
        </p:txBody>
      </p:sp>
      <p:sp>
        <p:nvSpPr>
          <p:cNvPr id="3" name="Content Placeholder 2">
            <a:extLst>
              <a:ext uri="{FF2B5EF4-FFF2-40B4-BE49-F238E27FC236}">
                <a16:creationId xmlns:a16="http://schemas.microsoft.com/office/drawing/2014/main" id="{A57B8C1B-B4AF-EBA2-F1B1-5A079C0BEF50}"/>
              </a:ext>
            </a:extLst>
          </p:cNvPr>
          <p:cNvSpPr>
            <a:spLocks noGrp="1"/>
          </p:cNvSpPr>
          <p:nvPr>
            <p:ph idx="1"/>
          </p:nvPr>
        </p:nvSpPr>
        <p:spPr>
          <a:xfrm>
            <a:off x="804672" y="2421683"/>
            <a:ext cx="4765949" cy="3353476"/>
          </a:xfrm>
        </p:spPr>
        <p:txBody>
          <a:bodyPr anchor="t">
            <a:normAutofit/>
          </a:bodyPr>
          <a:lstStyle/>
          <a:p>
            <a:r>
              <a:rPr lang="en-US" sz="1800">
                <a:solidFill>
                  <a:schemeClr val="tx2"/>
                </a:solidFill>
              </a:rPr>
              <a:t>The data set is from </a:t>
            </a:r>
            <a:r>
              <a:rPr lang="en-US" sz="1800">
                <a:solidFill>
                  <a:schemeClr val="tx2"/>
                </a:solidFill>
                <a:hlinkClick r:id="rId2"/>
              </a:rPr>
              <a:t>https://www.kaggle.com/code/koheimuramatsu/iot-temperature-forecasting</a:t>
            </a:r>
            <a:endParaRPr lang="en-US" sz="1800">
              <a:solidFill>
                <a:schemeClr val="tx2"/>
              </a:solidFill>
            </a:endParaRPr>
          </a:p>
          <a:p>
            <a:r>
              <a:rPr lang="en-US" sz="1800">
                <a:solidFill>
                  <a:schemeClr val="tx2"/>
                </a:solidFill>
              </a:rPr>
              <a:t>No outliers and month/date/year format need to be rearranged.</a:t>
            </a:r>
          </a:p>
        </p:txBody>
      </p:sp>
      <p:grpSp>
        <p:nvGrpSpPr>
          <p:cNvPr id="14" name="Group 13">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5" name="Freeform: Shape 14">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05D9E182-D91D-E6FC-B44A-98DED1E2DEEB}"/>
              </a:ext>
            </a:extLst>
          </p:cNvPr>
          <p:cNvPicPr>
            <a:picLocks noChangeAspect="1"/>
          </p:cNvPicPr>
          <p:nvPr/>
        </p:nvPicPr>
        <p:blipFill>
          <a:blip r:embed="rId3"/>
          <a:stretch>
            <a:fillRect/>
          </a:stretch>
        </p:blipFill>
        <p:spPr>
          <a:xfrm>
            <a:off x="7708392" y="3165882"/>
            <a:ext cx="4142232" cy="1449780"/>
          </a:xfrm>
          <a:prstGeom prst="rect">
            <a:avLst/>
          </a:prstGeom>
        </p:spPr>
      </p:pic>
    </p:spTree>
    <p:extLst>
      <p:ext uri="{BB962C8B-B14F-4D97-AF65-F5344CB8AC3E}">
        <p14:creationId xmlns:p14="http://schemas.microsoft.com/office/powerpoint/2010/main" val="21799647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useBgFill="1">
        <p:nvSpPr>
          <p:cNvPr id="15" name="Rectangle 14">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1548B37-D4D6-2150-88DA-88652DE72307}"/>
              </a:ext>
            </a:extLst>
          </p:cNvPr>
          <p:cNvSpPr>
            <a:spLocks noGrp="1"/>
          </p:cNvSpPr>
          <p:nvPr>
            <p:ph type="title"/>
          </p:nvPr>
        </p:nvSpPr>
        <p:spPr>
          <a:xfrm>
            <a:off x="761803" y="350196"/>
            <a:ext cx="4646904" cy="1624520"/>
          </a:xfrm>
        </p:spPr>
        <p:txBody>
          <a:bodyPr anchor="ctr">
            <a:normAutofit/>
          </a:bodyPr>
          <a:lstStyle/>
          <a:p>
            <a:r>
              <a:rPr lang="en-US" sz="3700"/>
              <a:t>Hour and temperature lag feature</a:t>
            </a:r>
          </a:p>
        </p:txBody>
      </p:sp>
      <p:sp>
        <p:nvSpPr>
          <p:cNvPr id="7" name="Content Placeholder 6">
            <a:extLst>
              <a:ext uri="{FF2B5EF4-FFF2-40B4-BE49-F238E27FC236}">
                <a16:creationId xmlns:a16="http://schemas.microsoft.com/office/drawing/2014/main" id="{13AF47FF-7752-0E1D-D29B-8D26D39D1FC1}"/>
              </a:ext>
            </a:extLst>
          </p:cNvPr>
          <p:cNvSpPr>
            <a:spLocks noGrp="1"/>
          </p:cNvSpPr>
          <p:nvPr>
            <p:ph idx="1"/>
          </p:nvPr>
        </p:nvSpPr>
        <p:spPr>
          <a:xfrm>
            <a:off x="761802" y="2743200"/>
            <a:ext cx="4646905" cy="3613149"/>
          </a:xfrm>
        </p:spPr>
        <p:txBody>
          <a:bodyPr anchor="ctr">
            <a:normAutofit/>
          </a:bodyPr>
          <a:lstStyle/>
          <a:p>
            <a:pPr marL="0" marR="0">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  </a:t>
            </a:r>
            <a:r>
              <a:rPr lang="en-US" sz="1100" b="1" kern="100">
                <a:effectLst/>
                <a:latin typeface="Aptos" panose="020B0004020202020204" pitchFamily="34" charset="0"/>
                <a:ea typeface="Aptos" panose="020B0004020202020204" pitchFamily="34" charset="0"/>
                <a:cs typeface="Times New Roman" panose="02020603050405020304" pitchFamily="18" charset="0"/>
              </a:rPr>
              <a:t>Hour Feature</a:t>
            </a:r>
            <a:r>
              <a:rPr lang="en-US" sz="1100"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spcAft>
                <a:spcPts val="800"/>
              </a:spcAft>
              <a:buSzPts val="1000"/>
              <a:buFont typeface="Symbol" panose="05050102010706020507" pitchFamily="18" charset="2"/>
              <a:buChar char=""/>
              <a:tabLst>
                <a:tab pos="457200" algn="l"/>
              </a:tabLst>
            </a:pPr>
            <a:r>
              <a:rPr lang="en-US" sz="1100" b="1" kern="100">
                <a:effectLst/>
                <a:latin typeface="Aptos" panose="020B0004020202020204" pitchFamily="34" charset="0"/>
                <a:ea typeface="Aptos" panose="020B0004020202020204" pitchFamily="34" charset="0"/>
                <a:cs typeface="Times New Roman" panose="02020603050405020304" pitchFamily="18" charset="0"/>
              </a:rPr>
              <a:t>Reason</a:t>
            </a:r>
            <a:r>
              <a:rPr lang="en-US" sz="1100" kern="100">
                <a:effectLst/>
                <a:latin typeface="Aptos" panose="020B0004020202020204" pitchFamily="34" charset="0"/>
                <a:ea typeface="Aptos" panose="020B0004020202020204" pitchFamily="34" charset="0"/>
                <a:cs typeface="Times New Roman" panose="02020603050405020304" pitchFamily="18" charset="0"/>
              </a:rPr>
              <a:t>: The 'hour' feature captures the </a:t>
            </a:r>
            <a:r>
              <a:rPr lang="en-US" sz="1100" b="1" kern="100">
                <a:effectLst/>
                <a:latin typeface="Aptos" panose="020B0004020202020204" pitchFamily="34" charset="0"/>
                <a:ea typeface="Aptos" panose="020B0004020202020204" pitchFamily="34" charset="0"/>
                <a:cs typeface="Times New Roman" panose="02020603050405020304" pitchFamily="18" charset="0"/>
              </a:rPr>
              <a:t>daily cyclical pattern of temperature</a:t>
            </a:r>
            <a:r>
              <a:rPr lang="en-US" sz="1100" kern="100">
                <a:effectLst/>
                <a:latin typeface="Aptos" panose="020B0004020202020204" pitchFamily="34" charset="0"/>
                <a:ea typeface="Aptos" panose="020B0004020202020204" pitchFamily="34" charset="0"/>
                <a:cs typeface="Times New Roman" panose="02020603050405020304" pitchFamily="18" charset="0"/>
              </a:rPr>
              <a:t> (diurnal variation). Temperatures typically rise during the day and drop at night, so knowing the time of day can help the model make more accurate predictions. The hour feature helps account for this regular pattern.</a:t>
            </a:r>
          </a:p>
          <a:p>
            <a:pPr marL="0" marR="0">
              <a:spcAft>
                <a:spcPts val="800"/>
              </a:spcAft>
              <a:buNone/>
            </a:pPr>
            <a:r>
              <a:rPr lang="en-US" sz="1100" kern="100">
                <a:effectLst/>
                <a:latin typeface="Aptos" panose="020B0004020202020204" pitchFamily="34" charset="0"/>
                <a:ea typeface="Aptos" panose="020B0004020202020204" pitchFamily="34" charset="0"/>
                <a:cs typeface="Times New Roman" panose="02020603050405020304" pitchFamily="18" charset="0"/>
              </a:rPr>
              <a:t>  </a:t>
            </a:r>
            <a:r>
              <a:rPr lang="en-US" sz="1100" b="1" kern="100">
                <a:effectLst/>
                <a:latin typeface="Aptos" panose="020B0004020202020204" pitchFamily="34" charset="0"/>
                <a:ea typeface="Aptos" panose="020B0004020202020204" pitchFamily="34" charset="0"/>
                <a:cs typeface="Times New Roman" panose="02020603050405020304" pitchFamily="18" charset="0"/>
              </a:rPr>
              <a:t>Temperature Lag Feature</a:t>
            </a:r>
            <a:r>
              <a:rPr lang="en-US" sz="1100" kern="100">
                <a:effectLst/>
                <a:latin typeface="Aptos" panose="020B0004020202020204" pitchFamily="34" charset="0"/>
                <a:ea typeface="Aptos" panose="020B0004020202020204" pitchFamily="34" charset="0"/>
                <a:cs typeface="Times New Roman" panose="02020603050405020304" pitchFamily="18" charset="0"/>
              </a:rPr>
              <a:t>:</a:t>
            </a:r>
          </a:p>
          <a:p>
            <a:pPr marL="342900" marR="0" lvl="0" indent="-342900">
              <a:spcAft>
                <a:spcPts val="800"/>
              </a:spcAft>
              <a:buSzPts val="1000"/>
              <a:buFont typeface="Symbol" panose="05050102010706020507" pitchFamily="18" charset="2"/>
              <a:buChar char=""/>
              <a:tabLst>
                <a:tab pos="457200" algn="l"/>
              </a:tabLst>
            </a:pPr>
            <a:r>
              <a:rPr lang="en-US" sz="1100" b="1" kern="100">
                <a:effectLst/>
                <a:latin typeface="Aptos" panose="020B0004020202020204" pitchFamily="34" charset="0"/>
                <a:ea typeface="Aptos" panose="020B0004020202020204" pitchFamily="34" charset="0"/>
                <a:cs typeface="Times New Roman" panose="02020603050405020304" pitchFamily="18" charset="0"/>
              </a:rPr>
              <a:t>Reason</a:t>
            </a:r>
            <a:r>
              <a:rPr lang="en-US" sz="1100" kern="100">
                <a:effectLst/>
                <a:latin typeface="Aptos" panose="020B0004020202020204" pitchFamily="34" charset="0"/>
                <a:ea typeface="Aptos" panose="020B0004020202020204" pitchFamily="34" charset="0"/>
                <a:cs typeface="Times New Roman" panose="02020603050405020304" pitchFamily="18" charset="0"/>
              </a:rPr>
              <a:t>: The 'temp_lag_1' feature leverages the </a:t>
            </a:r>
            <a:r>
              <a:rPr lang="en-US" sz="1100" b="1" kern="100">
                <a:effectLst/>
                <a:latin typeface="Aptos" panose="020B0004020202020204" pitchFamily="34" charset="0"/>
                <a:ea typeface="Aptos" panose="020B0004020202020204" pitchFamily="34" charset="0"/>
                <a:cs typeface="Times New Roman" panose="02020603050405020304" pitchFamily="18" charset="0"/>
              </a:rPr>
              <a:t>autocorrelation</a:t>
            </a:r>
            <a:r>
              <a:rPr lang="en-US" sz="1100" kern="100">
                <a:effectLst/>
                <a:latin typeface="Aptos" panose="020B0004020202020204" pitchFamily="34" charset="0"/>
                <a:ea typeface="Aptos" panose="020B0004020202020204" pitchFamily="34" charset="0"/>
                <a:cs typeface="Times New Roman" panose="02020603050405020304" pitchFamily="18" charset="0"/>
              </a:rPr>
              <a:t> in temperature data, meaning the temperature at one time is often strongly related to the temperature at the previous time step. By using the previous time step's temperature as a feature, the model can predict the current temperature more accurately. This feature is particularly useful when there is strong temporal dependence, as with weather data.</a:t>
            </a:r>
          </a:p>
          <a:p>
            <a:endParaRPr lang="en-US" sz="1100"/>
          </a:p>
        </p:txBody>
      </p:sp>
      <p:pic>
        <p:nvPicPr>
          <p:cNvPr id="9" name="Picture 8">
            <a:extLst>
              <a:ext uri="{FF2B5EF4-FFF2-40B4-BE49-F238E27FC236}">
                <a16:creationId xmlns:a16="http://schemas.microsoft.com/office/drawing/2014/main" id="{2586D18D-B598-437B-8E14-159C60E55100}"/>
              </a:ext>
            </a:extLst>
          </p:cNvPr>
          <p:cNvPicPr>
            <a:picLocks noChangeAspect="1"/>
          </p:cNvPicPr>
          <p:nvPr/>
        </p:nvPicPr>
        <p:blipFill>
          <a:blip r:embed="rId2"/>
          <a:srcRect l="16451" r="33493"/>
          <a:stretch/>
        </p:blipFill>
        <p:spPr>
          <a:xfrm>
            <a:off x="6096000" y="1"/>
            <a:ext cx="6102825" cy="6858000"/>
          </a:xfrm>
          <a:prstGeom prst="rect">
            <a:avLst/>
          </a:prstGeom>
        </p:spPr>
      </p:pic>
    </p:spTree>
    <p:extLst>
      <p:ext uri="{BB962C8B-B14F-4D97-AF65-F5344CB8AC3E}">
        <p14:creationId xmlns:p14="http://schemas.microsoft.com/office/powerpoint/2010/main" val="39945107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038248A-211C-4EEC-8401-C761B929FB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30A849F-66D9-40C8-BEC8-35AFF8F456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 name="Title 1">
            <a:extLst>
              <a:ext uri="{FF2B5EF4-FFF2-40B4-BE49-F238E27FC236}">
                <a16:creationId xmlns:a16="http://schemas.microsoft.com/office/drawing/2014/main" id="{9D7C808F-1481-177A-9233-D82222A1CB90}"/>
              </a:ext>
            </a:extLst>
          </p:cNvPr>
          <p:cNvSpPr>
            <a:spLocks noGrp="1"/>
          </p:cNvSpPr>
          <p:nvPr>
            <p:ph type="title"/>
          </p:nvPr>
        </p:nvSpPr>
        <p:spPr>
          <a:xfrm>
            <a:off x="1179226" y="1280679"/>
            <a:ext cx="9833548" cy="1325563"/>
          </a:xfrm>
        </p:spPr>
        <p:txBody>
          <a:bodyPr anchor="b">
            <a:normAutofit/>
          </a:bodyPr>
          <a:lstStyle/>
          <a:p>
            <a:pPr algn="ctr"/>
            <a:r>
              <a:rPr lang="en-US" sz="3600">
                <a:solidFill>
                  <a:schemeClr val="tx2"/>
                </a:solidFill>
              </a:rPr>
              <a:t>Why Nixtla</a:t>
            </a:r>
          </a:p>
        </p:txBody>
      </p:sp>
      <p:grpSp>
        <p:nvGrpSpPr>
          <p:cNvPr id="12" name="Group 11">
            <a:extLst>
              <a:ext uri="{FF2B5EF4-FFF2-40B4-BE49-F238E27FC236}">
                <a16:creationId xmlns:a16="http://schemas.microsoft.com/office/drawing/2014/main" id="{04542298-A2B1-480F-A11C-A40EDD19B85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289890" y="0"/>
            <a:ext cx="3902110" cy="2382977"/>
            <a:chOff x="6867015" y="-1"/>
            <a:chExt cx="5324985" cy="3251912"/>
          </a:xfrm>
          <a:solidFill>
            <a:schemeClr val="accent5">
              <a:alpha val="10000"/>
            </a:schemeClr>
          </a:solidFill>
        </p:grpSpPr>
        <p:sp>
          <p:nvSpPr>
            <p:cNvPr id="13" name="Freeform: Shape 12">
              <a:extLst>
                <a:ext uri="{FF2B5EF4-FFF2-40B4-BE49-F238E27FC236}">
                  <a16:creationId xmlns:a16="http://schemas.microsoft.com/office/drawing/2014/main" id="{74AEB45E-B965-46A0-8557-C646B5011B9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921A22C7-11AD-44B0-9BF7-6E3A458215D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87049D82-B7F3-4192-8337-4BDB16955E9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24A7FAD9-577C-4D2E-A3B5-C6D0A39D47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Content Placeholder 2">
            <a:extLst>
              <a:ext uri="{FF2B5EF4-FFF2-40B4-BE49-F238E27FC236}">
                <a16:creationId xmlns:a16="http://schemas.microsoft.com/office/drawing/2014/main" id="{78019BF9-F49E-C82F-9290-FA6272F5404D}"/>
              </a:ext>
            </a:extLst>
          </p:cNvPr>
          <p:cNvSpPr>
            <a:spLocks noGrp="1"/>
          </p:cNvSpPr>
          <p:nvPr>
            <p:ph idx="1"/>
          </p:nvPr>
        </p:nvSpPr>
        <p:spPr>
          <a:xfrm>
            <a:off x="1179226" y="2890979"/>
            <a:ext cx="9833548" cy="2693976"/>
          </a:xfrm>
        </p:spPr>
        <p:txBody>
          <a:bodyPr>
            <a:normAutofit/>
          </a:bodyPr>
          <a:lstStyle/>
          <a:p>
            <a:r>
              <a:rPr lang="en-US" sz="1800">
                <a:solidFill>
                  <a:schemeClr val="tx2"/>
                </a:solidFill>
              </a:rPr>
              <a:t>Selected LSTM for sequential data handling</a:t>
            </a:r>
          </a:p>
          <a:p>
            <a:endParaRPr lang="en-US" sz="1800">
              <a:solidFill>
                <a:schemeClr val="tx2"/>
              </a:solidFill>
            </a:endParaRPr>
          </a:p>
          <a:p>
            <a:r>
              <a:rPr lang="en-US" sz="1800">
                <a:solidFill>
                  <a:schemeClr val="tx2"/>
                </a:solidFill>
              </a:rPr>
              <a:t>Trained on original + synthetic sequences</a:t>
            </a:r>
          </a:p>
          <a:p>
            <a:endParaRPr lang="en-US" sz="1800">
              <a:solidFill>
                <a:schemeClr val="tx2"/>
              </a:solidFill>
            </a:endParaRPr>
          </a:p>
          <a:p>
            <a:r>
              <a:rPr lang="en-US" sz="1800">
                <a:solidFill>
                  <a:schemeClr val="tx2"/>
                </a:solidFill>
              </a:rPr>
              <a:t>Used sequence windows of 128 time steps</a:t>
            </a:r>
          </a:p>
        </p:txBody>
      </p:sp>
      <p:grpSp>
        <p:nvGrpSpPr>
          <p:cNvPr id="18" name="Group 17">
            <a:extLst>
              <a:ext uri="{FF2B5EF4-FFF2-40B4-BE49-F238E27FC236}">
                <a16:creationId xmlns:a16="http://schemas.microsoft.com/office/drawing/2014/main" id="{2A5C9C35-2375-49EB-B99C-17C87D42FE7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flipH="1">
            <a:off x="0" y="4682671"/>
            <a:ext cx="2898948" cy="2175328"/>
            <a:chOff x="-305" y="-1"/>
            <a:chExt cx="3832880" cy="2876136"/>
          </a:xfrm>
        </p:grpSpPr>
        <p:sp>
          <p:nvSpPr>
            <p:cNvPr id="19" name="Freeform: Shape 18">
              <a:extLst>
                <a:ext uri="{FF2B5EF4-FFF2-40B4-BE49-F238E27FC236}">
                  <a16:creationId xmlns:a16="http://schemas.microsoft.com/office/drawing/2014/main" id="{7BE7B8C5-3FC9-47E9-B555-AFCB849A41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15B6EFE-6DC2-4A72-AC12-BCCC3638A6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AE8C1B65-6799-4DD1-B262-01901DA1266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3829674-8FAF-4E90-9FB7-C6CE17839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874837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67609-2E3C-E07C-8D2B-B66C3E93BF5B}"/>
              </a:ext>
            </a:extLst>
          </p:cNvPr>
          <p:cNvSpPr>
            <a:spLocks noGrp="1"/>
          </p:cNvSpPr>
          <p:nvPr>
            <p:ph type="title"/>
          </p:nvPr>
        </p:nvSpPr>
        <p:spPr/>
        <p:txBody>
          <a:bodyPr/>
          <a:lstStyle/>
          <a:p>
            <a:r>
              <a:rPr lang="en-US" dirty="0"/>
              <a:t>Feature Engineering</a:t>
            </a:r>
          </a:p>
        </p:txBody>
      </p:sp>
      <p:pic>
        <p:nvPicPr>
          <p:cNvPr id="4" name="Content Placeholder 3">
            <a:extLst>
              <a:ext uri="{FF2B5EF4-FFF2-40B4-BE49-F238E27FC236}">
                <a16:creationId xmlns:a16="http://schemas.microsoft.com/office/drawing/2014/main" id="{B9C8E850-6DCB-97AD-FA7D-4D4F6E73F130}"/>
              </a:ext>
            </a:extLst>
          </p:cNvPr>
          <p:cNvPicPr>
            <a:picLocks noGrp="1" noChangeAspect="1"/>
          </p:cNvPicPr>
          <p:nvPr>
            <p:ph idx="1"/>
          </p:nvPr>
        </p:nvPicPr>
        <p:blipFill>
          <a:blip r:embed="rId2"/>
          <a:stretch>
            <a:fillRect/>
          </a:stretch>
        </p:blipFill>
        <p:spPr>
          <a:xfrm>
            <a:off x="5163376" y="4041084"/>
            <a:ext cx="7028624" cy="1954982"/>
          </a:xfrm>
          <a:prstGeom prst="rect">
            <a:avLst/>
          </a:prstGeom>
        </p:spPr>
      </p:pic>
      <p:sp>
        <p:nvSpPr>
          <p:cNvPr id="5" name="TextBox 4">
            <a:extLst>
              <a:ext uri="{FF2B5EF4-FFF2-40B4-BE49-F238E27FC236}">
                <a16:creationId xmlns:a16="http://schemas.microsoft.com/office/drawing/2014/main" id="{000B14DC-B6C7-9B57-20E3-46B9E1893422}"/>
              </a:ext>
            </a:extLst>
          </p:cNvPr>
          <p:cNvSpPr txBox="1"/>
          <p:nvPr/>
        </p:nvSpPr>
        <p:spPr>
          <a:xfrm>
            <a:off x="381515" y="3302420"/>
            <a:ext cx="4340388" cy="1477328"/>
          </a:xfrm>
          <a:prstGeom prst="rect">
            <a:avLst/>
          </a:prstGeom>
          <a:noFill/>
        </p:spPr>
        <p:txBody>
          <a:bodyPr wrap="square" rtlCol="0">
            <a:spAutoFit/>
          </a:bodyPr>
          <a:lstStyle/>
          <a:p>
            <a:r>
              <a:rPr lang="en-US" dirty="0"/>
              <a:t>MAE ≈ 2.5</a:t>
            </a:r>
          </a:p>
          <a:p>
            <a:endParaRPr lang="en-US" dirty="0"/>
          </a:p>
          <a:p>
            <a:r>
              <a:rPr lang="en-US" dirty="0" err="1"/>
              <a:t>RMSE</a:t>
            </a:r>
            <a:r>
              <a:rPr lang="en-US" dirty="0"/>
              <a:t> ≈ 3.8</a:t>
            </a:r>
          </a:p>
          <a:p>
            <a:endParaRPr lang="en-US" dirty="0"/>
          </a:p>
          <a:p>
            <a:r>
              <a:rPr lang="en-US" dirty="0"/>
              <a:t>Stable trend predictions on test set</a:t>
            </a:r>
          </a:p>
        </p:txBody>
      </p:sp>
    </p:spTree>
    <p:extLst>
      <p:ext uri="{BB962C8B-B14F-4D97-AF65-F5344CB8AC3E}">
        <p14:creationId xmlns:p14="http://schemas.microsoft.com/office/powerpoint/2010/main" val="10321181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6FACB3C-9069-4791-BC5C-0DB7CD19B8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71F2038E-D777-4B76-81DD-DD13EE91B9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64EB859-140B-80B2-5EAB-D1F0382DE818}"/>
              </a:ext>
            </a:extLst>
          </p:cNvPr>
          <p:cNvSpPr>
            <a:spLocks noGrp="1"/>
          </p:cNvSpPr>
          <p:nvPr>
            <p:ph type="title"/>
          </p:nvPr>
        </p:nvSpPr>
        <p:spPr>
          <a:xfrm>
            <a:off x="804672" y="802955"/>
            <a:ext cx="4766330" cy="1454051"/>
          </a:xfrm>
        </p:spPr>
        <p:txBody>
          <a:bodyPr>
            <a:normAutofit/>
          </a:bodyPr>
          <a:lstStyle/>
          <a:p>
            <a:r>
              <a:rPr lang="en-US" sz="3600">
                <a:solidFill>
                  <a:schemeClr val="tx2"/>
                </a:solidFill>
              </a:rPr>
              <a:t>The predicted vs actual temps</a:t>
            </a:r>
          </a:p>
        </p:txBody>
      </p:sp>
      <p:sp>
        <p:nvSpPr>
          <p:cNvPr id="3" name="Content Placeholder 2">
            <a:extLst>
              <a:ext uri="{FF2B5EF4-FFF2-40B4-BE49-F238E27FC236}">
                <a16:creationId xmlns:a16="http://schemas.microsoft.com/office/drawing/2014/main" id="{57DEA133-06B6-B824-2D5D-75792E7DD21E}"/>
              </a:ext>
            </a:extLst>
          </p:cNvPr>
          <p:cNvSpPr>
            <a:spLocks noGrp="1"/>
          </p:cNvSpPr>
          <p:nvPr>
            <p:ph idx="1"/>
          </p:nvPr>
        </p:nvSpPr>
        <p:spPr>
          <a:xfrm>
            <a:off x="804672" y="2421683"/>
            <a:ext cx="4765949" cy="3353476"/>
          </a:xfrm>
        </p:spPr>
        <p:txBody>
          <a:bodyPr anchor="t">
            <a:normAutofit/>
          </a:bodyPr>
          <a:lstStyle/>
          <a:p>
            <a:r>
              <a:rPr lang="en-US" sz="1800">
                <a:solidFill>
                  <a:schemeClr val="tx2"/>
                </a:solidFill>
              </a:rPr>
              <a:t>The predicted vs actual temps followed the trend visually very well but performed worse in scores. </a:t>
            </a:r>
          </a:p>
          <a:p>
            <a:r>
              <a:rPr lang="en-US" sz="1800">
                <a:solidFill>
                  <a:schemeClr val="tx2"/>
                </a:solidFill>
              </a:rPr>
              <a:t>This is likely due to not being synced up even with the values at the given time 1:1 and there’s some outlier spikes</a:t>
            </a:r>
          </a:p>
        </p:txBody>
      </p:sp>
      <p:grpSp>
        <p:nvGrpSpPr>
          <p:cNvPr id="13" name="Group 12">
            <a:extLst>
              <a:ext uri="{FF2B5EF4-FFF2-40B4-BE49-F238E27FC236}">
                <a16:creationId xmlns:a16="http://schemas.microsoft.com/office/drawing/2014/main" id="{DD354807-230F-4402-B1B9-F733A8F1F19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5818240" y="-16714"/>
            <a:ext cx="6373761" cy="6874714"/>
            <a:chOff x="5818240" y="-1"/>
            <a:chExt cx="6373761" cy="6874714"/>
          </a:xfrm>
        </p:grpSpPr>
        <p:sp>
          <p:nvSpPr>
            <p:cNvPr id="14" name="Freeform: Shape 13">
              <a:extLst>
                <a:ext uri="{FF2B5EF4-FFF2-40B4-BE49-F238E27FC236}">
                  <a16:creationId xmlns:a16="http://schemas.microsoft.com/office/drawing/2014/main" id="{BF5A6F4A-CE87-4D5C-9382-8167967CE8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18240" y="-1"/>
              <a:ext cx="6373761" cy="6874714"/>
            </a:xfrm>
            <a:custGeom>
              <a:avLst/>
              <a:gdLst>
                <a:gd name="connsiteX0" fmla="*/ 6373761 w 6373761"/>
                <a:gd name="connsiteY0" fmla="*/ 5771297 h 6874714"/>
                <a:gd name="connsiteX1" fmla="*/ 6373761 w 6373761"/>
                <a:gd name="connsiteY1" fmla="*/ 6247960 h 6874714"/>
                <a:gd name="connsiteX2" fmla="*/ 6235932 w 6373761"/>
                <a:gd name="connsiteY2" fmla="*/ 6361930 h 6874714"/>
                <a:gd name="connsiteX3" fmla="*/ 5960375 w 6373761"/>
                <a:gd name="connsiteY3" fmla="*/ 6587489 h 6874714"/>
                <a:gd name="connsiteX4" fmla="*/ 5822907 w 6373761"/>
                <a:gd name="connsiteY4" fmla="*/ 6701871 h 6874714"/>
                <a:gd name="connsiteX5" fmla="*/ 5681115 w 6373761"/>
                <a:gd name="connsiteY5" fmla="*/ 6816896 h 6874714"/>
                <a:gd name="connsiteX6" fmla="*/ 5604096 w 6373761"/>
                <a:gd name="connsiteY6" fmla="*/ 6874714 h 6874714"/>
                <a:gd name="connsiteX7" fmla="*/ 4878485 w 6373761"/>
                <a:gd name="connsiteY7" fmla="*/ 6874714 h 6874714"/>
                <a:gd name="connsiteX8" fmla="*/ 5006014 w 6373761"/>
                <a:gd name="connsiteY8" fmla="*/ 6800200 h 6874714"/>
                <a:gd name="connsiteX9" fmla="*/ 5149855 w 6373761"/>
                <a:gd name="connsiteY9" fmla="*/ 6707667 h 6874714"/>
                <a:gd name="connsiteX10" fmla="*/ 5431866 w 6373761"/>
                <a:gd name="connsiteY10" fmla="*/ 6506210 h 6874714"/>
                <a:gd name="connsiteX11" fmla="*/ 5571036 w 6373761"/>
                <a:gd name="connsiteY11" fmla="*/ 6399557 h 6874714"/>
                <a:gd name="connsiteX12" fmla="*/ 5711649 w 6373761"/>
                <a:gd name="connsiteY12" fmla="*/ 6288912 h 6874714"/>
                <a:gd name="connsiteX13" fmla="*/ 6276589 w 6373761"/>
                <a:gd name="connsiteY13" fmla="*/ 5852379 h 6874714"/>
                <a:gd name="connsiteX14" fmla="*/ 3975975 w 6373761"/>
                <a:gd name="connsiteY14" fmla="*/ 263 h 6874714"/>
                <a:gd name="connsiteX15" fmla="*/ 4350473 w 6373761"/>
                <a:gd name="connsiteY15" fmla="*/ 24963 h 6874714"/>
                <a:gd name="connsiteX16" fmla="*/ 5077909 w 6373761"/>
                <a:gd name="connsiteY16" fmla="*/ 189450 h 6874714"/>
                <a:gd name="connsiteX17" fmla="*/ 5746507 w 6373761"/>
                <a:gd name="connsiteY17" fmla="*/ 505804 h 6874714"/>
                <a:gd name="connsiteX18" fmla="*/ 6322456 w 6373761"/>
                <a:gd name="connsiteY18" fmla="*/ 956633 h 6874714"/>
                <a:gd name="connsiteX19" fmla="*/ 6373761 w 6373761"/>
                <a:gd name="connsiteY19" fmla="*/ 1011863 h 6874714"/>
                <a:gd name="connsiteX20" fmla="*/ 6373761 w 6373761"/>
                <a:gd name="connsiteY20" fmla="*/ 1185075 h 6874714"/>
                <a:gd name="connsiteX21" fmla="*/ 6359489 w 6373761"/>
                <a:gd name="connsiteY21" fmla="*/ 1169497 h 6874714"/>
                <a:gd name="connsiteX22" fmla="*/ 6233869 w 6373761"/>
                <a:gd name="connsiteY22" fmla="*/ 1047442 h 6874714"/>
                <a:gd name="connsiteX23" fmla="*/ 5961423 w 6373761"/>
                <a:gd name="connsiteY23" fmla="*/ 827953 h 6874714"/>
                <a:gd name="connsiteX24" fmla="*/ 5663555 w 6373761"/>
                <a:gd name="connsiteY24" fmla="*/ 645304 h 6874714"/>
                <a:gd name="connsiteX25" fmla="*/ 5013827 w 6373761"/>
                <a:gd name="connsiteY25" fmla="*/ 397863 h 6874714"/>
                <a:gd name="connsiteX26" fmla="*/ 4327409 w 6373761"/>
                <a:gd name="connsiteY26" fmla="*/ 302545 h 6874714"/>
                <a:gd name="connsiteX27" fmla="*/ 3639939 w 6373761"/>
                <a:gd name="connsiteY27" fmla="*/ 338868 h 6874714"/>
                <a:gd name="connsiteX28" fmla="*/ 3302495 w 6373761"/>
                <a:gd name="connsiteY28" fmla="*/ 403659 h 6874714"/>
                <a:gd name="connsiteX29" fmla="*/ 2971604 w 6373761"/>
                <a:gd name="connsiteY29" fmla="*/ 496273 h 6874714"/>
                <a:gd name="connsiteX30" fmla="*/ 2648706 w 6373761"/>
                <a:gd name="connsiteY30" fmla="*/ 614389 h 6874714"/>
                <a:gd name="connsiteX31" fmla="*/ 2335374 w 6373761"/>
                <a:gd name="connsiteY31" fmla="*/ 757109 h 6874714"/>
                <a:gd name="connsiteX32" fmla="*/ 1741342 w 6373761"/>
                <a:gd name="connsiteY32" fmla="*/ 1107725 h 6874714"/>
                <a:gd name="connsiteX33" fmla="*/ 1600861 w 6373761"/>
                <a:gd name="connsiteY33" fmla="*/ 1208710 h 6874714"/>
                <a:gd name="connsiteX34" fmla="*/ 1531799 w 6373761"/>
                <a:gd name="connsiteY34" fmla="*/ 1260879 h 6874714"/>
                <a:gd name="connsiteX35" fmla="*/ 1463655 w 6373761"/>
                <a:gd name="connsiteY35" fmla="*/ 1314333 h 6874714"/>
                <a:gd name="connsiteX36" fmla="*/ 1200777 w 6373761"/>
                <a:gd name="connsiteY36" fmla="*/ 1541166 h 6874714"/>
                <a:gd name="connsiteX37" fmla="*/ 731501 w 6373761"/>
                <a:gd name="connsiteY37" fmla="*/ 2055754 h 6874714"/>
                <a:gd name="connsiteX38" fmla="*/ 531393 w 6373761"/>
                <a:gd name="connsiteY38" fmla="*/ 2342739 h 6874714"/>
                <a:gd name="connsiteX39" fmla="*/ 361033 w 6373761"/>
                <a:gd name="connsiteY39" fmla="*/ 2649046 h 6874714"/>
                <a:gd name="connsiteX40" fmla="*/ 323292 w 6373761"/>
                <a:gd name="connsiteY40" fmla="*/ 2728263 h 6874714"/>
                <a:gd name="connsiteX41" fmla="*/ 304945 w 6373761"/>
                <a:gd name="connsiteY41" fmla="*/ 2768193 h 6874714"/>
                <a:gd name="connsiteX42" fmla="*/ 287516 w 6373761"/>
                <a:gd name="connsiteY42" fmla="*/ 2808510 h 6874714"/>
                <a:gd name="connsiteX43" fmla="*/ 254230 w 6373761"/>
                <a:gd name="connsiteY43" fmla="*/ 2889788 h 6874714"/>
                <a:gd name="connsiteX44" fmla="*/ 223042 w 6373761"/>
                <a:gd name="connsiteY44" fmla="*/ 2971968 h 6874714"/>
                <a:gd name="connsiteX45" fmla="*/ 121611 w 6373761"/>
                <a:gd name="connsiteY45" fmla="*/ 3308544 h 6874714"/>
                <a:gd name="connsiteX46" fmla="*/ 39314 w 6373761"/>
                <a:gd name="connsiteY46" fmla="*/ 4005912 h 6874714"/>
                <a:gd name="connsiteX47" fmla="*/ 73910 w 6373761"/>
                <a:gd name="connsiteY47" fmla="*/ 4354081 h 6874714"/>
                <a:gd name="connsiteX48" fmla="*/ 179534 w 6373761"/>
                <a:gd name="connsiteY48" fmla="*/ 4687050 h 6874714"/>
                <a:gd name="connsiteX49" fmla="*/ 215964 w 6373761"/>
                <a:gd name="connsiteY49" fmla="*/ 4766654 h 6874714"/>
                <a:gd name="connsiteX50" fmla="*/ 256457 w 6373761"/>
                <a:gd name="connsiteY50" fmla="*/ 4844455 h 6874714"/>
                <a:gd name="connsiteX51" fmla="*/ 346225 w 6373761"/>
                <a:gd name="connsiteY51" fmla="*/ 4995290 h 6874714"/>
                <a:gd name="connsiteX52" fmla="*/ 445296 w 6373761"/>
                <a:gd name="connsiteY52" fmla="*/ 5140971 h 6874714"/>
                <a:gd name="connsiteX53" fmla="*/ 551443 w 6373761"/>
                <a:gd name="connsiteY53" fmla="*/ 5282531 h 6874714"/>
                <a:gd name="connsiteX54" fmla="*/ 772387 w 6373761"/>
                <a:gd name="connsiteY54" fmla="*/ 5562561 h 6874714"/>
                <a:gd name="connsiteX55" fmla="*/ 882858 w 6373761"/>
                <a:gd name="connsiteY55" fmla="*/ 5704507 h 6874714"/>
                <a:gd name="connsiteX56" fmla="*/ 990316 w 6373761"/>
                <a:gd name="connsiteY56" fmla="*/ 5848258 h 6874714"/>
                <a:gd name="connsiteX57" fmla="*/ 1097774 w 6373761"/>
                <a:gd name="connsiteY57" fmla="*/ 5987114 h 6874714"/>
                <a:gd name="connsiteX58" fmla="*/ 1210080 w 6373761"/>
                <a:gd name="connsiteY58" fmla="*/ 6121203 h 6874714"/>
                <a:gd name="connsiteX59" fmla="*/ 1448192 w 6373761"/>
                <a:gd name="connsiteY59" fmla="*/ 6374054 h 6874714"/>
                <a:gd name="connsiteX60" fmla="*/ 1982991 w 6373761"/>
                <a:gd name="connsiteY60" fmla="*/ 6796158 h 6874714"/>
                <a:gd name="connsiteX61" fmla="*/ 2118475 w 6373761"/>
                <a:gd name="connsiteY61" fmla="*/ 6874714 h 6874714"/>
                <a:gd name="connsiteX62" fmla="*/ 1569874 w 6373761"/>
                <a:gd name="connsiteY62" fmla="*/ 6874714 h 6874714"/>
                <a:gd name="connsiteX63" fmla="*/ 1507802 w 6373761"/>
                <a:gd name="connsiteY63" fmla="*/ 6817815 h 6874714"/>
                <a:gd name="connsiteX64" fmla="*/ 1256865 w 6373761"/>
                <a:gd name="connsiteY64" fmla="*/ 6543437 h 6874714"/>
                <a:gd name="connsiteX65" fmla="*/ 1038410 w 6373761"/>
                <a:gd name="connsiteY65" fmla="*/ 6248722 h 6874714"/>
                <a:gd name="connsiteX66" fmla="*/ 845380 w 6373761"/>
                <a:gd name="connsiteY66" fmla="*/ 5941386 h 6874714"/>
                <a:gd name="connsiteX67" fmla="*/ 755351 w 6373761"/>
                <a:gd name="connsiteY67" fmla="*/ 5788877 h 6874714"/>
                <a:gd name="connsiteX68" fmla="*/ 661784 w 6373761"/>
                <a:gd name="connsiteY68" fmla="*/ 5638944 h 6874714"/>
                <a:gd name="connsiteX69" fmla="*/ 466525 w 6373761"/>
                <a:gd name="connsiteY69" fmla="*/ 5340366 h 6874714"/>
                <a:gd name="connsiteX70" fmla="*/ 370992 w 6373761"/>
                <a:gd name="connsiteY70" fmla="*/ 5188502 h 6874714"/>
                <a:gd name="connsiteX71" fmla="*/ 280046 w 6373761"/>
                <a:gd name="connsiteY71" fmla="*/ 5033287 h 6874714"/>
                <a:gd name="connsiteX72" fmla="*/ 126853 w 6373761"/>
                <a:gd name="connsiteY72" fmla="*/ 4707660 h 6874714"/>
                <a:gd name="connsiteX73" fmla="*/ 30272 w 6373761"/>
                <a:gd name="connsiteY73" fmla="*/ 4362068 h 6874714"/>
                <a:gd name="connsiteX74" fmla="*/ 0 w 6373761"/>
                <a:gd name="connsiteY74" fmla="*/ 4005912 h 6874714"/>
                <a:gd name="connsiteX75" fmla="*/ 270480 w 6373761"/>
                <a:gd name="connsiteY75" fmla="*/ 2610532 h 6874714"/>
                <a:gd name="connsiteX76" fmla="*/ 415942 w 6373761"/>
                <a:gd name="connsiteY76" fmla="*/ 2280526 h 6874714"/>
                <a:gd name="connsiteX77" fmla="*/ 590102 w 6373761"/>
                <a:gd name="connsiteY77" fmla="*/ 1962626 h 6874714"/>
                <a:gd name="connsiteX78" fmla="*/ 1020719 w 6373761"/>
                <a:gd name="connsiteY78" fmla="*/ 1373070 h 6874714"/>
                <a:gd name="connsiteX79" fmla="*/ 1275080 w 6373761"/>
                <a:gd name="connsiteY79" fmla="*/ 1107081 h 6874714"/>
                <a:gd name="connsiteX80" fmla="*/ 1342437 w 6373761"/>
                <a:gd name="connsiteY80" fmla="*/ 1043965 h 6874714"/>
                <a:gd name="connsiteX81" fmla="*/ 1411106 w 6373761"/>
                <a:gd name="connsiteY81" fmla="*/ 982138 h 6874714"/>
                <a:gd name="connsiteX82" fmla="*/ 1553029 w 6373761"/>
                <a:gd name="connsiteY82" fmla="*/ 863376 h 6874714"/>
                <a:gd name="connsiteX83" fmla="*/ 2173401 w 6373761"/>
                <a:gd name="connsiteY83" fmla="*/ 454409 h 6874714"/>
                <a:gd name="connsiteX84" fmla="*/ 3599708 w 6373761"/>
                <a:gd name="connsiteY84" fmla="*/ 16332 h 6874714"/>
                <a:gd name="connsiteX85" fmla="*/ 3975975 w 6373761"/>
                <a:gd name="connsiteY85" fmla="*/ 263 h 6874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Lst>
              <a:rect l="l" t="t" r="r" b="b"/>
              <a:pathLst>
                <a:path w="6373761" h="6874714">
                  <a:moveTo>
                    <a:pt x="6373761" y="5771297"/>
                  </a:moveTo>
                  <a:lnTo>
                    <a:pt x="6373761" y="6247960"/>
                  </a:lnTo>
                  <a:lnTo>
                    <a:pt x="6235932" y="6361930"/>
                  </a:lnTo>
                  <a:cubicBezTo>
                    <a:pt x="6143250" y="6437460"/>
                    <a:pt x="6051059" y="6512200"/>
                    <a:pt x="5960375" y="6587489"/>
                  </a:cubicBezTo>
                  <a:lnTo>
                    <a:pt x="5822907" y="6701871"/>
                  </a:lnTo>
                  <a:cubicBezTo>
                    <a:pt x="5776123" y="6740385"/>
                    <a:pt x="5729079" y="6778899"/>
                    <a:pt x="5681115" y="6816896"/>
                  </a:cubicBezTo>
                  <a:lnTo>
                    <a:pt x="5604096" y="6874714"/>
                  </a:lnTo>
                  <a:lnTo>
                    <a:pt x="4878485" y="6874714"/>
                  </a:lnTo>
                  <a:lnTo>
                    <a:pt x="5006014" y="6800200"/>
                  </a:lnTo>
                  <a:cubicBezTo>
                    <a:pt x="5054354" y="6770429"/>
                    <a:pt x="5102285" y="6739483"/>
                    <a:pt x="5149855" y="6707667"/>
                  </a:cubicBezTo>
                  <a:cubicBezTo>
                    <a:pt x="5244993" y="6643906"/>
                    <a:pt x="5338561" y="6576025"/>
                    <a:pt x="5431866" y="6506210"/>
                  </a:cubicBezTo>
                  <a:cubicBezTo>
                    <a:pt x="5478386" y="6471304"/>
                    <a:pt x="5524777" y="6435495"/>
                    <a:pt x="5571036" y="6399557"/>
                  </a:cubicBezTo>
                  <a:lnTo>
                    <a:pt x="5711649" y="6288912"/>
                  </a:lnTo>
                  <a:cubicBezTo>
                    <a:pt x="5902059" y="6140395"/>
                    <a:pt x="6093257" y="5998320"/>
                    <a:pt x="6276589" y="5852379"/>
                  </a:cubicBezTo>
                  <a:close/>
                  <a:moveTo>
                    <a:pt x="3975975" y="263"/>
                  </a:moveTo>
                  <a:cubicBezTo>
                    <a:pt x="4101550" y="1809"/>
                    <a:pt x="4226830" y="10149"/>
                    <a:pt x="4350473" y="24963"/>
                  </a:cubicBezTo>
                  <a:cubicBezTo>
                    <a:pt x="4598149" y="54846"/>
                    <a:pt x="4842943" y="108687"/>
                    <a:pt x="5077909" y="189450"/>
                  </a:cubicBezTo>
                  <a:cubicBezTo>
                    <a:pt x="5312876" y="269955"/>
                    <a:pt x="5537357" y="376867"/>
                    <a:pt x="5746507" y="505804"/>
                  </a:cubicBezTo>
                  <a:cubicBezTo>
                    <a:pt x="5955527" y="634999"/>
                    <a:pt x="6148688" y="786864"/>
                    <a:pt x="6322456" y="956633"/>
                  </a:cubicBezTo>
                  <a:lnTo>
                    <a:pt x="6373761" y="1011863"/>
                  </a:lnTo>
                  <a:lnTo>
                    <a:pt x="6373761" y="1185075"/>
                  </a:lnTo>
                  <a:lnTo>
                    <a:pt x="6359489" y="1169497"/>
                  </a:lnTo>
                  <a:cubicBezTo>
                    <a:pt x="6318811" y="1127602"/>
                    <a:pt x="6276917" y="1086890"/>
                    <a:pt x="6233869" y="1047442"/>
                  </a:cubicBezTo>
                  <a:cubicBezTo>
                    <a:pt x="6147509" y="968870"/>
                    <a:pt x="6056431" y="895448"/>
                    <a:pt x="5961423" y="827953"/>
                  </a:cubicBezTo>
                  <a:cubicBezTo>
                    <a:pt x="5865891" y="761102"/>
                    <a:pt x="5766688" y="699403"/>
                    <a:pt x="5663555" y="645304"/>
                  </a:cubicBezTo>
                  <a:cubicBezTo>
                    <a:pt x="5457943" y="535816"/>
                    <a:pt x="5238703" y="453894"/>
                    <a:pt x="5013827" y="397863"/>
                  </a:cubicBezTo>
                  <a:cubicBezTo>
                    <a:pt x="4788953" y="341703"/>
                    <a:pt x="4558442" y="310917"/>
                    <a:pt x="4327409" y="302545"/>
                  </a:cubicBezTo>
                  <a:cubicBezTo>
                    <a:pt x="4096111" y="293012"/>
                    <a:pt x="3867174" y="305893"/>
                    <a:pt x="3639939" y="338868"/>
                  </a:cubicBezTo>
                  <a:cubicBezTo>
                    <a:pt x="3526585" y="355999"/>
                    <a:pt x="3413885" y="377254"/>
                    <a:pt x="3302495" y="403659"/>
                  </a:cubicBezTo>
                  <a:cubicBezTo>
                    <a:pt x="3191107" y="430451"/>
                    <a:pt x="3080634" y="460978"/>
                    <a:pt x="2971604" y="496273"/>
                  </a:cubicBezTo>
                  <a:cubicBezTo>
                    <a:pt x="2862573" y="531437"/>
                    <a:pt x="2754854" y="570852"/>
                    <a:pt x="2648706" y="614389"/>
                  </a:cubicBezTo>
                  <a:cubicBezTo>
                    <a:pt x="2542690" y="658056"/>
                    <a:pt x="2438114" y="705714"/>
                    <a:pt x="2335374" y="757109"/>
                  </a:cubicBezTo>
                  <a:cubicBezTo>
                    <a:pt x="2129894" y="859769"/>
                    <a:pt x="1931228" y="976855"/>
                    <a:pt x="1741342" y="1107725"/>
                  </a:cubicBezTo>
                  <a:cubicBezTo>
                    <a:pt x="1694035" y="1140571"/>
                    <a:pt x="1646858" y="1173933"/>
                    <a:pt x="1600861" y="1208710"/>
                  </a:cubicBezTo>
                  <a:cubicBezTo>
                    <a:pt x="1577535" y="1225713"/>
                    <a:pt x="1554732" y="1243361"/>
                    <a:pt x="1531799" y="1260879"/>
                  </a:cubicBezTo>
                  <a:cubicBezTo>
                    <a:pt x="1508735" y="1278267"/>
                    <a:pt x="1486064" y="1296171"/>
                    <a:pt x="1463655" y="1314333"/>
                  </a:cubicBezTo>
                  <a:cubicBezTo>
                    <a:pt x="1373627" y="1386853"/>
                    <a:pt x="1285564" y="1462077"/>
                    <a:pt x="1200777" y="1541166"/>
                  </a:cubicBezTo>
                  <a:cubicBezTo>
                    <a:pt x="1030810" y="1698827"/>
                    <a:pt x="873161" y="1870785"/>
                    <a:pt x="731501" y="2055754"/>
                  </a:cubicBezTo>
                  <a:cubicBezTo>
                    <a:pt x="660734" y="2148239"/>
                    <a:pt x="593771" y="2243944"/>
                    <a:pt x="531393" y="2342739"/>
                  </a:cubicBezTo>
                  <a:cubicBezTo>
                    <a:pt x="470063" y="2442050"/>
                    <a:pt x="412140" y="2543810"/>
                    <a:pt x="361033" y="2649046"/>
                  </a:cubicBezTo>
                  <a:cubicBezTo>
                    <a:pt x="347798" y="2675194"/>
                    <a:pt x="335479" y="2701728"/>
                    <a:pt x="323292" y="2728263"/>
                  </a:cubicBezTo>
                  <a:lnTo>
                    <a:pt x="304945" y="2768193"/>
                  </a:lnTo>
                  <a:lnTo>
                    <a:pt x="287516" y="2808510"/>
                  </a:lnTo>
                  <a:cubicBezTo>
                    <a:pt x="276115" y="2835432"/>
                    <a:pt x="264583" y="2862352"/>
                    <a:pt x="254230" y="2889788"/>
                  </a:cubicBezTo>
                  <a:cubicBezTo>
                    <a:pt x="243877" y="2917224"/>
                    <a:pt x="232477" y="2944274"/>
                    <a:pt x="223042" y="2971968"/>
                  </a:cubicBezTo>
                  <a:cubicBezTo>
                    <a:pt x="182679" y="3081970"/>
                    <a:pt x="148475" y="3194291"/>
                    <a:pt x="121611" y="3308544"/>
                  </a:cubicBezTo>
                  <a:cubicBezTo>
                    <a:pt x="67096" y="3536534"/>
                    <a:pt x="39183" y="3771224"/>
                    <a:pt x="39314" y="4005912"/>
                  </a:cubicBezTo>
                  <a:cubicBezTo>
                    <a:pt x="39969" y="4122871"/>
                    <a:pt x="51109" y="4239571"/>
                    <a:pt x="73910" y="4354081"/>
                  </a:cubicBezTo>
                  <a:cubicBezTo>
                    <a:pt x="97892" y="4468334"/>
                    <a:pt x="132619" y="4580140"/>
                    <a:pt x="179534" y="4687050"/>
                  </a:cubicBezTo>
                  <a:cubicBezTo>
                    <a:pt x="190673" y="4713972"/>
                    <a:pt x="203647" y="4740249"/>
                    <a:pt x="215964" y="4766654"/>
                  </a:cubicBezTo>
                  <a:cubicBezTo>
                    <a:pt x="229332" y="4792674"/>
                    <a:pt x="242043" y="4818950"/>
                    <a:pt x="256457" y="4844455"/>
                  </a:cubicBezTo>
                  <a:cubicBezTo>
                    <a:pt x="283978" y="4895978"/>
                    <a:pt x="314642" y="4945956"/>
                    <a:pt x="346225" y="4995290"/>
                  </a:cubicBezTo>
                  <a:cubicBezTo>
                    <a:pt x="377676" y="5044752"/>
                    <a:pt x="411355" y="5092926"/>
                    <a:pt x="445296" y="5140971"/>
                  </a:cubicBezTo>
                  <a:cubicBezTo>
                    <a:pt x="479760" y="5188630"/>
                    <a:pt x="515537" y="5235645"/>
                    <a:pt x="551443" y="5282531"/>
                  </a:cubicBezTo>
                  <a:cubicBezTo>
                    <a:pt x="623387" y="5376434"/>
                    <a:pt x="698608" y="5468402"/>
                    <a:pt x="772387" y="5562561"/>
                  </a:cubicBezTo>
                  <a:cubicBezTo>
                    <a:pt x="809472" y="5609448"/>
                    <a:pt x="846428" y="5656719"/>
                    <a:pt x="882858" y="5704507"/>
                  </a:cubicBezTo>
                  <a:cubicBezTo>
                    <a:pt x="919159" y="5751909"/>
                    <a:pt x="955196" y="5802273"/>
                    <a:pt x="990316" y="5848258"/>
                  </a:cubicBezTo>
                  <a:cubicBezTo>
                    <a:pt x="1025175" y="5895402"/>
                    <a:pt x="1061736" y="5941129"/>
                    <a:pt x="1097774" y="5987114"/>
                  </a:cubicBezTo>
                  <a:cubicBezTo>
                    <a:pt x="1134860" y="6032326"/>
                    <a:pt x="1171684" y="6077536"/>
                    <a:pt x="1210080" y="6121203"/>
                  </a:cubicBezTo>
                  <a:cubicBezTo>
                    <a:pt x="1286350" y="6209051"/>
                    <a:pt x="1365632" y="6293677"/>
                    <a:pt x="1448192" y="6374054"/>
                  </a:cubicBezTo>
                  <a:cubicBezTo>
                    <a:pt x="1613572" y="6534420"/>
                    <a:pt x="1792057" y="6677526"/>
                    <a:pt x="1982991" y="6796158"/>
                  </a:cubicBezTo>
                  <a:lnTo>
                    <a:pt x="2118475" y="6874714"/>
                  </a:lnTo>
                  <a:lnTo>
                    <a:pt x="1569874" y="6874714"/>
                  </a:lnTo>
                  <a:lnTo>
                    <a:pt x="1507802" y="6817815"/>
                  </a:lnTo>
                  <a:cubicBezTo>
                    <a:pt x="1418412" y="6730595"/>
                    <a:pt x="1334903" y="6638562"/>
                    <a:pt x="1256865" y="6543437"/>
                  </a:cubicBezTo>
                  <a:cubicBezTo>
                    <a:pt x="1179155" y="6447861"/>
                    <a:pt x="1106817" y="6349194"/>
                    <a:pt x="1038410" y="6248722"/>
                  </a:cubicBezTo>
                  <a:cubicBezTo>
                    <a:pt x="969873" y="6148253"/>
                    <a:pt x="905922" y="6045592"/>
                    <a:pt x="845380" y="5941386"/>
                  </a:cubicBezTo>
                  <a:cubicBezTo>
                    <a:pt x="814453" y="5888704"/>
                    <a:pt x="786147" y="5839370"/>
                    <a:pt x="755351" y="5788877"/>
                  </a:cubicBezTo>
                  <a:cubicBezTo>
                    <a:pt x="724817" y="5738771"/>
                    <a:pt x="693760" y="5688665"/>
                    <a:pt x="661784" y="5638944"/>
                  </a:cubicBezTo>
                  <a:lnTo>
                    <a:pt x="466525" y="5340366"/>
                  </a:lnTo>
                  <a:cubicBezTo>
                    <a:pt x="434156" y="5290131"/>
                    <a:pt x="402181" y="5239639"/>
                    <a:pt x="370992" y="5188502"/>
                  </a:cubicBezTo>
                  <a:cubicBezTo>
                    <a:pt x="339803" y="5137364"/>
                    <a:pt x="308876" y="5086099"/>
                    <a:pt x="280046" y="5033287"/>
                  </a:cubicBezTo>
                  <a:cubicBezTo>
                    <a:pt x="222255" y="4928179"/>
                    <a:pt x="169181" y="4819982"/>
                    <a:pt x="126853" y="4707660"/>
                  </a:cubicBezTo>
                  <a:cubicBezTo>
                    <a:pt x="83739" y="4595725"/>
                    <a:pt x="51764" y="4479670"/>
                    <a:pt x="30272" y="4362068"/>
                  </a:cubicBezTo>
                  <a:cubicBezTo>
                    <a:pt x="9698" y="4244466"/>
                    <a:pt x="0" y="4125060"/>
                    <a:pt x="0" y="4005912"/>
                  </a:cubicBezTo>
                  <a:cubicBezTo>
                    <a:pt x="1704" y="3530867"/>
                    <a:pt x="95140" y="3057110"/>
                    <a:pt x="270480" y="2610532"/>
                  </a:cubicBezTo>
                  <a:cubicBezTo>
                    <a:pt x="314511" y="2498984"/>
                    <a:pt x="362212" y="2388466"/>
                    <a:pt x="415942" y="2280526"/>
                  </a:cubicBezTo>
                  <a:cubicBezTo>
                    <a:pt x="468884" y="2172197"/>
                    <a:pt x="527199" y="2066188"/>
                    <a:pt x="590102" y="1962626"/>
                  </a:cubicBezTo>
                  <a:cubicBezTo>
                    <a:pt x="716037" y="1755631"/>
                    <a:pt x="859794" y="1557653"/>
                    <a:pt x="1020719" y="1373070"/>
                  </a:cubicBezTo>
                  <a:cubicBezTo>
                    <a:pt x="1101575" y="1281101"/>
                    <a:pt x="1185969" y="1191838"/>
                    <a:pt x="1275080" y="1107081"/>
                  </a:cubicBezTo>
                  <a:cubicBezTo>
                    <a:pt x="1297227" y="1085699"/>
                    <a:pt x="1319504" y="1064575"/>
                    <a:pt x="1342437" y="1043965"/>
                  </a:cubicBezTo>
                  <a:cubicBezTo>
                    <a:pt x="1365240" y="1023226"/>
                    <a:pt x="1387648" y="1002102"/>
                    <a:pt x="1411106" y="982138"/>
                  </a:cubicBezTo>
                  <a:cubicBezTo>
                    <a:pt x="1457497" y="941563"/>
                    <a:pt x="1505065" y="902276"/>
                    <a:pt x="1553029" y="863376"/>
                  </a:cubicBezTo>
                  <a:cubicBezTo>
                    <a:pt x="1745798" y="708806"/>
                    <a:pt x="1954030" y="571882"/>
                    <a:pt x="2173401" y="454409"/>
                  </a:cubicBezTo>
                  <a:cubicBezTo>
                    <a:pt x="2612013" y="219334"/>
                    <a:pt x="3099505" y="65666"/>
                    <a:pt x="3599708" y="16332"/>
                  </a:cubicBezTo>
                  <a:cubicBezTo>
                    <a:pt x="3724530" y="3966"/>
                    <a:pt x="3850400" y="-1283"/>
                    <a:pt x="3975975" y="26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61023DD2-2E6F-4419-B404-80F08460BE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65276" y="313387"/>
              <a:ext cx="6326724" cy="6561326"/>
            </a:xfrm>
            <a:custGeom>
              <a:avLst/>
              <a:gdLst>
                <a:gd name="connsiteX0" fmla="*/ 6326724 w 6326724"/>
                <a:gd name="connsiteY0" fmla="*/ 5020808 h 6561326"/>
                <a:gd name="connsiteX1" fmla="*/ 6326724 w 6326724"/>
                <a:gd name="connsiteY1" fmla="*/ 5698632 h 6561326"/>
                <a:gd name="connsiteX2" fmla="*/ 6067438 w 6326724"/>
                <a:gd name="connsiteY2" fmla="*/ 5902509 h 6561326"/>
                <a:gd name="connsiteX3" fmla="*/ 5799974 w 6326724"/>
                <a:gd name="connsiteY3" fmla="*/ 6102017 h 6561326"/>
                <a:gd name="connsiteX4" fmla="*/ 5665258 w 6326724"/>
                <a:gd name="connsiteY4" fmla="*/ 6202100 h 6561326"/>
                <a:gd name="connsiteX5" fmla="*/ 5526873 w 6326724"/>
                <a:gd name="connsiteY5" fmla="*/ 6302828 h 6561326"/>
                <a:gd name="connsiteX6" fmla="*/ 5385080 w 6326724"/>
                <a:gd name="connsiteY6" fmla="*/ 6402268 h 6561326"/>
                <a:gd name="connsiteX7" fmla="*/ 5238833 w 6326724"/>
                <a:gd name="connsiteY7" fmla="*/ 6498875 h 6561326"/>
                <a:gd name="connsiteX8" fmla="*/ 5138040 w 6326724"/>
                <a:gd name="connsiteY8" fmla="*/ 6561326 h 6561326"/>
                <a:gd name="connsiteX9" fmla="*/ 3946072 w 6326724"/>
                <a:gd name="connsiteY9" fmla="*/ 6561326 h 6561326"/>
                <a:gd name="connsiteX10" fmla="*/ 3976009 w 6326724"/>
                <a:gd name="connsiteY10" fmla="*/ 6555242 h 6561326"/>
                <a:gd name="connsiteX11" fmla="*/ 4404855 w 6326724"/>
                <a:gd name="connsiteY11" fmla="*/ 6399048 h 6561326"/>
                <a:gd name="connsiteX12" fmla="*/ 4938868 w 6326724"/>
                <a:gd name="connsiteY12" fmla="*/ 6072132 h 6561326"/>
                <a:gd name="connsiteX13" fmla="*/ 5068342 w 6326724"/>
                <a:gd name="connsiteY13" fmla="*/ 5976042 h 6561326"/>
                <a:gd name="connsiteX14" fmla="*/ 5197816 w 6326724"/>
                <a:gd name="connsiteY14" fmla="*/ 5876730 h 6561326"/>
                <a:gd name="connsiteX15" fmla="*/ 5460039 w 6326724"/>
                <a:gd name="connsiteY15" fmla="*/ 5670637 h 6561326"/>
                <a:gd name="connsiteX16" fmla="*/ 5999033 w 6326724"/>
                <a:gd name="connsiteY16" fmla="*/ 5271718 h 6561326"/>
                <a:gd name="connsiteX17" fmla="*/ 6258766 w 6326724"/>
                <a:gd name="connsiteY17" fmla="*/ 5077603 h 6561326"/>
                <a:gd name="connsiteX18" fmla="*/ 4139342 w 6326724"/>
                <a:gd name="connsiteY18" fmla="*/ 440 h 6561326"/>
                <a:gd name="connsiteX19" fmla="*/ 4315744 w 6326724"/>
                <a:gd name="connsiteY19" fmla="*/ 6808 h 6561326"/>
                <a:gd name="connsiteX20" fmla="*/ 5015400 w 6326724"/>
                <a:gd name="connsiteY20" fmla="*/ 113591 h 6561326"/>
                <a:gd name="connsiteX21" fmla="*/ 5681114 w 6326724"/>
                <a:gd name="connsiteY21" fmla="*/ 361418 h 6561326"/>
                <a:gd name="connsiteX22" fmla="*/ 6270952 w 6326724"/>
                <a:gd name="connsiteY22" fmla="*/ 755441 h 6561326"/>
                <a:gd name="connsiteX23" fmla="*/ 6326724 w 6326724"/>
                <a:gd name="connsiteY23" fmla="*/ 807432 h 6561326"/>
                <a:gd name="connsiteX24" fmla="*/ 6326724 w 6326724"/>
                <a:gd name="connsiteY24" fmla="*/ 1231565 h 6561326"/>
                <a:gd name="connsiteX25" fmla="*/ 6302093 w 6326724"/>
                <a:gd name="connsiteY25" fmla="*/ 1203002 h 6561326"/>
                <a:gd name="connsiteX26" fmla="*/ 6066914 w 6326724"/>
                <a:gd name="connsiteY26" fmla="*/ 989616 h 6561326"/>
                <a:gd name="connsiteX27" fmla="*/ 5533688 w 6326724"/>
                <a:gd name="connsiteY27" fmla="*/ 647242 h 6561326"/>
                <a:gd name="connsiteX28" fmla="*/ 4933626 w 6326724"/>
                <a:gd name="connsiteY28" fmla="*/ 432262 h 6561326"/>
                <a:gd name="connsiteX29" fmla="*/ 4296873 w 6326724"/>
                <a:gd name="connsiteY29" fmla="*/ 343126 h 6561326"/>
                <a:gd name="connsiteX30" fmla="*/ 3651602 w 6326724"/>
                <a:gd name="connsiteY30" fmla="*/ 365797 h 6561326"/>
                <a:gd name="connsiteX31" fmla="*/ 3018256 w 6326724"/>
                <a:gd name="connsiteY31" fmla="*/ 496666 h 6561326"/>
                <a:gd name="connsiteX32" fmla="*/ 2412429 w 6326724"/>
                <a:gd name="connsiteY32" fmla="*/ 724399 h 6561326"/>
                <a:gd name="connsiteX33" fmla="*/ 1329857 w 6326724"/>
                <a:gd name="connsiteY33" fmla="*/ 1424086 h 6561326"/>
                <a:gd name="connsiteX34" fmla="*/ 887314 w 6326724"/>
                <a:gd name="connsiteY34" fmla="*/ 1891015 h 6561326"/>
                <a:gd name="connsiteX35" fmla="*/ 537420 w 6326724"/>
                <a:gd name="connsiteY35" fmla="*/ 2427245 h 6561326"/>
                <a:gd name="connsiteX36" fmla="*/ 299965 w 6326724"/>
                <a:gd name="connsiteY36" fmla="*/ 3020021 h 6561326"/>
                <a:gd name="connsiteX37" fmla="*/ 213606 w 6326724"/>
                <a:gd name="connsiteY37" fmla="*/ 3651953 h 6561326"/>
                <a:gd name="connsiteX38" fmla="*/ 250036 w 6326724"/>
                <a:gd name="connsiteY38" fmla="*/ 3961352 h 6561326"/>
                <a:gd name="connsiteX39" fmla="*/ 357625 w 6326724"/>
                <a:gd name="connsiteY39" fmla="*/ 4250783 h 6561326"/>
                <a:gd name="connsiteX40" fmla="*/ 432715 w 6326724"/>
                <a:gd name="connsiteY40" fmla="*/ 4387063 h 6561326"/>
                <a:gd name="connsiteX41" fmla="*/ 518943 w 6326724"/>
                <a:gd name="connsiteY41" fmla="*/ 4518962 h 6561326"/>
                <a:gd name="connsiteX42" fmla="*/ 718133 w 6326724"/>
                <a:gd name="connsiteY42" fmla="*/ 4773874 h 6561326"/>
                <a:gd name="connsiteX43" fmla="*/ 933704 w 6326724"/>
                <a:gd name="connsiteY43" fmla="*/ 5030717 h 6561326"/>
                <a:gd name="connsiteX44" fmla="*/ 1040900 w 6326724"/>
                <a:gd name="connsiteY44" fmla="*/ 5164806 h 6561326"/>
                <a:gd name="connsiteX45" fmla="*/ 1092401 w 6326724"/>
                <a:gd name="connsiteY45" fmla="*/ 5230628 h 6561326"/>
                <a:gd name="connsiteX46" fmla="*/ 1142854 w 6326724"/>
                <a:gd name="connsiteY46" fmla="*/ 5293615 h 6561326"/>
                <a:gd name="connsiteX47" fmla="*/ 1576354 w 6326724"/>
                <a:gd name="connsiteY47" fmla="*/ 5759128 h 6561326"/>
                <a:gd name="connsiteX48" fmla="*/ 1806865 w 6326724"/>
                <a:gd name="connsiteY48" fmla="*/ 5968571 h 6561326"/>
                <a:gd name="connsiteX49" fmla="*/ 2048253 w 6326724"/>
                <a:gd name="connsiteY49" fmla="*/ 6161654 h 6561326"/>
                <a:gd name="connsiteX50" fmla="*/ 2587506 w 6326724"/>
                <a:gd name="connsiteY50" fmla="*/ 6467059 h 6561326"/>
                <a:gd name="connsiteX51" fmla="*/ 2889176 w 6326724"/>
                <a:gd name="connsiteY51" fmla="*/ 6553360 h 6561326"/>
                <a:gd name="connsiteX52" fmla="*/ 2929698 w 6326724"/>
                <a:gd name="connsiteY52" fmla="*/ 6561326 h 6561326"/>
                <a:gd name="connsiteX53" fmla="*/ 1816374 w 6326724"/>
                <a:gd name="connsiteY53" fmla="*/ 6561326 h 6561326"/>
                <a:gd name="connsiteX54" fmla="*/ 1787601 w 6326724"/>
                <a:gd name="connsiteY54" fmla="*/ 6545761 h 6561326"/>
                <a:gd name="connsiteX55" fmla="*/ 1225544 w 6326724"/>
                <a:gd name="connsiteY55" fmla="*/ 6094158 h 6561326"/>
                <a:gd name="connsiteX56" fmla="*/ 997654 w 6326724"/>
                <a:gd name="connsiteY56" fmla="*/ 5822374 h 6561326"/>
                <a:gd name="connsiteX57" fmla="*/ 798596 w 6326724"/>
                <a:gd name="connsiteY57" fmla="*/ 5534615 h 6561326"/>
                <a:gd name="connsiteX58" fmla="*/ 752075 w 6326724"/>
                <a:gd name="connsiteY58" fmla="*/ 5461324 h 6561326"/>
                <a:gd name="connsiteX59" fmla="*/ 707650 w 6326724"/>
                <a:gd name="connsiteY59" fmla="*/ 5390221 h 6561326"/>
                <a:gd name="connsiteX60" fmla="*/ 619980 w 6326724"/>
                <a:gd name="connsiteY60" fmla="*/ 5252396 h 6561326"/>
                <a:gd name="connsiteX61" fmla="*/ 438349 w 6326724"/>
                <a:gd name="connsiteY61" fmla="*/ 4970822 h 6561326"/>
                <a:gd name="connsiteX62" fmla="*/ 261044 w 6326724"/>
                <a:gd name="connsiteY62" fmla="*/ 4673145 h 6561326"/>
                <a:gd name="connsiteX63" fmla="*/ 181107 w 6326724"/>
                <a:gd name="connsiteY63" fmla="*/ 4515356 h 6561326"/>
                <a:gd name="connsiteX64" fmla="*/ 113224 w 6326724"/>
                <a:gd name="connsiteY64" fmla="*/ 4350223 h 6561326"/>
                <a:gd name="connsiteX65" fmla="*/ 61199 w 6326724"/>
                <a:gd name="connsiteY65" fmla="*/ 4178908 h 6561326"/>
                <a:gd name="connsiteX66" fmla="*/ 41804 w 6326724"/>
                <a:gd name="connsiteY66" fmla="*/ 4091577 h 6561326"/>
                <a:gd name="connsiteX67" fmla="*/ 33287 w 6326724"/>
                <a:gd name="connsiteY67" fmla="*/ 4047781 h 6561326"/>
                <a:gd name="connsiteX68" fmla="*/ 26209 w 6326724"/>
                <a:gd name="connsiteY68" fmla="*/ 4003858 h 6561326"/>
                <a:gd name="connsiteX69" fmla="*/ 0 w 6326724"/>
                <a:gd name="connsiteY69" fmla="*/ 3651953 h 6561326"/>
                <a:gd name="connsiteX70" fmla="*/ 72731 w 6326724"/>
                <a:gd name="connsiteY70" fmla="*/ 2966307 h 6561326"/>
                <a:gd name="connsiteX71" fmla="*/ 291316 w 6326724"/>
                <a:gd name="connsiteY71" fmla="*/ 2309385 h 6561326"/>
                <a:gd name="connsiteX72" fmla="*/ 1110878 w 6326724"/>
                <a:gd name="connsiteY72" fmla="*/ 1193776 h 6561326"/>
                <a:gd name="connsiteX73" fmla="*/ 1654327 w 6326724"/>
                <a:gd name="connsiteY73" fmla="*/ 756730 h 6561326"/>
                <a:gd name="connsiteX74" fmla="*/ 2261727 w 6326724"/>
                <a:gd name="connsiteY74" fmla="*/ 409720 h 6561326"/>
                <a:gd name="connsiteX75" fmla="*/ 3610060 w 6326724"/>
                <a:gd name="connsiteY75" fmla="*/ 27032 h 6561326"/>
                <a:gd name="connsiteX76" fmla="*/ 4139342 w 6326724"/>
                <a:gd name="connsiteY76" fmla="*/ 440 h 65613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6326724" h="6561326">
                  <a:moveTo>
                    <a:pt x="6326724" y="5020808"/>
                  </a:moveTo>
                  <a:lnTo>
                    <a:pt x="6326724" y="5698632"/>
                  </a:lnTo>
                  <a:lnTo>
                    <a:pt x="6067438" y="5902509"/>
                  </a:lnTo>
                  <a:cubicBezTo>
                    <a:pt x="5977868" y="5970407"/>
                    <a:pt x="5888364" y="6036453"/>
                    <a:pt x="5799974" y="6102017"/>
                  </a:cubicBezTo>
                  <a:lnTo>
                    <a:pt x="5665258" y="6202100"/>
                  </a:lnTo>
                  <a:cubicBezTo>
                    <a:pt x="5619654" y="6235719"/>
                    <a:pt x="5573656" y="6269596"/>
                    <a:pt x="5526873" y="6302828"/>
                  </a:cubicBezTo>
                  <a:cubicBezTo>
                    <a:pt x="5480220" y="6336189"/>
                    <a:pt x="5433044" y="6369423"/>
                    <a:pt x="5385080" y="6402268"/>
                  </a:cubicBezTo>
                  <a:cubicBezTo>
                    <a:pt x="5336988" y="6434857"/>
                    <a:pt x="5288500" y="6467187"/>
                    <a:pt x="5238833" y="6498875"/>
                  </a:cubicBezTo>
                  <a:lnTo>
                    <a:pt x="5138040" y="6561326"/>
                  </a:lnTo>
                  <a:lnTo>
                    <a:pt x="3946072" y="6561326"/>
                  </a:lnTo>
                  <a:lnTo>
                    <a:pt x="3976009" y="6555242"/>
                  </a:lnTo>
                  <a:cubicBezTo>
                    <a:pt x="4123712" y="6519227"/>
                    <a:pt x="4266863" y="6466383"/>
                    <a:pt x="4404855" y="6399048"/>
                  </a:cubicBezTo>
                  <a:cubicBezTo>
                    <a:pt x="4589500" y="6310299"/>
                    <a:pt x="4765232" y="6196690"/>
                    <a:pt x="4938868" y="6072132"/>
                  </a:cubicBezTo>
                  <a:cubicBezTo>
                    <a:pt x="4982245" y="6041089"/>
                    <a:pt x="5025359" y="6008630"/>
                    <a:pt x="5068342" y="5976042"/>
                  </a:cubicBezTo>
                  <a:cubicBezTo>
                    <a:pt x="5111588" y="5943453"/>
                    <a:pt x="5154702" y="5910349"/>
                    <a:pt x="5197816" y="5876730"/>
                  </a:cubicBezTo>
                  <a:lnTo>
                    <a:pt x="5460039" y="5670637"/>
                  </a:lnTo>
                  <a:cubicBezTo>
                    <a:pt x="5639966" y="5530365"/>
                    <a:pt x="5821596" y="5399753"/>
                    <a:pt x="5999033" y="5271718"/>
                  </a:cubicBezTo>
                  <a:cubicBezTo>
                    <a:pt x="6087686" y="5207700"/>
                    <a:pt x="6174667" y="5143360"/>
                    <a:pt x="6258766" y="5077603"/>
                  </a:cubicBezTo>
                  <a:close/>
                  <a:moveTo>
                    <a:pt x="4139342" y="440"/>
                  </a:moveTo>
                  <a:cubicBezTo>
                    <a:pt x="4198237" y="1301"/>
                    <a:pt x="4257068" y="3427"/>
                    <a:pt x="4315744" y="6808"/>
                  </a:cubicBezTo>
                  <a:cubicBezTo>
                    <a:pt x="4550841" y="20849"/>
                    <a:pt x="4785806" y="55240"/>
                    <a:pt x="5015400" y="113591"/>
                  </a:cubicBezTo>
                  <a:cubicBezTo>
                    <a:pt x="5244992" y="171812"/>
                    <a:pt x="5469212" y="254249"/>
                    <a:pt x="5681114" y="361418"/>
                  </a:cubicBezTo>
                  <a:cubicBezTo>
                    <a:pt x="5892754" y="468586"/>
                    <a:pt x="6093124" y="599584"/>
                    <a:pt x="6270952" y="755441"/>
                  </a:cubicBezTo>
                  <a:lnTo>
                    <a:pt x="6326724" y="807432"/>
                  </a:lnTo>
                  <a:lnTo>
                    <a:pt x="6326724" y="1231565"/>
                  </a:lnTo>
                  <a:lnTo>
                    <a:pt x="6302093" y="1203002"/>
                  </a:lnTo>
                  <a:cubicBezTo>
                    <a:pt x="6227937" y="1127247"/>
                    <a:pt x="6149211" y="1056081"/>
                    <a:pt x="6066914" y="989616"/>
                  </a:cubicBezTo>
                  <a:cubicBezTo>
                    <a:pt x="5902714" y="856299"/>
                    <a:pt x="5724360" y="740371"/>
                    <a:pt x="5533688" y="647242"/>
                  </a:cubicBezTo>
                  <a:cubicBezTo>
                    <a:pt x="5343146" y="553857"/>
                    <a:pt x="5141466" y="482239"/>
                    <a:pt x="4933626" y="432262"/>
                  </a:cubicBezTo>
                  <a:cubicBezTo>
                    <a:pt x="4725788" y="382156"/>
                    <a:pt x="4512182" y="353303"/>
                    <a:pt x="4296873" y="343126"/>
                  </a:cubicBezTo>
                  <a:cubicBezTo>
                    <a:pt x="4081172" y="332435"/>
                    <a:pt x="3865732" y="339520"/>
                    <a:pt x="3651602" y="365797"/>
                  </a:cubicBezTo>
                  <a:cubicBezTo>
                    <a:pt x="3437604" y="392202"/>
                    <a:pt x="3225572" y="436384"/>
                    <a:pt x="3018256" y="496666"/>
                  </a:cubicBezTo>
                  <a:cubicBezTo>
                    <a:pt x="2810809" y="556691"/>
                    <a:pt x="2608474" y="634362"/>
                    <a:pt x="2412429" y="724399"/>
                  </a:cubicBezTo>
                  <a:cubicBezTo>
                    <a:pt x="2019160" y="902541"/>
                    <a:pt x="1651969" y="1138775"/>
                    <a:pt x="1329857" y="1424086"/>
                  </a:cubicBezTo>
                  <a:cubicBezTo>
                    <a:pt x="1169326" y="1567192"/>
                    <a:pt x="1020588" y="1723307"/>
                    <a:pt x="887314" y="1891015"/>
                  </a:cubicBezTo>
                  <a:cubicBezTo>
                    <a:pt x="753778" y="2058466"/>
                    <a:pt x="635967" y="2238026"/>
                    <a:pt x="537420" y="2427245"/>
                  </a:cubicBezTo>
                  <a:cubicBezTo>
                    <a:pt x="438874" y="2616335"/>
                    <a:pt x="356839" y="2814313"/>
                    <a:pt x="299965" y="3020021"/>
                  </a:cubicBezTo>
                  <a:cubicBezTo>
                    <a:pt x="242961" y="3225212"/>
                    <a:pt x="213474" y="3438518"/>
                    <a:pt x="213606" y="3651953"/>
                  </a:cubicBezTo>
                  <a:cubicBezTo>
                    <a:pt x="214785" y="3756804"/>
                    <a:pt x="225269" y="3860881"/>
                    <a:pt x="250036" y="3961352"/>
                  </a:cubicBezTo>
                  <a:cubicBezTo>
                    <a:pt x="274412" y="4061950"/>
                    <a:pt x="312284" y="4158171"/>
                    <a:pt x="357625" y="4250783"/>
                  </a:cubicBezTo>
                  <a:cubicBezTo>
                    <a:pt x="380558" y="4297025"/>
                    <a:pt x="405982" y="4342366"/>
                    <a:pt x="432715" y="4387063"/>
                  </a:cubicBezTo>
                  <a:cubicBezTo>
                    <a:pt x="459841" y="4431630"/>
                    <a:pt x="488803" y="4475554"/>
                    <a:pt x="518943" y="4518962"/>
                  </a:cubicBezTo>
                  <a:cubicBezTo>
                    <a:pt x="580011" y="4605521"/>
                    <a:pt x="647893" y="4689504"/>
                    <a:pt x="718133" y="4773874"/>
                  </a:cubicBezTo>
                  <a:cubicBezTo>
                    <a:pt x="788374" y="4858372"/>
                    <a:pt x="861760" y="4942871"/>
                    <a:pt x="933704" y="5030717"/>
                  </a:cubicBezTo>
                  <a:cubicBezTo>
                    <a:pt x="969742" y="5074512"/>
                    <a:pt x="1005387" y="5119337"/>
                    <a:pt x="1040900" y="5164806"/>
                  </a:cubicBezTo>
                  <a:lnTo>
                    <a:pt x="1092401" y="5230628"/>
                  </a:lnTo>
                  <a:cubicBezTo>
                    <a:pt x="1109306" y="5251624"/>
                    <a:pt x="1125425" y="5273135"/>
                    <a:pt x="1142854" y="5293615"/>
                  </a:cubicBezTo>
                  <a:cubicBezTo>
                    <a:pt x="1278880" y="5460293"/>
                    <a:pt x="1426438" y="5613704"/>
                    <a:pt x="1576354" y="5759128"/>
                  </a:cubicBezTo>
                  <a:cubicBezTo>
                    <a:pt x="1651706" y="5831519"/>
                    <a:pt x="1728368" y="5901461"/>
                    <a:pt x="1806865" y="5968571"/>
                  </a:cubicBezTo>
                  <a:cubicBezTo>
                    <a:pt x="1885362" y="6035680"/>
                    <a:pt x="1965299" y="6100599"/>
                    <a:pt x="2048253" y="6161654"/>
                  </a:cubicBezTo>
                  <a:cubicBezTo>
                    <a:pt x="2213502" y="6284022"/>
                    <a:pt x="2391724" y="6393380"/>
                    <a:pt x="2587506" y="6467059"/>
                  </a:cubicBezTo>
                  <a:cubicBezTo>
                    <a:pt x="2685137" y="6503898"/>
                    <a:pt x="2786304" y="6532106"/>
                    <a:pt x="2889176" y="6553360"/>
                  </a:cubicBezTo>
                  <a:lnTo>
                    <a:pt x="2929698" y="6561326"/>
                  </a:lnTo>
                  <a:lnTo>
                    <a:pt x="1816374" y="6561326"/>
                  </a:lnTo>
                  <a:lnTo>
                    <a:pt x="1787601" y="6545761"/>
                  </a:lnTo>
                  <a:cubicBezTo>
                    <a:pt x="1577272" y="6422749"/>
                    <a:pt x="1389483" y="6266761"/>
                    <a:pt x="1225544" y="6094158"/>
                  </a:cubicBezTo>
                  <a:cubicBezTo>
                    <a:pt x="1143116" y="6007986"/>
                    <a:pt x="1068158" y="5916274"/>
                    <a:pt x="997654" y="5822374"/>
                  </a:cubicBezTo>
                  <a:cubicBezTo>
                    <a:pt x="927546" y="5728086"/>
                    <a:pt x="860842" y="5632381"/>
                    <a:pt x="798596" y="5534615"/>
                  </a:cubicBezTo>
                  <a:cubicBezTo>
                    <a:pt x="782608" y="5510399"/>
                    <a:pt x="767537" y="5485797"/>
                    <a:pt x="752075" y="5461324"/>
                  </a:cubicBezTo>
                  <a:lnTo>
                    <a:pt x="707650" y="5390221"/>
                  </a:lnTo>
                  <a:cubicBezTo>
                    <a:pt x="679213" y="5344237"/>
                    <a:pt x="649728" y="5298638"/>
                    <a:pt x="619980" y="5252396"/>
                  </a:cubicBezTo>
                  <a:lnTo>
                    <a:pt x="438349" y="4970822"/>
                  </a:lnTo>
                  <a:cubicBezTo>
                    <a:pt x="377413" y="4874860"/>
                    <a:pt x="317263" y="4776064"/>
                    <a:pt x="261044" y="4673145"/>
                  </a:cubicBezTo>
                  <a:cubicBezTo>
                    <a:pt x="233000" y="4621622"/>
                    <a:pt x="205874" y="4569197"/>
                    <a:pt x="181107" y="4515356"/>
                  </a:cubicBezTo>
                  <a:cubicBezTo>
                    <a:pt x="156470" y="4461385"/>
                    <a:pt x="133537" y="4406385"/>
                    <a:pt x="113224" y="4350223"/>
                  </a:cubicBezTo>
                  <a:cubicBezTo>
                    <a:pt x="93305" y="4293934"/>
                    <a:pt x="75614" y="4236872"/>
                    <a:pt x="61199" y="4178908"/>
                  </a:cubicBezTo>
                  <a:cubicBezTo>
                    <a:pt x="54385" y="4149927"/>
                    <a:pt x="47440" y="4120815"/>
                    <a:pt x="41804" y="4091577"/>
                  </a:cubicBezTo>
                  <a:lnTo>
                    <a:pt x="33287" y="4047781"/>
                  </a:lnTo>
                  <a:lnTo>
                    <a:pt x="26209" y="4003858"/>
                  </a:lnTo>
                  <a:cubicBezTo>
                    <a:pt x="7732" y="3886643"/>
                    <a:pt x="0" y="3768783"/>
                    <a:pt x="0" y="3651953"/>
                  </a:cubicBezTo>
                  <a:cubicBezTo>
                    <a:pt x="524" y="3422031"/>
                    <a:pt x="25030" y="3192109"/>
                    <a:pt x="72731" y="2966307"/>
                  </a:cubicBezTo>
                  <a:cubicBezTo>
                    <a:pt x="120301" y="2740634"/>
                    <a:pt x="193163" y="2519343"/>
                    <a:pt x="291316" y="2309385"/>
                  </a:cubicBezTo>
                  <a:cubicBezTo>
                    <a:pt x="488540" y="1889469"/>
                    <a:pt x="774352" y="1513736"/>
                    <a:pt x="1110878" y="1193776"/>
                  </a:cubicBezTo>
                  <a:cubicBezTo>
                    <a:pt x="1279535" y="1033797"/>
                    <a:pt x="1461821" y="887856"/>
                    <a:pt x="1654327" y="756730"/>
                  </a:cubicBezTo>
                  <a:cubicBezTo>
                    <a:pt x="1847096" y="625732"/>
                    <a:pt x="2049956" y="509031"/>
                    <a:pt x="2261727" y="409720"/>
                  </a:cubicBezTo>
                  <a:cubicBezTo>
                    <a:pt x="2685792" y="212515"/>
                    <a:pt x="3142357" y="82162"/>
                    <a:pt x="3610060" y="27032"/>
                  </a:cubicBezTo>
                  <a:cubicBezTo>
                    <a:pt x="3785399" y="6647"/>
                    <a:pt x="3962657" y="-2144"/>
                    <a:pt x="4139342" y="44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BC4A6C98-F96E-4587-B01F-A9B01BBFAD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1866928 h 6521594"/>
                <a:gd name="connsiteX4" fmla="*/ 6212358 w 6321679"/>
                <a:gd name="connsiteY4" fmla="*/ 1689281 h 6521594"/>
                <a:gd name="connsiteX5" fmla="*/ 6049880 w 6321679"/>
                <a:gd name="connsiteY5" fmla="*/ 1477173 h 6521594"/>
                <a:gd name="connsiteX6" fmla="*/ 5248663 w 6321679"/>
                <a:gd name="connsiteY6" fmla="*/ 869327 h 6521594"/>
                <a:gd name="connsiteX7" fmla="*/ 4150102 w 6321679"/>
                <a:gd name="connsiteY7" fmla="*/ 644042 h 6521594"/>
                <a:gd name="connsiteX8" fmla="*/ 2867946 w 6321679"/>
                <a:gd name="connsiteY8" fmla="*/ 886459 h 6521594"/>
                <a:gd name="connsiteX9" fmla="*/ 1728892 w 6321679"/>
                <a:gd name="connsiteY9" fmla="*/ 1552397 h 6521594"/>
                <a:gd name="connsiteX10" fmla="*/ 941043 w 6321679"/>
                <a:gd name="connsiteY10" fmla="*/ 2512664 h 6521594"/>
                <a:gd name="connsiteX11" fmla="*/ 655362 w 6321679"/>
                <a:gd name="connsiteY11" fmla="*/ 3630204 h 6521594"/>
                <a:gd name="connsiteX12" fmla="*/ 1128177 w 6321679"/>
                <a:gd name="connsiteY12" fmla="*/ 4667883 h 6521594"/>
                <a:gd name="connsiteX13" fmla="*/ 1366419 w 6321679"/>
                <a:gd name="connsiteY13" fmla="*/ 4997246 h 6521594"/>
                <a:gd name="connsiteX14" fmla="*/ 3601937 w 6321679"/>
                <a:gd name="connsiteY14" fmla="*/ 6284685 h 6521594"/>
                <a:gd name="connsiteX15" fmla="*/ 5298985 w 6321679"/>
                <a:gd name="connsiteY15" fmla="*/ 5492643 h 6521594"/>
                <a:gd name="connsiteX16" fmla="*/ 5505513 w 6321679"/>
                <a:gd name="connsiteY16" fmla="*/ 5335367 h 6521594"/>
                <a:gd name="connsiteX17" fmla="*/ 6252618 w 6321679"/>
                <a:gd name="connsiteY17" fmla="*/ 4722492 h 6521594"/>
                <a:gd name="connsiteX18" fmla="*/ 6321679 w 6321679"/>
                <a:gd name="connsiteY18" fmla="*/ 4651477 h 6521594"/>
                <a:gd name="connsiteX19" fmla="*/ 6321679 w 6321679"/>
                <a:gd name="connsiteY19" fmla="*/ 5523097 h 6521594"/>
                <a:gd name="connsiteX20" fmla="*/ 6024428 w 6321679"/>
                <a:gd name="connsiteY20" fmla="*/ 5754969 h 6521594"/>
                <a:gd name="connsiteX21" fmla="*/ 5702345 w 6321679"/>
                <a:gd name="connsiteY21" fmla="*/ 6000018 h 6521594"/>
                <a:gd name="connsiteX22" fmla="*/ 4988380 w 6321679"/>
                <a:gd name="connsiteY22" fmla="*/ 6506549 h 6521594"/>
                <a:gd name="connsiteX23" fmla="*/ 4961490 w 6321679"/>
                <a:gd name="connsiteY23" fmla="*/ 6521594 h 6521594"/>
                <a:gd name="connsiteX24" fmla="*/ 2011326 w 6321679"/>
                <a:gd name="connsiteY24" fmla="*/ 6521594 h 6521594"/>
                <a:gd name="connsiteX25" fmla="*/ 1982893 w 6321679"/>
                <a:gd name="connsiteY25" fmla="*/ 6505768 h 6521594"/>
                <a:gd name="connsiteX26" fmla="*/ 824149 w 6321679"/>
                <a:gd name="connsiteY26" fmla="*/ 5358682 h 6521594"/>
                <a:gd name="connsiteX27" fmla="*/ 0 w 6321679"/>
                <a:gd name="connsiteY27" fmla="*/ 3630075 h 6521594"/>
                <a:gd name="connsiteX28" fmla="*/ 4150102 w 6321679"/>
                <a:gd name="connsiteY28"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6321679" h="6521594">
                  <a:moveTo>
                    <a:pt x="4150102" y="0"/>
                  </a:moveTo>
                  <a:cubicBezTo>
                    <a:pt x="4918148" y="0"/>
                    <a:pt x="5569597" y="228540"/>
                    <a:pt x="6083891" y="619943"/>
                  </a:cubicBezTo>
                  <a:lnTo>
                    <a:pt x="6321679" y="822247"/>
                  </a:lnTo>
                  <a:lnTo>
                    <a:pt x="6321679" y="1866928"/>
                  </a:lnTo>
                  <a:lnTo>
                    <a:pt x="6212358" y="1689281"/>
                  </a:lnTo>
                  <a:cubicBezTo>
                    <a:pt x="6161484" y="1615222"/>
                    <a:pt x="6107295" y="1544427"/>
                    <a:pt x="6049880" y="1477173"/>
                  </a:cubicBezTo>
                  <a:cubicBezTo>
                    <a:pt x="5825135" y="1214018"/>
                    <a:pt x="5555573" y="1009470"/>
                    <a:pt x="5248663" y="869327"/>
                  </a:cubicBezTo>
                  <a:cubicBezTo>
                    <a:pt x="4921178" y="719909"/>
                    <a:pt x="4551627" y="644042"/>
                    <a:pt x="4150102" y="644042"/>
                  </a:cubicBezTo>
                  <a:cubicBezTo>
                    <a:pt x="3724203" y="644042"/>
                    <a:pt x="3292799" y="725448"/>
                    <a:pt x="2867946" y="886459"/>
                  </a:cubicBezTo>
                  <a:cubicBezTo>
                    <a:pt x="2454234" y="1042832"/>
                    <a:pt x="2060440" y="1273141"/>
                    <a:pt x="1728892" y="1552397"/>
                  </a:cubicBezTo>
                  <a:cubicBezTo>
                    <a:pt x="1391580" y="1836419"/>
                    <a:pt x="1126473" y="2159600"/>
                    <a:pt x="941043" y="2512664"/>
                  </a:cubicBezTo>
                  <a:cubicBezTo>
                    <a:pt x="751551" y="2873583"/>
                    <a:pt x="655362" y="3249575"/>
                    <a:pt x="655362" y="3630204"/>
                  </a:cubicBezTo>
                  <a:cubicBezTo>
                    <a:pt x="655362" y="4013537"/>
                    <a:pt x="808817" y="4237405"/>
                    <a:pt x="1128177" y="4667883"/>
                  </a:cubicBezTo>
                  <a:cubicBezTo>
                    <a:pt x="1205232" y="4771702"/>
                    <a:pt x="1284908" y="4879129"/>
                    <a:pt x="1366419" y="4997246"/>
                  </a:cubicBezTo>
                  <a:cubicBezTo>
                    <a:pt x="1989282" y="5899677"/>
                    <a:pt x="2657880" y="6284685"/>
                    <a:pt x="3601937" y="6284685"/>
                  </a:cubicBezTo>
                  <a:cubicBezTo>
                    <a:pt x="4221523" y="6284685"/>
                    <a:pt x="4676122" y="5971036"/>
                    <a:pt x="5298985" y="5492643"/>
                  </a:cubicBezTo>
                  <a:cubicBezTo>
                    <a:pt x="5368571" y="5439187"/>
                    <a:pt x="5438156" y="5386375"/>
                    <a:pt x="5505513" y="5335367"/>
                  </a:cubicBezTo>
                  <a:cubicBezTo>
                    <a:pt x="5779335" y="5127761"/>
                    <a:pt x="6041730" y="4928776"/>
                    <a:pt x="6252618" y="4722492"/>
                  </a:cubicBezTo>
                  <a:lnTo>
                    <a:pt x="6321679" y="4651477"/>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A66409EC-9CC3-482A-A4A5-54ED092B3F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0322" y="353119"/>
              <a:ext cx="6321679" cy="6521594"/>
            </a:xfrm>
            <a:custGeom>
              <a:avLst/>
              <a:gdLst>
                <a:gd name="connsiteX0" fmla="*/ 4150102 w 6321679"/>
                <a:gd name="connsiteY0" fmla="*/ 0 h 6521594"/>
                <a:gd name="connsiteX1" fmla="*/ 6083891 w 6321679"/>
                <a:gd name="connsiteY1" fmla="*/ 619943 h 6521594"/>
                <a:gd name="connsiteX2" fmla="*/ 6321679 w 6321679"/>
                <a:gd name="connsiteY2" fmla="*/ 822247 h 6521594"/>
                <a:gd name="connsiteX3" fmla="*/ 6321679 w 6321679"/>
                <a:gd name="connsiteY3" fmla="*/ 2150195 h 6521594"/>
                <a:gd name="connsiteX4" fmla="*/ 6241288 w 6321679"/>
                <a:gd name="connsiteY4" fmla="*/ 1985338 h 6521594"/>
                <a:gd name="connsiteX5" fmla="*/ 5949367 w 6321679"/>
                <a:gd name="connsiteY5" fmla="*/ 1559997 h 6521594"/>
                <a:gd name="connsiteX6" fmla="*/ 5193362 w 6321679"/>
                <a:gd name="connsiteY6" fmla="*/ 986156 h 6521594"/>
                <a:gd name="connsiteX7" fmla="*/ 4150102 w 6321679"/>
                <a:gd name="connsiteY7" fmla="*/ 772850 h 6521594"/>
                <a:gd name="connsiteX8" fmla="*/ 2914861 w 6321679"/>
                <a:gd name="connsiteY8" fmla="*/ 1006637 h 6521594"/>
                <a:gd name="connsiteX9" fmla="*/ 1814073 w 6321679"/>
                <a:gd name="connsiteY9" fmla="*/ 1650163 h 6521594"/>
                <a:gd name="connsiteX10" fmla="*/ 1057412 w 6321679"/>
                <a:gd name="connsiteY10" fmla="*/ 2571657 h 6521594"/>
                <a:gd name="connsiteX11" fmla="*/ 786277 w 6321679"/>
                <a:gd name="connsiteY11" fmla="*/ 3630204 h 6521594"/>
                <a:gd name="connsiteX12" fmla="*/ 1233931 w 6321679"/>
                <a:gd name="connsiteY12" fmla="*/ 4592016 h 6521594"/>
                <a:gd name="connsiteX13" fmla="*/ 1474795 w 6321679"/>
                <a:gd name="connsiteY13" fmla="*/ 4924985 h 6521594"/>
                <a:gd name="connsiteX14" fmla="*/ 2393691 w 6321679"/>
                <a:gd name="connsiteY14" fmla="*/ 5846995 h 6521594"/>
                <a:gd name="connsiteX15" fmla="*/ 3601805 w 6321679"/>
                <a:gd name="connsiteY15" fmla="*/ 6155876 h 6521594"/>
                <a:gd name="connsiteX16" fmla="*/ 4378909 w 6321679"/>
                <a:gd name="connsiteY16" fmla="*/ 5959186 h 6521594"/>
                <a:gd name="connsiteX17" fmla="*/ 5218129 w 6321679"/>
                <a:gd name="connsiteY17" fmla="*/ 5391271 h 6521594"/>
                <a:gd name="connsiteX18" fmla="*/ 5425313 w 6321679"/>
                <a:gd name="connsiteY18" fmla="*/ 5233481 h 6521594"/>
                <a:gd name="connsiteX19" fmla="*/ 6254366 w 6321679"/>
                <a:gd name="connsiteY19" fmla="*/ 4534301 h 6521594"/>
                <a:gd name="connsiteX20" fmla="*/ 6321679 w 6321679"/>
                <a:gd name="connsiteY20" fmla="*/ 4456641 h 6521594"/>
                <a:gd name="connsiteX21" fmla="*/ 6321679 w 6321679"/>
                <a:gd name="connsiteY21" fmla="*/ 5523097 h 6521594"/>
                <a:gd name="connsiteX22" fmla="*/ 6024428 w 6321679"/>
                <a:gd name="connsiteY22" fmla="*/ 5754969 h 6521594"/>
                <a:gd name="connsiteX23" fmla="*/ 5702345 w 6321679"/>
                <a:gd name="connsiteY23" fmla="*/ 6000018 h 6521594"/>
                <a:gd name="connsiteX24" fmla="*/ 4988380 w 6321679"/>
                <a:gd name="connsiteY24" fmla="*/ 6506549 h 6521594"/>
                <a:gd name="connsiteX25" fmla="*/ 4961490 w 6321679"/>
                <a:gd name="connsiteY25" fmla="*/ 6521594 h 6521594"/>
                <a:gd name="connsiteX26" fmla="*/ 2011326 w 6321679"/>
                <a:gd name="connsiteY26" fmla="*/ 6521594 h 6521594"/>
                <a:gd name="connsiteX27" fmla="*/ 1982893 w 6321679"/>
                <a:gd name="connsiteY27" fmla="*/ 6505768 h 6521594"/>
                <a:gd name="connsiteX28" fmla="*/ 824149 w 6321679"/>
                <a:gd name="connsiteY28" fmla="*/ 5358682 h 6521594"/>
                <a:gd name="connsiteX29" fmla="*/ 0 w 6321679"/>
                <a:gd name="connsiteY29" fmla="*/ 3630075 h 6521594"/>
                <a:gd name="connsiteX30" fmla="*/ 4150102 w 6321679"/>
                <a:gd name="connsiteY30" fmla="*/ 0 h 65215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6321679" h="6521594">
                  <a:moveTo>
                    <a:pt x="4150102" y="0"/>
                  </a:moveTo>
                  <a:cubicBezTo>
                    <a:pt x="4918148" y="0"/>
                    <a:pt x="5569597" y="228540"/>
                    <a:pt x="6083891" y="619943"/>
                  </a:cubicBezTo>
                  <a:lnTo>
                    <a:pt x="6321679" y="822247"/>
                  </a:lnTo>
                  <a:lnTo>
                    <a:pt x="6321679" y="2150195"/>
                  </a:lnTo>
                  <a:lnTo>
                    <a:pt x="6241288" y="1985338"/>
                  </a:lnTo>
                  <a:cubicBezTo>
                    <a:pt x="6156788" y="1831195"/>
                    <a:pt x="6059249" y="1688709"/>
                    <a:pt x="5949367" y="1559997"/>
                  </a:cubicBezTo>
                  <a:cubicBezTo>
                    <a:pt x="5737073" y="1311397"/>
                    <a:pt x="5482843" y="1118314"/>
                    <a:pt x="5193362" y="986156"/>
                  </a:cubicBezTo>
                  <a:cubicBezTo>
                    <a:pt x="4883437" y="844596"/>
                    <a:pt x="4532365" y="772850"/>
                    <a:pt x="4150102" y="772850"/>
                  </a:cubicBezTo>
                  <a:cubicBezTo>
                    <a:pt x="3746218" y="772850"/>
                    <a:pt x="3319008" y="853613"/>
                    <a:pt x="2914861" y="1006637"/>
                  </a:cubicBezTo>
                  <a:cubicBezTo>
                    <a:pt x="2515039" y="1157857"/>
                    <a:pt x="2134350" y="1380438"/>
                    <a:pt x="1814073" y="1650163"/>
                  </a:cubicBezTo>
                  <a:cubicBezTo>
                    <a:pt x="1494190" y="1919502"/>
                    <a:pt x="1232622" y="2238173"/>
                    <a:pt x="1057412" y="2571657"/>
                  </a:cubicBezTo>
                  <a:cubicBezTo>
                    <a:pt x="877486" y="2914158"/>
                    <a:pt x="786277" y="3270313"/>
                    <a:pt x="786277" y="3630204"/>
                  </a:cubicBezTo>
                  <a:cubicBezTo>
                    <a:pt x="786277" y="3974121"/>
                    <a:pt x="923483" y="4173646"/>
                    <a:pt x="1233931" y="4592016"/>
                  </a:cubicBezTo>
                  <a:cubicBezTo>
                    <a:pt x="1311641" y="4696736"/>
                    <a:pt x="1391972" y="4805064"/>
                    <a:pt x="1474795" y="4924985"/>
                  </a:cubicBezTo>
                  <a:cubicBezTo>
                    <a:pt x="1767682" y="5349278"/>
                    <a:pt x="2068172" y="5650948"/>
                    <a:pt x="2393691" y="5846995"/>
                  </a:cubicBezTo>
                  <a:cubicBezTo>
                    <a:pt x="2738735" y="6054891"/>
                    <a:pt x="3133971" y="6155876"/>
                    <a:pt x="3601805" y="6155876"/>
                  </a:cubicBezTo>
                  <a:cubicBezTo>
                    <a:pt x="3867305" y="6155876"/>
                    <a:pt x="4114196" y="6093405"/>
                    <a:pt x="4378909" y="5959186"/>
                  </a:cubicBezTo>
                  <a:cubicBezTo>
                    <a:pt x="4650699" y="5821362"/>
                    <a:pt x="4919737" y="5620421"/>
                    <a:pt x="5218129" y="5391271"/>
                  </a:cubicBezTo>
                  <a:cubicBezTo>
                    <a:pt x="5288107" y="5337558"/>
                    <a:pt x="5357824" y="5284617"/>
                    <a:pt x="5425313" y="5233481"/>
                  </a:cubicBezTo>
                  <a:cubicBezTo>
                    <a:pt x="5739037" y="4995556"/>
                    <a:pt x="6037512" y="4769168"/>
                    <a:pt x="6254366" y="4534301"/>
                  </a:cubicBezTo>
                  <a:lnTo>
                    <a:pt x="6321679" y="4456641"/>
                  </a:lnTo>
                  <a:lnTo>
                    <a:pt x="6321679" y="5523097"/>
                  </a:lnTo>
                  <a:lnTo>
                    <a:pt x="6024428" y="5754969"/>
                  </a:lnTo>
                  <a:cubicBezTo>
                    <a:pt x="5918395" y="5835747"/>
                    <a:pt x="5810491" y="5916953"/>
                    <a:pt x="5702345" y="6000018"/>
                  </a:cubicBezTo>
                  <a:cubicBezTo>
                    <a:pt x="5466020" y="6181541"/>
                    <a:pt x="5232938" y="6357503"/>
                    <a:pt x="4988380" y="6506549"/>
                  </a:cubicBezTo>
                  <a:lnTo>
                    <a:pt x="4961490" y="6521594"/>
                  </a:lnTo>
                  <a:lnTo>
                    <a:pt x="2011326" y="6521594"/>
                  </a:lnTo>
                  <a:lnTo>
                    <a:pt x="1982893" y="6505768"/>
                  </a:lnTo>
                  <a:cubicBezTo>
                    <a:pt x="1531799" y="6233999"/>
                    <a:pt x="1157400" y="5841520"/>
                    <a:pt x="824149" y="5358682"/>
                  </a:cubicBezTo>
                  <a:cubicBezTo>
                    <a:pt x="424196" y="4779302"/>
                    <a:pt x="0" y="4381929"/>
                    <a:pt x="0" y="3630075"/>
                  </a:cubicBezTo>
                  <a:cubicBezTo>
                    <a:pt x="0" y="1625174"/>
                    <a:pt x="2089794" y="0"/>
                    <a:pt x="4150102"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A graph showing the temperature of a person&#10;&#10;AI-generated content may be incorrect.">
            <a:extLst>
              <a:ext uri="{FF2B5EF4-FFF2-40B4-BE49-F238E27FC236}">
                <a16:creationId xmlns:a16="http://schemas.microsoft.com/office/drawing/2014/main" id="{C2831866-1F31-58B0-438F-347C71F23ED7}"/>
              </a:ext>
            </a:extLst>
          </p:cNvPr>
          <p:cNvPicPr>
            <a:picLocks noChangeAspect="1"/>
          </p:cNvPicPr>
          <p:nvPr/>
        </p:nvPicPr>
        <p:blipFill>
          <a:blip r:embed="rId2"/>
          <a:stretch>
            <a:fillRect/>
          </a:stretch>
        </p:blipFill>
        <p:spPr>
          <a:xfrm>
            <a:off x="7708392" y="2596325"/>
            <a:ext cx="4142232" cy="2588894"/>
          </a:xfrm>
          <a:prstGeom prst="rect">
            <a:avLst/>
          </a:prstGeom>
        </p:spPr>
      </p:pic>
    </p:spTree>
    <p:extLst>
      <p:ext uri="{BB962C8B-B14F-4D97-AF65-F5344CB8AC3E}">
        <p14:creationId xmlns:p14="http://schemas.microsoft.com/office/powerpoint/2010/main" val="5624853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Freeform: Shape 16">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Rectangle 18">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0EB1B5-2AAF-25F3-BB15-027052075E9A}"/>
              </a:ext>
            </a:extLst>
          </p:cNvPr>
          <p:cNvSpPr>
            <a:spLocks noGrp="1"/>
          </p:cNvSpPr>
          <p:nvPr>
            <p:ph type="title"/>
          </p:nvPr>
        </p:nvSpPr>
        <p:spPr>
          <a:xfrm>
            <a:off x="586478" y="1683756"/>
            <a:ext cx="3115265" cy="2396359"/>
          </a:xfrm>
        </p:spPr>
        <p:txBody>
          <a:bodyPr anchor="b">
            <a:normAutofit/>
          </a:bodyPr>
          <a:lstStyle/>
          <a:p>
            <a:pPr algn="r"/>
            <a:r>
              <a:rPr lang="en-US" sz="4000">
                <a:solidFill>
                  <a:srgbClr val="FFFFFF"/>
                </a:solidFill>
              </a:rPr>
              <a:t>Evaluation</a:t>
            </a:r>
          </a:p>
        </p:txBody>
      </p:sp>
      <p:graphicFrame>
        <p:nvGraphicFramePr>
          <p:cNvPr id="5" name="Content Placeholder 2">
            <a:extLst>
              <a:ext uri="{FF2B5EF4-FFF2-40B4-BE49-F238E27FC236}">
                <a16:creationId xmlns:a16="http://schemas.microsoft.com/office/drawing/2014/main" id="{D4A1E5DF-409B-523A-BE3C-6A54C7BEE970}"/>
              </a:ext>
            </a:extLst>
          </p:cNvPr>
          <p:cNvGraphicFramePr>
            <a:graphicFrameLocks noGrp="1"/>
          </p:cNvGraphicFramePr>
          <p:nvPr>
            <p:ph idx="1"/>
            <p:extLst>
              <p:ext uri="{D42A27DB-BD31-4B8C-83A1-F6EECF244321}">
                <p14:modId xmlns:p14="http://schemas.microsoft.com/office/powerpoint/2010/main" val="1650959340"/>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1631739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e44da2f-07a5-4193-b19a-a48b94eb6346"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62D7AE0FE135243893037C527F9B440" ma:contentTypeVersion="14" ma:contentTypeDescription="Create a new document." ma:contentTypeScope="" ma:versionID="22de2947ae975d21ae955b11c899b493">
  <xsd:schema xmlns:xsd="http://www.w3.org/2001/XMLSchema" xmlns:xs="http://www.w3.org/2001/XMLSchema" xmlns:p="http://schemas.microsoft.com/office/2006/metadata/properties" xmlns:ns3="be44da2f-07a5-4193-b19a-a48b94eb6346" xmlns:ns4="6aab6cf2-c0ca-41e3-a71b-08dca2ea61a0" targetNamespace="http://schemas.microsoft.com/office/2006/metadata/properties" ma:root="true" ma:fieldsID="f5b3d9602266c3daed19297050bedd44" ns3:_="" ns4:_="">
    <xsd:import namespace="be44da2f-07a5-4193-b19a-a48b94eb6346"/>
    <xsd:import namespace="6aab6cf2-c0ca-41e3-a71b-08dca2ea61a0"/>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ObjectDetectorVersions" minOccurs="0"/>
                <xsd:element ref="ns3:_activity" minOccurs="0"/>
                <xsd:element ref="ns4:SharedWithUsers" minOccurs="0"/>
                <xsd:element ref="ns4:SharedWithDetails" minOccurs="0"/>
                <xsd:element ref="ns4:SharingHintHash"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44da2f-07a5-4193-b19a-a48b94eb634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element name="MediaServiceSearchProperties" ma:index="17" nillable="true" ma:displayName="MediaServiceSearchProperties" ma:hidden="true" ma:internalName="MediaServiceSearchProperties" ma:readOnly="true">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SystemTags" ma:index="19" nillable="true" ma:displayName="MediaServiceSystemTags" ma:hidden="true" ma:internalName="MediaServiceSystemTags" ma:readOnly="true">
      <xsd:simpleType>
        <xsd:restriction base="dms:Note"/>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aab6cf2-c0ca-41e3-a71b-08dca2ea61a0"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245844-7A8A-45A5-AF6E-0F371164AA69}">
  <ds:schemaRefs>
    <ds:schemaRef ds:uri="http://www.w3.org/XML/1998/namespace"/>
    <ds:schemaRef ds:uri="http://purl.org/dc/terms/"/>
    <ds:schemaRef ds:uri="http://schemas.microsoft.com/office/2006/metadata/properties"/>
    <ds:schemaRef ds:uri="http://purl.org/dc/elements/1.1/"/>
    <ds:schemaRef ds:uri="6aab6cf2-c0ca-41e3-a71b-08dca2ea61a0"/>
    <ds:schemaRef ds:uri="http://schemas.microsoft.com/office/2006/documentManagement/types"/>
    <ds:schemaRef ds:uri="http://purl.org/dc/dcmitype/"/>
    <ds:schemaRef ds:uri="http://schemas.microsoft.com/office/infopath/2007/PartnerControls"/>
    <ds:schemaRef ds:uri="http://schemas.openxmlformats.org/package/2006/metadata/core-properties"/>
    <ds:schemaRef ds:uri="be44da2f-07a5-4193-b19a-a48b94eb6346"/>
  </ds:schemaRefs>
</ds:datastoreItem>
</file>

<file path=customXml/itemProps2.xml><?xml version="1.0" encoding="utf-8"?>
<ds:datastoreItem xmlns:ds="http://schemas.openxmlformats.org/officeDocument/2006/customXml" ds:itemID="{C9F0AFCF-2B9F-40B5-9F46-4FED091E336E}">
  <ds:schemaRefs>
    <ds:schemaRef ds:uri="http://schemas.microsoft.com/sharepoint/v3/contenttype/forms"/>
  </ds:schemaRefs>
</ds:datastoreItem>
</file>

<file path=customXml/itemProps3.xml><?xml version="1.0" encoding="utf-8"?>
<ds:datastoreItem xmlns:ds="http://schemas.openxmlformats.org/officeDocument/2006/customXml" ds:itemID="{AA5E349F-1718-404B-8D9F-4D50554A49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44da2f-07a5-4193-b19a-a48b94eb6346"/>
    <ds:schemaRef ds:uri="6aab6cf2-c0ca-41e3-a71b-08dca2ea61a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TotalTime>
  <Words>282</Words>
  <Application>Microsoft Office PowerPoint</Application>
  <PresentationFormat>Widescreen</PresentationFormat>
  <Paragraphs>28</Paragraphs>
  <Slides>7</Slides>
  <Notes>0</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Symbol</vt:lpstr>
      <vt:lpstr>Office Theme</vt:lpstr>
      <vt:lpstr>L06 presentation</vt:lpstr>
      <vt:lpstr>Introduction – Overview of the dataset and problem statement.</vt:lpstr>
      <vt:lpstr>Hour and temperature lag feature</vt:lpstr>
      <vt:lpstr>Why Nixtla</vt:lpstr>
      <vt:lpstr>Feature Engineering</vt:lpstr>
      <vt:lpstr>The predicted vs actual temps</vt:lpstr>
      <vt:lpstr>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jeran.kilpack-W214092355</dc:creator>
  <cp:lastModifiedBy>Smith Jr.,Quentin P</cp:lastModifiedBy>
  <cp:revision>2</cp:revision>
  <dcterms:created xsi:type="dcterms:W3CDTF">2025-04-19T02:26:00Z</dcterms:created>
  <dcterms:modified xsi:type="dcterms:W3CDTF">2025-04-30T14:39:53Z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0x010100562D7AE0FE135243893037C527F9B440</vt:lpwstr>
  </property>
</Properties>
</file>