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276728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A48E20-98AE-472B-9F8F-913201738DD4}"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43334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75703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942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02256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4272189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559343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2493253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80808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03844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61273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48E20-98AE-472B-9F8F-913201738DD4}"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284100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A48E20-98AE-472B-9F8F-913201738DD4}"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18829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32965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304080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9A48E20-98AE-472B-9F8F-913201738DD4}" type="datetimeFigureOut">
              <a:rPr lang="en-US" smtClean="0"/>
              <a:t>9/27/2018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365587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A48E20-98AE-472B-9F8F-913201738DD4}"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01EBE-0F04-4A57-ACB4-D78FD5ED8C1F}" type="slidenum">
              <a:rPr lang="en-US" smtClean="0"/>
              <a:t>‹#›</a:t>
            </a:fld>
            <a:endParaRPr lang="en-US"/>
          </a:p>
        </p:txBody>
      </p:sp>
    </p:spTree>
    <p:extLst>
      <p:ext uri="{BB962C8B-B14F-4D97-AF65-F5344CB8AC3E}">
        <p14:creationId xmlns:p14="http://schemas.microsoft.com/office/powerpoint/2010/main" val="132682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A48E20-98AE-472B-9F8F-913201738DD4}" type="datetimeFigureOut">
              <a:rPr lang="en-US" smtClean="0"/>
              <a:t>9/27/2018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01EBE-0F04-4A57-ACB4-D78FD5ED8C1F}" type="slidenum">
              <a:rPr lang="en-US" smtClean="0"/>
              <a:t>‹#›</a:t>
            </a:fld>
            <a:endParaRPr lang="en-US"/>
          </a:p>
        </p:txBody>
      </p:sp>
    </p:spTree>
    <p:extLst>
      <p:ext uri="{BB962C8B-B14F-4D97-AF65-F5344CB8AC3E}">
        <p14:creationId xmlns:p14="http://schemas.microsoft.com/office/powerpoint/2010/main" val="2372496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2358-64FE-4D6B-9B02-70C07E33DFF8}"/>
              </a:ext>
            </a:extLst>
          </p:cNvPr>
          <p:cNvSpPr>
            <a:spLocks noGrp="1"/>
          </p:cNvSpPr>
          <p:nvPr>
            <p:ph type="ctrTitle"/>
          </p:nvPr>
        </p:nvSpPr>
        <p:spPr>
          <a:xfrm>
            <a:off x="1154954" y="1447800"/>
            <a:ext cx="9315821" cy="3329581"/>
          </a:xfrm>
        </p:spPr>
        <p:txBody>
          <a:bodyPr/>
          <a:lstStyle/>
          <a:p>
            <a:r>
              <a:rPr lang="en-US" dirty="0"/>
              <a:t>Airbnb Data Analysis</a:t>
            </a:r>
          </a:p>
        </p:txBody>
      </p:sp>
      <p:sp>
        <p:nvSpPr>
          <p:cNvPr id="3" name="Subtitle 2">
            <a:extLst>
              <a:ext uri="{FF2B5EF4-FFF2-40B4-BE49-F238E27FC236}">
                <a16:creationId xmlns:a16="http://schemas.microsoft.com/office/drawing/2014/main" id="{72ADE6E1-C3FA-4005-9042-81BBBE8342A0}"/>
              </a:ext>
            </a:extLst>
          </p:cNvPr>
          <p:cNvSpPr>
            <a:spLocks noGrp="1"/>
          </p:cNvSpPr>
          <p:nvPr>
            <p:ph type="subTitle" idx="1"/>
          </p:nvPr>
        </p:nvSpPr>
        <p:spPr/>
        <p:txBody>
          <a:bodyPr/>
          <a:lstStyle/>
          <a:p>
            <a:r>
              <a:rPr lang="en-US" dirty="0"/>
              <a:t>By Steve </a:t>
            </a:r>
            <a:r>
              <a:rPr lang="en-US" dirty="0" err="1"/>
              <a:t>Novis</a:t>
            </a:r>
            <a:r>
              <a:rPr lang="en-US" dirty="0"/>
              <a:t>, Jeremy Coy, </a:t>
            </a:r>
            <a:r>
              <a:rPr lang="en-US" dirty="0" err="1"/>
              <a:t>Godday</a:t>
            </a:r>
            <a:r>
              <a:rPr lang="en-US" dirty="0"/>
              <a:t> </a:t>
            </a:r>
            <a:r>
              <a:rPr lang="en-US" dirty="0" err="1"/>
              <a:t>Ogbo</a:t>
            </a:r>
            <a:r>
              <a:rPr lang="en-US" dirty="0"/>
              <a:t>, and </a:t>
            </a:r>
            <a:r>
              <a:rPr lang="en-US" dirty="0" err="1"/>
              <a:t>Sanket</a:t>
            </a:r>
            <a:r>
              <a:rPr lang="en-US" dirty="0"/>
              <a:t> Mishra</a:t>
            </a:r>
          </a:p>
          <a:p>
            <a:r>
              <a:rPr lang="en-US" dirty="0"/>
              <a:t>9/27/18</a:t>
            </a:r>
          </a:p>
        </p:txBody>
      </p:sp>
    </p:spTree>
    <p:extLst>
      <p:ext uri="{BB962C8B-B14F-4D97-AF65-F5344CB8AC3E}">
        <p14:creationId xmlns:p14="http://schemas.microsoft.com/office/powerpoint/2010/main" val="148805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F100-9B76-4554-A8B2-4ECD9D143DAC}"/>
              </a:ext>
            </a:extLst>
          </p:cNvPr>
          <p:cNvSpPr>
            <a:spLocks noGrp="1"/>
          </p:cNvSpPr>
          <p:nvPr>
            <p:ph type="title"/>
          </p:nvPr>
        </p:nvSpPr>
        <p:spPr/>
        <p:txBody>
          <a:bodyPr/>
          <a:lstStyle/>
          <a:p>
            <a:r>
              <a:rPr lang="en-US" dirty="0"/>
              <a:t>Most Expensive </a:t>
            </a:r>
            <a:r>
              <a:rPr lang="en-US" dirty="0" err="1"/>
              <a:t>Airbnbs</a:t>
            </a:r>
            <a:endParaRPr lang="en-US" dirty="0"/>
          </a:p>
        </p:txBody>
      </p:sp>
      <p:pic>
        <p:nvPicPr>
          <p:cNvPr id="4" name="Picture 3">
            <a:extLst>
              <a:ext uri="{FF2B5EF4-FFF2-40B4-BE49-F238E27FC236}">
                <a16:creationId xmlns:a16="http://schemas.microsoft.com/office/drawing/2014/main" id="{2D5A1630-284B-44E2-BD5F-D4EB9A6DF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60718"/>
            <a:ext cx="3365966" cy="2523551"/>
          </a:xfrm>
          <a:prstGeom prst="rect">
            <a:avLst/>
          </a:prstGeom>
        </p:spPr>
      </p:pic>
      <p:pic>
        <p:nvPicPr>
          <p:cNvPr id="5" name="Picture 4">
            <a:extLst>
              <a:ext uri="{FF2B5EF4-FFF2-40B4-BE49-F238E27FC236}">
                <a16:creationId xmlns:a16="http://schemas.microsoft.com/office/drawing/2014/main" id="{580B991A-88E3-41EB-880C-AC1D11A81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65" y="1690688"/>
            <a:ext cx="3038755" cy="2278232"/>
          </a:xfrm>
          <a:prstGeom prst="rect">
            <a:avLst/>
          </a:prstGeom>
        </p:spPr>
      </p:pic>
      <p:sp>
        <p:nvSpPr>
          <p:cNvPr id="6" name="TextBox 5">
            <a:extLst>
              <a:ext uri="{FF2B5EF4-FFF2-40B4-BE49-F238E27FC236}">
                <a16:creationId xmlns:a16="http://schemas.microsoft.com/office/drawing/2014/main" id="{B6178488-2071-4483-BA92-23471A85CC29}"/>
              </a:ext>
            </a:extLst>
          </p:cNvPr>
          <p:cNvSpPr txBox="1"/>
          <p:nvPr/>
        </p:nvSpPr>
        <p:spPr>
          <a:xfrm>
            <a:off x="4038321" y="2645138"/>
            <a:ext cx="2340068" cy="646331"/>
          </a:xfrm>
          <a:prstGeom prst="rect">
            <a:avLst/>
          </a:prstGeom>
          <a:noFill/>
        </p:spPr>
        <p:txBody>
          <a:bodyPr wrap="square" rtlCol="0">
            <a:spAutoFit/>
          </a:bodyPr>
          <a:lstStyle/>
          <a:p>
            <a:r>
              <a:rPr lang="en-US" dirty="0"/>
              <a:t>New York - </a:t>
            </a:r>
            <a:r>
              <a:rPr lang="en-US" b="1" dirty="0"/>
              <a:t>$10,000 per night</a:t>
            </a:r>
            <a:endParaRPr lang="en-US" dirty="0"/>
          </a:p>
        </p:txBody>
      </p:sp>
      <p:pic>
        <p:nvPicPr>
          <p:cNvPr id="8" name="Picture 7">
            <a:extLst>
              <a:ext uri="{FF2B5EF4-FFF2-40B4-BE49-F238E27FC236}">
                <a16:creationId xmlns:a16="http://schemas.microsoft.com/office/drawing/2014/main" id="{9B93630D-973B-42F8-9F3A-2B6AFCF35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983" y="1435381"/>
            <a:ext cx="3919817" cy="2613211"/>
          </a:xfrm>
          <a:prstGeom prst="rect">
            <a:avLst/>
          </a:prstGeom>
        </p:spPr>
      </p:pic>
      <p:pic>
        <p:nvPicPr>
          <p:cNvPr id="10" name="Picture 9">
            <a:extLst>
              <a:ext uri="{FF2B5EF4-FFF2-40B4-BE49-F238E27FC236}">
                <a16:creationId xmlns:a16="http://schemas.microsoft.com/office/drawing/2014/main" id="{DCBF3EA7-5AEB-4B98-B9CB-14FAD911D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9325" y="4122256"/>
            <a:ext cx="1939772" cy="2523551"/>
          </a:xfrm>
          <a:prstGeom prst="rect">
            <a:avLst/>
          </a:prstGeom>
        </p:spPr>
      </p:pic>
      <p:sp>
        <p:nvSpPr>
          <p:cNvPr id="11" name="TextBox 10">
            <a:extLst>
              <a:ext uri="{FF2B5EF4-FFF2-40B4-BE49-F238E27FC236}">
                <a16:creationId xmlns:a16="http://schemas.microsoft.com/office/drawing/2014/main" id="{EA883FF6-E977-4A22-BB5A-1D77E44D833F}"/>
              </a:ext>
            </a:extLst>
          </p:cNvPr>
          <p:cNvSpPr txBox="1"/>
          <p:nvPr/>
        </p:nvSpPr>
        <p:spPr>
          <a:xfrm>
            <a:off x="5725533" y="5190566"/>
            <a:ext cx="2773792" cy="646331"/>
          </a:xfrm>
          <a:prstGeom prst="rect">
            <a:avLst/>
          </a:prstGeom>
          <a:noFill/>
        </p:spPr>
        <p:txBody>
          <a:bodyPr wrap="square" rtlCol="0">
            <a:spAutoFit/>
          </a:bodyPr>
          <a:lstStyle/>
          <a:p>
            <a:r>
              <a:rPr lang="en-US" dirty="0"/>
              <a:t>San Francisco - </a:t>
            </a:r>
            <a:r>
              <a:rPr lang="en-US" b="1" dirty="0"/>
              <a:t>$2,400 per night</a:t>
            </a:r>
            <a:endParaRPr lang="en-US" dirty="0"/>
          </a:p>
        </p:txBody>
      </p:sp>
    </p:spTree>
    <p:extLst>
      <p:ext uri="{BB962C8B-B14F-4D97-AF65-F5344CB8AC3E}">
        <p14:creationId xmlns:p14="http://schemas.microsoft.com/office/powerpoint/2010/main" val="122568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198D-2BEF-45BA-9657-B6A776C5B7D9}"/>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375FC71-792B-4490-9BDB-764667F56DC4}"/>
              </a:ext>
            </a:extLst>
          </p:cNvPr>
          <p:cNvSpPr>
            <a:spLocks noGrp="1"/>
          </p:cNvSpPr>
          <p:nvPr>
            <p:ph idx="1"/>
          </p:nvPr>
        </p:nvSpPr>
        <p:spPr>
          <a:xfrm>
            <a:off x="982289" y="1931894"/>
            <a:ext cx="8946541" cy="4195481"/>
          </a:xfrm>
        </p:spPr>
        <p:txBody>
          <a:bodyPr/>
          <a:lstStyle/>
          <a:p>
            <a:pPr marL="0" indent="0">
              <a:buNone/>
            </a:pPr>
            <a:r>
              <a:rPr lang="en-US" dirty="0"/>
              <a:t>What was each city’s average price per night?</a:t>
            </a:r>
          </a:p>
          <a:p>
            <a:pPr marL="0" indent="0">
              <a:buNone/>
            </a:pPr>
            <a:endParaRPr lang="en-US" dirty="0"/>
          </a:p>
        </p:txBody>
      </p:sp>
      <p:pic>
        <p:nvPicPr>
          <p:cNvPr id="5" name="Picture 4">
            <a:extLst>
              <a:ext uri="{FF2B5EF4-FFF2-40B4-BE49-F238E27FC236}">
                <a16:creationId xmlns:a16="http://schemas.microsoft.com/office/drawing/2014/main" id="{DD28A9DD-9352-4597-BCDD-7CCCEB487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75" y="2559007"/>
            <a:ext cx="5487650" cy="3658433"/>
          </a:xfrm>
          <a:prstGeom prst="rect">
            <a:avLst/>
          </a:prstGeom>
        </p:spPr>
      </p:pic>
      <p:sp>
        <p:nvSpPr>
          <p:cNvPr id="6" name="TextBox 5">
            <a:extLst>
              <a:ext uri="{FF2B5EF4-FFF2-40B4-BE49-F238E27FC236}">
                <a16:creationId xmlns:a16="http://schemas.microsoft.com/office/drawing/2014/main" id="{CDB6C391-518D-495D-872B-C0DFB52D5D7B}"/>
              </a:ext>
            </a:extLst>
          </p:cNvPr>
          <p:cNvSpPr txBox="1"/>
          <p:nvPr/>
        </p:nvSpPr>
        <p:spPr>
          <a:xfrm>
            <a:off x="7386918" y="2501154"/>
            <a:ext cx="41461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statistic was easy to find.  We simply took the average price offering for all cities and compared the statistics.</a:t>
            </a:r>
          </a:p>
          <a:p>
            <a:pPr marL="285750" indent="-285750">
              <a:buFont typeface="Arial" panose="020B0604020202020204" pitchFamily="34" charset="0"/>
              <a:buChar char="•"/>
            </a:pPr>
            <a:r>
              <a:rPr lang="en-US" dirty="0"/>
              <a:t>Most expensive on average: </a:t>
            </a:r>
            <a:r>
              <a:rPr lang="en-US" b="1" dirty="0"/>
              <a:t>Austin</a:t>
            </a:r>
          </a:p>
          <a:p>
            <a:pPr marL="742950" lvl="1" indent="-285750">
              <a:buFont typeface="Arial" panose="020B0604020202020204" pitchFamily="34" charset="0"/>
              <a:buChar char="•"/>
            </a:pPr>
            <a:r>
              <a:rPr lang="en-US" dirty="0"/>
              <a:t>$274.76 per night</a:t>
            </a:r>
          </a:p>
          <a:p>
            <a:pPr marL="285750" indent="-285750">
              <a:buFont typeface="Arial" panose="020B0604020202020204" pitchFamily="34" charset="0"/>
              <a:buChar char="•"/>
            </a:pPr>
            <a:r>
              <a:rPr lang="en-US" dirty="0"/>
              <a:t>Least expensive on average: </a:t>
            </a:r>
            <a:r>
              <a:rPr lang="en-US" b="1" dirty="0"/>
              <a:t>Chicago</a:t>
            </a:r>
          </a:p>
          <a:p>
            <a:pPr marL="742950" lvl="1" indent="-285750">
              <a:buFont typeface="Arial" panose="020B0604020202020204" pitchFamily="34" charset="0"/>
              <a:buChar char="•"/>
            </a:pPr>
            <a:r>
              <a:rPr lang="en-US" dirty="0"/>
              <a:t>$144.11 per night</a:t>
            </a:r>
          </a:p>
        </p:txBody>
      </p:sp>
    </p:spTree>
    <p:extLst>
      <p:ext uri="{BB962C8B-B14F-4D97-AF65-F5344CB8AC3E}">
        <p14:creationId xmlns:p14="http://schemas.microsoft.com/office/powerpoint/2010/main" val="34857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DD12-E0BB-4454-A487-7FEF3EAEFAA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33514AD-C0C7-44F1-83FF-3A2A1EBE4331}"/>
              </a:ext>
            </a:extLst>
          </p:cNvPr>
          <p:cNvSpPr>
            <a:spLocks noGrp="1"/>
          </p:cNvSpPr>
          <p:nvPr>
            <p:ph idx="1"/>
          </p:nvPr>
        </p:nvSpPr>
        <p:spPr/>
        <p:txBody>
          <a:bodyPr/>
          <a:lstStyle/>
          <a:p>
            <a:pPr marL="0" indent="0">
              <a:buNone/>
            </a:pPr>
            <a:r>
              <a:rPr lang="en-US" dirty="0"/>
              <a:t>Which cities have the highest rated </a:t>
            </a:r>
            <a:r>
              <a:rPr lang="en-US" dirty="0" err="1"/>
              <a:t>Airbnbs</a:t>
            </a:r>
            <a:r>
              <a:rPr lang="en-US" dirty="0"/>
              <a:t>?</a:t>
            </a:r>
          </a:p>
          <a:p>
            <a:pPr marL="0" indent="0">
              <a:buNone/>
            </a:pPr>
            <a:endParaRPr lang="en-US" dirty="0"/>
          </a:p>
        </p:txBody>
      </p:sp>
      <p:pic>
        <p:nvPicPr>
          <p:cNvPr id="5" name="Picture 4">
            <a:extLst>
              <a:ext uri="{FF2B5EF4-FFF2-40B4-BE49-F238E27FC236}">
                <a16:creationId xmlns:a16="http://schemas.microsoft.com/office/drawing/2014/main" id="{0CD860F3-6F9C-4B11-9029-55E222184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28" y="2720371"/>
            <a:ext cx="5487650" cy="3658433"/>
          </a:xfrm>
          <a:prstGeom prst="rect">
            <a:avLst/>
          </a:prstGeom>
        </p:spPr>
      </p:pic>
      <p:sp>
        <p:nvSpPr>
          <p:cNvPr id="6" name="TextBox 5">
            <a:extLst>
              <a:ext uri="{FF2B5EF4-FFF2-40B4-BE49-F238E27FC236}">
                <a16:creationId xmlns:a16="http://schemas.microsoft.com/office/drawing/2014/main" id="{9773D1B9-A368-4B6D-B854-589F8C7D776A}"/>
              </a:ext>
            </a:extLst>
          </p:cNvPr>
          <p:cNvSpPr txBox="1"/>
          <p:nvPr/>
        </p:nvSpPr>
        <p:spPr>
          <a:xfrm>
            <a:off x="6808695" y="2815398"/>
            <a:ext cx="43971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Just like the last question, this question was easy to answer thanks to the dataset we got.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Highest average rating: </a:t>
            </a:r>
            <a:r>
              <a:rPr lang="en-US" b="1" dirty="0"/>
              <a:t>Austin</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Lowest average rating: </a:t>
            </a:r>
            <a:r>
              <a:rPr lang="en-US" b="1" dirty="0"/>
              <a:t>New York</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though there are highest and lowest average ratings, all four cities are actually very close in average rating.</a:t>
            </a:r>
          </a:p>
        </p:txBody>
      </p:sp>
    </p:spTree>
    <p:extLst>
      <p:ext uri="{BB962C8B-B14F-4D97-AF65-F5344CB8AC3E}">
        <p14:creationId xmlns:p14="http://schemas.microsoft.com/office/powerpoint/2010/main" val="352452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D1FB-7553-45CB-8F44-E2E3D233D38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5E90ED5-605D-479C-9343-383D7BFF6B91}"/>
              </a:ext>
            </a:extLst>
          </p:cNvPr>
          <p:cNvSpPr>
            <a:spLocks noGrp="1"/>
          </p:cNvSpPr>
          <p:nvPr>
            <p:ph sz="half" idx="1"/>
          </p:nvPr>
        </p:nvSpPr>
        <p:spPr/>
        <p:txBody>
          <a:bodyPr>
            <a:normAutofit fontScale="85000" lnSpcReduction="10000"/>
          </a:bodyPr>
          <a:lstStyle/>
          <a:p>
            <a:pPr marL="0" indent="0">
              <a:buNone/>
            </a:pPr>
            <a:r>
              <a:rPr lang="en-US" dirty="0"/>
              <a:t>Which neighborhoods in each city were the most expensive?</a:t>
            </a:r>
          </a:p>
          <a:p>
            <a:r>
              <a:rPr lang="en-US" sz="1800" dirty="0"/>
              <a:t>This one was tricky to get together because of how the datasets were made.  We had to first get average prices for each neighborhood listed, then sort them in descending order.</a:t>
            </a:r>
          </a:p>
          <a:p>
            <a:r>
              <a:rPr lang="en-US" sz="1800" dirty="0"/>
              <a:t>We also had to compact the data into a top 25, due to certain cities having hundreds of neighborhoods listed.</a:t>
            </a:r>
          </a:p>
          <a:p>
            <a:r>
              <a:rPr lang="en-US" sz="1800" dirty="0"/>
              <a:t>Most expensive: </a:t>
            </a:r>
            <a:r>
              <a:rPr lang="en-US" sz="1800" b="1" dirty="0"/>
              <a:t>Sea Cliff, San Francisco</a:t>
            </a:r>
          </a:p>
          <a:p>
            <a:pPr lvl="1"/>
            <a:r>
              <a:rPr lang="en-US" sz="1400" dirty="0"/>
              <a:t>$1,607.50 per night</a:t>
            </a:r>
          </a:p>
          <a:p>
            <a:r>
              <a:rPr lang="en-US" sz="1800" dirty="0"/>
              <a:t>Least expensive: </a:t>
            </a:r>
            <a:r>
              <a:rPr lang="en-US" sz="1800" b="1" dirty="0"/>
              <a:t>River North, Chicago</a:t>
            </a:r>
            <a:endParaRPr lang="en-US" sz="1800" dirty="0"/>
          </a:p>
          <a:p>
            <a:pPr lvl="1"/>
            <a:r>
              <a:rPr lang="en-US" sz="1400" dirty="0"/>
              <a:t>$302.90 per night</a:t>
            </a:r>
          </a:p>
        </p:txBody>
      </p:sp>
      <p:pic>
        <p:nvPicPr>
          <p:cNvPr id="14" name="Content Placeholder 13">
            <a:extLst>
              <a:ext uri="{FF2B5EF4-FFF2-40B4-BE49-F238E27FC236}">
                <a16:creationId xmlns:a16="http://schemas.microsoft.com/office/drawing/2014/main" id="{9F2E45D6-5008-4960-ABA7-6101F1C54E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570100"/>
            <a:ext cx="2644236" cy="2657728"/>
          </a:xfrm>
        </p:spPr>
      </p:pic>
      <p:pic>
        <p:nvPicPr>
          <p:cNvPr id="16" name="Picture 15">
            <a:extLst>
              <a:ext uri="{FF2B5EF4-FFF2-40B4-BE49-F238E27FC236}">
                <a16:creationId xmlns:a16="http://schemas.microsoft.com/office/drawing/2014/main" id="{6648CB4D-F6B6-4BF4-930D-6ADD77595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862" y="605959"/>
            <a:ext cx="2766027" cy="2412475"/>
          </a:xfrm>
          <a:prstGeom prst="rect">
            <a:avLst/>
          </a:prstGeom>
        </p:spPr>
      </p:pic>
      <p:pic>
        <p:nvPicPr>
          <p:cNvPr id="18" name="Picture 17">
            <a:extLst>
              <a:ext uri="{FF2B5EF4-FFF2-40B4-BE49-F238E27FC236}">
                <a16:creationId xmlns:a16="http://schemas.microsoft.com/office/drawing/2014/main" id="{3EB320DD-2FC6-44F7-89B5-80B1368E9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3595381"/>
            <a:ext cx="2644237" cy="2984539"/>
          </a:xfrm>
          <a:prstGeom prst="rect">
            <a:avLst/>
          </a:prstGeom>
        </p:spPr>
      </p:pic>
      <p:pic>
        <p:nvPicPr>
          <p:cNvPr id="1026" name="Picture 2" descr="https://lh3.googleusercontent.com/Ba-E7OFCnYp6_I0QAbvCoGuokwiHplgi58-9CJ5IkUuH-42O16-fHi7X1Udgsq6LUQXIrx_Ea9-yxsqpJ10iFBGDUb809y9zXKMYfwOqYjlG_7LC9E5zcN3vE5LGJFCMGm7rfnWT">
            <a:extLst>
              <a:ext uri="{FF2B5EF4-FFF2-40B4-BE49-F238E27FC236}">
                <a16:creationId xmlns:a16="http://schemas.microsoft.com/office/drawing/2014/main" id="{60E39871-6CBE-4DE2-8E77-DE04D6B78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9861" y="3575563"/>
            <a:ext cx="2766026" cy="271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7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3BC6-F27D-4E47-A073-421C2A82126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935DD8F-383D-406C-AA40-8BA71A4F95E0}"/>
              </a:ext>
            </a:extLst>
          </p:cNvPr>
          <p:cNvSpPr>
            <a:spLocks noGrp="1"/>
          </p:cNvSpPr>
          <p:nvPr>
            <p:ph sz="half" idx="1"/>
          </p:nvPr>
        </p:nvSpPr>
        <p:spPr/>
        <p:txBody>
          <a:bodyPr/>
          <a:lstStyle/>
          <a:p>
            <a:pPr marL="0" indent="0">
              <a:buNone/>
            </a:pPr>
            <a:r>
              <a:rPr lang="en-US" dirty="0"/>
              <a:t>How available are each city’s </a:t>
            </a:r>
            <a:r>
              <a:rPr lang="en-US" dirty="0" err="1"/>
              <a:t>Airbnbs</a:t>
            </a:r>
            <a:r>
              <a:rPr lang="en-US" dirty="0"/>
              <a:t>?</a:t>
            </a:r>
          </a:p>
          <a:p>
            <a:r>
              <a:rPr lang="en-US" sz="1800" dirty="0"/>
              <a:t>For this statistic, we decided to also sort average availability by room type, since we wanted to find out if certain room types were more available on average than others.</a:t>
            </a:r>
          </a:p>
          <a:p>
            <a:r>
              <a:rPr lang="en-US" sz="1800" dirty="0"/>
              <a:t>Average availability the past year:</a:t>
            </a:r>
          </a:p>
          <a:p>
            <a:pPr lvl="1"/>
            <a:r>
              <a:rPr lang="en-US" sz="1400" dirty="0"/>
              <a:t>Chicago: 164 days</a:t>
            </a:r>
          </a:p>
          <a:p>
            <a:pPr lvl="1"/>
            <a:r>
              <a:rPr lang="en-US" sz="1400" dirty="0"/>
              <a:t>Austin: 141 days</a:t>
            </a:r>
          </a:p>
          <a:p>
            <a:pPr lvl="1"/>
            <a:r>
              <a:rPr lang="en-US" sz="1400" dirty="0"/>
              <a:t>New York: 162 days</a:t>
            </a:r>
          </a:p>
          <a:p>
            <a:pPr lvl="1"/>
            <a:r>
              <a:rPr lang="en-US" sz="1400" dirty="0"/>
              <a:t>San Francisco: 117 days</a:t>
            </a:r>
          </a:p>
        </p:txBody>
      </p:sp>
      <p:pic>
        <p:nvPicPr>
          <p:cNvPr id="2050" name="Picture 2" descr="https://lh5.googleusercontent.com/V8WqMKPmOCe0CLVstW4BbqKRe1WrxJrZvVrE2qMpYDOz7WiDG4og-_vTIrsI-Xzyp9rzIiZjVafsXXE8Xo-KGlJGGZy2JeRP0IKIULabDzXgSEDtD5-PoHbnhrPFbMmXp2s7Df-h">
            <a:extLst>
              <a:ext uri="{FF2B5EF4-FFF2-40B4-BE49-F238E27FC236}">
                <a16:creationId xmlns:a16="http://schemas.microsoft.com/office/drawing/2014/main" id="{3F3105B3-5AB5-41CA-BE7D-111667E6F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914" y="1573866"/>
            <a:ext cx="29337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4.googleusercontent.com/Tu1u8FhNiz3aeXFSzgG_RYjjhPjvbl9qVKMqBfMln-DuZE_2qGqtegyiqX2V-dXOxBUAv4oNxjeh_m9Ze2EIJ62jjpV9ykfhrSYfzrxr0z2yN5pf1ZbNE5QQF36YNEBFVcSQDtiA">
            <a:extLst>
              <a:ext uri="{FF2B5EF4-FFF2-40B4-BE49-F238E27FC236}">
                <a16:creationId xmlns:a16="http://schemas.microsoft.com/office/drawing/2014/main" id="{900712C7-7D75-4085-8147-81D5597F1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844" y="1607203"/>
            <a:ext cx="28289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4.googleusercontent.com/41u0-ry7XPN8lzqYtPoaJ_-ZRY8PvecmPKClscfivD1wAQmtjmIZDkRy2GBGtvvpZWEYeB8-z3Qf2gf0l3ExIFU13YD6e4hTdiAOvJwoyPkFJOMo8ri4tC6yiNi5iPNVbCRaiOUZ">
            <a:extLst>
              <a:ext uri="{FF2B5EF4-FFF2-40B4-BE49-F238E27FC236}">
                <a16:creationId xmlns:a16="http://schemas.microsoft.com/office/drawing/2014/main" id="{3464A0DC-3168-4A2D-9E3F-FC68FE689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064" y="3915895"/>
            <a:ext cx="28194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6.googleusercontent.com/CXv6m6axddzI6ktsxx-JN2-QSMpEC38gpfcDdUvu30XcE8_MgVJxcnO14H_rIfyD4Ua7EHAOv9BrHQTR3jAU8cmNoke_eaR2bcYAbfDy4tl3HBb__goPClZ_O75QqIgqkYtufVPZ">
            <a:extLst>
              <a:ext uri="{FF2B5EF4-FFF2-40B4-BE49-F238E27FC236}">
                <a16:creationId xmlns:a16="http://schemas.microsoft.com/office/drawing/2014/main" id="{15601F72-1F9D-4DD8-9B50-E1A479A1F0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894" y="3915895"/>
            <a:ext cx="28098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07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03CC-5122-4F7E-99FE-0EE784EEE1A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0BB03E-3A71-4163-965A-0AC56B815EC1}"/>
              </a:ext>
            </a:extLst>
          </p:cNvPr>
          <p:cNvSpPr>
            <a:spLocks noGrp="1"/>
          </p:cNvSpPr>
          <p:nvPr>
            <p:ph idx="1"/>
          </p:nvPr>
        </p:nvSpPr>
        <p:spPr/>
        <p:txBody>
          <a:bodyPr>
            <a:normAutofit/>
          </a:bodyPr>
          <a:lstStyle/>
          <a:p>
            <a:r>
              <a:rPr lang="en-US" dirty="0"/>
              <a:t>We were surprised to see that Austin was so expensive and highly rated compared to the other cities. </a:t>
            </a:r>
          </a:p>
          <a:p>
            <a:pPr lvl="1"/>
            <a:r>
              <a:rPr lang="en-US" dirty="0"/>
              <a:t>This is likely because Austin is not only a nice vacation destination for the nature-lover, but it is also home to the University of Texas.  The combination of these two will likely drive up prices for </a:t>
            </a:r>
            <a:r>
              <a:rPr lang="en-US" dirty="0" err="1"/>
              <a:t>Airbnbs</a:t>
            </a:r>
            <a:r>
              <a:rPr lang="en-US" dirty="0"/>
              <a:t>.</a:t>
            </a:r>
          </a:p>
          <a:p>
            <a:r>
              <a:rPr lang="en-US" dirty="0"/>
              <a:t>Overall, we can say that in the past year people who used Airbnb:</a:t>
            </a:r>
          </a:p>
          <a:p>
            <a:pPr lvl="1"/>
            <a:r>
              <a:rPr lang="en-US" dirty="0"/>
              <a:t>Paid the most in Austin on average and also liked </a:t>
            </a:r>
            <a:r>
              <a:rPr lang="en-US" dirty="0" err="1"/>
              <a:t>Airbnbs</a:t>
            </a:r>
            <a:r>
              <a:rPr lang="en-US" dirty="0"/>
              <a:t> in Austin the most.</a:t>
            </a:r>
          </a:p>
          <a:p>
            <a:pPr lvl="1"/>
            <a:r>
              <a:rPr lang="en-US" dirty="0"/>
              <a:t>Pay more for </a:t>
            </a:r>
            <a:r>
              <a:rPr lang="en-US" dirty="0" err="1"/>
              <a:t>Airbnbs</a:t>
            </a:r>
            <a:r>
              <a:rPr lang="en-US" dirty="0"/>
              <a:t> that are located in high-income neighborhoods and/or near popular visitor destinations like near beaches, popular locations, or places with a good view.</a:t>
            </a:r>
          </a:p>
          <a:p>
            <a:pPr lvl="1"/>
            <a:r>
              <a:rPr lang="en-US" dirty="0"/>
              <a:t>Preferred private rooms or entire homes/apartments than shared rooms.</a:t>
            </a:r>
          </a:p>
          <a:p>
            <a:pPr lvl="1"/>
            <a:endParaRPr lang="en-US" dirty="0"/>
          </a:p>
        </p:txBody>
      </p:sp>
    </p:spTree>
    <p:extLst>
      <p:ext uri="{BB962C8B-B14F-4D97-AF65-F5344CB8AC3E}">
        <p14:creationId xmlns:p14="http://schemas.microsoft.com/office/powerpoint/2010/main" val="185765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9978-465B-4890-9103-CB56DC699157}"/>
              </a:ext>
            </a:extLst>
          </p:cNvPr>
          <p:cNvSpPr>
            <a:spLocks noGrp="1"/>
          </p:cNvSpPr>
          <p:nvPr>
            <p:ph type="title"/>
          </p:nvPr>
        </p:nvSpPr>
        <p:spPr/>
        <p:txBody>
          <a:bodyPr/>
          <a:lstStyle/>
          <a:p>
            <a:r>
              <a:rPr lang="en-US" dirty="0"/>
              <a:t>Aftermath</a:t>
            </a:r>
          </a:p>
        </p:txBody>
      </p:sp>
      <p:sp>
        <p:nvSpPr>
          <p:cNvPr id="3" name="Content Placeholder 2">
            <a:extLst>
              <a:ext uri="{FF2B5EF4-FFF2-40B4-BE49-F238E27FC236}">
                <a16:creationId xmlns:a16="http://schemas.microsoft.com/office/drawing/2014/main" id="{E303D0B7-F7FA-4343-BD7D-F5F246CC01CE}"/>
              </a:ext>
            </a:extLst>
          </p:cNvPr>
          <p:cNvSpPr>
            <a:spLocks noGrp="1"/>
          </p:cNvSpPr>
          <p:nvPr>
            <p:ph idx="1"/>
          </p:nvPr>
        </p:nvSpPr>
        <p:spPr/>
        <p:txBody>
          <a:bodyPr/>
          <a:lstStyle/>
          <a:p>
            <a:r>
              <a:rPr lang="en-US" dirty="0"/>
              <a:t>There were many difficulties we faced with this project.  The biggest was finding a usable dataset for our analysis.  </a:t>
            </a:r>
          </a:p>
          <a:p>
            <a:pPr lvl="1"/>
            <a:r>
              <a:rPr lang="en-US" dirty="0"/>
              <a:t>While it took a long time to find a workable dataset, we were lucky to find an incredibly detailed dataset for our project.</a:t>
            </a:r>
          </a:p>
          <a:p>
            <a:r>
              <a:rPr lang="en-US" dirty="0"/>
              <a:t>As we worked on the project, more curious questions came up that we simply either didn’t find the data for or we ran out of time.</a:t>
            </a:r>
          </a:p>
          <a:p>
            <a:pPr lvl="1"/>
            <a:r>
              <a:rPr lang="en-US" dirty="0"/>
              <a:t>How did the Airbnb prices change over time?</a:t>
            </a:r>
          </a:p>
          <a:p>
            <a:pPr lvl="1"/>
            <a:r>
              <a:rPr lang="en-US" dirty="0"/>
              <a:t>How did these Airbnb prices and ratings compare to the prices and ratings of nearby hotels?</a:t>
            </a:r>
          </a:p>
          <a:p>
            <a:pPr lvl="1"/>
            <a:endParaRPr lang="en-US" dirty="0"/>
          </a:p>
        </p:txBody>
      </p:sp>
    </p:spTree>
    <p:extLst>
      <p:ext uri="{BB962C8B-B14F-4D97-AF65-F5344CB8AC3E}">
        <p14:creationId xmlns:p14="http://schemas.microsoft.com/office/powerpoint/2010/main" val="3524845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5B1D-98CE-4588-B72B-2589210032C0}"/>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DF611BE-F6DD-40F0-BE34-5FD23EF6BB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64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8D8F-99B8-4FD7-883F-4F3E6167D2B3}"/>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AC91CEA0-E990-4D8E-A329-E0FA38B09109}"/>
              </a:ext>
            </a:extLst>
          </p:cNvPr>
          <p:cNvSpPr>
            <a:spLocks noGrp="1"/>
          </p:cNvSpPr>
          <p:nvPr>
            <p:ph idx="1"/>
          </p:nvPr>
        </p:nvSpPr>
        <p:spPr/>
        <p:txBody>
          <a:bodyPr/>
          <a:lstStyle/>
          <a:p>
            <a:r>
              <a:rPr lang="en-US" dirty="0"/>
              <a:t>Our goal for this project was to analyze and compare </a:t>
            </a:r>
            <a:r>
              <a:rPr lang="en-US" dirty="0" err="1"/>
              <a:t>AirBnB</a:t>
            </a:r>
            <a:r>
              <a:rPr lang="en-US" dirty="0"/>
              <a:t> statistics between cities in the US.</a:t>
            </a:r>
          </a:p>
          <a:p>
            <a:r>
              <a:rPr lang="en-US" dirty="0"/>
              <a:t>Because of its consistent and sudden growth in recent years, it has impacted the hotel industry in a big way and we felt that Airbnb would be an interesting topic to look at.</a:t>
            </a:r>
          </a:p>
          <a:p>
            <a:r>
              <a:rPr lang="en-US" dirty="0"/>
              <a:t>The cities we chose for this analysis are:</a:t>
            </a:r>
          </a:p>
          <a:p>
            <a:pPr lvl="1"/>
            <a:r>
              <a:rPr lang="en-US" dirty="0"/>
              <a:t>New York</a:t>
            </a:r>
          </a:p>
          <a:p>
            <a:pPr lvl="1"/>
            <a:r>
              <a:rPr lang="en-US" dirty="0"/>
              <a:t>San Francisco</a:t>
            </a:r>
          </a:p>
          <a:p>
            <a:pPr lvl="1"/>
            <a:r>
              <a:rPr lang="en-US" dirty="0"/>
              <a:t>Chicago</a:t>
            </a:r>
          </a:p>
          <a:p>
            <a:pPr lvl="1"/>
            <a:r>
              <a:rPr lang="en-US" dirty="0"/>
              <a:t>Austin</a:t>
            </a:r>
          </a:p>
        </p:txBody>
      </p:sp>
    </p:spTree>
    <p:extLst>
      <p:ext uri="{BB962C8B-B14F-4D97-AF65-F5344CB8AC3E}">
        <p14:creationId xmlns:p14="http://schemas.microsoft.com/office/powerpoint/2010/main" val="353298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2CD5-0123-4EE2-93E1-0723E899086A}"/>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49171190-1E50-4622-B733-37D128E5F867}"/>
              </a:ext>
            </a:extLst>
          </p:cNvPr>
          <p:cNvSpPr>
            <a:spLocks noGrp="1"/>
          </p:cNvSpPr>
          <p:nvPr>
            <p:ph idx="1"/>
          </p:nvPr>
        </p:nvSpPr>
        <p:spPr/>
        <p:txBody>
          <a:bodyPr/>
          <a:lstStyle/>
          <a:p>
            <a:r>
              <a:rPr lang="en-US" dirty="0"/>
              <a:t>In order to make comparisons between the cities, we asked ourselves a few questions:</a:t>
            </a:r>
          </a:p>
          <a:p>
            <a:pPr lvl="1"/>
            <a:r>
              <a:rPr lang="en-US" dirty="0"/>
              <a:t>What was each city’s average price per night?</a:t>
            </a:r>
          </a:p>
          <a:p>
            <a:pPr lvl="1"/>
            <a:r>
              <a:rPr lang="en-US" dirty="0"/>
              <a:t>Which cities have the highest rated </a:t>
            </a:r>
            <a:r>
              <a:rPr lang="en-US" dirty="0" err="1"/>
              <a:t>Airbnbs</a:t>
            </a:r>
            <a:r>
              <a:rPr lang="en-US" dirty="0"/>
              <a:t>?</a:t>
            </a:r>
          </a:p>
          <a:p>
            <a:pPr lvl="1"/>
            <a:r>
              <a:rPr lang="en-US" dirty="0"/>
              <a:t>Which neighborhoods in each city were the most expensive?</a:t>
            </a:r>
          </a:p>
          <a:p>
            <a:pPr lvl="1"/>
            <a:r>
              <a:rPr lang="en-US" dirty="0"/>
              <a:t>How available are each city’s </a:t>
            </a:r>
            <a:r>
              <a:rPr lang="en-US" dirty="0" err="1"/>
              <a:t>Airbnbs</a:t>
            </a:r>
            <a:r>
              <a:rPr lang="en-US" dirty="0"/>
              <a:t>?</a:t>
            </a:r>
          </a:p>
          <a:p>
            <a:r>
              <a:rPr lang="en-US" dirty="0"/>
              <a:t>Based on our analysis, we can say that we found sufficient data to answer these questions effectively.</a:t>
            </a:r>
          </a:p>
        </p:txBody>
      </p:sp>
    </p:spTree>
    <p:extLst>
      <p:ext uri="{BB962C8B-B14F-4D97-AF65-F5344CB8AC3E}">
        <p14:creationId xmlns:p14="http://schemas.microsoft.com/office/powerpoint/2010/main" val="31329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9A4C-1253-4E72-ABDA-29505A672CA4}"/>
              </a:ext>
            </a:extLst>
          </p:cNvPr>
          <p:cNvSpPr>
            <a:spLocks noGrp="1"/>
          </p:cNvSpPr>
          <p:nvPr>
            <p:ph type="title"/>
          </p:nvPr>
        </p:nvSpPr>
        <p:spPr/>
        <p:txBody>
          <a:bodyPr/>
          <a:lstStyle/>
          <a:p>
            <a:r>
              <a:rPr lang="en-US" dirty="0"/>
              <a:t>Our Questions and Our Data</a:t>
            </a:r>
          </a:p>
        </p:txBody>
      </p:sp>
      <p:sp>
        <p:nvSpPr>
          <p:cNvPr id="3" name="Content Placeholder 2">
            <a:extLst>
              <a:ext uri="{FF2B5EF4-FFF2-40B4-BE49-F238E27FC236}">
                <a16:creationId xmlns:a16="http://schemas.microsoft.com/office/drawing/2014/main" id="{3B59FE34-0C65-43E7-AB3C-7D61CDA15576}"/>
              </a:ext>
            </a:extLst>
          </p:cNvPr>
          <p:cNvSpPr>
            <a:spLocks noGrp="1"/>
          </p:cNvSpPr>
          <p:nvPr>
            <p:ph idx="1"/>
          </p:nvPr>
        </p:nvSpPr>
        <p:spPr/>
        <p:txBody>
          <a:bodyPr/>
          <a:lstStyle/>
          <a:p>
            <a:r>
              <a:rPr lang="en-US" dirty="0"/>
              <a:t>To find answers to our questions, we needed to find specific data to help answer them.</a:t>
            </a:r>
          </a:p>
          <a:p>
            <a:r>
              <a:rPr lang="en-US" dirty="0"/>
              <a:t>We used data from Inside Airbnb, an independent, non-commercial, open source data tool that analyzes Airbnb data for dozens of cities around the world.</a:t>
            </a:r>
          </a:p>
          <a:p>
            <a:r>
              <a:rPr lang="en-US" dirty="0"/>
              <a:t>The data we used for our analysis was pulled from its most recent analysis, August 2018.</a:t>
            </a:r>
          </a:p>
        </p:txBody>
      </p:sp>
    </p:spTree>
    <p:extLst>
      <p:ext uri="{BB962C8B-B14F-4D97-AF65-F5344CB8AC3E}">
        <p14:creationId xmlns:p14="http://schemas.microsoft.com/office/powerpoint/2010/main" val="173028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BEBE-AC3F-4EF1-A8CC-67301F39B5BB}"/>
              </a:ext>
            </a:extLst>
          </p:cNvPr>
          <p:cNvSpPr>
            <a:spLocks noGrp="1"/>
          </p:cNvSpPr>
          <p:nvPr>
            <p:ph type="title"/>
          </p:nvPr>
        </p:nvSpPr>
        <p:spPr/>
        <p:txBody>
          <a:bodyPr/>
          <a:lstStyle/>
          <a:p>
            <a:r>
              <a:rPr lang="en-US" dirty="0"/>
              <a:t>Our Questions and Our Data</a:t>
            </a:r>
          </a:p>
        </p:txBody>
      </p:sp>
      <p:sp>
        <p:nvSpPr>
          <p:cNvPr id="3" name="Content Placeholder 2">
            <a:extLst>
              <a:ext uri="{FF2B5EF4-FFF2-40B4-BE49-F238E27FC236}">
                <a16:creationId xmlns:a16="http://schemas.microsoft.com/office/drawing/2014/main" id="{43FB69E1-285C-46FD-85B2-709844D1A2EC}"/>
              </a:ext>
            </a:extLst>
          </p:cNvPr>
          <p:cNvSpPr>
            <a:spLocks noGrp="1"/>
          </p:cNvSpPr>
          <p:nvPr>
            <p:ph idx="1"/>
          </p:nvPr>
        </p:nvSpPr>
        <p:spPr/>
        <p:txBody>
          <a:bodyPr/>
          <a:lstStyle/>
          <a:p>
            <a:r>
              <a:rPr lang="en-US" dirty="0"/>
              <a:t>What was each city’s average price per night? Which cities were the most expensive on average?</a:t>
            </a:r>
          </a:p>
          <a:p>
            <a:pPr lvl="1"/>
            <a:r>
              <a:rPr lang="en-US" dirty="0"/>
              <a:t>Price per night for each Airbnb</a:t>
            </a:r>
          </a:p>
          <a:p>
            <a:pPr lvl="1"/>
            <a:r>
              <a:rPr lang="en-US" dirty="0"/>
              <a:t>Total number of Airbnb listings</a:t>
            </a:r>
          </a:p>
          <a:p>
            <a:r>
              <a:rPr lang="en-US" dirty="0"/>
              <a:t>Which cities have, on average, the highest rated </a:t>
            </a:r>
            <a:r>
              <a:rPr lang="en-US" dirty="0" err="1"/>
              <a:t>Airbnbs</a:t>
            </a:r>
            <a:r>
              <a:rPr lang="en-US" dirty="0"/>
              <a:t>? Which cities were more highly rated than others?</a:t>
            </a:r>
          </a:p>
          <a:p>
            <a:pPr lvl="1"/>
            <a:r>
              <a:rPr lang="en-US" dirty="0"/>
              <a:t>Overall ratings for each Airbnb</a:t>
            </a:r>
          </a:p>
          <a:p>
            <a:pPr lvl="1"/>
            <a:r>
              <a:rPr lang="en-US" dirty="0"/>
              <a:t>Total number of Airbnb listings</a:t>
            </a:r>
          </a:p>
          <a:p>
            <a:pPr lvl="1"/>
            <a:endParaRPr lang="en-US" dirty="0"/>
          </a:p>
          <a:p>
            <a:endParaRPr lang="en-US" dirty="0"/>
          </a:p>
        </p:txBody>
      </p:sp>
    </p:spTree>
    <p:extLst>
      <p:ext uri="{BB962C8B-B14F-4D97-AF65-F5344CB8AC3E}">
        <p14:creationId xmlns:p14="http://schemas.microsoft.com/office/powerpoint/2010/main" val="185629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A1C7-0DDF-4E9C-9E0B-926E19B2E1DE}"/>
              </a:ext>
            </a:extLst>
          </p:cNvPr>
          <p:cNvSpPr>
            <a:spLocks noGrp="1"/>
          </p:cNvSpPr>
          <p:nvPr>
            <p:ph type="title"/>
          </p:nvPr>
        </p:nvSpPr>
        <p:spPr/>
        <p:txBody>
          <a:bodyPr/>
          <a:lstStyle/>
          <a:p>
            <a:r>
              <a:rPr lang="en-US" dirty="0"/>
              <a:t>Our Questions and Our Data</a:t>
            </a:r>
          </a:p>
        </p:txBody>
      </p:sp>
      <p:sp>
        <p:nvSpPr>
          <p:cNvPr id="3" name="Content Placeholder 2">
            <a:extLst>
              <a:ext uri="{FF2B5EF4-FFF2-40B4-BE49-F238E27FC236}">
                <a16:creationId xmlns:a16="http://schemas.microsoft.com/office/drawing/2014/main" id="{1357C838-DF77-4DCF-8983-62D2BDCE67F7}"/>
              </a:ext>
            </a:extLst>
          </p:cNvPr>
          <p:cNvSpPr>
            <a:spLocks noGrp="1"/>
          </p:cNvSpPr>
          <p:nvPr>
            <p:ph idx="1"/>
          </p:nvPr>
        </p:nvSpPr>
        <p:spPr/>
        <p:txBody>
          <a:bodyPr>
            <a:normAutofit lnSpcReduction="10000"/>
          </a:bodyPr>
          <a:lstStyle/>
          <a:p>
            <a:r>
              <a:rPr lang="en-US" dirty="0"/>
              <a:t>Which neighborhoods in each city were the most expensive? How do they compare across cities?</a:t>
            </a:r>
          </a:p>
          <a:p>
            <a:pPr lvl="1"/>
            <a:r>
              <a:rPr lang="en-US" dirty="0"/>
              <a:t>A list of all neighborhoods in each city</a:t>
            </a:r>
          </a:p>
          <a:p>
            <a:pPr lvl="1"/>
            <a:r>
              <a:rPr lang="en-US" dirty="0"/>
              <a:t>The average price per night for each neighborhood</a:t>
            </a:r>
          </a:p>
          <a:p>
            <a:r>
              <a:rPr lang="en-US" dirty="0"/>
              <a:t>How available are each city’s </a:t>
            </a:r>
            <a:r>
              <a:rPr lang="en-US" dirty="0" err="1"/>
              <a:t>Airbnbs</a:t>
            </a:r>
            <a:r>
              <a:rPr lang="en-US" dirty="0"/>
              <a:t>? On average, how many times in the past year were </a:t>
            </a:r>
            <a:r>
              <a:rPr lang="en-US" dirty="0" err="1"/>
              <a:t>Airbnbs</a:t>
            </a:r>
            <a:r>
              <a:rPr lang="en-US" dirty="0"/>
              <a:t> available? Did it depend on the type of Airbnb?</a:t>
            </a:r>
          </a:p>
          <a:p>
            <a:pPr lvl="1"/>
            <a:r>
              <a:rPr lang="en-US" dirty="0"/>
              <a:t>The availability of each Airbnb for the past year (How many times were they open) and their availability on average for each city</a:t>
            </a:r>
          </a:p>
          <a:p>
            <a:pPr lvl="1"/>
            <a:r>
              <a:rPr lang="en-US" dirty="0"/>
              <a:t>The three different Airbnb room types: Entire homes/apartments, private rooms, and shared rooms</a:t>
            </a:r>
          </a:p>
          <a:p>
            <a:pPr lvl="1"/>
            <a:r>
              <a:rPr lang="en-US" dirty="0"/>
              <a:t>The average availability of each city based on room types.</a:t>
            </a:r>
          </a:p>
          <a:p>
            <a:endParaRPr lang="en-US" dirty="0"/>
          </a:p>
        </p:txBody>
      </p:sp>
    </p:spTree>
    <p:extLst>
      <p:ext uri="{BB962C8B-B14F-4D97-AF65-F5344CB8AC3E}">
        <p14:creationId xmlns:p14="http://schemas.microsoft.com/office/powerpoint/2010/main" val="16749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196E-16FC-4831-A75B-81FF15774EBD}"/>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937DAE31-216E-4EE0-BF5F-582769C3A4A8}"/>
              </a:ext>
            </a:extLst>
          </p:cNvPr>
          <p:cNvSpPr>
            <a:spLocks noGrp="1"/>
          </p:cNvSpPr>
          <p:nvPr>
            <p:ph idx="1"/>
          </p:nvPr>
        </p:nvSpPr>
        <p:spPr/>
        <p:txBody>
          <a:bodyPr/>
          <a:lstStyle/>
          <a:p>
            <a:r>
              <a:rPr lang="en-US" dirty="0"/>
              <a:t>For our data cleanup and exploration, we each did our own searching and shared our findings with each other and gave input on how the data could help answer our questions.</a:t>
            </a:r>
          </a:p>
          <a:p>
            <a:r>
              <a:rPr lang="en-US" dirty="0"/>
              <a:t>Through our searching, we realized how extensive the data can get.  The datasets that we used for our analysis were so large, we couldn’t include all the data in our analysis.</a:t>
            </a:r>
          </a:p>
          <a:p>
            <a:r>
              <a:rPr lang="en-US" dirty="0"/>
              <a:t>While we had originally tried to include hotel prices over time and Airbnb data over time to expand the range of our analysis work, our searches came up with insufficient hotel data, as well as insufficient historical data that we could use for our analysis.</a:t>
            </a:r>
          </a:p>
          <a:p>
            <a:endParaRPr lang="en-US" dirty="0"/>
          </a:p>
        </p:txBody>
      </p:sp>
    </p:spTree>
    <p:extLst>
      <p:ext uri="{BB962C8B-B14F-4D97-AF65-F5344CB8AC3E}">
        <p14:creationId xmlns:p14="http://schemas.microsoft.com/office/powerpoint/2010/main" val="377465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D8CD-8B9F-4DE7-8C24-2963D56EA510}"/>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E611C7D6-578F-4D06-B203-B002245BCAAB}"/>
              </a:ext>
            </a:extLst>
          </p:cNvPr>
          <p:cNvSpPr>
            <a:spLocks noGrp="1"/>
          </p:cNvSpPr>
          <p:nvPr>
            <p:ph idx="1"/>
          </p:nvPr>
        </p:nvSpPr>
        <p:spPr/>
        <p:txBody>
          <a:bodyPr>
            <a:normAutofit fontScale="62500" lnSpcReduction="20000"/>
          </a:bodyPr>
          <a:lstStyle/>
          <a:p>
            <a:r>
              <a:rPr lang="en-US" dirty="0"/>
              <a:t>Here are some interesting data points that we found in our analysis:</a:t>
            </a:r>
          </a:p>
          <a:p>
            <a:pPr lvl="1"/>
            <a:r>
              <a:rPr lang="en-US" dirty="0"/>
              <a:t>Most expensive </a:t>
            </a:r>
            <a:r>
              <a:rPr lang="en-US" dirty="0" err="1"/>
              <a:t>Airbnbs</a:t>
            </a:r>
            <a:r>
              <a:rPr lang="en-US" dirty="0"/>
              <a:t> in each city:</a:t>
            </a:r>
          </a:p>
          <a:p>
            <a:pPr lvl="2"/>
            <a:r>
              <a:rPr lang="en-US" dirty="0"/>
              <a:t>New York: $10,000 per night</a:t>
            </a:r>
          </a:p>
          <a:p>
            <a:pPr lvl="2"/>
            <a:r>
              <a:rPr lang="en-US" dirty="0"/>
              <a:t>San Francisco: $ 2,400 per night</a:t>
            </a:r>
          </a:p>
          <a:p>
            <a:pPr lvl="2"/>
            <a:r>
              <a:rPr lang="en-US" dirty="0"/>
              <a:t>Chicago: $10,000 per night</a:t>
            </a:r>
          </a:p>
          <a:p>
            <a:pPr lvl="2"/>
            <a:r>
              <a:rPr lang="en-US" dirty="0"/>
              <a:t>Austin: $10,900 per night</a:t>
            </a:r>
          </a:p>
          <a:p>
            <a:pPr lvl="1"/>
            <a:r>
              <a:rPr lang="en-US" dirty="0"/>
              <a:t>Average cleanliness rating for each city:</a:t>
            </a:r>
          </a:p>
          <a:p>
            <a:pPr lvl="2"/>
            <a:r>
              <a:rPr lang="en-US" dirty="0"/>
              <a:t>New York: 9.26</a:t>
            </a:r>
          </a:p>
          <a:p>
            <a:pPr lvl="2"/>
            <a:r>
              <a:rPr lang="en-US" dirty="0"/>
              <a:t>San Francisco: 9.61</a:t>
            </a:r>
          </a:p>
          <a:p>
            <a:pPr lvl="2"/>
            <a:r>
              <a:rPr lang="en-US" dirty="0"/>
              <a:t>Chicago: 9.53</a:t>
            </a:r>
          </a:p>
          <a:p>
            <a:pPr lvl="2"/>
            <a:r>
              <a:rPr lang="en-US" dirty="0"/>
              <a:t>Austin: 9.63</a:t>
            </a:r>
          </a:p>
          <a:p>
            <a:pPr lvl="1"/>
            <a:r>
              <a:rPr lang="en-US" dirty="0"/>
              <a:t>Total </a:t>
            </a:r>
            <a:r>
              <a:rPr lang="en-US" dirty="0" err="1"/>
              <a:t>Airbnbs</a:t>
            </a:r>
            <a:r>
              <a:rPr lang="en-US" dirty="0"/>
              <a:t> in each city:</a:t>
            </a:r>
          </a:p>
          <a:p>
            <a:pPr lvl="2"/>
            <a:r>
              <a:rPr lang="en-US" dirty="0"/>
              <a:t>New York: 50,914</a:t>
            </a:r>
          </a:p>
          <a:p>
            <a:pPr lvl="2"/>
            <a:r>
              <a:rPr lang="en-US" dirty="0"/>
              <a:t>San Francisco: 6,633</a:t>
            </a:r>
          </a:p>
          <a:p>
            <a:pPr lvl="2"/>
            <a:r>
              <a:rPr lang="en-US" dirty="0"/>
              <a:t>Chicago: 7,776</a:t>
            </a:r>
          </a:p>
          <a:p>
            <a:pPr lvl="2"/>
            <a:r>
              <a:rPr lang="en-US" dirty="0"/>
              <a:t>Austin: 11,659</a:t>
            </a:r>
          </a:p>
        </p:txBody>
      </p:sp>
    </p:spTree>
    <p:extLst>
      <p:ext uri="{BB962C8B-B14F-4D97-AF65-F5344CB8AC3E}">
        <p14:creationId xmlns:p14="http://schemas.microsoft.com/office/powerpoint/2010/main" val="79668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A43B-5E7A-4CC2-BDC9-70136188B66A}"/>
              </a:ext>
            </a:extLst>
          </p:cNvPr>
          <p:cNvSpPr>
            <a:spLocks noGrp="1"/>
          </p:cNvSpPr>
          <p:nvPr>
            <p:ph type="title"/>
          </p:nvPr>
        </p:nvSpPr>
        <p:spPr/>
        <p:txBody>
          <a:bodyPr/>
          <a:lstStyle/>
          <a:p>
            <a:r>
              <a:rPr lang="en-US" dirty="0"/>
              <a:t>Most Expensive </a:t>
            </a:r>
            <a:r>
              <a:rPr lang="en-US" dirty="0" err="1"/>
              <a:t>Airbnbs</a:t>
            </a:r>
            <a:endParaRPr lang="en-US" dirty="0"/>
          </a:p>
        </p:txBody>
      </p:sp>
      <p:pic>
        <p:nvPicPr>
          <p:cNvPr id="9" name="Picture 8">
            <a:extLst>
              <a:ext uri="{FF2B5EF4-FFF2-40B4-BE49-F238E27FC236}">
                <a16:creationId xmlns:a16="http://schemas.microsoft.com/office/drawing/2014/main" id="{2FF6903C-6B0A-4D85-9176-4E395CACC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896403"/>
            <a:ext cx="3695196" cy="2464667"/>
          </a:xfrm>
          <a:prstGeom prst="rect">
            <a:avLst/>
          </a:prstGeom>
        </p:spPr>
      </p:pic>
      <p:pic>
        <p:nvPicPr>
          <p:cNvPr id="11" name="Picture 10">
            <a:extLst>
              <a:ext uri="{FF2B5EF4-FFF2-40B4-BE49-F238E27FC236}">
                <a16:creationId xmlns:a16="http://schemas.microsoft.com/office/drawing/2014/main" id="{1F5B277C-331D-4ABC-B763-BDCB1C4B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94" y="4566786"/>
            <a:ext cx="3034554" cy="2027985"/>
          </a:xfrm>
          <a:prstGeom prst="rect">
            <a:avLst/>
          </a:prstGeom>
        </p:spPr>
      </p:pic>
      <p:sp>
        <p:nvSpPr>
          <p:cNvPr id="12" name="TextBox 11">
            <a:extLst>
              <a:ext uri="{FF2B5EF4-FFF2-40B4-BE49-F238E27FC236}">
                <a16:creationId xmlns:a16="http://schemas.microsoft.com/office/drawing/2014/main" id="{3807E1D0-7489-4357-B2E2-6BB8768C9E24}"/>
              </a:ext>
            </a:extLst>
          </p:cNvPr>
          <p:cNvSpPr txBox="1"/>
          <p:nvPr/>
        </p:nvSpPr>
        <p:spPr>
          <a:xfrm>
            <a:off x="3828948" y="5211446"/>
            <a:ext cx="2231193" cy="646331"/>
          </a:xfrm>
          <a:prstGeom prst="rect">
            <a:avLst/>
          </a:prstGeom>
          <a:noFill/>
        </p:spPr>
        <p:txBody>
          <a:bodyPr wrap="square" rtlCol="0">
            <a:spAutoFit/>
          </a:bodyPr>
          <a:lstStyle/>
          <a:p>
            <a:r>
              <a:rPr lang="en-US" dirty="0"/>
              <a:t>Austin - </a:t>
            </a:r>
            <a:r>
              <a:rPr lang="en-US" b="1" dirty="0"/>
              <a:t>$10,900 per night</a:t>
            </a:r>
            <a:endParaRPr lang="en-US" dirty="0"/>
          </a:p>
        </p:txBody>
      </p:sp>
      <p:pic>
        <p:nvPicPr>
          <p:cNvPr id="14" name="Picture 13">
            <a:extLst>
              <a:ext uri="{FF2B5EF4-FFF2-40B4-BE49-F238E27FC236}">
                <a16:creationId xmlns:a16="http://schemas.microsoft.com/office/drawing/2014/main" id="{72843A29-4BD5-4A6E-9B50-03DD224FD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378" y="4361070"/>
            <a:ext cx="3532094" cy="2355879"/>
          </a:xfrm>
          <a:prstGeom prst="rect">
            <a:avLst/>
          </a:prstGeom>
        </p:spPr>
      </p:pic>
      <p:pic>
        <p:nvPicPr>
          <p:cNvPr id="16" name="Picture 15">
            <a:extLst>
              <a:ext uri="{FF2B5EF4-FFF2-40B4-BE49-F238E27FC236}">
                <a16:creationId xmlns:a16="http://schemas.microsoft.com/office/drawing/2014/main" id="{4D77C55F-6051-4F6C-98BB-A65FD1748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8604" y="1690688"/>
            <a:ext cx="3695196" cy="2464667"/>
          </a:xfrm>
          <a:prstGeom prst="rect">
            <a:avLst/>
          </a:prstGeom>
        </p:spPr>
      </p:pic>
      <p:sp>
        <p:nvSpPr>
          <p:cNvPr id="17" name="TextBox 16">
            <a:extLst>
              <a:ext uri="{FF2B5EF4-FFF2-40B4-BE49-F238E27FC236}">
                <a16:creationId xmlns:a16="http://schemas.microsoft.com/office/drawing/2014/main" id="{E6B36D9D-CC11-4478-81EA-5669CA09500A}"/>
              </a:ext>
            </a:extLst>
          </p:cNvPr>
          <p:cNvSpPr txBox="1"/>
          <p:nvPr/>
        </p:nvSpPr>
        <p:spPr>
          <a:xfrm>
            <a:off x="5348472" y="2482405"/>
            <a:ext cx="2491170" cy="646331"/>
          </a:xfrm>
          <a:prstGeom prst="rect">
            <a:avLst/>
          </a:prstGeom>
          <a:noFill/>
        </p:spPr>
        <p:txBody>
          <a:bodyPr wrap="square" rtlCol="0">
            <a:spAutoFit/>
          </a:bodyPr>
          <a:lstStyle/>
          <a:p>
            <a:r>
              <a:rPr lang="en-US" dirty="0"/>
              <a:t>Chicago - </a:t>
            </a:r>
            <a:r>
              <a:rPr lang="en-US" b="1" dirty="0"/>
              <a:t>$10,000 per night</a:t>
            </a:r>
            <a:endParaRPr lang="en-US" dirty="0"/>
          </a:p>
        </p:txBody>
      </p:sp>
    </p:spTree>
    <p:extLst>
      <p:ext uri="{BB962C8B-B14F-4D97-AF65-F5344CB8AC3E}">
        <p14:creationId xmlns:p14="http://schemas.microsoft.com/office/powerpoint/2010/main" val="375226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848</TotalTime>
  <Words>1167</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Airbnb Data Analysis</vt:lpstr>
      <vt:lpstr>Motivation and Summary</vt:lpstr>
      <vt:lpstr>Motivation and Summary</vt:lpstr>
      <vt:lpstr>Our Questions and Our Data</vt:lpstr>
      <vt:lpstr>Our Questions and Our Data</vt:lpstr>
      <vt:lpstr>Our Questions and Our Data</vt:lpstr>
      <vt:lpstr>Data Cleanup and Exploration</vt:lpstr>
      <vt:lpstr>Data Cleanup and Exploration</vt:lpstr>
      <vt:lpstr>Most Expensive Airbnbs</vt:lpstr>
      <vt:lpstr>Most Expensive Airbnbs</vt:lpstr>
      <vt:lpstr>Data Analysis</vt:lpstr>
      <vt:lpstr>Data Analysis</vt:lpstr>
      <vt:lpstr>Data Analysis</vt:lpstr>
      <vt:lpstr>Data Analysis</vt:lpstr>
      <vt:lpstr>Discussion</vt:lpstr>
      <vt:lpstr>Aftermath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Analysis</dc:title>
  <dc:creator>Jeremy Coy</dc:creator>
  <cp:lastModifiedBy>Jeremy Coy</cp:lastModifiedBy>
  <cp:revision>48</cp:revision>
  <dcterms:created xsi:type="dcterms:W3CDTF">2018-09-25T23:32:51Z</dcterms:created>
  <dcterms:modified xsi:type="dcterms:W3CDTF">2018-09-28T00:42:07Z</dcterms:modified>
</cp:coreProperties>
</file>