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C8487-7D82-4C53-8627-6CD24B2438F2}"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AFC0A-E113-451F-821B-92157203D7DB}" type="slidenum">
              <a:rPr lang="en-IN" smtClean="0"/>
              <a:t>‹#›</a:t>
            </a:fld>
            <a:endParaRPr lang="en-IN"/>
          </a:p>
        </p:txBody>
      </p:sp>
    </p:spTree>
    <p:extLst>
      <p:ext uri="{BB962C8B-B14F-4D97-AF65-F5344CB8AC3E}">
        <p14:creationId xmlns:p14="http://schemas.microsoft.com/office/powerpoint/2010/main" val="382042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EAFC0A-E113-451F-821B-92157203D7DB}" type="slidenum">
              <a:rPr lang="en-IN" smtClean="0"/>
              <a:t>10</a:t>
            </a:fld>
            <a:endParaRPr lang="en-IN"/>
          </a:p>
        </p:txBody>
      </p:sp>
    </p:spTree>
    <p:extLst>
      <p:ext uri="{BB962C8B-B14F-4D97-AF65-F5344CB8AC3E}">
        <p14:creationId xmlns:p14="http://schemas.microsoft.com/office/powerpoint/2010/main" val="2791641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71753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12765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176649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2236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10356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62683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020186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934903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72229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18605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6809A-1AAE-4FB0-8FAE-6B4D907B649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65607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403907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6809A-1AAE-4FB0-8FAE-6B4D907B649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254532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6809A-1AAE-4FB0-8FAE-6B4D907B649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71822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6809A-1AAE-4FB0-8FAE-6B4D907B649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12881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9569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6809A-1AAE-4FB0-8FAE-6B4D907B649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1BCDE8-03A4-4673-9921-50F20BEE4054}" type="slidenum">
              <a:rPr lang="en-IN" smtClean="0"/>
              <a:t>‹#›</a:t>
            </a:fld>
            <a:endParaRPr lang="en-IN"/>
          </a:p>
        </p:txBody>
      </p:sp>
    </p:spTree>
    <p:extLst>
      <p:ext uri="{BB962C8B-B14F-4D97-AF65-F5344CB8AC3E}">
        <p14:creationId xmlns:p14="http://schemas.microsoft.com/office/powerpoint/2010/main" val="363622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B6809A-1AAE-4FB0-8FAE-6B4D907B6490}"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1BCDE8-03A4-4673-9921-50F20BEE4054}" type="slidenum">
              <a:rPr lang="en-IN" smtClean="0"/>
              <a:t>‹#›</a:t>
            </a:fld>
            <a:endParaRPr lang="en-IN"/>
          </a:p>
        </p:txBody>
      </p:sp>
    </p:spTree>
    <p:extLst>
      <p:ext uri="{BB962C8B-B14F-4D97-AF65-F5344CB8AC3E}">
        <p14:creationId xmlns:p14="http://schemas.microsoft.com/office/powerpoint/2010/main" val="2895044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D9A440-1A84-E72B-65F9-8717A0A62EBC}"/>
              </a:ext>
            </a:extLst>
          </p:cNvPr>
          <p:cNvSpPr txBox="1"/>
          <p:nvPr/>
        </p:nvSpPr>
        <p:spPr>
          <a:xfrm>
            <a:off x="2695073" y="1892968"/>
            <a:ext cx="8341895" cy="3785652"/>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STUDENT NAME: </a:t>
            </a:r>
            <a:r>
              <a:rPr lang="en-IN" sz="4000" b="1" dirty="0" err="1">
                <a:latin typeface="Times New Roman" panose="02020603050405020304" pitchFamily="18" charset="0"/>
                <a:cs typeface="Times New Roman" panose="02020603050405020304" pitchFamily="18" charset="0"/>
              </a:rPr>
              <a:t>Jemima.R</a:t>
            </a:r>
            <a:endParaRPr lang="en-IN" sz="4000" b="1" dirty="0">
              <a:latin typeface="Times New Roman" panose="02020603050405020304" pitchFamily="18" charset="0"/>
              <a:cs typeface="Times New Roman" panose="02020603050405020304" pitchFamily="18" charset="0"/>
            </a:endParaRPr>
          </a:p>
          <a:p>
            <a:r>
              <a:rPr lang="en-IN" sz="4000" b="1" dirty="0">
                <a:latin typeface="Times New Roman" panose="02020603050405020304" pitchFamily="18" charset="0"/>
                <a:cs typeface="Times New Roman" panose="02020603050405020304" pitchFamily="18" charset="0"/>
              </a:rPr>
              <a:t>REG NO</a:t>
            </a:r>
            <a:r>
              <a:rPr lang="en-IN" sz="4000" b="1">
                <a:latin typeface="Times New Roman" panose="02020603050405020304" pitchFamily="18" charset="0"/>
                <a:cs typeface="Times New Roman" panose="02020603050405020304" pitchFamily="18" charset="0"/>
              </a:rPr>
              <a:t>:962821104039</a:t>
            </a:r>
            <a:endParaRPr lang="en-IN" sz="4000" b="1" dirty="0">
              <a:latin typeface="Times New Roman" panose="02020603050405020304" pitchFamily="18" charset="0"/>
              <a:cs typeface="Times New Roman" panose="02020603050405020304" pitchFamily="18" charset="0"/>
            </a:endParaRPr>
          </a:p>
          <a:p>
            <a:r>
              <a:rPr lang="en-IN" sz="4000" b="1" dirty="0" err="1">
                <a:latin typeface="Times New Roman" panose="02020603050405020304" pitchFamily="18" charset="0"/>
                <a:cs typeface="Times New Roman" panose="02020603050405020304" pitchFamily="18" charset="0"/>
              </a:rPr>
              <a:t>DEPARTMENT:computer</a:t>
            </a:r>
            <a:r>
              <a:rPr lang="en-IN" sz="4000" b="1" dirty="0">
                <a:latin typeface="Times New Roman" panose="02020603050405020304" pitchFamily="18" charset="0"/>
                <a:cs typeface="Times New Roman" panose="02020603050405020304" pitchFamily="18" charset="0"/>
              </a:rPr>
              <a:t> science          and engineering</a:t>
            </a:r>
          </a:p>
          <a:p>
            <a:endParaRPr lang="en-IN" sz="4000" b="1" dirty="0">
              <a:latin typeface="Times New Roman" panose="02020603050405020304" pitchFamily="18" charset="0"/>
              <a:cs typeface="Times New Roman" panose="02020603050405020304" pitchFamily="18" charset="0"/>
            </a:endParaRPr>
          </a:p>
          <a:p>
            <a:r>
              <a:rPr lang="en-IN" sz="4000" b="1" dirty="0">
                <a:solidFill>
                  <a:srgbClr val="00B0F0"/>
                </a:solidFill>
                <a:latin typeface="Times New Roman" panose="02020603050405020304" pitchFamily="18" charset="0"/>
                <a:cs typeface="Times New Roman" panose="02020603050405020304" pitchFamily="18" charset="0"/>
              </a:rPr>
              <a:t>FINAL PROJECT</a:t>
            </a:r>
          </a:p>
        </p:txBody>
      </p:sp>
    </p:spTree>
    <p:extLst>
      <p:ext uri="{BB962C8B-B14F-4D97-AF65-F5344CB8AC3E}">
        <p14:creationId xmlns:p14="http://schemas.microsoft.com/office/powerpoint/2010/main" val="141778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7DD72-03EA-EBE6-9530-349C300F7DCE}"/>
              </a:ext>
            </a:extLst>
          </p:cNvPr>
          <p:cNvSpPr txBox="1"/>
          <p:nvPr/>
        </p:nvSpPr>
        <p:spPr>
          <a:xfrm>
            <a:off x="1828800" y="0"/>
            <a:ext cx="10363200" cy="6309420"/>
          </a:xfrm>
          <a:prstGeom prst="rect">
            <a:avLst/>
          </a:prstGeom>
          <a:noFill/>
        </p:spPr>
        <p:txBody>
          <a:bodyPr wrap="square" rtlCol="0">
            <a:spAutoFit/>
          </a:bodyPr>
          <a:lstStyle/>
          <a:p>
            <a:pPr algn="l"/>
            <a:r>
              <a:rPr lang="en-US" sz="4800" b="1" i="0" dirty="0">
                <a:solidFill>
                  <a:srgbClr val="00B0F0"/>
                </a:solidFill>
                <a:effectLst/>
                <a:latin typeface="Times New Roman" panose="02020603050405020304" pitchFamily="18" charset="0"/>
                <a:cs typeface="Times New Roman" panose="02020603050405020304" pitchFamily="18" charset="0"/>
              </a:rPr>
              <a:t>RESULTS:</a:t>
            </a:r>
          </a:p>
          <a:p>
            <a:pPr algn="l"/>
            <a:r>
              <a:rPr lang="en-US" sz="4000" b="0" i="0" dirty="0">
                <a:solidFill>
                  <a:srgbClr val="0D0D0D"/>
                </a:solidFill>
                <a:effectLst/>
                <a:latin typeface="Söhne"/>
              </a:rPr>
              <a:t>This is a simplified demonstration. The actual implementation would involve training an RNN-LSTM model on a large corpus of poetry and fine-tuning it for poem generation. Additionally, user inputs would need to be integrated into the generation process for customization. This code is intended to provide a basic framework for the project.</a:t>
            </a:r>
            <a:endParaRPr lang="en-US" sz="4000" b="1" i="0" dirty="0">
              <a:solidFill>
                <a:srgbClr val="00B0F0"/>
              </a:solidFill>
              <a:effectLst/>
              <a:latin typeface="Times New Roman" panose="02020603050405020304" pitchFamily="18" charset="0"/>
              <a:cs typeface="Times New Roman" panose="02020603050405020304" pitchFamily="18" charset="0"/>
            </a:endParaRPr>
          </a:p>
          <a:p>
            <a:endParaRPr lang="en-IN"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90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EBF85-5F20-AB11-B775-7AB1A65E03CE}"/>
              </a:ext>
            </a:extLst>
          </p:cNvPr>
          <p:cNvSpPr txBox="1"/>
          <p:nvPr/>
        </p:nvSpPr>
        <p:spPr>
          <a:xfrm>
            <a:off x="1459832" y="657726"/>
            <a:ext cx="5101390" cy="830997"/>
          </a:xfrm>
          <a:prstGeom prst="rect">
            <a:avLst/>
          </a:prstGeom>
          <a:noFill/>
        </p:spPr>
        <p:txBody>
          <a:bodyPr wrap="square" rtlCol="0">
            <a:spAutoFit/>
          </a:bodyPr>
          <a:lstStyle/>
          <a:p>
            <a:r>
              <a:rPr lang="en-IN" sz="4800" b="1" dirty="0">
                <a:solidFill>
                  <a:srgbClr val="00B0F0"/>
                </a:solidFill>
                <a:latin typeface="Times New Roman" panose="02020603050405020304" pitchFamily="18" charset="0"/>
                <a:cs typeface="Times New Roman" panose="02020603050405020304" pitchFamily="18" charset="0"/>
              </a:rPr>
              <a:t>PROJECT TITLE</a:t>
            </a:r>
          </a:p>
        </p:txBody>
      </p:sp>
      <p:sp>
        <p:nvSpPr>
          <p:cNvPr id="3" name="TextBox 2">
            <a:extLst>
              <a:ext uri="{FF2B5EF4-FFF2-40B4-BE49-F238E27FC236}">
                <a16:creationId xmlns:a16="http://schemas.microsoft.com/office/drawing/2014/main" id="{51E4CCFB-E37B-A1FA-60D6-0DE6BD6877A0}"/>
              </a:ext>
            </a:extLst>
          </p:cNvPr>
          <p:cNvSpPr txBox="1"/>
          <p:nvPr/>
        </p:nvSpPr>
        <p:spPr>
          <a:xfrm>
            <a:off x="1459832" y="2245896"/>
            <a:ext cx="11245516" cy="707886"/>
          </a:xfrm>
          <a:prstGeom prst="rect">
            <a:avLst/>
          </a:prstGeom>
          <a:noFill/>
        </p:spPr>
        <p:txBody>
          <a:bodyPr wrap="square" rtlCol="0">
            <a:spAutoFit/>
          </a:bodyPr>
          <a:lstStyle/>
          <a:p>
            <a:r>
              <a:rPr lang="en-IN" sz="4000" b="1" i="0" dirty="0">
                <a:solidFill>
                  <a:srgbClr val="0D0D0D"/>
                </a:solidFill>
                <a:effectLst/>
                <a:latin typeface="Söhne"/>
              </a:rPr>
              <a:t>AI-based Poetry Generator</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7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C86B12-9D2A-7BB2-C1B6-AB7695099B8B}"/>
              </a:ext>
            </a:extLst>
          </p:cNvPr>
          <p:cNvSpPr txBox="1"/>
          <p:nvPr/>
        </p:nvSpPr>
        <p:spPr>
          <a:xfrm>
            <a:off x="1876926" y="593558"/>
            <a:ext cx="3962400" cy="830997"/>
          </a:xfrm>
          <a:prstGeom prst="rect">
            <a:avLst/>
          </a:prstGeom>
          <a:noFill/>
        </p:spPr>
        <p:txBody>
          <a:bodyPr wrap="square" rtlCol="0">
            <a:spAutoFit/>
          </a:bodyPr>
          <a:lstStyle/>
          <a:p>
            <a:r>
              <a:rPr lang="en-IN" sz="4800" b="1" dirty="0">
                <a:solidFill>
                  <a:schemeClr val="accent1"/>
                </a:solidFill>
                <a:latin typeface="Times New Roman" panose="02020603050405020304" pitchFamily="18" charset="0"/>
                <a:cs typeface="Times New Roman" panose="02020603050405020304" pitchFamily="18" charset="0"/>
              </a:rPr>
              <a:t>AGENDA</a:t>
            </a:r>
          </a:p>
        </p:txBody>
      </p:sp>
      <p:sp>
        <p:nvSpPr>
          <p:cNvPr id="3" name="TextBox 2">
            <a:extLst>
              <a:ext uri="{FF2B5EF4-FFF2-40B4-BE49-F238E27FC236}">
                <a16:creationId xmlns:a16="http://schemas.microsoft.com/office/drawing/2014/main" id="{1A75C21B-E8F6-E99E-AA46-5CA5C9973F05}"/>
              </a:ext>
            </a:extLst>
          </p:cNvPr>
          <p:cNvSpPr txBox="1"/>
          <p:nvPr/>
        </p:nvSpPr>
        <p:spPr>
          <a:xfrm>
            <a:off x="2887579" y="1604211"/>
            <a:ext cx="9817767" cy="4401205"/>
          </a:xfrm>
          <a:prstGeom prst="rect">
            <a:avLst/>
          </a:prstGeom>
          <a:noFill/>
        </p:spPr>
        <p:txBody>
          <a:bodyPr wrap="square" rtlCol="0">
            <a:spAutoFit/>
          </a:bodyPr>
          <a:lstStyle/>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Introduction</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Project Overview</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Solution and Value Proposition</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The Wow in Our Solution</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Modelling</a:t>
            </a:r>
          </a:p>
          <a:p>
            <a:pPr algn="l">
              <a:buFont typeface="Arial" panose="020B0604020202020204" pitchFamily="34" charset="0"/>
              <a:buChar char="•"/>
            </a:pPr>
            <a:r>
              <a:rPr lang="en-US" sz="4000" b="0" i="0" dirty="0">
                <a:effectLst/>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95894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7FD564-C689-045C-2590-2009690088FF}"/>
              </a:ext>
            </a:extLst>
          </p:cNvPr>
          <p:cNvSpPr txBox="1"/>
          <p:nvPr/>
        </p:nvSpPr>
        <p:spPr>
          <a:xfrm>
            <a:off x="2133600" y="545432"/>
            <a:ext cx="8470232" cy="5632311"/>
          </a:xfrm>
          <a:prstGeom prst="rect">
            <a:avLst/>
          </a:prstGeom>
          <a:noFill/>
        </p:spPr>
        <p:txBody>
          <a:bodyPr wrap="square" rtlCol="0">
            <a:spAutoFit/>
          </a:bodyPr>
          <a:lstStyle/>
          <a:p>
            <a:pPr algn="l"/>
            <a:r>
              <a:rPr lang="en-US" sz="4000" b="1"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endParaRPr lang="en-US" sz="32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0" i="0" dirty="0">
                <a:solidFill>
                  <a:srgbClr val="0D0D0D"/>
                </a:solidFill>
                <a:effectLst/>
                <a:latin typeface="Söhne"/>
              </a:rPr>
              <a:t>Many people struggle with expressing themselves through poetry due to the complexities of language and the creative process involved. Moreover, not everyone has the time or inspiration to craft meaningful poems. There is a need for a tool that can assist individuals in generating poetic verses on various topics without the need for extensive poetic knowledge or creativity.</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32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CF0A6-5483-70A6-78EA-94297E19419B}"/>
              </a:ext>
            </a:extLst>
          </p:cNvPr>
          <p:cNvSpPr txBox="1"/>
          <p:nvPr/>
        </p:nvSpPr>
        <p:spPr>
          <a:xfrm>
            <a:off x="2165684" y="272716"/>
            <a:ext cx="8726905" cy="4647426"/>
          </a:xfrm>
          <a:prstGeom prst="rect">
            <a:avLst/>
          </a:prstGeom>
          <a:noFill/>
        </p:spPr>
        <p:txBody>
          <a:bodyPr wrap="square" rtlCol="0">
            <a:spAutoFit/>
          </a:bodyPr>
          <a:lstStyle/>
          <a:p>
            <a:pPr algn="l"/>
            <a:r>
              <a:rPr lang="en-US" sz="4000" b="1" i="0" dirty="0">
                <a:solidFill>
                  <a:schemeClr val="accent1">
                    <a:lumMod val="75000"/>
                  </a:schemeClr>
                </a:solidFill>
                <a:effectLst/>
                <a:latin typeface="Times New Roman" panose="02020603050405020304" pitchFamily="18" charset="0"/>
                <a:cs typeface="Times New Roman" panose="02020603050405020304" pitchFamily="18" charset="0"/>
              </a:rPr>
              <a:t>PROJECT OVERVIEW:</a:t>
            </a:r>
          </a:p>
          <a:p>
            <a:pPr algn="l"/>
            <a:endPar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3200" b="0" i="0" dirty="0">
                <a:solidFill>
                  <a:srgbClr val="0D0D0D"/>
                </a:solidFill>
                <a:effectLst/>
                <a:latin typeface="Söhne"/>
              </a:rPr>
              <a:t>The project aims to develop a generative AI network capable of creating poetry. The AI will take input prompts such as theme, mood, and desired length, and generate unique poetic verses accordingly. Users can use these generated poems for personal enjoyment, creative writing projects, or as writing prompts.</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76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A47CD-B136-E1AF-6133-19BEFD18C610}"/>
              </a:ext>
            </a:extLst>
          </p:cNvPr>
          <p:cNvSpPr txBox="1"/>
          <p:nvPr/>
        </p:nvSpPr>
        <p:spPr>
          <a:xfrm>
            <a:off x="1780673" y="335897"/>
            <a:ext cx="8133348" cy="707886"/>
          </a:xfrm>
          <a:prstGeom prst="rect">
            <a:avLst/>
          </a:prstGeom>
          <a:noFill/>
        </p:spPr>
        <p:txBody>
          <a:bodyPr wrap="square" rtlCol="0">
            <a:spAutoFit/>
          </a:bodyPr>
          <a:lstStyle/>
          <a:p>
            <a:r>
              <a:rPr lang="en-US" sz="4000" b="1"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WHO ARE THE END USERS?</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7CC7DC-74E4-1C5C-25C0-B1E9FA873062}"/>
              </a:ext>
            </a:extLst>
          </p:cNvPr>
          <p:cNvSpPr txBox="1"/>
          <p:nvPr/>
        </p:nvSpPr>
        <p:spPr>
          <a:xfrm>
            <a:off x="2149641" y="1443790"/>
            <a:ext cx="9512969" cy="5632311"/>
          </a:xfrm>
          <a:prstGeom prst="rect">
            <a:avLst/>
          </a:prstGeom>
          <a:noFill/>
        </p:spPr>
        <p:txBody>
          <a:bodyPr wrap="square" rtlCol="0">
            <a:spAutoFit/>
          </a:bodyPr>
          <a:lstStyle/>
          <a:p>
            <a:pPr algn="l">
              <a:buFont typeface="+mj-lt"/>
              <a:buAutoNum type="arabicPeriod"/>
            </a:pPr>
            <a:r>
              <a:rPr lang="en-US" sz="3600" b="1" i="0" dirty="0">
                <a:solidFill>
                  <a:srgbClr val="0D0D0D"/>
                </a:solidFill>
                <a:effectLst/>
                <a:latin typeface="Söhne"/>
              </a:rPr>
              <a:t>Poetry Enthusiasts:</a:t>
            </a:r>
            <a:r>
              <a:rPr lang="en-US" sz="3600" b="0" i="0" dirty="0">
                <a:solidFill>
                  <a:srgbClr val="0D0D0D"/>
                </a:solidFill>
                <a:effectLst/>
                <a:latin typeface="Söhne"/>
              </a:rPr>
              <a:t> Individuals who enjoy reading and writing poetry but may sometimes struggle with inspiration or writer's block.</a:t>
            </a:r>
          </a:p>
          <a:p>
            <a:pPr algn="l">
              <a:buFont typeface="+mj-lt"/>
              <a:buAutoNum type="arabicPeriod"/>
            </a:pPr>
            <a:r>
              <a:rPr lang="en-US" sz="3600" b="1" i="0" dirty="0">
                <a:solidFill>
                  <a:srgbClr val="0D0D0D"/>
                </a:solidFill>
                <a:effectLst/>
                <a:latin typeface="Söhne"/>
              </a:rPr>
              <a:t>Educators:</a:t>
            </a:r>
            <a:r>
              <a:rPr lang="en-US" sz="3600" b="0" i="0" dirty="0">
                <a:solidFill>
                  <a:srgbClr val="0D0D0D"/>
                </a:solidFill>
                <a:effectLst/>
                <a:latin typeface="Söhne"/>
              </a:rPr>
              <a:t> Teachers who want to introduce their students to poetry writing or use generated poems as teaching aids.</a:t>
            </a:r>
          </a:p>
          <a:p>
            <a:pPr algn="l">
              <a:buFont typeface="+mj-lt"/>
              <a:buAutoNum type="arabicPeriod"/>
            </a:pPr>
            <a:r>
              <a:rPr lang="en-US" sz="3600" b="1" i="0" dirty="0">
                <a:solidFill>
                  <a:srgbClr val="0D0D0D"/>
                </a:solidFill>
                <a:effectLst/>
                <a:latin typeface="Söhne"/>
              </a:rPr>
              <a:t>Content Creators:</a:t>
            </a:r>
            <a:r>
              <a:rPr lang="en-US" sz="3600" b="0" i="0" dirty="0">
                <a:solidFill>
                  <a:srgbClr val="0D0D0D"/>
                </a:solidFill>
                <a:effectLst/>
                <a:latin typeface="Söhne"/>
              </a:rPr>
              <a:t> Bloggers, social media influencers, or marketers who need engaging content for their platforms.</a:t>
            </a:r>
          </a:p>
          <a:p>
            <a:pPr algn="l"/>
            <a:endParaRPr lang="en-US" sz="36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FE4CA-3243-1ABE-47BB-795015763280}"/>
              </a:ext>
            </a:extLst>
          </p:cNvPr>
          <p:cNvSpPr txBox="1"/>
          <p:nvPr/>
        </p:nvSpPr>
        <p:spPr>
          <a:xfrm>
            <a:off x="2277979" y="0"/>
            <a:ext cx="9914021" cy="7540526"/>
          </a:xfrm>
          <a:prstGeom prst="rect">
            <a:avLst/>
          </a:prstGeom>
          <a:noFill/>
        </p:spPr>
        <p:txBody>
          <a:bodyPr wrap="square" rtlCol="0">
            <a:spAutoFit/>
          </a:bodyPr>
          <a:lstStyle/>
          <a:p>
            <a:r>
              <a:rPr lang="en-US" sz="3600" b="1" i="0" u="none" strike="noStrike" baseline="0" dirty="0">
                <a:solidFill>
                  <a:schemeClr val="accent1">
                    <a:lumMod val="75000"/>
                  </a:schemeClr>
                </a:solidFill>
                <a:latin typeface="Times New Roman" panose="02020603050405020304" pitchFamily="18" charset="0"/>
                <a:cs typeface="Times New Roman" panose="02020603050405020304" pitchFamily="18" charset="0"/>
              </a:rPr>
              <a:t>SOLUTION AND ITS VALUE PROPOSITION</a:t>
            </a:r>
          </a:p>
          <a:p>
            <a:pPr algn="l"/>
            <a:r>
              <a:rPr lang="en-US" sz="3200" b="0" i="0" dirty="0">
                <a:solidFill>
                  <a:srgbClr val="0D0D0D"/>
                </a:solidFill>
                <a:effectLst/>
                <a:latin typeface="Söhne"/>
              </a:rPr>
              <a:t>Our solution is an AI-powered poetry generator that offers:</a:t>
            </a:r>
          </a:p>
          <a:p>
            <a:pPr algn="l">
              <a:buFont typeface="Arial" panose="020B0604020202020204" pitchFamily="34" charset="0"/>
              <a:buChar char="•"/>
            </a:pPr>
            <a:r>
              <a:rPr lang="en-US" sz="3200" b="1" i="0" dirty="0">
                <a:solidFill>
                  <a:srgbClr val="0D0D0D"/>
                </a:solidFill>
                <a:effectLst/>
                <a:latin typeface="Söhne"/>
              </a:rPr>
              <a:t>Inspiration:</a:t>
            </a:r>
            <a:r>
              <a:rPr lang="en-US" sz="3200" b="0" i="0" dirty="0">
                <a:solidFill>
                  <a:srgbClr val="0D0D0D"/>
                </a:solidFill>
                <a:effectLst/>
                <a:latin typeface="Söhne"/>
              </a:rPr>
              <a:t> Provides users with poetic verses on various themes, sparking creativity and imagination.</a:t>
            </a:r>
          </a:p>
          <a:p>
            <a:pPr algn="l">
              <a:buFont typeface="Arial" panose="020B0604020202020204" pitchFamily="34" charset="0"/>
              <a:buChar char="•"/>
            </a:pPr>
            <a:r>
              <a:rPr lang="en-US" sz="3200" b="1" i="0" dirty="0">
                <a:solidFill>
                  <a:srgbClr val="0D0D0D"/>
                </a:solidFill>
                <a:effectLst/>
                <a:latin typeface="Söhne"/>
              </a:rPr>
              <a:t>Customization:</a:t>
            </a:r>
            <a:r>
              <a:rPr lang="en-US" sz="3200" b="0" i="0" dirty="0">
                <a:solidFill>
                  <a:srgbClr val="0D0D0D"/>
                </a:solidFill>
                <a:effectLst/>
                <a:latin typeface="Söhne"/>
              </a:rPr>
              <a:t> Allows users to specify themes, moods, and length preferences for generated poems, catering to their specific needs.</a:t>
            </a:r>
          </a:p>
          <a:p>
            <a:pPr algn="l">
              <a:buFont typeface="Arial" panose="020B0604020202020204" pitchFamily="34" charset="0"/>
              <a:buChar char="•"/>
            </a:pPr>
            <a:r>
              <a:rPr lang="en-US" sz="3200" b="1" i="0" dirty="0">
                <a:solidFill>
                  <a:srgbClr val="0D0D0D"/>
                </a:solidFill>
                <a:effectLst/>
                <a:latin typeface="Söhne"/>
              </a:rPr>
              <a:t>Quality:</a:t>
            </a:r>
            <a:r>
              <a:rPr lang="en-US" sz="3200" b="0" i="0" dirty="0">
                <a:solidFill>
                  <a:srgbClr val="0D0D0D"/>
                </a:solidFill>
                <a:effectLst/>
                <a:latin typeface="Söhne"/>
              </a:rPr>
              <a:t> Generates poems that adhere to poetic conventions and are coherent and meaningful.</a:t>
            </a:r>
          </a:p>
          <a:p>
            <a:pPr algn="l">
              <a:buFont typeface="Arial" panose="020B0604020202020204" pitchFamily="34" charset="0"/>
              <a:buChar char="•"/>
            </a:pPr>
            <a:r>
              <a:rPr lang="en-US" sz="3200" b="1" i="0" dirty="0">
                <a:solidFill>
                  <a:srgbClr val="0D0D0D"/>
                </a:solidFill>
                <a:effectLst/>
                <a:latin typeface="Söhne"/>
              </a:rPr>
              <a:t>Versatility:</a:t>
            </a:r>
            <a:r>
              <a:rPr lang="en-US" sz="3200" b="0" i="0" dirty="0">
                <a:solidFill>
                  <a:srgbClr val="0D0D0D"/>
                </a:solidFill>
                <a:effectLst/>
                <a:latin typeface="Söhne"/>
              </a:rPr>
              <a:t> Suitable for a wide range of applications including personal use, educational purposes, or content creation.</a:t>
            </a:r>
          </a:p>
          <a:p>
            <a:pPr algn="l"/>
            <a:endPar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57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A63D4-654A-4150-4682-0834F1B258AC}"/>
              </a:ext>
            </a:extLst>
          </p:cNvPr>
          <p:cNvSpPr txBox="1"/>
          <p:nvPr/>
        </p:nvSpPr>
        <p:spPr>
          <a:xfrm>
            <a:off x="2005264" y="151179"/>
            <a:ext cx="10186736" cy="5755422"/>
          </a:xfrm>
          <a:prstGeom prst="rect">
            <a:avLst/>
          </a:prstGeom>
          <a:noFill/>
        </p:spPr>
        <p:txBody>
          <a:bodyPr wrap="square" rtlCol="0">
            <a:spAutoFit/>
          </a:bodyPr>
          <a:lstStyle/>
          <a:p>
            <a:pPr algn="l"/>
            <a:r>
              <a:rPr lang="en-US" sz="4800" b="1" i="0" dirty="0">
                <a:solidFill>
                  <a:srgbClr val="00B0F0"/>
                </a:solidFill>
                <a:effectLst/>
                <a:latin typeface="Times New Roman" panose="02020603050405020304" pitchFamily="18" charset="0"/>
                <a:cs typeface="Times New Roman" panose="02020603050405020304" pitchFamily="18" charset="0"/>
              </a:rPr>
              <a:t>The Wow in Your Solution:</a:t>
            </a:r>
          </a:p>
          <a:p>
            <a:pPr algn="l"/>
            <a:r>
              <a:rPr lang="en-US" sz="4000" b="0" i="0" dirty="0">
                <a:solidFill>
                  <a:srgbClr val="0D0D0D"/>
                </a:solidFill>
                <a:effectLst/>
                <a:latin typeface="Söhne"/>
              </a:rPr>
              <a:t>The wow factor in our solution lies in the AI's ability to produce emotionally resonant and aesthetically pleasing poetry that captures the essence of the input prompts. Additionally, the interactive nature of the tool, allowing users to input their preferences and see real-time poem suggestions, will enhance user engagement and satisfaction.</a:t>
            </a:r>
            <a:endParaRPr lang="en-US" sz="4000" b="1" i="0"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49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99F61-D4DD-C1B4-7C1E-83462160006D}"/>
              </a:ext>
            </a:extLst>
          </p:cNvPr>
          <p:cNvSpPr txBox="1"/>
          <p:nvPr/>
        </p:nvSpPr>
        <p:spPr>
          <a:xfrm>
            <a:off x="1796716" y="256674"/>
            <a:ext cx="9854510" cy="1569660"/>
          </a:xfrm>
          <a:prstGeom prst="rect">
            <a:avLst/>
          </a:prstGeom>
          <a:noFill/>
        </p:spPr>
        <p:txBody>
          <a:bodyPr wrap="square" rtlCol="0">
            <a:spAutoFit/>
          </a:bodyPr>
          <a:lstStyle/>
          <a:p>
            <a:r>
              <a:rPr lang="en-IN" sz="4800" b="1" dirty="0">
                <a:solidFill>
                  <a:srgbClr val="00B0F0"/>
                </a:solidFill>
                <a:latin typeface="Times New Roman" panose="02020603050405020304" pitchFamily="18" charset="0"/>
                <a:cs typeface="Times New Roman" panose="02020603050405020304" pitchFamily="18" charset="0"/>
              </a:rPr>
              <a:t>MODELLING</a:t>
            </a:r>
          </a:p>
          <a:p>
            <a:endParaRPr lang="en-IN" sz="4800" b="1" dirty="0">
              <a:solidFill>
                <a:srgbClr val="00B0F0"/>
              </a:solidFill>
              <a:latin typeface="Times New Roman" panose="02020603050405020304" pitchFamily="18" charset="0"/>
              <a:cs typeface="Times New Roman" panose="02020603050405020304" pitchFamily="18" charset="0"/>
            </a:endParaRPr>
          </a:p>
        </p:txBody>
      </p:sp>
      <p:sp>
        <p:nvSpPr>
          <p:cNvPr id="6" name="AutoShape 6" descr="The framework of poetry generation with multi-adversarial training. A... |  Download Scientific Diagram">
            <a:extLst>
              <a:ext uri="{FF2B5EF4-FFF2-40B4-BE49-F238E27FC236}">
                <a16:creationId xmlns:a16="http://schemas.microsoft.com/office/drawing/2014/main" id="{61996ECA-6495-A9E7-FA1F-E02C3ABE4B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5F294B4-CA68-71C7-F5E9-45E095FADC11}"/>
              </a:ext>
            </a:extLst>
          </p:cNvPr>
          <p:cNvPicPr>
            <a:picLocks noChangeAspect="1"/>
          </p:cNvPicPr>
          <p:nvPr/>
        </p:nvPicPr>
        <p:blipFill>
          <a:blip r:embed="rId2"/>
          <a:stretch>
            <a:fillRect/>
          </a:stretch>
        </p:blipFill>
        <p:spPr>
          <a:xfrm>
            <a:off x="1406014" y="1628774"/>
            <a:ext cx="10598770" cy="4713335"/>
          </a:xfrm>
          <a:prstGeom prst="rect">
            <a:avLst/>
          </a:prstGeom>
        </p:spPr>
      </p:pic>
    </p:spTree>
    <p:extLst>
      <p:ext uri="{BB962C8B-B14F-4D97-AF65-F5344CB8AC3E}">
        <p14:creationId xmlns:p14="http://schemas.microsoft.com/office/powerpoint/2010/main" val="4033677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133</TotalTime>
  <Words>442</Words>
  <Application>Microsoft Office PowerPoint</Application>
  <PresentationFormat>Widescreen</PresentationFormat>
  <Paragraphs>37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Söhne</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L G</dc:creator>
  <cp:lastModifiedBy>sri veni</cp:lastModifiedBy>
  <cp:revision>6</cp:revision>
  <dcterms:created xsi:type="dcterms:W3CDTF">2024-04-03T14:53:22Z</dcterms:created>
  <dcterms:modified xsi:type="dcterms:W3CDTF">2024-04-05T06:14:16Z</dcterms:modified>
</cp:coreProperties>
</file>