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Fredoka" charset="1" panose="02000000000000000000"/>
      <p:regular r:id="rId12"/>
    </p:embeddedFont>
    <p:embeddedFont>
      <p:font typeface="TT Norms" charset="1" panose="02000503030000020003"/>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6.png" Type="http://schemas.openxmlformats.org/officeDocument/2006/relationships/image"/><Relationship Id="rId7"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2D0"/>
        </a:solidFill>
      </p:bgPr>
    </p:bg>
    <p:spTree>
      <p:nvGrpSpPr>
        <p:cNvPr id="1" name=""/>
        <p:cNvGrpSpPr/>
        <p:nvPr/>
      </p:nvGrpSpPr>
      <p:grpSpPr>
        <a:xfrm>
          <a:off x="0" y="0"/>
          <a:ext cx="0" cy="0"/>
          <a:chOff x="0" y="0"/>
          <a:chExt cx="0" cy="0"/>
        </a:xfrm>
      </p:grpSpPr>
      <p:grpSp>
        <p:nvGrpSpPr>
          <p:cNvPr name="Group 2" id="2"/>
          <p:cNvGrpSpPr/>
          <p:nvPr/>
        </p:nvGrpSpPr>
        <p:grpSpPr>
          <a:xfrm rot="0">
            <a:off x="4313454" y="2640698"/>
            <a:ext cx="9924989" cy="2531415"/>
            <a:chOff x="0" y="0"/>
            <a:chExt cx="1593383" cy="406400"/>
          </a:xfrm>
        </p:grpSpPr>
        <p:sp>
          <p:nvSpPr>
            <p:cNvPr name="Freeform 3" id="3"/>
            <p:cNvSpPr/>
            <p:nvPr/>
          </p:nvSpPr>
          <p:spPr>
            <a:xfrm flipH="false" flipV="false" rot="0">
              <a:off x="0" y="0"/>
              <a:ext cx="1593383" cy="406400"/>
            </a:xfrm>
            <a:custGeom>
              <a:avLst/>
              <a:gdLst/>
              <a:ahLst/>
              <a:cxnLst/>
              <a:rect r="r" b="b" t="t" l="l"/>
              <a:pathLst>
                <a:path h="406400" w="1593383">
                  <a:moveTo>
                    <a:pt x="1390183" y="0"/>
                  </a:moveTo>
                  <a:cubicBezTo>
                    <a:pt x="1502408" y="0"/>
                    <a:pt x="1593383" y="90976"/>
                    <a:pt x="1593383" y="203200"/>
                  </a:cubicBezTo>
                  <a:cubicBezTo>
                    <a:pt x="1593383" y="315424"/>
                    <a:pt x="1502408" y="406400"/>
                    <a:pt x="1390183" y="406400"/>
                  </a:cubicBezTo>
                  <a:lnTo>
                    <a:pt x="203200" y="406400"/>
                  </a:lnTo>
                  <a:cubicBezTo>
                    <a:pt x="90976" y="406400"/>
                    <a:pt x="0" y="315424"/>
                    <a:pt x="0" y="203200"/>
                  </a:cubicBezTo>
                  <a:cubicBezTo>
                    <a:pt x="0" y="90976"/>
                    <a:pt x="90976" y="0"/>
                    <a:pt x="203200" y="0"/>
                  </a:cubicBezTo>
                  <a:close/>
                </a:path>
              </a:pathLst>
            </a:custGeom>
            <a:solidFill>
              <a:srgbClr val="44802D"/>
            </a:solidFill>
          </p:spPr>
        </p:sp>
        <p:sp>
          <p:nvSpPr>
            <p:cNvPr name="TextBox 4" id="4"/>
            <p:cNvSpPr txBox="true"/>
            <p:nvPr/>
          </p:nvSpPr>
          <p:spPr>
            <a:xfrm>
              <a:off x="0" y="-28575"/>
              <a:ext cx="1593383" cy="434975"/>
            </a:xfrm>
            <a:prstGeom prst="rect">
              <a:avLst/>
            </a:prstGeom>
          </p:spPr>
          <p:txBody>
            <a:bodyPr anchor="ctr" rtlCol="false" tIns="50800" lIns="50800" bIns="50800" rIns="50800"/>
            <a:lstStyle/>
            <a:p>
              <a:pPr algn="ctr">
                <a:lnSpc>
                  <a:spcPts val="1953"/>
                </a:lnSpc>
              </a:pPr>
            </a:p>
          </p:txBody>
        </p:sp>
      </p:grpSp>
      <p:sp>
        <p:nvSpPr>
          <p:cNvPr name="TextBox 5" id="5"/>
          <p:cNvSpPr txBox="true"/>
          <p:nvPr/>
        </p:nvSpPr>
        <p:spPr>
          <a:xfrm rot="0">
            <a:off x="7582675" y="2202389"/>
            <a:ext cx="3122650" cy="685799"/>
          </a:xfrm>
          <a:prstGeom prst="rect">
            <a:avLst/>
          </a:prstGeom>
        </p:spPr>
        <p:txBody>
          <a:bodyPr anchor="t" rtlCol="false" tIns="0" lIns="0" bIns="0" rIns="0">
            <a:spAutoFit/>
          </a:bodyPr>
          <a:lstStyle/>
          <a:p>
            <a:pPr algn="ctr">
              <a:lnSpc>
                <a:spcPts val="5249"/>
              </a:lnSpc>
            </a:pPr>
          </a:p>
        </p:txBody>
      </p:sp>
      <p:sp>
        <p:nvSpPr>
          <p:cNvPr name="Freeform 6" id="6"/>
          <p:cNvSpPr/>
          <p:nvPr/>
        </p:nvSpPr>
        <p:spPr>
          <a:xfrm flipH="false" flipV="false" rot="734156">
            <a:off x="-257605" y="7881506"/>
            <a:ext cx="6643116" cy="1413172"/>
          </a:xfrm>
          <a:custGeom>
            <a:avLst/>
            <a:gdLst/>
            <a:ahLst/>
            <a:cxnLst/>
            <a:rect r="r" b="b" t="t" l="l"/>
            <a:pathLst>
              <a:path h="1413172" w="6643116">
                <a:moveTo>
                  <a:pt x="0" y="0"/>
                </a:moveTo>
                <a:lnTo>
                  <a:pt x="6643115" y="0"/>
                </a:lnTo>
                <a:lnTo>
                  <a:pt x="6643115" y="1413172"/>
                </a:lnTo>
                <a:lnTo>
                  <a:pt x="0" y="14131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5163800">
            <a:off x="-923649" y="-719191"/>
            <a:ext cx="3558049" cy="3495783"/>
          </a:xfrm>
          <a:custGeom>
            <a:avLst/>
            <a:gdLst/>
            <a:ahLst/>
            <a:cxnLst/>
            <a:rect r="r" b="b" t="t" l="l"/>
            <a:pathLst>
              <a:path h="3495783" w="3558049">
                <a:moveTo>
                  <a:pt x="0" y="0"/>
                </a:moveTo>
                <a:lnTo>
                  <a:pt x="3558049" y="0"/>
                </a:lnTo>
                <a:lnTo>
                  <a:pt x="3558049" y="3495782"/>
                </a:lnTo>
                <a:lnTo>
                  <a:pt x="0" y="3495782"/>
                </a:lnTo>
                <a:lnTo>
                  <a:pt x="0" y="0"/>
                </a:lnTo>
                <a:close/>
              </a:path>
            </a:pathLst>
          </a:custGeom>
          <a:blipFill>
            <a:blip r:embed="rId4"/>
            <a:stretch>
              <a:fillRect l="0" t="0" r="0" b="0"/>
            </a:stretch>
          </a:blipFill>
        </p:spPr>
      </p:sp>
      <p:sp>
        <p:nvSpPr>
          <p:cNvPr name="Freeform 8" id="8"/>
          <p:cNvSpPr/>
          <p:nvPr/>
        </p:nvSpPr>
        <p:spPr>
          <a:xfrm flipH="false" flipV="false" rot="5183032">
            <a:off x="15201624" y="6939198"/>
            <a:ext cx="4115352" cy="4638204"/>
          </a:xfrm>
          <a:custGeom>
            <a:avLst/>
            <a:gdLst/>
            <a:ahLst/>
            <a:cxnLst/>
            <a:rect r="r" b="b" t="t" l="l"/>
            <a:pathLst>
              <a:path h="4638204" w="4115352">
                <a:moveTo>
                  <a:pt x="0" y="0"/>
                </a:moveTo>
                <a:lnTo>
                  <a:pt x="4115352" y="0"/>
                </a:lnTo>
                <a:lnTo>
                  <a:pt x="4115352" y="4638204"/>
                </a:lnTo>
                <a:lnTo>
                  <a:pt x="0" y="4638204"/>
                </a:lnTo>
                <a:lnTo>
                  <a:pt x="0" y="0"/>
                </a:lnTo>
                <a:close/>
              </a:path>
            </a:pathLst>
          </a:custGeom>
          <a:blipFill>
            <a:blip r:embed="rId5"/>
            <a:stretch>
              <a:fillRect l="0" t="0" r="0" b="0"/>
            </a:stretch>
          </a:blipFill>
        </p:spPr>
      </p:sp>
      <p:sp>
        <p:nvSpPr>
          <p:cNvPr name="TextBox 9" id="9"/>
          <p:cNvSpPr txBox="true"/>
          <p:nvPr/>
        </p:nvSpPr>
        <p:spPr>
          <a:xfrm rot="0">
            <a:off x="3195901" y="3317187"/>
            <a:ext cx="12160095" cy="1226064"/>
          </a:xfrm>
          <a:prstGeom prst="rect">
            <a:avLst/>
          </a:prstGeom>
        </p:spPr>
        <p:txBody>
          <a:bodyPr anchor="t" rtlCol="false" tIns="0" lIns="0" bIns="0" rIns="0">
            <a:spAutoFit/>
          </a:bodyPr>
          <a:lstStyle/>
          <a:p>
            <a:pPr algn="ctr">
              <a:lnSpc>
                <a:spcPts val="9576"/>
              </a:lnSpc>
            </a:pPr>
            <a:r>
              <a:rPr lang="en-US" sz="8400">
                <a:solidFill>
                  <a:srgbClr val="FFFFFF"/>
                </a:solidFill>
                <a:latin typeface="Fredoka"/>
                <a:ea typeface="Fredoka"/>
                <a:cs typeface="Fredoka"/>
                <a:sym typeface="Fredoka"/>
              </a:rPr>
              <a:t>Unit Converter</a:t>
            </a:r>
          </a:p>
        </p:txBody>
      </p:sp>
      <p:sp>
        <p:nvSpPr>
          <p:cNvPr name="TextBox 10" id="10"/>
          <p:cNvSpPr txBox="true"/>
          <p:nvPr/>
        </p:nvSpPr>
        <p:spPr>
          <a:xfrm rot="0">
            <a:off x="5574749" y="5572164"/>
            <a:ext cx="7402398" cy="612044"/>
          </a:xfrm>
          <a:prstGeom prst="rect">
            <a:avLst/>
          </a:prstGeom>
        </p:spPr>
        <p:txBody>
          <a:bodyPr anchor="t" rtlCol="false" tIns="0" lIns="0" bIns="0" rIns="0">
            <a:spAutoFit/>
          </a:bodyPr>
          <a:lstStyle/>
          <a:p>
            <a:pPr algn="ctr">
              <a:lnSpc>
                <a:spcPts val="4745"/>
              </a:lnSpc>
            </a:pPr>
            <a:r>
              <a:rPr lang="en-US" sz="4162">
                <a:solidFill>
                  <a:srgbClr val="000000"/>
                </a:solidFill>
                <a:latin typeface="Fredoka"/>
                <a:ea typeface="Fredoka"/>
                <a:cs typeface="Fredoka"/>
                <a:sym typeface="Fredoka"/>
              </a:rPr>
              <a:t>Made By: Jerelene Serantes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2D0"/>
        </a:solidFill>
      </p:bgPr>
    </p:bg>
    <p:spTree>
      <p:nvGrpSpPr>
        <p:cNvPr id="1" name=""/>
        <p:cNvGrpSpPr/>
        <p:nvPr/>
      </p:nvGrpSpPr>
      <p:grpSpPr>
        <a:xfrm>
          <a:off x="0" y="0"/>
          <a:ext cx="0" cy="0"/>
          <a:chOff x="0" y="0"/>
          <a:chExt cx="0" cy="0"/>
        </a:xfrm>
      </p:grpSpPr>
      <p:grpSp>
        <p:nvGrpSpPr>
          <p:cNvPr name="Group 2" id="2"/>
          <p:cNvGrpSpPr/>
          <p:nvPr/>
        </p:nvGrpSpPr>
        <p:grpSpPr>
          <a:xfrm rot="0">
            <a:off x="1028700" y="736264"/>
            <a:ext cx="16230600" cy="2365061"/>
            <a:chOff x="0" y="0"/>
            <a:chExt cx="5373608" cy="783021"/>
          </a:xfrm>
        </p:grpSpPr>
        <p:sp>
          <p:nvSpPr>
            <p:cNvPr name="Freeform 3" id="3"/>
            <p:cNvSpPr/>
            <p:nvPr/>
          </p:nvSpPr>
          <p:spPr>
            <a:xfrm flipH="false" flipV="false" rot="0">
              <a:off x="0" y="0"/>
              <a:ext cx="5373608" cy="783021"/>
            </a:xfrm>
            <a:custGeom>
              <a:avLst/>
              <a:gdLst/>
              <a:ahLst/>
              <a:cxnLst/>
              <a:rect r="r" b="b" t="t" l="l"/>
              <a:pathLst>
                <a:path h="783021" w="5373608">
                  <a:moveTo>
                    <a:pt x="15741" y="0"/>
                  </a:moveTo>
                  <a:lnTo>
                    <a:pt x="5357867" y="0"/>
                  </a:lnTo>
                  <a:cubicBezTo>
                    <a:pt x="5362042" y="0"/>
                    <a:pt x="5366045" y="1658"/>
                    <a:pt x="5368997" y="4610"/>
                  </a:cubicBezTo>
                  <a:cubicBezTo>
                    <a:pt x="5371949" y="7562"/>
                    <a:pt x="5373608" y="11566"/>
                    <a:pt x="5373608" y="15741"/>
                  </a:cubicBezTo>
                  <a:lnTo>
                    <a:pt x="5373608" y="767281"/>
                  </a:lnTo>
                  <a:cubicBezTo>
                    <a:pt x="5373608" y="771455"/>
                    <a:pt x="5371949" y="775459"/>
                    <a:pt x="5368997" y="778411"/>
                  </a:cubicBezTo>
                  <a:cubicBezTo>
                    <a:pt x="5366045" y="781363"/>
                    <a:pt x="5362042" y="783021"/>
                    <a:pt x="5357867" y="783021"/>
                  </a:cubicBezTo>
                  <a:lnTo>
                    <a:pt x="15741" y="783021"/>
                  </a:lnTo>
                  <a:cubicBezTo>
                    <a:pt x="7047" y="783021"/>
                    <a:pt x="0" y="775974"/>
                    <a:pt x="0" y="767281"/>
                  </a:cubicBezTo>
                  <a:lnTo>
                    <a:pt x="0" y="15741"/>
                  </a:lnTo>
                  <a:cubicBezTo>
                    <a:pt x="0" y="7047"/>
                    <a:pt x="7047" y="0"/>
                    <a:pt x="15741" y="0"/>
                  </a:cubicBezTo>
                  <a:close/>
                </a:path>
              </a:pathLst>
            </a:custGeom>
            <a:solidFill>
              <a:srgbClr val="F15813"/>
            </a:solidFill>
          </p:spPr>
        </p:sp>
        <p:sp>
          <p:nvSpPr>
            <p:cNvPr name="TextBox 4" id="4"/>
            <p:cNvSpPr txBox="true"/>
            <p:nvPr/>
          </p:nvSpPr>
          <p:spPr>
            <a:xfrm>
              <a:off x="0" y="-28575"/>
              <a:ext cx="5373608" cy="811596"/>
            </a:xfrm>
            <a:prstGeom prst="rect">
              <a:avLst/>
            </a:prstGeom>
          </p:spPr>
          <p:txBody>
            <a:bodyPr anchor="ctr" rtlCol="false" tIns="24438" lIns="24438" bIns="24438" rIns="24438"/>
            <a:lstStyle/>
            <a:p>
              <a:pPr algn="ctr">
                <a:lnSpc>
                  <a:spcPts val="1953"/>
                </a:lnSpc>
              </a:pPr>
            </a:p>
          </p:txBody>
        </p:sp>
      </p:grpSp>
      <p:sp>
        <p:nvSpPr>
          <p:cNvPr name="TextBox 5" id="5"/>
          <p:cNvSpPr txBox="true"/>
          <p:nvPr/>
        </p:nvSpPr>
        <p:spPr>
          <a:xfrm rot="0">
            <a:off x="1970020" y="1329575"/>
            <a:ext cx="14347960" cy="1226064"/>
          </a:xfrm>
          <a:prstGeom prst="rect">
            <a:avLst/>
          </a:prstGeom>
        </p:spPr>
        <p:txBody>
          <a:bodyPr anchor="t" rtlCol="false" tIns="0" lIns="0" bIns="0" rIns="0">
            <a:spAutoFit/>
          </a:bodyPr>
          <a:lstStyle/>
          <a:p>
            <a:pPr algn="ctr">
              <a:lnSpc>
                <a:spcPts val="9576"/>
              </a:lnSpc>
            </a:pPr>
            <a:r>
              <a:rPr lang="en-US" sz="8400">
                <a:solidFill>
                  <a:srgbClr val="FFFFFF"/>
                </a:solidFill>
                <a:latin typeface="Fredoka"/>
                <a:ea typeface="Fredoka"/>
                <a:cs typeface="Fredoka"/>
                <a:sym typeface="Fredoka"/>
              </a:rPr>
              <a:t>Description</a:t>
            </a:r>
          </a:p>
        </p:txBody>
      </p:sp>
      <p:sp>
        <p:nvSpPr>
          <p:cNvPr name="Freeform 6" id="6"/>
          <p:cNvSpPr/>
          <p:nvPr/>
        </p:nvSpPr>
        <p:spPr>
          <a:xfrm flipH="false" flipV="false" rot="799847">
            <a:off x="-546478" y="8723278"/>
            <a:ext cx="3150356" cy="3127444"/>
          </a:xfrm>
          <a:custGeom>
            <a:avLst/>
            <a:gdLst/>
            <a:ahLst/>
            <a:cxnLst/>
            <a:rect r="r" b="b" t="t" l="l"/>
            <a:pathLst>
              <a:path h="3127444" w="3150356">
                <a:moveTo>
                  <a:pt x="0" y="0"/>
                </a:moveTo>
                <a:lnTo>
                  <a:pt x="3150356" y="0"/>
                </a:lnTo>
                <a:lnTo>
                  <a:pt x="3150356" y="3127444"/>
                </a:lnTo>
                <a:lnTo>
                  <a:pt x="0" y="3127444"/>
                </a:lnTo>
                <a:lnTo>
                  <a:pt x="0" y="0"/>
                </a:lnTo>
                <a:close/>
              </a:path>
            </a:pathLst>
          </a:custGeom>
          <a:blipFill>
            <a:blip r:embed="rId2"/>
            <a:stretch>
              <a:fillRect l="0" t="0" r="0" b="0"/>
            </a:stretch>
          </a:blipFill>
        </p:spPr>
      </p:sp>
      <p:sp>
        <p:nvSpPr>
          <p:cNvPr name="Freeform 7" id="7"/>
          <p:cNvSpPr/>
          <p:nvPr/>
        </p:nvSpPr>
        <p:spPr>
          <a:xfrm flipH="false" flipV="false" rot="0">
            <a:off x="16230324" y="-1536879"/>
            <a:ext cx="4115352" cy="4638204"/>
          </a:xfrm>
          <a:custGeom>
            <a:avLst/>
            <a:gdLst/>
            <a:ahLst/>
            <a:cxnLst/>
            <a:rect r="r" b="b" t="t" l="l"/>
            <a:pathLst>
              <a:path h="4638204" w="4115352">
                <a:moveTo>
                  <a:pt x="0" y="0"/>
                </a:moveTo>
                <a:lnTo>
                  <a:pt x="4115352" y="0"/>
                </a:lnTo>
                <a:lnTo>
                  <a:pt x="4115352" y="4638203"/>
                </a:lnTo>
                <a:lnTo>
                  <a:pt x="0" y="4638203"/>
                </a:lnTo>
                <a:lnTo>
                  <a:pt x="0" y="0"/>
                </a:lnTo>
                <a:close/>
              </a:path>
            </a:pathLst>
          </a:custGeom>
          <a:blipFill>
            <a:blip r:embed="rId3"/>
            <a:stretch>
              <a:fillRect l="0" t="0" r="0" b="0"/>
            </a:stretch>
          </a:blipFill>
        </p:spPr>
      </p:sp>
      <p:sp>
        <p:nvSpPr>
          <p:cNvPr name="TextBox 8" id="8"/>
          <p:cNvSpPr txBox="true"/>
          <p:nvPr/>
        </p:nvSpPr>
        <p:spPr>
          <a:xfrm rot="0">
            <a:off x="2213189" y="4093861"/>
            <a:ext cx="13861622" cy="2051652"/>
          </a:xfrm>
          <a:prstGeom prst="rect">
            <a:avLst/>
          </a:prstGeom>
        </p:spPr>
        <p:txBody>
          <a:bodyPr anchor="t" rtlCol="false" tIns="0" lIns="0" bIns="0" rIns="0">
            <a:spAutoFit/>
          </a:bodyPr>
          <a:lstStyle/>
          <a:p>
            <a:pPr algn="ctr">
              <a:lnSpc>
                <a:spcPts val="5463"/>
              </a:lnSpc>
            </a:pPr>
            <a:r>
              <a:rPr lang="en-US" sz="4202">
                <a:solidFill>
                  <a:srgbClr val="000000"/>
                </a:solidFill>
                <a:latin typeface="TT Norms"/>
                <a:ea typeface="TT Norms"/>
                <a:cs typeface="TT Norms"/>
                <a:sym typeface="TT Norms"/>
              </a:rPr>
              <a:t>A unit converter is a tool or application that helps users change a quantity expressed in one unit of measurement into an equivalent value in another unit.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2D0"/>
        </a:solidFill>
      </p:bgPr>
    </p:bg>
    <p:spTree>
      <p:nvGrpSpPr>
        <p:cNvPr id="1" name=""/>
        <p:cNvGrpSpPr/>
        <p:nvPr/>
      </p:nvGrpSpPr>
      <p:grpSpPr>
        <a:xfrm>
          <a:off x="0" y="0"/>
          <a:ext cx="0" cy="0"/>
          <a:chOff x="0" y="0"/>
          <a:chExt cx="0" cy="0"/>
        </a:xfrm>
      </p:grpSpPr>
      <p:grpSp>
        <p:nvGrpSpPr>
          <p:cNvPr name="Group 2" id="2"/>
          <p:cNvGrpSpPr/>
          <p:nvPr/>
        </p:nvGrpSpPr>
        <p:grpSpPr>
          <a:xfrm rot="0">
            <a:off x="3606967" y="564377"/>
            <a:ext cx="3587279" cy="1380508"/>
            <a:chOff x="0" y="0"/>
            <a:chExt cx="1056039" cy="406400"/>
          </a:xfrm>
        </p:grpSpPr>
        <p:sp>
          <p:nvSpPr>
            <p:cNvPr name="Freeform 3" id="3"/>
            <p:cNvSpPr/>
            <p:nvPr/>
          </p:nvSpPr>
          <p:spPr>
            <a:xfrm flipH="false" flipV="false" rot="0">
              <a:off x="0" y="0"/>
              <a:ext cx="1056039" cy="406400"/>
            </a:xfrm>
            <a:custGeom>
              <a:avLst/>
              <a:gdLst/>
              <a:ahLst/>
              <a:cxnLst/>
              <a:rect r="r" b="b" t="t" l="l"/>
              <a:pathLst>
                <a:path h="406400" w="1056039">
                  <a:moveTo>
                    <a:pt x="852839" y="0"/>
                  </a:moveTo>
                  <a:cubicBezTo>
                    <a:pt x="965063" y="0"/>
                    <a:pt x="1056039" y="90976"/>
                    <a:pt x="1056039" y="203200"/>
                  </a:cubicBezTo>
                  <a:cubicBezTo>
                    <a:pt x="1056039" y="315424"/>
                    <a:pt x="965063" y="406400"/>
                    <a:pt x="852839" y="406400"/>
                  </a:cubicBezTo>
                  <a:lnTo>
                    <a:pt x="203200" y="406400"/>
                  </a:lnTo>
                  <a:cubicBezTo>
                    <a:pt x="90976" y="406400"/>
                    <a:pt x="0" y="315424"/>
                    <a:pt x="0" y="203200"/>
                  </a:cubicBezTo>
                  <a:cubicBezTo>
                    <a:pt x="0" y="90976"/>
                    <a:pt x="90976" y="0"/>
                    <a:pt x="203200" y="0"/>
                  </a:cubicBezTo>
                  <a:close/>
                </a:path>
              </a:pathLst>
            </a:custGeom>
            <a:solidFill>
              <a:srgbClr val="44802D"/>
            </a:solidFill>
          </p:spPr>
        </p:sp>
        <p:sp>
          <p:nvSpPr>
            <p:cNvPr name="TextBox 4" id="4"/>
            <p:cNvSpPr txBox="true"/>
            <p:nvPr/>
          </p:nvSpPr>
          <p:spPr>
            <a:xfrm>
              <a:off x="0" y="-28575"/>
              <a:ext cx="1056039" cy="434975"/>
            </a:xfrm>
            <a:prstGeom prst="rect">
              <a:avLst/>
            </a:prstGeom>
          </p:spPr>
          <p:txBody>
            <a:bodyPr anchor="ctr" rtlCol="false" tIns="50800" lIns="50800" bIns="50800" rIns="50800"/>
            <a:lstStyle/>
            <a:p>
              <a:pPr algn="ctr">
                <a:lnSpc>
                  <a:spcPts val="1953"/>
                </a:lnSpc>
              </a:pPr>
            </a:p>
          </p:txBody>
        </p:sp>
      </p:grpSp>
      <p:grpSp>
        <p:nvGrpSpPr>
          <p:cNvPr name="Group 5" id="5"/>
          <p:cNvGrpSpPr/>
          <p:nvPr/>
        </p:nvGrpSpPr>
        <p:grpSpPr>
          <a:xfrm rot="0">
            <a:off x="1638186" y="2277525"/>
            <a:ext cx="7524841" cy="6980775"/>
            <a:chOff x="0" y="0"/>
            <a:chExt cx="2802904" cy="2600246"/>
          </a:xfrm>
        </p:grpSpPr>
        <p:sp>
          <p:nvSpPr>
            <p:cNvPr name="Freeform 6" id="6"/>
            <p:cNvSpPr/>
            <p:nvPr/>
          </p:nvSpPr>
          <p:spPr>
            <a:xfrm flipH="false" flipV="false" rot="0">
              <a:off x="0" y="0"/>
              <a:ext cx="2802904" cy="2600247"/>
            </a:xfrm>
            <a:custGeom>
              <a:avLst/>
              <a:gdLst/>
              <a:ahLst/>
              <a:cxnLst/>
              <a:rect r="r" b="b" t="t" l="l"/>
              <a:pathLst>
                <a:path h="2600247" w="2802904">
                  <a:moveTo>
                    <a:pt x="40125" y="0"/>
                  </a:moveTo>
                  <a:lnTo>
                    <a:pt x="2762778" y="0"/>
                  </a:lnTo>
                  <a:cubicBezTo>
                    <a:pt x="2784939" y="0"/>
                    <a:pt x="2802904" y="17965"/>
                    <a:pt x="2802904" y="40125"/>
                  </a:cubicBezTo>
                  <a:lnTo>
                    <a:pt x="2802904" y="2560121"/>
                  </a:lnTo>
                  <a:cubicBezTo>
                    <a:pt x="2802904" y="2582282"/>
                    <a:pt x="2784939" y="2600247"/>
                    <a:pt x="2762778" y="2600247"/>
                  </a:cubicBezTo>
                  <a:lnTo>
                    <a:pt x="40125" y="2600247"/>
                  </a:lnTo>
                  <a:cubicBezTo>
                    <a:pt x="17965" y="2600247"/>
                    <a:pt x="0" y="2582282"/>
                    <a:pt x="0" y="2560121"/>
                  </a:cubicBezTo>
                  <a:lnTo>
                    <a:pt x="0" y="40125"/>
                  </a:lnTo>
                  <a:cubicBezTo>
                    <a:pt x="0" y="17965"/>
                    <a:pt x="17965" y="0"/>
                    <a:pt x="40125" y="0"/>
                  </a:cubicBezTo>
                  <a:close/>
                </a:path>
              </a:pathLst>
            </a:custGeom>
            <a:solidFill>
              <a:srgbClr val="FFFFFF"/>
            </a:solidFill>
            <a:ln cap="rnd">
              <a:noFill/>
              <a:prstDash val="solid"/>
              <a:round/>
            </a:ln>
          </p:spPr>
        </p:sp>
        <p:sp>
          <p:nvSpPr>
            <p:cNvPr name="TextBox 7" id="7"/>
            <p:cNvSpPr txBox="true"/>
            <p:nvPr/>
          </p:nvSpPr>
          <p:spPr>
            <a:xfrm>
              <a:off x="0" y="-28575"/>
              <a:ext cx="2802904" cy="2628821"/>
            </a:xfrm>
            <a:prstGeom prst="rect">
              <a:avLst/>
            </a:prstGeom>
          </p:spPr>
          <p:txBody>
            <a:bodyPr anchor="ctr" rtlCol="false" tIns="24438" lIns="24438" bIns="24438" rIns="24438"/>
            <a:lstStyle/>
            <a:p>
              <a:pPr algn="ctr">
                <a:lnSpc>
                  <a:spcPts val="1953"/>
                </a:lnSpc>
              </a:pPr>
            </a:p>
          </p:txBody>
        </p:sp>
      </p:grpSp>
      <p:sp>
        <p:nvSpPr>
          <p:cNvPr name="TextBox 8" id="8"/>
          <p:cNvSpPr txBox="true"/>
          <p:nvPr/>
        </p:nvSpPr>
        <p:spPr>
          <a:xfrm rot="0">
            <a:off x="4048698" y="602477"/>
            <a:ext cx="2703817" cy="1175391"/>
          </a:xfrm>
          <a:prstGeom prst="rect">
            <a:avLst/>
          </a:prstGeom>
        </p:spPr>
        <p:txBody>
          <a:bodyPr anchor="t" rtlCol="false" tIns="0" lIns="0" bIns="0" rIns="0">
            <a:spAutoFit/>
          </a:bodyPr>
          <a:lstStyle/>
          <a:p>
            <a:pPr algn="ctr">
              <a:lnSpc>
                <a:spcPts val="9120"/>
              </a:lnSpc>
            </a:pPr>
            <a:r>
              <a:rPr lang="en-US" sz="8000">
                <a:solidFill>
                  <a:srgbClr val="FFFFFF"/>
                </a:solidFill>
                <a:latin typeface="Fredoka"/>
                <a:ea typeface="Fredoka"/>
                <a:cs typeface="Fredoka"/>
                <a:sym typeface="Fredoka"/>
              </a:rPr>
              <a:t>Input</a:t>
            </a:r>
          </a:p>
        </p:txBody>
      </p:sp>
      <p:sp>
        <p:nvSpPr>
          <p:cNvPr name="TextBox 9" id="9"/>
          <p:cNvSpPr txBox="true"/>
          <p:nvPr/>
        </p:nvSpPr>
        <p:spPr>
          <a:xfrm rot="0">
            <a:off x="2258366" y="3211922"/>
            <a:ext cx="6284481" cy="3883165"/>
          </a:xfrm>
          <a:prstGeom prst="rect">
            <a:avLst/>
          </a:prstGeom>
        </p:spPr>
        <p:txBody>
          <a:bodyPr anchor="t" rtlCol="false" tIns="0" lIns="0" bIns="0" rIns="0">
            <a:spAutoFit/>
          </a:bodyPr>
          <a:lstStyle/>
          <a:p>
            <a:pPr algn="l" marL="1023151" indent="-511575" lvl="1">
              <a:lnSpc>
                <a:spcPts val="6160"/>
              </a:lnSpc>
              <a:buFont typeface="Arial"/>
              <a:buChar char="•"/>
            </a:pPr>
            <a:r>
              <a:rPr lang="en-US" sz="4739">
                <a:solidFill>
                  <a:srgbClr val="000000"/>
                </a:solidFill>
                <a:latin typeface="TT Norms"/>
                <a:ea typeface="TT Norms"/>
                <a:cs typeface="TT Norms"/>
                <a:sym typeface="TT Norms"/>
              </a:rPr>
              <a:t>A numerical value</a:t>
            </a:r>
          </a:p>
          <a:p>
            <a:pPr algn="l">
              <a:lnSpc>
                <a:spcPts val="6160"/>
              </a:lnSpc>
            </a:pPr>
          </a:p>
          <a:p>
            <a:pPr algn="l" marL="1023151" indent="-511575" lvl="1">
              <a:lnSpc>
                <a:spcPts val="6160"/>
              </a:lnSpc>
              <a:buFont typeface="Arial"/>
              <a:buChar char="•"/>
            </a:pPr>
            <a:r>
              <a:rPr lang="en-US" sz="4739">
                <a:solidFill>
                  <a:srgbClr val="000000"/>
                </a:solidFill>
                <a:latin typeface="TT Norms"/>
                <a:ea typeface="TT Norms"/>
                <a:cs typeface="TT Norms"/>
                <a:sym typeface="TT Norms"/>
              </a:rPr>
              <a:t>The original unit</a:t>
            </a:r>
          </a:p>
          <a:p>
            <a:pPr algn="l">
              <a:lnSpc>
                <a:spcPts val="6160"/>
              </a:lnSpc>
            </a:pPr>
          </a:p>
          <a:p>
            <a:pPr algn="l" marL="1023151" indent="-511575" lvl="1">
              <a:lnSpc>
                <a:spcPts val="6160"/>
              </a:lnSpc>
              <a:buFont typeface="Arial"/>
              <a:buChar char="•"/>
            </a:pPr>
            <a:r>
              <a:rPr lang="en-US" sz="4739">
                <a:solidFill>
                  <a:srgbClr val="000000"/>
                </a:solidFill>
                <a:latin typeface="TT Norms"/>
                <a:ea typeface="TT Norms"/>
                <a:cs typeface="TT Norms"/>
                <a:sym typeface="TT Norms"/>
              </a:rPr>
              <a:t>The target unit</a:t>
            </a:r>
          </a:p>
        </p:txBody>
      </p:sp>
      <p:grpSp>
        <p:nvGrpSpPr>
          <p:cNvPr name="Group 10" id="10"/>
          <p:cNvGrpSpPr/>
          <p:nvPr/>
        </p:nvGrpSpPr>
        <p:grpSpPr>
          <a:xfrm rot="0">
            <a:off x="10386931" y="2436320"/>
            <a:ext cx="7524841" cy="6975935"/>
            <a:chOff x="0" y="0"/>
            <a:chExt cx="2802904" cy="2598444"/>
          </a:xfrm>
        </p:grpSpPr>
        <p:sp>
          <p:nvSpPr>
            <p:cNvPr name="Freeform 11" id="11"/>
            <p:cNvSpPr/>
            <p:nvPr/>
          </p:nvSpPr>
          <p:spPr>
            <a:xfrm flipH="false" flipV="false" rot="0">
              <a:off x="0" y="0"/>
              <a:ext cx="2802904" cy="2598444"/>
            </a:xfrm>
            <a:custGeom>
              <a:avLst/>
              <a:gdLst/>
              <a:ahLst/>
              <a:cxnLst/>
              <a:rect r="r" b="b" t="t" l="l"/>
              <a:pathLst>
                <a:path h="2598444" w="2802904">
                  <a:moveTo>
                    <a:pt x="40125" y="0"/>
                  </a:moveTo>
                  <a:lnTo>
                    <a:pt x="2762778" y="0"/>
                  </a:lnTo>
                  <a:cubicBezTo>
                    <a:pt x="2784939" y="0"/>
                    <a:pt x="2802904" y="17965"/>
                    <a:pt x="2802904" y="40125"/>
                  </a:cubicBezTo>
                  <a:lnTo>
                    <a:pt x="2802904" y="2558318"/>
                  </a:lnTo>
                  <a:cubicBezTo>
                    <a:pt x="2802904" y="2580479"/>
                    <a:pt x="2784939" y="2598444"/>
                    <a:pt x="2762778" y="2598444"/>
                  </a:cubicBezTo>
                  <a:lnTo>
                    <a:pt x="40125" y="2598444"/>
                  </a:lnTo>
                  <a:cubicBezTo>
                    <a:pt x="17965" y="2598444"/>
                    <a:pt x="0" y="2580479"/>
                    <a:pt x="0" y="2558318"/>
                  </a:cubicBezTo>
                  <a:lnTo>
                    <a:pt x="0" y="40125"/>
                  </a:lnTo>
                  <a:cubicBezTo>
                    <a:pt x="0" y="17965"/>
                    <a:pt x="17965" y="0"/>
                    <a:pt x="40125" y="0"/>
                  </a:cubicBezTo>
                  <a:close/>
                </a:path>
              </a:pathLst>
            </a:custGeom>
            <a:solidFill>
              <a:srgbClr val="FFFFFF"/>
            </a:solidFill>
            <a:ln cap="rnd">
              <a:noFill/>
              <a:prstDash val="solid"/>
              <a:round/>
            </a:ln>
          </p:spPr>
        </p:sp>
        <p:sp>
          <p:nvSpPr>
            <p:cNvPr name="TextBox 12" id="12"/>
            <p:cNvSpPr txBox="true"/>
            <p:nvPr/>
          </p:nvSpPr>
          <p:spPr>
            <a:xfrm>
              <a:off x="0" y="-28575"/>
              <a:ext cx="2802904" cy="2627019"/>
            </a:xfrm>
            <a:prstGeom prst="rect">
              <a:avLst/>
            </a:prstGeom>
          </p:spPr>
          <p:txBody>
            <a:bodyPr anchor="ctr" rtlCol="false" tIns="24438" lIns="24438" bIns="24438" rIns="24438"/>
            <a:lstStyle/>
            <a:p>
              <a:pPr algn="ctr">
                <a:lnSpc>
                  <a:spcPts val="1953"/>
                </a:lnSpc>
              </a:pPr>
            </a:p>
          </p:txBody>
        </p:sp>
      </p:grpSp>
      <p:sp>
        <p:nvSpPr>
          <p:cNvPr name="Freeform 13" id="13"/>
          <p:cNvSpPr/>
          <p:nvPr/>
        </p:nvSpPr>
        <p:spPr>
          <a:xfrm flipH="true" flipV="false" rot="0">
            <a:off x="16315359" y="8071822"/>
            <a:ext cx="3012045" cy="3258526"/>
          </a:xfrm>
          <a:custGeom>
            <a:avLst/>
            <a:gdLst/>
            <a:ahLst/>
            <a:cxnLst/>
            <a:rect r="r" b="b" t="t" l="l"/>
            <a:pathLst>
              <a:path h="3258526" w="3012045">
                <a:moveTo>
                  <a:pt x="3012045" y="0"/>
                </a:moveTo>
                <a:lnTo>
                  <a:pt x="0" y="0"/>
                </a:lnTo>
                <a:lnTo>
                  <a:pt x="0" y="3258526"/>
                </a:lnTo>
                <a:lnTo>
                  <a:pt x="3012045" y="3258526"/>
                </a:lnTo>
                <a:lnTo>
                  <a:pt x="3012045" y="0"/>
                </a:lnTo>
                <a:close/>
              </a:path>
            </a:pathLst>
          </a:custGeom>
          <a:blipFill>
            <a:blip r:embed="rId2"/>
            <a:stretch>
              <a:fillRect l="0" t="0" r="0" b="0"/>
            </a:stretch>
          </a:blipFill>
        </p:spPr>
      </p:sp>
      <p:sp>
        <p:nvSpPr>
          <p:cNvPr name="Freeform 14" id="14"/>
          <p:cNvSpPr/>
          <p:nvPr/>
        </p:nvSpPr>
        <p:spPr>
          <a:xfrm flipH="true" flipV="false" rot="-10800000">
            <a:off x="-837175" y="-822207"/>
            <a:ext cx="3012045" cy="3258526"/>
          </a:xfrm>
          <a:custGeom>
            <a:avLst/>
            <a:gdLst/>
            <a:ahLst/>
            <a:cxnLst/>
            <a:rect r="r" b="b" t="t" l="l"/>
            <a:pathLst>
              <a:path h="3258526" w="3012045">
                <a:moveTo>
                  <a:pt x="3012045" y="0"/>
                </a:moveTo>
                <a:lnTo>
                  <a:pt x="0" y="0"/>
                </a:lnTo>
                <a:lnTo>
                  <a:pt x="0" y="3258527"/>
                </a:lnTo>
                <a:lnTo>
                  <a:pt x="3012045" y="3258527"/>
                </a:lnTo>
                <a:lnTo>
                  <a:pt x="3012045" y="0"/>
                </a:lnTo>
                <a:close/>
              </a:path>
            </a:pathLst>
          </a:custGeom>
          <a:blipFill>
            <a:blip r:embed="rId2"/>
            <a:stretch>
              <a:fillRect l="0" t="0" r="0" b="0"/>
            </a:stretch>
          </a:blipFill>
        </p:spPr>
      </p:sp>
      <p:grpSp>
        <p:nvGrpSpPr>
          <p:cNvPr name="Group 15" id="15"/>
          <p:cNvGrpSpPr/>
          <p:nvPr/>
        </p:nvGrpSpPr>
        <p:grpSpPr>
          <a:xfrm rot="0">
            <a:off x="12161377" y="480869"/>
            <a:ext cx="3975948" cy="1380508"/>
            <a:chOff x="0" y="0"/>
            <a:chExt cx="1170457" cy="406400"/>
          </a:xfrm>
        </p:grpSpPr>
        <p:sp>
          <p:nvSpPr>
            <p:cNvPr name="Freeform 16" id="16"/>
            <p:cNvSpPr/>
            <p:nvPr/>
          </p:nvSpPr>
          <p:spPr>
            <a:xfrm flipH="false" flipV="false" rot="0">
              <a:off x="0" y="0"/>
              <a:ext cx="1170457" cy="406400"/>
            </a:xfrm>
            <a:custGeom>
              <a:avLst/>
              <a:gdLst/>
              <a:ahLst/>
              <a:cxnLst/>
              <a:rect r="r" b="b" t="t" l="l"/>
              <a:pathLst>
                <a:path h="406400" w="1170457">
                  <a:moveTo>
                    <a:pt x="967257" y="0"/>
                  </a:moveTo>
                  <a:cubicBezTo>
                    <a:pt x="1079481" y="0"/>
                    <a:pt x="1170457" y="90976"/>
                    <a:pt x="1170457" y="203200"/>
                  </a:cubicBezTo>
                  <a:cubicBezTo>
                    <a:pt x="1170457" y="315424"/>
                    <a:pt x="1079481" y="406400"/>
                    <a:pt x="967257" y="406400"/>
                  </a:cubicBezTo>
                  <a:lnTo>
                    <a:pt x="203200" y="406400"/>
                  </a:lnTo>
                  <a:cubicBezTo>
                    <a:pt x="90976" y="406400"/>
                    <a:pt x="0" y="315424"/>
                    <a:pt x="0" y="203200"/>
                  </a:cubicBezTo>
                  <a:cubicBezTo>
                    <a:pt x="0" y="90976"/>
                    <a:pt x="90976" y="0"/>
                    <a:pt x="203200" y="0"/>
                  </a:cubicBezTo>
                  <a:close/>
                </a:path>
              </a:pathLst>
            </a:custGeom>
            <a:solidFill>
              <a:srgbClr val="44802D"/>
            </a:solidFill>
          </p:spPr>
        </p:sp>
        <p:sp>
          <p:nvSpPr>
            <p:cNvPr name="TextBox 17" id="17"/>
            <p:cNvSpPr txBox="true"/>
            <p:nvPr/>
          </p:nvSpPr>
          <p:spPr>
            <a:xfrm>
              <a:off x="0" y="-28575"/>
              <a:ext cx="1170457" cy="434975"/>
            </a:xfrm>
            <a:prstGeom prst="rect">
              <a:avLst/>
            </a:prstGeom>
          </p:spPr>
          <p:txBody>
            <a:bodyPr anchor="ctr" rtlCol="false" tIns="50800" lIns="50800" bIns="50800" rIns="50800"/>
            <a:lstStyle/>
            <a:p>
              <a:pPr algn="ctr">
                <a:lnSpc>
                  <a:spcPts val="1953"/>
                </a:lnSpc>
              </a:pPr>
            </a:p>
          </p:txBody>
        </p:sp>
      </p:grpSp>
      <p:sp>
        <p:nvSpPr>
          <p:cNvPr name="TextBox 18" id="18"/>
          <p:cNvSpPr txBox="true"/>
          <p:nvPr/>
        </p:nvSpPr>
        <p:spPr>
          <a:xfrm rot="0">
            <a:off x="12286155" y="602477"/>
            <a:ext cx="3726392" cy="1175391"/>
          </a:xfrm>
          <a:prstGeom prst="rect">
            <a:avLst/>
          </a:prstGeom>
        </p:spPr>
        <p:txBody>
          <a:bodyPr anchor="t" rtlCol="false" tIns="0" lIns="0" bIns="0" rIns="0">
            <a:spAutoFit/>
          </a:bodyPr>
          <a:lstStyle/>
          <a:p>
            <a:pPr algn="ctr">
              <a:lnSpc>
                <a:spcPts val="9120"/>
              </a:lnSpc>
            </a:pPr>
            <a:r>
              <a:rPr lang="en-US" sz="8000">
                <a:solidFill>
                  <a:srgbClr val="FFFFFF"/>
                </a:solidFill>
                <a:latin typeface="Fredoka"/>
                <a:ea typeface="Fredoka"/>
                <a:cs typeface="Fredoka"/>
                <a:sym typeface="Fredoka"/>
              </a:rPr>
              <a:t>Output</a:t>
            </a:r>
          </a:p>
        </p:txBody>
      </p:sp>
      <p:sp>
        <p:nvSpPr>
          <p:cNvPr name="TextBox 19" id="19"/>
          <p:cNvSpPr txBox="true"/>
          <p:nvPr/>
        </p:nvSpPr>
        <p:spPr>
          <a:xfrm rot="0">
            <a:off x="11158882" y="3992972"/>
            <a:ext cx="6284481" cy="2321065"/>
          </a:xfrm>
          <a:prstGeom prst="rect">
            <a:avLst/>
          </a:prstGeom>
        </p:spPr>
        <p:txBody>
          <a:bodyPr anchor="t" rtlCol="false" tIns="0" lIns="0" bIns="0" rIns="0">
            <a:spAutoFit/>
          </a:bodyPr>
          <a:lstStyle/>
          <a:p>
            <a:pPr algn="l" marL="1023151" indent="-511575" lvl="1">
              <a:lnSpc>
                <a:spcPts val="6160"/>
              </a:lnSpc>
              <a:buFont typeface="Arial"/>
              <a:buChar char="•"/>
            </a:pPr>
            <a:r>
              <a:rPr lang="en-US" sz="4739">
                <a:solidFill>
                  <a:srgbClr val="000000"/>
                </a:solidFill>
                <a:latin typeface="TT Norms"/>
                <a:ea typeface="TT Norms"/>
                <a:cs typeface="TT Norms"/>
                <a:sym typeface="TT Norms"/>
              </a:rPr>
              <a:t>The equivalent value is the target unit.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2D0"/>
        </a:solidFill>
      </p:bgPr>
    </p:bg>
    <p:spTree>
      <p:nvGrpSpPr>
        <p:cNvPr id="1" name=""/>
        <p:cNvGrpSpPr/>
        <p:nvPr/>
      </p:nvGrpSpPr>
      <p:grpSpPr>
        <a:xfrm>
          <a:off x="0" y="0"/>
          <a:ext cx="0" cy="0"/>
          <a:chOff x="0" y="0"/>
          <a:chExt cx="0" cy="0"/>
        </a:xfrm>
      </p:grpSpPr>
      <p:grpSp>
        <p:nvGrpSpPr>
          <p:cNvPr name="Group 2" id="2"/>
          <p:cNvGrpSpPr/>
          <p:nvPr/>
        </p:nvGrpSpPr>
        <p:grpSpPr>
          <a:xfrm rot="0">
            <a:off x="1028700" y="3936861"/>
            <a:ext cx="16230600" cy="5480234"/>
            <a:chOff x="0" y="0"/>
            <a:chExt cx="6045684" cy="2041315"/>
          </a:xfrm>
        </p:grpSpPr>
        <p:sp>
          <p:nvSpPr>
            <p:cNvPr name="Freeform 3" id="3"/>
            <p:cNvSpPr/>
            <p:nvPr/>
          </p:nvSpPr>
          <p:spPr>
            <a:xfrm flipH="false" flipV="false" rot="0">
              <a:off x="0" y="0"/>
              <a:ext cx="6045684" cy="2041315"/>
            </a:xfrm>
            <a:custGeom>
              <a:avLst/>
              <a:gdLst/>
              <a:ahLst/>
              <a:cxnLst/>
              <a:rect r="r" b="b" t="t" l="l"/>
              <a:pathLst>
                <a:path h="2041315" w="6045684">
                  <a:moveTo>
                    <a:pt x="18603" y="0"/>
                  </a:moveTo>
                  <a:lnTo>
                    <a:pt x="6027081" y="0"/>
                  </a:lnTo>
                  <a:cubicBezTo>
                    <a:pt x="6032015" y="0"/>
                    <a:pt x="6036746" y="1960"/>
                    <a:pt x="6040235" y="5449"/>
                  </a:cubicBezTo>
                  <a:cubicBezTo>
                    <a:pt x="6043724" y="8937"/>
                    <a:pt x="6045684" y="13669"/>
                    <a:pt x="6045684" y="18603"/>
                  </a:cubicBezTo>
                  <a:lnTo>
                    <a:pt x="6045684" y="2022712"/>
                  </a:lnTo>
                  <a:cubicBezTo>
                    <a:pt x="6045684" y="2032986"/>
                    <a:pt x="6037355" y="2041315"/>
                    <a:pt x="6027081" y="2041315"/>
                  </a:cubicBezTo>
                  <a:lnTo>
                    <a:pt x="18603" y="2041315"/>
                  </a:lnTo>
                  <a:cubicBezTo>
                    <a:pt x="13669" y="2041315"/>
                    <a:pt x="8937" y="2039355"/>
                    <a:pt x="5449" y="2035866"/>
                  </a:cubicBezTo>
                  <a:cubicBezTo>
                    <a:pt x="1960" y="2032377"/>
                    <a:pt x="0" y="2027646"/>
                    <a:pt x="0" y="2022712"/>
                  </a:cubicBezTo>
                  <a:lnTo>
                    <a:pt x="0" y="18603"/>
                  </a:lnTo>
                  <a:cubicBezTo>
                    <a:pt x="0" y="13669"/>
                    <a:pt x="1960" y="8937"/>
                    <a:pt x="5449" y="5449"/>
                  </a:cubicBezTo>
                  <a:cubicBezTo>
                    <a:pt x="8937" y="1960"/>
                    <a:pt x="13669" y="0"/>
                    <a:pt x="18603" y="0"/>
                  </a:cubicBezTo>
                  <a:close/>
                </a:path>
              </a:pathLst>
            </a:custGeom>
            <a:solidFill>
              <a:srgbClr val="FFFFFF"/>
            </a:solidFill>
            <a:ln cap="rnd">
              <a:noFill/>
              <a:prstDash val="solid"/>
              <a:round/>
            </a:ln>
          </p:spPr>
        </p:sp>
        <p:sp>
          <p:nvSpPr>
            <p:cNvPr name="TextBox 4" id="4"/>
            <p:cNvSpPr txBox="true"/>
            <p:nvPr/>
          </p:nvSpPr>
          <p:spPr>
            <a:xfrm>
              <a:off x="0" y="-28575"/>
              <a:ext cx="6045684" cy="2069890"/>
            </a:xfrm>
            <a:prstGeom prst="rect">
              <a:avLst/>
            </a:prstGeom>
          </p:spPr>
          <p:txBody>
            <a:bodyPr anchor="ctr" rtlCol="false" tIns="24438" lIns="24438" bIns="24438" rIns="24438"/>
            <a:lstStyle/>
            <a:p>
              <a:pPr algn="ctr">
                <a:lnSpc>
                  <a:spcPts val="1953"/>
                </a:lnSpc>
              </a:pPr>
            </a:p>
          </p:txBody>
        </p:sp>
      </p:grpSp>
      <p:grpSp>
        <p:nvGrpSpPr>
          <p:cNvPr name="Group 5" id="5"/>
          <p:cNvGrpSpPr/>
          <p:nvPr/>
        </p:nvGrpSpPr>
        <p:grpSpPr>
          <a:xfrm rot="0">
            <a:off x="2174870" y="871943"/>
            <a:ext cx="14140490" cy="1954893"/>
            <a:chOff x="0" y="0"/>
            <a:chExt cx="4681617" cy="647224"/>
          </a:xfrm>
        </p:grpSpPr>
        <p:sp>
          <p:nvSpPr>
            <p:cNvPr name="Freeform 6" id="6"/>
            <p:cNvSpPr/>
            <p:nvPr/>
          </p:nvSpPr>
          <p:spPr>
            <a:xfrm flipH="false" flipV="false" rot="0">
              <a:off x="0" y="0"/>
              <a:ext cx="4681617" cy="647224"/>
            </a:xfrm>
            <a:custGeom>
              <a:avLst/>
              <a:gdLst/>
              <a:ahLst/>
              <a:cxnLst/>
              <a:rect r="r" b="b" t="t" l="l"/>
              <a:pathLst>
                <a:path h="647224" w="4681617">
                  <a:moveTo>
                    <a:pt x="18068" y="0"/>
                  </a:moveTo>
                  <a:lnTo>
                    <a:pt x="4663549" y="0"/>
                  </a:lnTo>
                  <a:cubicBezTo>
                    <a:pt x="4668341" y="0"/>
                    <a:pt x="4672936" y="1904"/>
                    <a:pt x="4676325" y="5292"/>
                  </a:cubicBezTo>
                  <a:cubicBezTo>
                    <a:pt x="4679713" y="8680"/>
                    <a:pt x="4681617" y="13276"/>
                    <a:pt x="4681617" y="18068"/>
                  </a:cubicBezTo>
                  <a:lnTo>
                    <a:pt x="4681617" y="629156"/>
                  </a:lnTo>
                  <a:cubicBezTo>
                    <a:pt x="4681617" y="633948"/>
                    <a:pt x="4679713" y="638544"/>
                    <a:pt x="4676325" y="641932"/>
                  </a:cubicBezTo>
                  <a:cubicBezTo>
                    <a:pt x="4672936" y="645320"/>
                    <a:pt x="4668341" y="647224"/>
                    <a:pt x="4663549" y="647224"/>
                  </a:cubicBezTo>
                  <a:lnTo>
                    <a:pt x="18068" y="647224"/>
                  </a:lnTo>
                  <a:cubicBezTo>
                    <a:pt x="13276" y="647224"/>
                    <a:pt x="8680" y="645320"/>
                    <a:pt x="5292" y="641932"/>
                  </a:cubicBezTo>
                  <a:cubicBezTo>
                    <a:pt x="1904" y="638544"/>
                    <a:pt x="0" y="633948"/>
                    <a:pt x="0" y="629156"/>
                  </a:cubicBezTo>
                  <a:lnTo>
                    <a:pt x="0" y="18068"/>
                  </a:lnTo>
                  <a:cubicBezTo>
                    <a:pt x="0" y="13276"/>
                    <a:pt x="1904" y="8680"/>
                    <a:pt x="5292" y="5292"/>
                  </a:cubicBezTo>
                  <a:cubicBezTo>
                    <a:pt x="8680" y="1904"/>
                    <a:pt x="13276" y="0"/>
                    <a:pt x="18068" y="0"/>
                  </a:cubicBezTo>
                  <a:close/>
                </a:path>
              </a:pathLst>
            </a:custGeom>
            <a:solidFill>
              <a:srgbClr val="F1AF18"/>
            </a:solidFill>
          </p:spPr>
        </p:sp>
        <p:sp>
          <p:nvSpPr>
            <p:cNvPr name="TextBox 7" id="7"/>
            <p:cNvSpPr txBox="true"/>
            <p:nvPr/>
          </p:nvSpPr>
          <p:spPr>
            <a:xfrm>
              <a:off x="0" y="-28575"/>
              <a:ext cx="4681617" cy="675799"/>
            </a:xfrm>
            <a:prstGeom prst="rect">
              <a:avLst/>
            </a:prstGeom>
          </p:spPr>
          <p:txBody>
            <a:bodyPr anchor="ctr" rtlCol="false" tIns="24438" lIns="24438" bIns="24438" rIns="24438"/>
            <a:lstStyle/>
            <a:p>
              <a:pPr algn="ctr">
                <a:lnSpc>
                  <a:spcPts val="1953"/>
                </a:lnSpc>
              </a:pPr>
            </a:p>
          </p:txBody>
        </p:sp>
      </p:grpSp>
      <p:sp>
        <p:nvSpPr>
          <p:cNvPr name="Freeform 8" id="8"/>
          <p:cNvSpPr/>
          <p:nvPr/>
        </p:nvSpPr>
        <p:spPr>
          <a:xfrm flipH="true" flipV="false" rot="0">
            <a:off x="16315359" y="8071822"/>
            <a:ext cx="3012045" cy="3258526"/>
          </a:xfrm>
          <a:custGeom>
            <a:avLst/>
            <a:gdLst/>
            <a:ahLst/>
            <a:cxnLst/>
            <a:rect r="r" b="b" t="t" l="l"/>
            <a:pathLst>
              <a:path h="3258526" w="3012045">
                <a:moveTo>
                  <a:pt x="3012045" y="0"/>
                </a:moveTo>
                <a:lnTo>
                  <a:pt x="0" y="0"/>
                </a:lnTo>
                <a:lnTo>
                  <a:pt x="0" y="3258526"/>
                </a:lnTo>
                <a:lnTo>
                  <a:pt x="3012045" y="3258526"/>
                </a:lnTo>
                <a:lnTo>
                  <a:pt x="3012045" y="0"/>
                </a:lnTo>
                <a:close/>
              </a:path>
            </a:pathLst>
          </a:custGeom>
          <a:blipFill>
            <a:blip r:embed="rId2"/>
            <a:stretch>
              <a:fillRect l="0" t="0" r="0" b="0"/>
            </a:stretch>
          </a:blipFill>
        </p:spPr>
      </p:sp>
      <p:sp>
        <p:nvSpPr>
          <p:cNvPr name="Freeform 9" id="9"/>
          <p:cNvSpPr/>
          <p:nvPr/>
        </p:nvSpPr>
        <p:spPr>
          <a:xfrm flipH="true" flipV="false" rot="-10800000">
            <a:off x="-837175" y="-822207"/>
            <a:ext cx="3012045" cy="3258526"/>
          </a:xfrm>
          <a:custGeom>
            <a:avLst/>
            <a:gdLst/>
            <a:ahLst/>
            <a:cxnLst/>
            <a:rect r="r" b="b" t="t" l="l"/>
            <a:pathLst>
              <a:path h="3258526" w="3012045">
                <a:moveTo>
                  <a:pt x="3012045" y="0"/>
                </a:moveTo>
                <a:lnTo>
                  <a:pt x="0" y="0"/>
                </a:lnTo>
                <a:lnTo>
                  <a:pt x="0" y="3258527"/>
                </a:lnTo>
                <a:lnTo>
                  <a:pt x="3012045" y="3258527"/>
                </a:lnTo>
                <a:lnTo>
                  <a:pt x="3012045" y="0"/>
                </a:lnTo>
                <a:close/>
              </a:path>
            </a:pathLst>
          </a:custGeom>
          <a:blipFill>
            <a:blip r:embed="rId2"/>
            <a:stretch>
              <a:fillRect l="0" t="0" r="0" b="0"/>
            </a:stretch>
          </a:blipFill>
        </p:spPr>
      </p:sp>
      <p:sp>
        <p:nvSpPr>
          <p:cNvPr name="TextBox 10" id="10"/>
          <p:cNvSpPr txBox="true"/>
          <p:nvPr/>
        </p:nvSpPr>
        <p:spPr>
          <a:xfrm rot="0">
            <a:off x="3213018" y="1350470"/>
            <a:ext cx="11861965" cy="1085850"/>
          </a:xfrm>
          <a:prstGeom prst="rect">
            <a:avLst/>
          </a:prstGeom>
        </p:spPr>
        <p:txBody>
          <a:bodyPr anchor="t" rtlCol="false" tIns="0" lIns="0" bIns="0" rIns="0">
            <a:spAutoFit/>
          </a:bodyPr>
          <a:lstStyle/>
          <a:p>
            <a:pPr algn="ctr">
              <a:lnSpc>
                <a:spcPts val="8549"/>
              </a:lnSpc>
            </a:pPr>
            <a:r>
              <a:rPr lang="en-US" sz="7499">
                <a:solidFill>
                  <a:srgbClr val="FFFFFF"/>
                </a:solidFill>
                <a:latin typeface="Fredoka"/>
                <a:ea typeface="Fredoka"/>
                <a:cs typeface="Fredoka"/>
                <a:sym typeface="Fredoka"/>
              </a:rPr>
              <a:t>Why it’s useful?</a:t>
            </a:r>
          </a:p>
        </p:txBody>
      </p:sp>
      <p:sp>
        <p:nvSpPr>
          <p:cNvPr name="TextBox 11" id="11"/>
          <p:cNvSpPr txBox="true"/>
          <p:nvPr/>
        </p:nvSpPr>
        <p:spPr>
          <a:xfrm rot="0">
            <a:off x="1684983" y="4430047"/>
            <a:ext cx="14918033" cy="4455762"/>
          </a:xfrm>
          <a:prstGeom prst="rect">
            <a:avLst/>
          </a:prstGeom>
        </p:spPr>
        <p:txBody>
          <a:bodyPr anchor="t" rtlCol="false" tIns="0" lIns="0" bIns="0" rIns="0">
            <a:spAutoFit/>
          </a:bodyPr>
          <a:lstStyle/>
          <a:p>
            <a:pPr algn="just">
              <a:lnSpc>
                <a:spcPts val="5073"/>
              </a:lnSpc>
            </a:pPr>
            <a:r>
              <a:rPr lang="en-US" sz="3902">
                <a:solidFill>
                  <a:srgbClr val="000000"/>
                </a:solidFill>
                <a:latin typeface="TT Norms"/>
                <a:ea typeface="TT Norms"/>
                <a:cs typeface="TT Norms"/>
                <a:sym typeface="TT Norms"/>
              </a:rPr>
              <a:t>It quickly performs conversions that would otherwise require looking up formulas. Manual conversions can lead to mistakes. </a:t>
            </a:r>
            <a:r>
              <a:rPr lang="en-US" sz="3902">
                <a:solidFill>
                  <a:srgbClr val="000000"/>
                </a:solidFill>
                <a:latin typeface="TT Norms"/>
                <a:ea typeface="TT Norms"/>
                <a:cs typeface="TT Norms"/>
                <a:sym typeface="TT Norms"/>
              </a:rPr>
              <a:t>This Unit Converter is useful in converting measurements from different units. By using this you can avoid errors by calculating manually and also it's very easy and fast to use. You can quickly input the value and get accurate results, making it handy aid for both academic and everyday tasks.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2D0"/>
        </a:solidFill>
      </p:bgPr>
    </p:bg>
    <p:spTree>
      <p:nvGrpSpPr>
        <p:cNvPr id="1" name=""/>
        <p:cNvGrpSpPr/>
        <p:nvPr/>
      </p:nvGrpSpPr>
      <p:grpSpPr>
        <a:xfrm>
          <a:off x="0" y="0"/>
          <a:ext cx="0" cy="0"/>
          <a:chOff x="0" y="0"/>
          <a:chExt cx="0" cy="0"/>
        </a:xfrm>
      </p:grpSpPr>
      <p:sp>
        <p:nvSpPr>
          <p:cNvPr name="AutoShape 2" id="2"/>
          <p:cNvSpPr/>
          <p:nvPr/>
        </p:nvSpPr>
        <p:spPr>
          <a:xfrm>
            <a:off x="3657839" y="305575"/>
            <a:ext cx="0" cy="990944"/>
          </a:xfrm>
          <a:prstGeom prst="line">
            <a:avLst/>
          </a:prstGeom>
          <a:ln cap="flat" w="38100">
            <a:solidFill>
              <a:srgbClr val="000000"/>
            </a:solidFill>
            <a:prstDash val="solid"/>
            <a:headEnd type="none" len="sm" w="sm"/>
            <a:tailEnd type="triangle" len="med" w="lg"/>
          </a:ln>
        </p:spPr>
      </p:sp>
      <p:grpSp>
        <p:nvGrpSpPr>
          <p:cNvPr name="Group 3" id="3"/>
          <p:cNvGrpSpPr/>
          <p:nvPr/>
        </p:nvGrpSpPr>
        <p:grpSpPr>
          <a:xfrm rot="0">
            <a:off x="2853312" y="207406"/>
            <a:ext cx="1494056" cy="747028"/>
            <a:chOff x="0" y="0"/>
            <a:chExt cx="812800" cy="406400"/>
          </a:xfrm>
        </p:grpSpPr>
        <p:sp>
          <p:nvSpPr>
            <p:cNvPr name="Freeform 4" id="4"/>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4CCCD"/>
            </a:solidFill>
          </p:spPr>
        </p:sp>
        <p:sp>
          <p:nvSpPr>
            <p:cNvPr name="TextBox 5" id="5"/>
            <p:cNvSpPr txBox="true"/>
            <p:nvPr/>
          </p:nvSpPr>
          <p:spPr>
            <a:xfrm>
              <a:off x="0" y="-28575"/>
              <a:ext cx="812800" cy="434975"/>
            </a:xfrm>
            <a:prstGeom prst="rect">
              <a:avLst/>
            </a:prstGeom>
          </p:spPr>
          <p:txBody>
            <a:bodyPr anchor="ctr" rtlCol="false" tIns="50800" lIns="50800" bIns="50800" rIns="50800"/>
            <a:lstStyle/>
            <a:p>
              <a:pPr algn="ctr">
                <a:lnSpc>
                  <a:spcPts val="1953"/>
                </a:lnSpc>
              </a:pPr>
            </a:p>
          </p:txBody>
        </p:sp>
      </p:grpSp>
      <p:sp>
        <p:nvSpPr>
          <p:cNvPr name="AutoShape 6" id="6"/>
          <p:cNvSpPr/>
          <p:nvPr/>
        </p:nvSpPr>
        <p:spPr>
          <a:xfrm flipH="true">
            <a:off x="3676889" y="1692994"/>
            <a:ext cx="19050" cy="1113816"/>
          </a:xfrm>
          <a:prstGeom prst="line">
            <a:avLst/>
          </a:prstGeom>
          <a:ln cap="flat" w="38100">
            <a:solidFill>
              <a:srgbClr val="000000"/>
            </a:solidFill>
            <a:prstDash val="solid"/>
            <a:headEnd type="none" len="sm" w="sm"/>
            <a:tailEnd type="triangle" len="med" w="lg"/>
          </a:ln>
        </p:spPr>
      </p:sp>
      <p:grpSp>
        <p:nvGrpSpPr>
          <p:cNvPr name="Group 7" id="7"/>
          <p:cNvGrpSpPr/>
          <p:nvPr/>
        </p:nvGrpSpPr>
        <p:grpSpPr>
          <a:xfrm rot="0">
            <a:off x="2306560" y="1296519"/>
            <a:ext cx="2740660" cy="1074708"/>
            <a:chOff x="0" y="0"/>
            <a:chExt cx="721820" cy="283051"/>
          </a:xfrm>
        </p:grpSpPr>
        <p:sp>
          <p:nvSpPr>
            <p:cNvPr name="Freeform 8" id="8"/>
            <p:cNvSpPr/>
            <p:nvPr/>
          </p:nvSpPr>
          <p:spPr>
            <a:xfrm flipH="false" flipV="false" rot="0">
              <a:off x="0" y="0"/>
              <a:ext cx="721820" cy="283051"/>
            </a:xfrm>
            <a:custGeom>
              <a:avLst/>
              <a:gdLst/>
              <a:ahLst/>
              <a:cxnLst/>
              <a:rect r="r" b="b" t="t" l="l"/>
              <a:pathLst>
                <a:path h="283051" w="721820">
                  <a:moveTo>
                    <a:pt x="0" y="0"/>
                  </a:moveTo>
                  <a:lnTo>
                    <a:pt x="721820" y="0"/>
                  </a:lnTo>
                  <a:lnTo>
                    <a:pt x="721820" y="283051"/>
                  </a:lnTo>
                  <a:lnTo>
                    <a:pt x="0" y="283051"/>
                  </a:lnTo>
                  <a:close/>
                </a:path>
              </a:pathLst>
            </a:custGeom>
            <a:solidFill>
              <a:srgbClr val="A4CCCD"/>
            </a:solidFill>
          </p:spPr>
        </p:sp>
        <p:sp>
          <p:nvSpPr>
            <p:cNvPr name="TextBox 9" id="9"/>
            <p:cNvSpPr txBox="true"/>
            <p:nvPr/>
          </p:nvSpPr>
          <p:spPr>
            <a:xfrm>
              <a:off x="0" y="-28575"/>
              <a:ext cx="721820" cy="311626"/>
            </a:xfrm>
            <a:prstGeom prst="rect">
              <a:avLst/>
            </a:prstGeom>
          </p:spPr>
          <p:txBody>
            <a:bodyPr anchor="ctr" rtlCol="false" tIns="50800" lIns="50800" bIns="50800" rIns="50800"/>
            <a:lstStyle/>
            <a:p>
              <a:pPr algn="ctr">
                <a:lnSpc>
                  <a:spcPts val="1953"/>
                </a:lnSpc>
              </a:pPr>
            </a:p>
          </p:txBody>
        </p:sp>
      </p:grpSp>
      <p:sp>
        <p:nvSpPr>
          <p:cNvPr name="AutoShape 10" id="10"/>
          <p:cNvSpPr/>
          <p:nvPr/>
        </p:nvSpPr>
        <p:spPr>
          <a:xfrm flipH="true">
            <a:off x="3638792" y="3548575"/>
            <a:ext cx="19050" cy="1113816"/>
          </a:xfrm>
          <a:prstGeom prst="line">
            <a:avLst/>
          </a:prstGeom>
          <a:ln cap="flat" w="38100">
            <a:solidFill>
              <a:srgbClr val="000000"/>
            </a:solidFill>
            <a:prstDash val="solid"/>
            <a:headEnd type="none" len="sm" w="sm"/>
            <a:tailEnd type="triangle" len="med" w="lg"/>
          </a:ln>
        </p:spPr>
      </p:sp>
      <p:grpSp>
        <p:nvGrpSpPr>
          <p:cNvPr name="Group 11" id="11"/>
          <p:cNvGrpSpPr/>
          <p:nvPr/>
        </p:nvGrpSpPr>
        <p:grpSpPr>
          <a:xfrm rot="0">
            <a:off x="2057384" y="2806810"/>
            <a:ext cx="3085911" cy="1482879"/>
            <a:chOff x="0" y="0"/>
            <a:chExt cx="932317" cy="448008"/>
          </a:xfrm>
        </p:grpSpPr>
        <p:sp>
          <p:nvSpPr>
            <p:cNvPr name="Freeform 12" id="12"/>
            <p:cNvSpPr/>
            <p:nvPr/>
          </p:nvSpPr>
          <p:spPr>
            <a:xfrm flipH="false" flipV="false" rot="0">
              <a:off x="0" y="0"/>
              <a:ext cx="932317" cy="448008"/>
            </a:xfrm>
            <a:custGeom>
              <a:avLst/>
              <a:gdLst/>
              <a:ahLst/>
              <a:cxnLst/>
              <a:rect r="r" b="b" t="t" l="l"/>
              <a:pathLst>
                <a:path h="448008" w="932317">
                  <a:moveTo>
                    <a:pt x="203200" y="0"/>
                  </a:moveTo>
                  <a:lnTo>
                    <a:pt x="932317" y="0"/>
                  </a:lnTo>
                  <a:lnTo>
                    <a:pt x="729117" y="448008"/>
                  </a:lnTo>
                  <a:lnTo>
                    <a:pt x="0" y="448008"/>
                  </a:lnTo>
                  <a:lnTo>
                    <a:pt x="203200" y="0"/>
                  </a:lnTo>
                  <a:close/>
                </a:path>
              </a:pathLst>
            </a:custGeom>
            <a:solidFill>
              <a:srgbClr val="A4CCCD"/>
            </a:solidFill>
          </p:spPr>
        </p:sp>
        <p:sp>
          <p:nvSpPr>
            <p:cNvPr name="TextBox 13" id="13"/>
            <p:cNvSpPr txBox="true"/>
            <p:nvPr/>
          </p:nvSpPr>
          <p:spPr>
            <a:xfrm>
              <a:off x="101600" y="-28575"/>
              <a:ext cx="729117" cy="476583"/>
            </a:xfrm>
            <a:prstGeom prst="rect">
              <a:avLst/>
            </a:prstGeom>
          </p:spPr>
          <p:txBody>
            <a:bodyPr anchor="ctr" rtlCol="false" tIns="50800" lIns="50800" bIns="50800" rIns="50800"/>
            <a:lstStyle/>
            <a:p>
              <a:pPr algn="ctr">
                <a:lnSpc>
                  <a:spcPts val="1953"/>
                </a:lnSpc>
              </a:pPr>
            </a:p>
          </p:txBody>
        </p:sp>
      </p:grpSp>
      <p:sp>
        <p:nvSpPr>
          <p:cNvPr name="AutoShape 14" id="14"/>
          <p:cNvSpPr/>
          <p:nvPr/>
        </p:nvSpPr>
        <p:spPr>
          <a:xfrm flipH="true">
            <a:off x="3619742" y="5101193"/>
            <a:ext cx="19050" cy="1113816"/>
          </a:xfrm>
          <a:prstGeom prst="line">
            <a:avLst/>
          </a:prstGeom>
          <a:ln cap="flat" w="38100">
            <a:solidFill>
              <a:srgbClr val="000000"/>
            </a:solidFill>
            <a:prstDash val="solid"/>
            <a:headEnd type="none" len="sm" w="sm"/>
            <a:tailEnd type="triangle" len="med" w="lg"/>
          </a:ln>
        </p:spPr>
      </p:sp>
      <p:grpSp>
        <p:nvGrpSpPr>
          <p:cNvPr name="Group 15" id="15"/>
          <p:cNvGrpSpPr/>
          <p:nvPr/>
        </p:nvGrpSpPr>
        <p:grpSpPr>
          <a:xfrm rot="0">
            <a:off x="2763451" y="4662391"/>
            <a:ext cx="1788783" cy="1189560"/>
            <a:chOff x="0" y="0"/>
            <a:chExt cx="812800" cy="540521"/>
          </a:xfrm>
        </p:grpSpPr>
        <p:sp>
          <p:nvSpPr>
            <p:cNvPr name="Freeform 16" id="16"/>
            <p:cNvSpPr/>
            <p:nvPr/>
          </p:nvSpPr>
          <p:spPr>
            <a:xfrm flipH="false" flipV="false" rot="0">
              <a:off x="0" y="0"/>
              <a:ext cx="812800" cy="540521"/>
            </a:xfrm>
            <a:custGeom>
              <a:avLst/>
              <a:gdLst/>
              <a:ahLst/>
              <a:cxnLst/>
              <a:rect r="r" b="b" t="t" l="l"/>
              <a:pathLst>
                <a:path h="540521" w="812800">
                  <a:moveTo>
                    <a:pt x="812800" y="270260"/>
                  </a:moveTo>
                  <a:lnTo>
                    <a:pt x="609600" y="540521"/>
                  </a:lnTo>
                  <a:lnTo>
                    <a:pt x="203200" y="540521"/>
                  </a:lnTo>
                  <a:lnTo>
                    <a:pt x="0" y="270260"/>
                  </a:lnTo>
                  <a:lnTo>
                    <a:pt x="203200" y="0"/>
                  </a:lnTo>
                  <a:lnTo>
                    <a:pt x="609600" y="0"/>
                  </a:lnTo>
                  <a:lnTo>
                    <a:pt x="812800" y="270260"/>
                  </a:lnTo>
                  <a:close/>
                </a:path>
              </a:pathLst>
            </a:custGeom>
            <a:solidFill>
              <a:srgbClr val="A4CCCD"/>
            </a:solidFill>
          </p:spPr>
        </p:sp>
        <p:sp>
          <p:nvSpPr>
            <p:cNvPr name="TextBox 17" id="17"/>
            <p:cNvSpPr txBox="true"/>
            <p:nvPr/>
          </p:nvSpPr>
          <p:spPr>
            <a:xfrm>
              <a:off x="114300" y="-28575"/>
              <a:ext cx="584200" cy="569096"/>
            </a:xfrm>
            <a:prstGeom prst="rect">
              <a:avLst/>
            </a:prstGeom>
          </p:spPr>
          <p:txBody>
            <a:bodyPr anchor="ctr" rtlCol="false" tIns="50800" lIns="50800" bIns="50800" rIns="50800"/>
            <a:lstStyle/>
            <a:p>
              <a:pPr algn="ctr">
                <a:lnSpc>
                  <a:spcPts val="1953"/>
                </a:lnSpc>
              </a:pPr>
            </a:p>
          </p:txBody>
        </p:sp>
      </p:grpSp>
      <p:sp>
        <p:nvSpPr>
          <p:cNvPr name="TextBox 18" id="18"/>
          <p:cNvSpPr txBox="true"/>
          <p:nvPr/>
        </p:nvSpPr>
        <p:spPr>
          <a:xfrm rot="0">
            <a:off x="3220205" y="310765"/>
            <a:ext cx="760270" cy="483159"/>
          </a:xfrm>
          <a:prstGeom prst="rect">
            <a:avLst/>
          </a:prstGeom>
        </p:spPr>
        <p:txBody>
          <a:bodyPr anchor="t" rtlCol="false" tIns="0" lIns="0" bIns="0" rIns="0">
            <a:spAutoFit/>
          </a:bodyPr>
          <a:lstStyle/>
          <a:p>
            <a:pPr algn="ctr">
              <a:lnSpc>
                <a:spcPts val="3916"/>
              </a:lnSpc>
            </a:pPr>
            <a:r>
              <a:rPr lang="en-US" sz="2797">
                <a:solidFill>
                  <a:srgbClr val="000000"/>
                </a:solidFill>
                <a:latin typeface="TT Norms"/>
                <a:ea typeface="TT Norms"/>
                <a:cs typeface="TT Norms"/>
                <a:sym typeface="TT Norms"/>
              </a:rPr>
              <a:t>Start</a:t>
            </a:r>
          </a:p>
        </p:txBody>
      </p:sp>
      <p:sp>
        <p:nvSpPr>
          <p:cNvPr name="TextBox 19" id="19"/>
          <p:cNvSpPr txBox="true"/>
          <p:nvPr/>
        </p:nvSpPr>
        <p:spPr>
          <a:xfrm rot="0">
            <a:off x="2379973" y="1316983"/>
            <a:ext cx="2593833" cy="9766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Print welcome message</a:t>
            </a:r>
          </a:p>
        </p:txBody>
      </p:sp>
      <p:sp>
        <p:nvSpPr>
          <p:cNvPr name="TextBox 20" id="20"/>
          <p:cNvSpPr txBox="true"/>
          <p:nvPr/>
        </p:nvSpPr>
        <p:spPr>
          <a:xfrm rot="0">
            <a:off x="2734212" y="3031359"/>
            <a:ext cx="1847255" cy="9766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Input value </a:t>
            </a:r>
          </a:p>
          <a:p>
            <a:pPr algn="ctr">
              <a:lnSpc>
                <a:spcPts val="3919"/>
              </a:lnSpc>
            </a:pPr>
            <a:r>
              <a:rPr lang="en-US" sz="2799">
                <a:solidFill>
                  <a:srgbClr val="000000"/>
                </a:solidFill>
                <a:latin typeface="TT Norms"/>
                <a:ea typeface="TT Norms"/>
                <a:cs typeface="TT Norms"/>
                <a:sym typeface="TT Norms"/>
              </a:rPr>
              <a:t>and units</a:t>
            </a:r>
          </a:p>
        </p:txBody>
      </p:sp>
      <p:sp>
        <p:nvSpPr>
          <p:cNvPr name="TextBox 21" id="21"/>
          <p:cNvSpPr txBox="true"/>
          <p:nvPr/>
        </p:nvSpPr>
        <p:spPr>
          <a:xfrm rot="0">
            <a:off x="2989721" y="4910367"/>
            <a:ext cx="1336236" cy="621030"/>
          </a:xfrm>
          <a:prstGeom prst="rect">
            <a:avLst/>
          </a:prstGeom>
        </p:spPr>
        <p:txBody>
          <a:bodyPr anchor="t" rtlCol="false" tIns="0" lIns="0" bIns="0" rIns="0">
            <a:spAutoFit/>
          </a:bodyPr>
          <a:lstStyle/>
          <a:p>
            <a:pPr algn="ctr">
              <a:lnSpc>
                <a:spcPts val="2520"/>
              </a:lnSpc>
            </a:pPr>
            <a:r>
              <a:rPr lang="en-US" sz="1800">
                <a:solidFill>
                  <a:srgbClr val="000000"/>
                </a:solidFill>
                <a:latin typeface="TT Norms"/>
                <a:ea typeface="TT Norms"/>
                <a:cs typeface="TT Norms"/>
                <a:sym typeface="TT Norms"/>
              </a:rPr>
              <a:t>Length conversion?</a:t>
            </a:r>
          </a:p>
        </p:txBody>
      </p:sp>
      <p:sp>
        <p:nvSpPr>
          <p:cNvPr name="AutoShape 22" id="22"/>
          <p:cNvSpPr/>
          <p:nvPr/>
        </p:nvSpPr>
        <p:spPr>
          <a:xfrm flipH="true">
            <a:off x="3581290" y="6653810"/>
            <a:ext cx="19050" cy="1113816"/>
          </a:xfrm>
          <a:prstGeom prst="line">
            <a:avLst/>
          </a:prstGeom>
          <a:ln cap="flat" w="38100">
            <a:solidFill>
              <a:srgbClr val="000000"/>
            </a:solidFill>
            <a:prstDash val="solid"/>
            <a:headEnd type="none" len="sm" w="sm"/>
            <a:tailEnd type="triangle" len="med" w="lg"/>
          </a:ln>
        </p:spPr>
      </p:sp>
      <p:grpSp>
        <p:nvGrpSpPr>
          <p:cNvPr name="Group 23" id="23"/>
          <p:cNvGrpSpPr/>
          <p:nvPr/>
        </p:nvGrpSpPr>
        <p:grpSpPr>
          <a:xfrm rot="0">
            <a:off x="2744401" y="6215009"/>
            <a:ext cx="1788783" cy="1189560"/>
            <a:chOff x="0" y="0"/>
            <a:chExt cx="812800" cy="540521"/>
          </a:xfrm>
        </p:grpSpPr>
        <p:sp>
          <p:nvSpPr>
            <p:cNvPr name="Freeform 24" id="24"/>
            <p:cNvSpPr/>
            <p:nvPr/>
          </p:nvSpPr>
          <p:spPr>
            <a:xfrm flipH="false" flipV="false" rot="0">
              <a:off x="0" y="0"/>
              <a:ext cx="812800" cy="540521"/>
            </a:xfrm>
            <a:custGeom>
              <a:avLst/>
              <a:gdLst/>
              <a:ahLst/>
              <a:cxnLst/>
              <a:rect r="r" b="b" t="t" l="l"/>
              <a:pathLst>
                <a:path h="540521" w="812800">
                  <a:moveTo>
                    <a:pt x="812800" y="270260"/>
                  </a:moveTo>
                  <a:lnTo>
                    <a:pt x="609600" y="540521"/>
                  </a:lnTo>
                  <a:lnTo>
                    <a:pt x="203200" y="540521"/>
                  </a:lnTo>
                  <a:lnTo>
                    <a:pt x="0" y="270260"/>
                  </a:lnTo>
                  <a:lnTo>
                    <a:pt x="203200" y="0"/>
                  </a:lnTo>
                  <a:lnTo>
                    <a:pt x="609600" y="0"/>
                  </a:lnTo>
                  <a:lnTo>
                    <a:pt x="812800" y="270260"/>
                  </a:lnTo>
                  <a:close/>
                </a:path>
              </a:pathLst>
            </a:custGeom>
            <a:solidFill>
              <a:srgbClr val="A4CCCD"/>
            </a:solidFill>
          </p:spPr>
        </p:sp>
        <p:sp>
          <p:nvSpPr>
            <p:cNvPr name="TextBox 25" id="25"/>
            <p:cNvSpPr txBox="true"/>
            <p:nvPr/>
          </p:nvSpPr>
          <p:spPr>
            <a:xfrm>
              <a:off x="114300" y="-28575"/>
              <a:ext cx="584200" cy="569096"/>
            </a:xfrm>
            <a:prstGeom prst="rect">
              <a:avLst/>
            </a:prstGeom>
          </p:spPr>
          <p:txBody>
            <a:bodyPr anchor="ctr" rtlCol="false" tIns="50800" lIns="50800" bIns="50800" rIns="50800"/>
            <a:lstStyle/>
            <a:p>
              <a:pPr algn="ctr">
                <a:lnSpc>
                  <a:spcPts val="1953"/>
                </a:lnSpc>
              </a:pPr>
            </a:p>
          </p:txBody>
        </p:sp>
      </p:grpSp>
      <p:sp>
        <p:nvSpPr>
          <p:cNvPr name="TextBox 26" id="26"/>
          <p:cNvSpPr txBox="true"/>
          <p:nvPr/>
        </p:nvSpPr>
        <p:spPr>
          <a:xfrm rot="0">
            <a:off x="2951624" y="6462984"/>
            <a:ext cx="1336236" cy="621030"/>
          </a:xfrm>
          <a:prstGeom prst="rect">
            <a:avLst/>
          </a:prstGeom>
        </p:spPr>
        <p:txBody>
          <a:bodyPr anchor="t" rtlCol="false" tIns="0" lIns="0" bIns="0" rIns="0">
            <a:spAutoFit/>
          </a:bodyPr>
          <a:lstStyle/>
          <a:p>
            <a:pPr algn="ctr">
              <a:lnSpc>
                <a:spcPts val="2520"/>
              </a:lnSpc>
            </a:pPr>
            <a:r>
              <a:rPr lang="en-US" sz="1800">
                <a:solidFill>
                  <a:srgbClr val="000000"/>
                </a:solidFill>
                <a:latin typeface="TT Norms"/>
                <a:ea typeface="TT Norms"/>
                <a:cs typeface="TT Norms"/>
                <a:sym typeface="TT Norms"/>
              </a:rPr>
              <a:t>Weight conversion?</a:t>
            </a:r>
          </a:p>
        </p:txBody>
      </p:sp>
      <p:grpSp>
        <p:nvGrpSpPr>
          <p:cNvPr name="Group 27" id="27"/>
          <p:cNvGrpSpPr/>
          <p:nvPr/>
        </p:nvGrpSpPr>
        <p:grpSpPr>
          <a:xfrm rot="0">
            <a:off x="2705948" y="7767626"/>
            <a:ext cx="1788783" cy="1189560"/>
            <a:chOff x="0" y="0"/>
            <a:chExt cx="812800" cy="540521"/>
          </a:xfrm>
        </p:grpSpPr>
        <p:sp>
          <p:nvSpPr>
            <p:cNvPr name="Freeform 28" id="28"/>
            <p:cNvSpPr/>
            <p:nvPr/>
          </p:nvSpPr>
          <p:spPr>
            <a:xfrm flipH="false" flipV="false" rot="0">
              <a:off x="0" y="0"/>
              <a:ext cx="812800" cy="540521"/>
            </a:xfrm>
            <a:custGeom>
              <a:avLst/>
              <a:gdLst/>
              <a:ahLst/>
              <a:cxnLst/>
              <a:rect r="r" b="b" t="t" l="l"/>
              <a:pathLst>
                <a:path h="540521" w="812800">
                  <a:moveTo>
                    <a:pt x="812800" y="270260"/>
                  </a:moveTo>
                  <a:lnTo>
                    <a:pt x="609600" y="540521"/>
                  </a:lnTo>
                  <a:lnTo>
                    <a:pt x="203200" y="540521"/>
                  </a:lnTo>
                  <a:lnTo>
                    <a:pt x="0" y="270260"/>
                  </a:lnTo>
                  <a:lnTo>
                    <a:pt x="203200" y="0"/>
                  </a:lnTo>
                  <a:lnTo>
                    <a:pt x="609600" y="0"/>
                  </a:lnTo>
                  <a:lnTo>
                    <a:pt x="812800" y="270260"/>
                  </a:lnTo>
                  <a:close/>
                </a:path>
              </a:pathLst>
            </a:custGeom>
            <a:solidFill>
              <a:srgbClr val="A4CCCD"/>
            </a:solidFill>
          </p:spPr>
        </p:sp>
        <p:sp>
          <p:nvSpPr>
            <p:cNvPr name="TextBox 29" id="29"/>
            <p:cNvSpPr txBox="true"/>
            <p:nvPr/>
          </p:nvSpPr>
          <p:spPr>
            <a:xfrm>
              <a:off x="114300" y="-28575"/>
              <a:ext cx="584200" cy="569096"/>
            </a:xfrm>
            <a:prstGeom prst="rect">
              <a:avLst/>
            </a:prstGeom>
          </p:spPr>
          <p:txBody>
            <a:bodyPr anchor="ctr" rtlCol="false" tIns="50800" lIns="50800" bIns="50800" rIns="50800"/>
            <a:lstStyle/>
            <a:p>
              <a:pPr algn="ctr">
                <a:lnSpc>
                  <a:spcPts val="1953"/>
                </a:lnSpc>
              </a:pPr>
            </a:p>
          </p:txBody>
        </p:sp>
      </p:grpSp>
      <p:sp>
        <p:nvSpPr>
          <p:cNvPr name="TextBox 30" id="30"/>
          <p:cNvSpPr txBox="true"/>
          <p:nvPr/>
        </p:nvSpPr>
        <p:spPr>
          <a:xfrm rot="0">
            <a:off x="2932222" y="8032841"/>
            <a:ext cx="1336236" cy="621030"/>
          </a:xfrm>
          <a:prstGeom prst="rect">
            <a:avLst/>
          </a:prstGeom>
        </p:spPr>
        <p:txBody>
          <a:bodyPr anchor="t" rtlCol="false" tIns="0" lIns="0" bIns="0" rIns="0">
            <a:spAutoFit/>
          </a:bodyPr>
          <a:lstStyle/>
          <a:p>
            <a:pPr algn="ctr">
              <a:lnSpc>
                <a:spcPts val="2520"/>
              </a:lnSpc>
            </a:pPr>
            <a:r>
              <a:rPr lang="en-US" sz="1800">
                <a:solidFill>
                  <a:srgbClr val="000000"/>
                </a:solidFill>
                <a:latin typeface="TT Norms"/>
                <a:ea typeface="TT Norms"/>
                <a:cs typeface="TT Norms"/>
                <a:sym typeface="TT Norms"/>
              </a:rPr>
              <a:t>Temperature conversion?</a:t>
            </a:r>
          </a:p>
        </p:txBody>
      </p:sp>
      <p:sp>
        <p:nvSpPr>
          <p:cNvPr name="AutoShape 31" id="31"/>
          <p:cNvSpPr/>
          <p:nvPr/>
        </p:nvSpPr>
        <p:spPr>
          <a:xfrm>
            <a:off x="4494731" y="5239932"/>
            <a:ext cx="1113979" cy="0"/>
          </a:xfrm>
          <a:prstGeom prst="line">
            <a:avLst/>
          </a:prstGeom>
          <a:ln cap="flat" w="38100">
            <a:solidFill>
              <a:srgbClr val="000000"/>
            </a:solidFill>
            <a:prstDash val="solid"/>
            <a:headEnd type="none" len="sm" w="sm"/>
            <a:tailEnd type="triangle" len="med" w="lg"/>
          </a:ln>
        </p:spPr>
      </p:sp>
      <p:sp>
        <p:nvSpPr>
          <p:cNvPr name="TextBox 32" id="32"/>
          <p:cNvSpPr txBox="true"/>
          <p:nvPr/>
        </p:nvSpPr>
        <p:spPr>
          <a:xfrm rot="0">
            <a:off x="4773435" y="4619863"/>
            <a:ext cx="547568" cy="4813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Yes</a:t>
            </a:r>
          </a:p>
        </p:txBody>
      </p:sp>
      <p:grpSp>
        <p:nvGrpSpPr>
          <p:cNvPr name="Group 33" id="33"/>
          <p:cNvGrpSpPr/>
          <p:nvPr/>
        </p:nvGrpSpPr>
        <p:grpSpPr>
          <a:xfrm rot="0">
            <a:off x="5608710" y="4719817"/>
            <a:ext cx="2740660" cy="1074708"/>
            <a:chOff x="0" y="0"/>
            <a:chExt cx="721820" cy="283051"/>
          </a:xfrm>
        </p:grpSpPr>
        <p:sp>
          <p:nvSpPr>
            <p:cNvPr name="Freeform 34" id="34"/>
            <p:cNvSpPr/>
            <p:nvPr/>
          </p:nvSpPr>
          <p:spPr>
            <a:xfrm flipH="false" flipV="false" rot="0">
              <a:off x="0" y="0"/>
              <a:ext cx="721820" cy="283051"/>
            </a:xfrm>
            <a:custGeom>
              <a:avLst/>
              <a:gdLst/>
              <a:ahLst/>
              <a:cxnLst/>
              <a:rect r="r" b="b" t="t" l="l"/>
              <a:pathLst>
                <a:path h="283051" w="721820">
                  <a:moveTo>
                    <a:pt x="0" y="0"/>
                  </a:moveTo>
                  <a:lnTo>
                    <a:pt x="721820" y="0"/>
                  </a:lnTo>
                  <a:lnTo>
                    <a:pt x="721820" y="283051"/>
                  </a:lnTo>
                  <a:lnTo>
                    <a:pt x="0" y="283051"/>
                  </a:lnTo>
                  <a:close/>
                </a:path>
              </a:pathLst>
            </a:custGeom>
            <a:solidFill>
              <a:srgbClr val="A4CCCD"/>
            </a:solidFill>
          </p:spPr>
        </p:sp>
        <p:sp>
          <p:nvSpPr>
            <p:cNvPr name="TextBox 35" id="35"/>
            <p:cNvSpPr txBox="true"/>
            <p:nvPr/>
          </p:nvSpPr>
          <p:spPr>
            <a:xfrm>
              <a:off x="0" y="-28575"/>
              <a:ext cx="721820" cy="311626"/>
            </a:xfrm>
            <a:prstGeom prst="rect">
              <a:avLst/>
            </a:prstGeom>
          </p:spPr>
          <p:txBody>
            <a:bodyPr anchor="ctr" rtlCol="false" tIns="50800" lIns="50800" bIns="50800" rIns="50800"/>
            <a:lstStyle/>
            <a:p>
              <a:pPr algn="ctr">
                <a:lnSpc>
                  <a:spcPts val="1953"/>
                </a:lnSpc>
              </a:pPr>
            </a:p>
          </p:txBody>
        </p:sp>
      </p:grpSp>
      <p:sp>
        <p:nvSpPr>
          <p:cNvPr name="TextBox 36" id="36"/>
          <p:cNvSpPr txBox="true"/>
          <p:nvPr/>
        </p:nvSpPr>
        <p:spPr>
          <a:xfrm rot="0">
            <a:off x="5682123" y="4987931"/>
            <a:ext cx="2593833" cy="4813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Convert Length</a:t>
            </a:r>
          </a:p>
        </p:txBody>
      </p:sp>
      <p:sp>
        <p:nvSpPr>
          <p:cNvPr name="AutoShape 37" id="37"/>
          <p:cNvSpPr/>
          <p:nvPr/>
        </p:nvSpPr>
        <p:spPr>
          <a:xfrm>
            <a:off x="8349370" y="5257171"/>
            <a:ext cx="3731399" cy="0"/>
          </a:xfrm>
          <a:prstGeom prst="line">
            <a:avLst/>
          </a:prstGeom>
          <a:ln cap="flat" w="38100">
            <a:solidFill>
              <a:srgbClr val="000000"/>
            </a:solidFill>
            <a:prstDash val="solid"/>
            <a:headEnd type="none" len="sm" w="sm"/>
            <a:tailEnd type="none" len="sm" w="sm"/>
          </a:ln>
        </p:spPr>
      </p:sp>
      <p:sp>
        <p:nvSpPr>
          <p:cNvPr name="AutoShape 38" id="38"/>
          <p:cNvSpPr/>
          <p:nvPr/>
        </p:nvSpPr>
        <p:spPr>
          <a:xfrm>
            <a:off x="12099818" y="5237536"/>
            <a:ext cx="0" cy="977473"/>
          </a:xfrm>
          <a:prstGeom prst="line">
            <a:avLst/>
          </a:prstGeom>
          <a:ln cap="flat" w="38100">
            <a:solidFill>
              <a:srgbClr val="000000"/>
            </a:solidFill>
            <a:prstDash val="solid"/>
            <a:headEnd type="none" len="sm" w="sm"/>
            <a:tailEnd type="triangle" len="med" w="lg"/>
          </a:ln>
        </p:spPr>
      </p:sp>
      <p:sp>
        <p:nvSpPr>
          <p:cNvPr name="AutoShape 39" id="39"/>
          <p:cNvSpPr/>
          <p:nvPr/>
        </p:nvSpPr>
        <p:spPr>
          <a:xfrm>
            <a:off x="4494731" y="6810216"/>
            <a:ext cx="1113979" cy="0"/>
          </a:xfrm>
          <a:prstGeom prst="line">
            <a:avLst/>
          </a:prstGeom>
          <a:ln cap="flat" w="38100">
            <a:solidFill>
              <a:srgbClr val="000000"/>
            </a:solidFill>
            <a:prstDash val="solid"/>
            <a:headEnd type="none" len="sm" w="sm"/>
            <a:tailEnd type="triangle" len="med" w="lg"/>
          </a:ln>
        </p:spPr>
      </p:sp>
      <p:grpSp>
        <p:nvGrpSpPr>
          <p:cNvPr name="Group 40" id="40"/>
          <p:cNvGrpSpPr/>
          <p:nvPr/>
        </p:nvGrpSpPr>
        <p:grpSpPr>
          <a:xfrm rot="0">
            <a:off x="5608710" y="6290101"/>
            <a:ext cx="2740660" cy="1074708"/>
            <a:chOff x="0" y="0"/>
            <a:chExt cx="721820" cy="283051"/>
          </a:xfrm>
        </p:grpSpPr>
        <p:sp>
          <p:nvSpPr>
            <p:cNvPr name="Freeform 41" id="41"/>
            <p:cNvSpPr/>
            <p:nvPr/>
          </p:nvSpPr>
          <p:spPr>
            <a:xfrm flipH="false" flipV="false" rot="0">
              <a:off x="0" y="0"/>
              <a:ext cx="721820" cy="283051"/>
            </a:xfrm>
            <a:custGeom>
              <a:avLst/>
              <a:gdLst/>
              <a:ahLst/>
              <a:cxnLst/>
              <a:rect r="r" b="b" t="t" l="l"/>
              <a:pathLst>
                <a:path h="283051" w="721820">
                  <a:moveTo>
                    <a:pt x="0" y="0"/>
                  </a:moveTo>
                  <a:lnTo>
                    <a:pt x="721820" y="0"/>
                  </a:lnTo>
                  <a:lnTo>
                    <a:pt x="721820" y="283051"/>
                  </a:lnTo>
                  <a:lnTo>
                    <a:pt x="0" y="283051"/>
                  </a:lnTo>
                  <a:close/>
                </a:path>
              </a:pathLst>
            </a:custGeom>
            <a:solidFill>
              <a:srgbClr val="A4CCCD"/>
            </a:solidFill>
          </p:spPr>
        </p:sp>
        <p:sp>
          <p:nvSpPr>
            <p:cNvPr name="TextBox 42" id="42"/>
            <p:cNvSpPr txBox="true"/>
            <p:nvPr/>
          </p:nvSpPr>
          <p:spPr>
            <a:xfrm>
              <a:off x="0" y="-28575"/>
              <a:ext cx="721820" cy="311626"/>
            </a:xfrm>
            <a:prstGeom prst="rect">
              <a:avLst/>
            </a:prstGeom>
          </p:spPr>
          <p:txBody>
            <a:bodyPr anchor="ctr" rtlCol="false" tIns="50800" lIns="50800" bIns="50800" rIns="50800"/>
            <a:lstStyle/>
            <a:p>
              <a:pPr algn="ctr">
                <a:lnSpc>
                  <a:spcPts val="1953"/>
                </a:lnSpc>
              </a:pPr>
            </a:p>
          </p:txBody>
        </p:sp>
      </p:grpSp>
      <p:sp>
        <p:nvSpPr>
          <p:cNvPr name="TextBox 43" id="43"/>
          <p:cNvSpPr txBox="true"/>
          <p:nvPr/>
        </p:nvSpPr>
        <p:spPr>
          <a:xfrm rot="0">
            <a:off x="5682123" y="6558215"/>
            <a:ext cx="2593833" cy="4813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Convert Weight</a:t>
            </a:r>
          </a:p>
        </p:txBody>
      </p:sp>
      <p:sp>
        <p:nvSpPr>
          <p:cNvPr name="AutoShape 44" id="44"/>
          <p:cNvSpPr/>
          <p:nvPr/>
        </p:nvSpPr>
        <p:spPr>
          <a:xfrm>
            <a:off x="8349370" y="6790738"/>
            <a:ext cx="2380119" cy="19050"/>
          </a:xfrm>
          <a:prstGeom prst="line">
            <a:avLst/>
          </a:prstGeom>
          <a:ln cap="flat" w="38100">
            <a:solidFill>
              <a:srgbClr val="000000"/>
            </a:solidFill>
            <a:prstDash val="solid"/>
            <a:headEnd type="none" len="sm" w="sm"/>
            <a:tailEnd type="triangle" len="med" w="lg"/>
          </a:ln>
        </p:spPr>
      </p:sp>
      <p:sp>
        <p:nvSpPr>
          <p:cNvPr name="AutoShape 45" id="45"/>
          <p:cNvSpPr/>
          <p:nvPr/>
        </p:nvSpPr>
        <p:spPr>
          <a:xfrm>
            <a:off x="12280089" y="6800691"/>
            <a:ext cx="2380119" cy="19050"/>
          </a:xfrm>
          <a:prstGeom prst="line">
            <a:avLst/>
          </a:prstGeom>
          <a:ln cap="flat" w="38100">
            <a:solidFill>
              <a:srgbClr val="000000"/>
            </a:solidFill>
            <a:prstDash val="solid"/>
            <a:headEnd type="none" len="sm" w="sm"/>
            <a:tailEnd type="triangle" len="med" w="lg"/>
          </a:ln>
        </p:spPr>
      </p:sp>
      <p:grpSp>
        <p:nvGrpSpPr>
          <p:cNvPr name="Group 46" id="46"/>
          <p:cNvGrpSpPr/>
          <p:nvPr/>
        </p:nvGrpSpPr>
        <p:grpSpPr>
          <a:xfrm rot="0">
            <a:off x="10729489" y="6272434"/>
            <a:ext cx="2740660" cy="1074708"/>
            <a:chOff x="0" y="0"/>
            <a:chExt cx="721820" cy="283051"/>
          </a:xfrm>
        </p:grpSpPr>
        <p:sp>
          <p:nvSpPr>
            <p:cNvPr name="Freeform 47" id="47"/>
            <p:cNvSpPr/>
            <p:nvPr/>
          </p:nvSpPr>
          <p:spPr>
            <a:xfrm flipH="false" flipV="false" rot="0">
              <a:off x="0" y="0"/>
              <a:ext cx="721820" cy="283051"/>
            </a:xfrm>
            <a:custGeom>
              <a:avLst/>
              <a:gdLst/>
              <a:ahLst/>
              <a:cxnLst/>
              <a:rect r="r" b="b" t="t" l="l"/>
              <a:pathLst>
                <a:path h="283051" w="721820">
                  <a:moveTo>
                    <a:pt x="0" y="0"/>
                  </a:moveTo>
                  <a:lnTo>
                    <a:pt x="721820" y="0"/>
                  </a:lnTo>
                  <a:lnTo>
                    <a:pt x="721820" y="283051"/>
                  </a:lnTo>
                  <a:lnTo>
                    <a:pt x="0" y="283051"/>
                  </a:lnTo>
                  <a:close/>
                </a:path>
              </a:pathLst>
            </a:custGeom>
            <a:solidFill>
              <a:srgbClr val="A4CCCD"/>
            </a:solidFill>
          </p:spPr>
        </p:sp>
        <p:sp>
          <p:nvSpPr>
            <p:cNvPr name="TextBox 48" id="48"/>
            <p:cNvSpPr txBox="true"/>
            <p:nvPr/>
          </p:nvSpPr>
          <p:spPr>
            <a:xfrm>
              <a:off x="0" y="-28575"/>
              <a:ext cx="721820" cy="311626"/>
            </a:xfrm>
            <a:prstGeom prst="rect">
              <a:avLst/>
            </a:prstGeom>
          </p:spPr>
          <p:txBody>
            <a:bodyPr anchor="ctr" rtlCol="false" tIns="50800" lIns="50800" bIns="50800" rIns="50800"/>
            <a:lstStyle/>
            <a:p>
              <a:pPr algn="ctr">
                <a:lnSpc>
                  <a:spcPts val="1953"/>
                </a:lnSpc>
              </a:pPr>
            </a:p>
          </p:txBody>
        </p:sp>
      </p:grpSp>
      <p:sp>
        <p:nvSpPr>
          <p:cNvPr name="TextBox 49" id="49"/>
          <p:cNvSpPr txBox="true"/>
          <p:nvPr/>
        </p:nvSpPr>
        <p:spPr>
          <a:xfrm rot="0">
            <a:off x="10805841" y="6521498"/>
            <a:ext cx="2593833" cy="4813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Print Result</a:t>
            </a:r>
          </a:p>
        </p:txBody>
      </p:sp>
      <p:sp>
        <p:nvSpPr>
          <p:cNvPr name="TextBox 50" id="50"/>
          <p:cNvSpPr txBox="true"/>
          <p:nvPr/>
        </p:nvSpPr>
        <p:spPr>
          <a:xfrm rot="0">
            <a:off x="4773435" y="6157859"/>
            <a:ext cx="547568" cy="4813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Yes</a:t>
            </a:r>
          </a:p>
        </p:txBody>
      </p:sp>
      <p:sp>
        <p:nvSpPr>
          <p:cNvPr name="AutoShape 51" id="51"/>
          <p:cNvSpPr/>
          <p:nvPr/>
        </p:nvSpPr>
        <p:spPr>
          <a:xfrm>
            <a:off x="8337576" y="8343356"/>
            <a:ext cx="3784231" cy="19050"/>
          </a:xfrm>
          <a:prstGeom prst="line">
            <a:avLst/>
          </a:prstGeom>
          <a:ln cap="flat" w="38100">
            <a:solidFill>
              <a:srgbClr val="000000"/>
            </a:solidFill>
            <a:prstDash val="solid"/>
            <a:headEnd type="none" len="sm" w="sm"/>
            <a:tailEnd type="none" len="sm" w="sm"/>
          </a:ln>
        </p:spPr>
      </p:sp>
      <p:sp>
        <p:nvSpPr>
          <p:cNvPr name="AutoShape 52" id="52"/>
          <p:cNvSpPr/>
          <p:nvPr/>
        </p:nvSpPr>
        <p:spPr>
          <a:xfrm>
            <a:off x="4494731" y="8381456"/>
            <a:ext cx="1113979" cy="0"/>
          </a:xfrm>
          <a:prstGeom prst="line">
            <a:avLst/>
          </a:prstGeom>
          <a:ln cap="flat" w="38100">
            <a:solidFill>
              <a:srgbClr val="000000"/>
            </a:solidFill>
            <a:prstDash val="solid"/>
            <a:headEnd type="none" len="sm" w="sm"/>
            <a:tailEnd type="triangle" len="med" w="lg"/>
          </a:ln>
        </p:spPr>
      </p:sp>
      <p:grpSp>
        <p:nvGrpSpPr>
          <p:cNvPr name="Group 53" id="53"/>
          <p:cNvGrpSpPr/>
          <p:nvPr/>
        </p:nvGrpSpPr>
        <p:grpSpPr>
          <a:xfrm rot="0">
            <a:off x="5596917" y="7882477"/>
            <a:ext cx="2740660" cy="1074708"/>
            <a:chOff x="0" y="0"/>
            <a:chExt cx="721820" cy="283051"/>
          </a:xfrm>
        </p:grpSpPr>
        <p:sp>
          <p:nvSpPr>
            <p:cNvPr name="Freeform 54" id="54"/>
            <p:cNvSpPr/>
            <p:nvPr/>
          </p:nvSpPr>
          <p:spPr>
            <a:xfrm flipH="false" flipV="false" rot="0">
              <a:off x="0" y="0"/>
              <a:ext cx="721820" cy="283051"/>
            </a:xfrm>
            <a:custGeom>
              <a:avLst/>
              <a:gdLst/>
              <a:ahLst/>
              <a:cxnLst/>
              <a:rect r="r" b="b" t="t" l="l"/>
              <a:pathLst>
                <a:path h="283051" w="721820">
                  <a:moveTo>
                    <a:pt x="0" y="0"/>
                  </a:moveTo>
                  <a:lnTo>
                    <a:pt x="721820" y="0"/>
                  </a:lnTo>
                  <a:lnTo>
                    <a:pt x="721820" y="283051"/>
                  </a:lnTo>
                  <a:lnTo>
                    <a:pt x="0" y="283051"/>
                  </a:lnTo>
                  <a:close/>
                </a:path>
              </a:pathLst>
            </a:custGeom>
            <a:solidFill>
              <a:srgbClr val="A4CCCD"/>
            </a:solidFill>
          </p:spPr>
        </p:sp>
        <p:sp>
          <p:nvSpPr>
            <p:cNvPr name="TextBox 55" id="55"/>
            <p:cNvSpPr txBox="true"/>
            <p:nvPr/>
          </p:nvSpPr>
          <p:spPr>
            <a:xfrm>
              <a:off x="0" y="-28575"/>
              <a:ext cx="721820" cy="311626"/>
            </a:xfrm>
            <a:prstGeom prst="rect">
              <a:avLst/>
            </a:prstGeom>
          </p:spPr>
          <p:txBody>
            <a:bodyPr anchor="ctr" rtlCol="false" tIns="50800" lIns="50800" bIns="50800" rIns="50800"/>
            <a:lstStyle/>
            <a:p>
              <a:pPr algn="ctr">
                <a:lnSpc>
                  <a:spcPts val="1953"/>
                </a:lnSpc>
              </a:pPr>
            </a:p>
          </p:txBody>
        </p:sp>
      </p:grpSp>
      <p:sp>
        <p:nvSpPr>
          <p:cNvPr name="AutoShape 56" id="56"/>
          <p:cNvSpPr/>
          <p:nvPr/>
        </p:nvSpPr>
        <p:spPr>
          <a:xfrm flipV="true">
            <a:off x="12121808" y="7384933"/>
            <a:ext cx="0" cy="977473"/>
          </a:xfrm>
          <a:prstGeom prst="line">
            <a:avLst/>
          </a:prstGeom>
          <a:ln cap="flat" w="38100">
            <a:solidFill>
              <a:srgbClr val="000000"/>
            </a:solidFill>
            <a:prstDash val="solid"/>
            <a:headEnd type="none" len="sm" w="sm"/>
            <a:tailEnd type="triangle" len="med" w="lg"/>
          </a:ln>
        </p:spPr>
      </p:sp>
      <p:sp>
        <p:nvSpPr>
          <p:cNvPr name="TextBox 57" id="57"/>
          <p:cNvSpPr txBox="true"/>
          <p:nvPr/>
        </p:nvSpPr>
        <p:spPr>
          <a:xfrm rot="0">
            <a:off x="5670330" y="7902941"/>
            <a:ext cx="2593833" cy="9766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Convert Temperature</a:t>
            </a:r>
          </a:p>
        </p:txBody>
      </p:sp>
      <p:sp>
        <p:nvSpPr>
          <p:cNvPr name="TextBox 58" id="58"/>
          <p:cNvSpPr txBox="true"/>
          <p:nvPr/>
        </p:nvSpPr>
        <p:spPr>
          <a:xfrm rot="0">
            <a:off x="4773435" y="7724616"/>
            <a:ext cx="547568" cy="4813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Yes</a:t>
            </a:r>
          </a:p>
        </p:txBody>
      </p:sp>
      <p:sp>
        <p:nvSpPr>
          <p:cNvPr name="AutoShape 59" id="59"/>
          <p:cNvSpPr/>
          <p:nvPr/>
        </p:nvSpPr>
        <p:spPr>
          <a:xfrm flipH="true">
            <a:off x="3581290" y="8957186"/>
            <a:ext cx="9523" cy="594580"/>
          </a:xfrm>
          <a:prstGeom prst="line">
            <a:avLst/>
          </a:prstGeom>
          <a:ln cap="flat" w="38100">
            <a:solidFill>
              <a:srgbClr val="000000"/>
            </a:solidFill>
            <a:prstDash val="solid"/>
            <a:headEnd type="none" len="sm" w="sm"/>
            <a:tailEnd type="none" len="sm" w="sm"/>
          </a:ln>
        </p:spPr>
      </p:sp>
      <p:sp>
        <p:nvSpPr>
          <p:cNvPr name="AutoShape 60" id="60"/>
          <p:cNvSpPr/>
          <p:nvPr/>
        </p:nvSpPr>
        <p:spPr>
          <a:xfrm>
            <a:off x="3581442" y="9542240"/>
            <a:ext cx="7148046" cy="9525"/>
          </a:xfrm>
          <a:prstGeom prst="line">
            <a:avLst/>
          </a:prstGeom>
          <a:ln cap="flat" w="38100">
            <a:solidFill>
              <a:srgbClr val="000000"/>
            </a:solidFill>
            <a:prstDash val="solid"/>
            <a:headEnd type="none" len="sm" w="sm"/>
            <a:tailEnd type="triangle" len="med" w="lg"/>
          </a:ln>
        </p:spPr>
      </p:sp>
      <p:sp>
        <p:nvSpPr>
          <p:cNvPr name="TextBox 61" id="61"/>
          <p:cNvSpPr txBox="true"/>
          <p:nvPr/>
        </p:nvSpPr>
        <p:spPr>
          <a:xfrm rot="0">
            <a:off x="3831767" y="8970948"/>
            <a:ext cx="483632" cy="4813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No</a:t>
            </a:r>
          </a:p>
        </p:txBody>
      </p:sp>
      <p:grpSp>
        <p:nvGrpSpPr>
          <p:cNvPr name="Group 62" id="62"/>
          <p:cNvGrpSpPr/>
          <p:nvPr/>
        </p:nvGrpSpPr>
        <p:grpSpPr>
          <a:xfrm rot="0">
            <a:off x="10751478" y="9004886"/>
            <a:ext cx="3343548" cy="1074708"/>
            <a:chOff x="0" y="0"/>
            <a:chExt cx="880605" cy="283051"/>
          </a:xfrm>
        </p:grpSpPr>
        <p:sp>
          <p:nvSpPr>
            <p:cNvPr name="Freeform 63" id="63"/>
            <p:cNvSpPr/>
            <p:nvPr/>
          </p:nvSpPr>
          <p:spPr>
            <a:xfrm flipH="false" flipV="false" rot="0">
              <a:off x="0" y="0"/>
              <a:ext cx="880605" cy="283051"/>
            </a:xfrm>
            <a:custGeom>
              <a:avLst/>
              <a:gdLst/>
              <a:ahLst/>
              <a:cxnLst/>
              <a:rect r="r" b="b" t="t" l="l"/>
              <a:pathLst>
                <a:path h="283051" w="880605">
                  <a:moveTo>
                    <a:pt x="0" y="0"/>
                  </a:moveTo>
                  <a:lnTo>
                    <a:pt x="880605" y="0"/>
                  </a:lnTo>
                  <a:lnTo>
                    <a:pt x="880605" y="283051"/>
                  </a:lnTo>
                  <a:lnTo>
                    <a:pt x="0" y="283051"/>
                  </a:lnTo>
                  <a:close/>
                </a:path>
              </a:pathLst>
            </a:custGeom>
            <a:solidFill>
              <a:srgbClr val="A4CCCD"/>
            </a:solidFill>
          </p:spPr>
        </p:sp>
        <p:sp>
          <p:nvSpPr>
            <p:cNvPr name="TextBox 64" id="64"/>
            <p:cNvSpPr txBox="true"/>
            <p:nvPr/>
          </p:nvSpPr>
          <p:spPr>
            <a:xfrm>
              <a:off x="0" y="-28575"/>
              <a:ext cx="880605" cy="311626"/>
            </a:xfrm>
            <a:prstGeom prst="rect">
              <a:avLst/>
            </a:prstGeom>
          </p:spPr>
          <p:txBody>
            <a:bodyPr anchor="ctr" rtlCol="false" tIns="50800" lIns="50800" bIns="50800" rIns="50800"/>
            <a:lstStyle/>
            <a:p>
              <a:pPr algn="ctr">
                <a:lnSpc>
                  <a:spcPts val="1953"/>
                </a:lnSpc>
              </a:pPr>
            </a:p>
          </p:txBody>
        </p:sp>
      </p:grpSp>
      <p:sp>
        <p:nvSpPr>
          <p:cNvPr name="TextBox 65" id="65"/>
          <p:cNvSpPr txBox="true"/>
          <p:nvPr/>
        </p:nvSpPr>
        <p:spPr>
          <a:xfrm rot="0">
            <a:off x="10778659" y="9034875"/>
            <a:ext cx="3289184" cy="976630"/>
          </a:xfrm>
          <a:prstGeom prst="rect">
            <a:avLst/>
          </a:prstGeom>
        </p:spPr>
        <p:txBody>
          <a:bodyPr anchor="t" rtlCol="false" tIns="0" lIns="0" bIns="0" rIns="0">
            <a:spAutoFit/>
          </a:bodyPr>
          <a:lstStyle/>
          <a:p>
            <a:pPr algn="ctr">
              <a:lnSpc>
                <a:spcPts val="3919"/>
              </a:lnSpc>
            </a:pPr>
            <a:r>
              <a:rPr lang="en-US" sz="2799">
                <a:solidFill>
                  <a:srgbClr val="000000"/>
                </a:solidFill>
                <a:latin typeface="TT Norms"/>
                <a:ea typeface="TT Norms"/>
                <a:cs typeface="TT Norms"/>
                <a:sym typeface="TT Norms"/>
              </a:rPr>
              <a:t>Invalid Conversion Message</a:t>
            </a:r>
          </a:p>
        </p:txBody>
      </p:sp>
      <p:sp>
        <p:nvSpPr>
          <p:cNvPr name="AutoShape 66" id="66"/>
          <p:cNvSpPr/>
          <p:nvPr/>
        </p:nvSpPr>
        <p:spPr>
          <a:xfrm>
            <a:off x="14095026" y="9542240"/>
            <a:ext cx="1447798" cy="0"/>
          </a:xfrm>
          <a:prstGeom prst="line">
            <a:avLst/>
          </a:prstGeom>
          <a:ln cap="flat" w="38100">
            <a:solidFill>
              <a:srgbClr val="000000"/>
            </a:solidFill>
            <a:prstDash val="solid"/>
            <a:headEnd type="none" len="sm" w="sm"/>
            <a:tailEnd type="none" len="sm" w="sm"/>
          </a:ln>
        </p:spPr>
      </p:sp>
      <p:sp>
        <p:nvSpPr>
          <p:cNvPr name="AutoShape 67" id="67"/>
          <p:cNvSpPr/>
          <p:nvPr/>
        </p:nvSpPr>
        <p:spPr>
          <a:xfrm flipH="true" flipV="true">
            <a:off x="15514249" y="7241045"/>
            <a:ext cx="28575" cy="2310721"/>
          </a:xfrm>
          <a:prstGeom prst="line">
            <a:avLst/>
          </a:prstGeom>
          <a:ln cap="flat" w="38100">
            <a:solidFill>
              <a:srgbClr val="000000"/>
            </a:solidFill>
            <a:prstDash val="solid"/>
            <a:headEnd type="none" len="sm" w="sm"/>
            <a:tailEnd type="triangle" len="med" w="lg"/>
          </a:ln>
        </p:spPr>
      </p:sp>
      <p:grpSp>
        <p:nvGrpSpPr>
          <p:cNvPr name="Group 68" id="68"/>
          <p:cNvGrpSpPr/>
          <p:nvPr/>
        </p:nvGrpSpPr>
        <p:grpSpPr>
          <a:xfrm rot="0">
            <a:off x="14736560" y="6453941"/>
            <a:ext cx="1494056" cy="747028"/>
            <a:chOff x="0" y="0"/>
            <a:chExt cx="812800" cy="406400"/>
          </a:xfrm>
        </p:grpSpPr>
        <p:sp>
          <p:nvSpPr>
            <p:cNvPr name="Freeform 69" id="6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A4CCCD"/>
            </a:solidFill>
          </p:spPr>
        </p:sp>
        <p:sp>
          <p:nvSpPr>
            <p:cNvPr name="TextBox 70" id="70"/>
            <p:cNvSpPr txBox="true"/>
            <p:nvPr/>
          </p:nvSpPr>
          <p:spPr>
            <a:xfrm>
              <a:off x="0" y="-28575"/>
              <a:ext cx="812800" cy="434975"/>
            </a:xfrm>
            <a:prstGeom prst="rect">
              <a:avLst/>
            </a:prstGeom>
          </p:spPr>
          <p:txBody>
            <a:bodyPr anchor="ctr" rtlCol="false" tIns="50800" lIns="50800" bIns="50800" rIns="50800"/>
            <a:lstStyle/>
            <a:p>
              <a:pPr algn="ctr">
                <a:lnSpc>
                  <a:spcPts val="1953"/>
                </a:lnSpc>
              </a:pPr>
            </a:p>
          </p:txBody>
        </p:sp>
      </p:grpSp>
      <p:sp>
        <p:nvSpPr>
          <p:cNvPr name="TextBox 71" id="71"/>
          <p:cNvSpPr txBox="true"/>
          <p:nvPr/>
        </p:nvSpPr>
        <p:spPr>
          <a:xfrm rot="0">
            <a:off x="15160270" y="6530536"/>
            <a:ext cx="646636" cy="483159"/>
          </a:xfrm>
          <a:prstGeom prst="rect">
            <a:avLst/>
          </a:prstGeom>
        </p:spPr>
        <p:txBody>
          <a:bodyPr anchor="t" rtlCol="false" tIns="0" lIns="0" bIns="0" rIns="0">
            <a:spAutoFit/>
          </a:bodyPr>
          <a:lstStyle/>
          <a:p>
            <a:pPr algn="ctr">
              <a:lnSpc>
                <a:spcPts val="3916"/>
              </a:lnSpc>
            </a:pPr>
            <a:r>
              <a:rPr lang="en-US" sz="2797">
                <a:solidFill>
                  <a:srgbClr val="000000"/>
                </a:solidFill>
                <a:latin typeface="TT Norms"/>
                <a:ea typeface="TT Norms"/>
                <a:cs typeface="TT Norms"/>
                <a:sym typeface="TT Norms"/>
              </a:rPr>
              <a:t>End</a:t>
            </a:r>
          </a:p>
        </p:txBody>
      </p:sp>
      <p:grpSp>
        <p:nvGrpSpPr>
          <p:cNvPr name="Group 72" id="72"/>
          <p:cNvGrpSpPr/>
          <p:nvPr/>
        </p:nvGrpSpPr>
        <p:grpSpPr>
          <a:xfrm rot="0">
            <a:off x="7647051" y="281672"/>
            <a:ext cx="9924989" cy="2531415"/>
            <a:chOff x="0" y="0"/>
            <a:chExt cx="1593383" cy="406400"/>
          </a:xfrm>
        </p:grpSpPr>
        <p:sp>
          <p:nvSpPr>
            <p:cNvPr name="Freeform 73" id="73"/>
            <p:cNvSpPr/>
            <p:nvPr/>
          </p:nvSpPr>
          <p:spPr>
            <a:xfrm flipH="false" flipV="false" rot="0">
              <a:off x="0" y="0"/>
              <a:ext cx="1593383" cy="406400"/>
            </a:xfrm>
            <a:custGeom>
              <a:avLst/>
              <a:gdLst/>
              <a:ahLst/>
              <a:cxnLst/>
              <a:rect r="r" b="b" t="t" l="l"/>
              <a:pathLst>
                <a:path h="406400" w="1593383">
                  <a:moveTo>
                    <a:pt x="1390183" y="0"/>
                  </a:moveTo>
                  <a:cubicBezTo>
                    <a:pt x="1502408" y="0"/>
                    <a:pt x="1593383" y="90976"/>
                    <a:pt x="1593383" y="203200"/>
                  </a:cubicBezTo>
                  <a:cubicBezTo>
                    <a:pt x="1593383" y="315424"/>
                    <a:pt x="1502408" y="406400"/>
                    <a:pt x="1390183" y="406400"/>
                  </a:cubicBezTo>
                  <a:lnTo>
                    <a:pt x="203200" y="406400"/>
                  </a:lnTo>
                  <a:cubicBezTo>
                    <a:pt x="90976" y="406400"/>
                    <a:pt x="0" y="315424"/>
                    <a:pt x="0" y="203200"/>
                  </a:cubicBezTo>
                  <a:cubicBezTo>
                    <a:pt x="0" y="90976"/>
                    <a:pt x="90976" y="0"/>
                    <a:pt x="203200" y="0"/>
                  </a:cubicBezTo>
                  <a:close/>
                </a:path>
              </a:pathLst>
            </a:custGeom>
            <a:solidFill>
              <a:srgbClr val="44802D"/>
            </a:solidFill>
          </p:spPr>
        </p:sp>
        <p:sp>
          <p:nvSpPr>
            <p:cNvPr name="TextBox 74" id="74"/>
            <p:cNvSpPr txBox="true"/>
            <p:nvPr/>
          </p:nvSpPr>
          <p:spPr>
            <a:xfrm>
              <a:off x="0" y="-28575"/>
              <a:ext cx="1593383" cy="434975"/>
            </a:xfrm>
            <a:prstGeom prst="rect">
              <a:avLst/>
            </a:prstGeom>
          </p:spPr>
          <p:txBody>
            <a:bodyPr anchor="ctr" rtlCol="false" tIns="50800" lIns="50800" bIns="50800" rIns="50800"/>
            <a:lstStyle/>
            <a:p>
              <a:pPr algn="ctr">
                <a:lnSpc>
                  <a:spcPts val="1953"/>
                </a:lnSpc>
              </a:pPr>
            </a:p>
          </p:txBody>
        </p:sp>
      </p:grpSp>
      <p:sp>
        <p:nvSpPr>
          <p:cNvPr name="TextBox 75" id="75"/>
          <p:cNvSpPr txBox="true"/>
          <p:nvPr/>
        </p:nvSpPr>
        <p:spPr>
          <a:xfrm rot="0">
            <a:off x="6529498" y="859180"/>
            <a:ext cx="12160095" cy="1226064"/>
          </a:xfrm>
          <a:prstGeom prst="rect">
            <a:avLst/>
          </a:prstGeom>
        </p:spPr>
        <p:txBody>
          <a:bodyPr anchor="t" rtlCol="false" tIns="0" lIns="0" bIns="0" rIns="0">
            <a:spAutoFit/>
          </a:bodyPr>
          <a:lstStyle/>
          <a:p>
            <a:pPr algn="ctr">
              <a:lnSpc>
                <a:spcPts val="9576"/>
              </a:lnSpc>
            </a:pPr>
            <a:r>
              <a:rPr lang="en-US" sz="8400">
                <a:solidFill>
                  <a:srgbClr val="FFFFFF"/>
                </a:solidFill>
                <a:latin typeface="Fredoka"/>
                <a:ea typeface="Fredoka"/>
                <a:cs typeface="Fredoka"/>
                <a:sym typeface="Fredoka"/>
              </a:rPr>
              <a:t>Flow Chart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88021" y="756007"/>
            <a:ext cx="14111958" cy="8253184"/>
            <a:chOff x="0" y="0"/>
            <a:chExt cx="2692480" cy="1574660"/>
          </a:xfrm>
        </p:grpSpPr>
        <p:sp>
          <p:nvSpPr>
            <p:cNvPr name="Freeform 3" id="3"/>
            <p:cNvSpPr/>
            <p:nvPr/>
          </p:nvSpPr>
          <p:spPr>
            <a:xfrm flipH="false" flipV="false" rot="0">
              <a:off x="0" y="0"/>
              <a:ext cx="2692480" cy="1574660"/>
            </a:xfrm>
            <a:custGeom>
              <a:avLst/>
              <a:gdLst/>
              <a:ahLst/>
              <a:cxnLst/>
              <a:rect r="r" b="b" t="t" l="l"/>
              <a:pathLst>
                <a:path h="1574660" w="2692480">
                  <a:moveTo>
                    <a:pt x="2489280" y="0"/>
                  </a:moveTo>
                  <a:cubicBezTo>
                    <a:pt x="2601504" y="0"/>
                    <a:pt x="2692480" y="352500"/>
                    <a:pt x="2692480" y="787330"/>
                  </a:cubicBezTo>
                  <a:cubicBezTo>
                    <a:pt x="2692480" y="1222160"/>
                    <a:pt x="2601504" y="1574660"/>
                    <a:pt x="2489280" y="1574660"/>
                  </a:cubicBezTo>
                  <a:lnTo>
                    <a:pt x="203200" y="1574660"/>
                  </a:lnTo>
                  <a:cubicBezTo>
                    <a:pt x="90976" y="1574660"/>
                    <a:pt x="0" y="1222160"/>
                    <a:pt x="0" y="787330"/>
                  </a:cubicBezTo>
                  <a:cubicBezTo>
                    <a:pt x="0" y="352500"/>
                    <a:pt x="90976" y="0"/>
                    <a:pt x="203200" y="0"/>
                  </a:cubicBezTo>
                  <a:close/>
                </a:path>
              </a:pathLst>
            </a:custGeom>
            <a:solidFill>
              <a:srgbClr val="F8AB1F"/>
            </a:solidFill>
          </p:spPr>
        </p:sp>
        <p:sp>
          <p:nvSpPr>
            <p:cNvPr name="TextBox 4" id="4"/>
            <p:cNvSpPr txBox="true"/>
            <p:nvPr/>
          </p:nvSpPr>
          <p:spPr>
            <a:xfrm>
              <a:off x="0" y="-28575"/>
              <a:ext cx="2692480" cy="1603235"/>
            </a:xfrm>
            <a:prstGeom prst="rect">
              <a:avLst/>
            </a:prstGeom>
          </p:spPr>
          <p:txBody>
            <a:bodyPr anchor="ctr" rtlCol="false" tIns="50800" lIns="50800" bIns="50800" rIns="50800"/>
            <a:lstStyle/>
            <a:p>
              <a:pPr algn="ctr">
                <a:lnSpc>
                  <a:spcPts val="1953"/>
                </a:lnSpc>
              </a:pPr>
            </a:p>
          </p:txBody>
        </p:sp>
      </p:grpSp>
      <p:sp>
        <p:nvSpPr>
          <p:cNvPr name="Freeform 5" id="5"/>
          <p:cNvSpPr/>
          <p:nvPr/>
        </p:nvSpPr>
        <p:spPr>
          <a:xfrm flipH="false" flipV="false" rot="5400000">
            <a:off x="-2190468" y="3533497"/>
            <a:ext cx="7055979" cy="1500999"/>
          </a:xfrm>
          <a:custGeom>
            <a:avLst/>
            <a:gdLst/>
            <a:ahLst/>
            <a:cxnLst/>
            <a:rect r="r" b="b" t="t" l="l"/>
            <a:pathLst>
              <a:path h="1500999" w="7055979">
                <a:moveTo>
                  <a:pt x="0" y="0"/>
                </a:moveTo>
                <a:lnTo>
                  <a:pt x="7055979" y="0"/>
                </a:lnTo>
                <a:lnTo>
                  <a:pt x="7055979" y="1500999"/>
                </a:lnTo>
                <a:lnTo>
                  <a:pt x="0" y="1500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629396" y="7320148"/>
            <a:ext cx="3390464" cy="2391818"/>
          </a:xfrm>
          <a:custGeom>
            <a:avLst/>
            <a:gdLst/>
            <a:ahLst/>
            <a:cxnLst/>
            <a:rect r="r" b="b" t="t" l="l"/>
            <a:pathLst>
              <a:path h="2391818" w="3390464">
                <a:moveTo>
                  <a:pt x="0" y="0"/>
                </a:moveTo>
                <a:lnTo>
                  <a:pt x="3390464" y="0"/>
                </a:lnTo>
                <a:lnTo>
                  <a:pt x="3390464" y="2391819"/>
                </a:lnTo>
                <a:lnTo>
                  <a:pt x="0" y="23918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05580" y="3284110"/>
            <a:ext cx="17876840" cy="3263653"/>
          </a:xfrm>
          <a:prstGeom prst="rect">
            <a:avLst/>
          </a:prstGeom>
        </p:spPr>
        <p:txBody>
          <a:bodyPr anchor="t" rtlCol="false" tIns="0" lIns="0" bIns="0" rIns="0">
            <a:spAutoFit/>
          </a:bodyPr>
          <a:lstStyle/>
          <a:p>
            <a:pPr algn="ctr">
              <a:lnSpc>
                <a:spcPts val="12885"/>
              </a:lnSpc>
            </a:pPr>
            <a:r>
              <a:rPr lang="en-US" sz="11303">
                <a:solidFill>
                  <a:srgbClr val="FFFFFF"/>
                </a:solidFill>
                <a:latin typeface="Fredoka"/>
                <a:ea typeface="Fredoka"/>
                <a:cs typeface="Fredoka"/>
                <a:sym typeface="Fredoka"/>
              </a:rPr>
              <a:t>End </a:t>
            </a:r>
          </a:p>
          <a:p>
            <a:pPr algn="ctr">
              <a:lnSpc>
                <a:spcPts val="12885"/>
              </a:lnSpc>
            </a:pPr>
            <a:r>
              <a:rPr lang="en-US" sz="11303">
                <a:solidFill>
                  <a:srgbClr val="FFFFFF"/>
                </a:solidFill>
                <a:latin typeface="Fredoka"/>
                <a:ea typeface="Fredoka"/>
                <a:cs typeface="Fredoka"/>
                <a:sym typeface="Fredoka"/>
              </a:rPr>
              <a:t>of Presentation</a:t>
            </a:r>
          </a:p>
        </p:txBody>
      </p:sp>
      <p:sp>
        <p:nvSpPr>
          <p:cNvPr name="Freeform 8" id="8"/>
          <p:cNvSpPr/>
          <p:nvPr/>
        </p:nvSpPr>
        <p:spPr>
          <a:xfrm flipH="true" flipV="false" rot="-4749402">
            <a:off x="15753278" y="-389278"/>
            <a:ext cx="3012045" cy="3258526"/>
          </a:xfrm>
          <a:custGeom>
            <a:avLst/>
            <a:gdLst/>
            <a:ahLst/>
            <a:cxnLst/>
            <a:rect r="r" b="b" t="t" l="l"/>
            <a:pathLst>
              <a:path h="3258526" w="3012045">
                <a:moveTo>
                  <a:pt x="3012044" y="0"/>
                </a:moveTo>
                <a:lnTo>
                  <a:pt x="0" y="0"/>
                </a:lnTo>
                <a:lnTo>
                  <a:pt x="0" y="3258526"/>
                </a:lnTo>
                <a:lnTo>
                  <a:pt x="3012044" y="3258526"/>
                </a:lnTo>
                <a:lnTo>
                  <a:pt x="3012044" y="0"/>
                </a:lnTo>
                <a:close/>
              </a:path>
            </a:pathLst>
          </a:custGeom>
          <a:blipFill>
            <a:blip r:embed="rId6"/>
            <a:stretch>
              <a:fillRect l="0" t="0" r="0" b="0"/>
            </a:stretch>
          </a:blipFill>
        </p:spPr>
      </p:sp>
      <p:sp>
        <p:nvSpPr>
          <p:cNvPr name="Freeform 9" id="9"/>
          <p:cNvSpPr/>
          <p:nvPr/>
        </p:nvSpPr>
        <p:spPr>
          <a:xfrm flipH="false" flipV="false" rot="799847">
            <a:off x="-546478" y="8723278"/>
            <a:ext cx="3150356" cy="3127444"/>
          </a:xfrm>
          <a:custGeom>
            <a:avLst/>
            <a:gdLst/>
            <a:ahLst/>
            <a:cxnLst/>
            <a:rect r="r" b="b" t="t" l="l"/>
            <a:pathLst>
              <a:path h="3127444" w="3150356">
                <a:moveTo>
                  <a:pt x="0" y="0"/>
                </a:moveTo>
                <a:lnTo>
                  <a:pt x="3150356" y="0"/>
                </a:lnTo>
                <a:lnTo>
                  <a:pt x="3150356" y="3127444"/>
                </a:lnTo>
                <a:lnTo>
                  <a:pt x="0" y="3127444"/>
                </a:lnTo>
                <a:lnTo>
                  <a:pt x="0" y="0"/>
                </a:lnTo>
                <a:close/>
              </a:path>
            </a:pathLst>
          </a:custGeom>
          <a:blipFill>
            <a:blip r:embed="rId7"/>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DAGp9LL70wU</dc:identifier>
  <dcterms:modified xsi:type="dcterms:W3CDTF">2011-08-01T06:04:30Z</dcterms:modified>
  <cp:revision>1</cp:revision>
  <dc:title>Unit Converter</dc:title>
</cp:coreProperties>
</file>