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3" r:id="rId7"/>
    <p:sldId id="279" r:id="rId8"/>
    <p:sldId id="280" r:id="rId9"/>
    <p:sldId id="262" r:id="rId10"/>
    <p:sldId id="281"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2"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6/17/2020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6/17/2020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6/17/2020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33F5E7-2EDF-468B-9053-D7B952E533A8}"/>
              </a:ext>
            </a:extLst>
          </p:cNvPr>
          <p:cNvSpPr>
            <a:spLocks noGrp="1"/>
          </p:cNvSpPr>
          <p:nvPr>
            <p:ph type="ctrTitle"/>
          </p:nvPr>
        </p:nvSpPr>
        <p:spPr/>
        <p:txBody>
          <a:bodyPr/>
          <a:lstStyle/>
          <a:p>
            <a:r>
              <a:rPr lang="fr-FR" dirty="0"/>
              <a:t>UML</a:t>
            </a:r>
          </a:p>
        </p:txBody>
      </p:sp>
      <p:sp>
        <p:nvSpPr>
          <p:cNvPr id="3" name="Sous-titre 2">
            <a:extLst>
              <a:ext uri="{FF2B5EF4-FFF2-40B4-BE49-F238E27FC236}">
                <a16:creationId xmlns:a16="http://schemas.microsoft.com/office/drawing/2014/main" id="{E6BE0655-2A96-4859-A625-3CEE0A43EE3E}"/>
              </a:ext>
            </a:extLst>
          </p:cNvPr>
          <p:cNvSpPr>
            <a:spLocks noGrp="1"/>
          </p:cNvSpPr>
          <p:nvPr>
            <p:ph type="subTitle" idx="1"/>
          </p:nvPr>
        </p:nvSpPr>
        <p:spPr>
          <a:xfrm>
            <a:off x="8126963" y="5243804"/>
            <a:ext cx="2886845" cy="405202"/>
          </a:xfrm>
        </p:spPr>
        <p:txBody>
          <a:bodyPr>
            <a:normAutofit fontScale="70000" lnSpcReduction="20000"/>
          </a:bodyPr>
          <a:lstStyle/>
          <a:p>
            <a:r>
              <a:rPr lang="fr-FR" dirty="0"/>
              <a:t>Jérémy RICHARD, Léo PEYRE</a:t>
            </a:r>
          </a:p>
        </p:txBody>
      </p:sp>
    </p:spTree>
    <p:extLst>
      <p:ext uri="{BB962C8B-B14F-4D97-AF65-F5344CB8AC3E}">
        <p14:creationId xmlns:p14="http://schemas.microsoft.com/office/powerpoint/2010/main" val="506263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2FAA1E1B-1FD2-4F75-BE77-C7E91E7C69B5}"/>
              </a:ext>
            </a:extLst>
          </p:cNvPr>
          <p:cNvSpPr>
            <a:spLocks noGrp="1"/>
          </p:cNvSpPr>
          <p:nvPr>
            <p:ph type="title"/>
          </p:nvPr>
        </p:nvSpPr>
        <p:spPr>
          <a:xfrm>
            <a:off x="967902" y="1194180"/>
            <a:ext cx="3523938" cy="5020353"/>
          </a:xfrm>
        </p:spPr>
        <p:txBody>
          <a:bodyPr>
            <a:normAutofit/>
          </a:bodyPr>
          <a:lstStyle/>
          <a:p>
            <a:r>
              <a:rPr lang="fr-FR" dirty="0"/>
              <a:t>Diagramme de cas d’utilisation</a:t>
            </a:r>
          </a:p>
        </p:txBody>
      </p:sp>
      <p:sp>
        <p:nvSpPr>
          <p:cNvPr id="11" name="Rectangle 10">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Espace réservé du contenu 2">
            <a:extLst>
              <a:ext uri="{FF2B5EF4-FFF2-40B4-BE49-F238E27FC236}">
                <a16:creationId xmlns:a16="http://schemas.microsoft.com/office/drawing/2014/main" id="{CE6EC7CE-3655-4C83-A022-B426448DAB58}"/>
              </a:ext>
            </a:extLst>
          </p:cNvPr>
          <p:cNvPicPr>
            <a:picLocks noGrp="1" noChangeAspect="1"/>
          </p:cNvPicPr>
          <p:nvPr>
            <p:ph idx="1"/>
          </p:nvPr>
        </p:nvPicPr>
        <p:blipFill>
          <a:blip r:embed="rId2"/>
          <a:stretch>
            <a:fillRect/>
          </a:stretch>
        </p:blipFill>
        <p:spPr>
          <a:xfrm>
            <a:off x="4630995" y="518133"/>
            <a:ext cx="7406770" cy="5821733"/>
          </a:xfrm>
          <a:prstGeom prst="rect">
            <a:avLst/>
          </a:prstGeom>
        </p:spPr>
      </p:pic>
    </p:spTree>
    <p:extLst>
      <p:ext uri="{BB962C8B-B14F-4D97-AF65-F5344CB8AC3E}">
        <p14:creationId xmlns:p14="http://schemas.microsoft.com/office/powerpoint/2010/main" val="399569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57CEA99-4AAF-4D01-A292-92EEE624F0B9}"/>
              </a:ext>
            </a:extLst>
          </p:cNvPr>
          <p:cNvSpPr>
            <a:spLocks noGrp="1"/>
          </p:cNvSpPr>
          <p:nvPr>
            <p:ph type="title"/>
          </p:nvPr>
        </p:nvSpPr>
        <p:spPr>
          <a:xfrm>
            <a:off x="1150000" y="2872091"/>
            <a:ext cx="9612971" cy="1113818"/>
          </a:xfrm>
        </p:spPr>
        <p:txBody>
          <a:bodyPr/>
          <a:lstStyle/>
          <a:p>
            <a:pPr algn="ctr"/>
            <a:r>
              <a:rPr lang="fr-FR" dirty="0"/>
              <a:t>Diagramme d’activité</a:t>
            </a:r>
          </a:p>
        </p:txBody>
      </p:sp>
    </p:spTree>
    <p:extLst>
      <p:ext uri="{BB962C8B-B14F-4D97-AF65-F5344CB8AC3E}">
        <p14:creationId xmlns:p14="http://schemas.microsoft.com/office/powerpoint/2010/main" val="144435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137A68B-1C01-4B21-8F62-9F127D170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re 3">
            <a:extLst>
              <a:ext uri="{FF2B5EF4-FFF2-40B4-BE49-F238E27FC236}">
                <a16:creationId xmlns:a16="http://schemas.microsoft.com/office/drawing/2014/main" id="{D3724A3D-2ABA-4F67-9006-688C87EF2190}"/>
              </a:ext>
            </a:extLst>
          </p:cNvPr>
          <p:cNvSpPr>
            <a:spLocks noGrp="1"/>
          </p:cNvSpPr>
          <p:nvPr>
            <p:ph type="title"/>
          </p:nvPr>
        </p:nvSpPr>
        <p:spPr>
          <a:xfrm>
            <a:off x="125261" y="2411186"/>
            <a:ext cx="5178260" cy="2851478"/>
          </a:xfrm>
        </p:spPr>
        <p:txBody>
          <a:bodyPr>
            <a:noAutofit/>
          </a:bodyPr>
          <a:lstStyle/>
          <a:p>
            <a:r>
              <a:rPr lang="fr-FR" sz="4000" dirty="0"/>
              <a:t>Diagramme d’activité du processus de jeu</a:t>
            </a:r>
          </a:p>
        </p:txBody>
      </p:sp>
      <p:sp>
        <p:nvSpPr>
          <p:cNvPr id="15" name="Rectangle 14">
            <a:extLst>
              <a:ext uri="{FF2B5EF4-FFF2-40B4-BE49-F238E27FC236}">
                <a16:creationId xmlns:a16="http://schemas.microsoft.com/office/drawing/2014/main" id="{87BCBE98-69EA-40E7-B937-FCA553A58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a:extLst>
              <a:ext uri="{FF2B5EF4-FFF2-40B4-BE49-F238E27FC236}">
                <a16:creationId xmlns:a16="http://schemas.microsoft.com/office/drawing/2014/main" id="{7851F154-4307-461E-9CE2-3A8E17B2E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2120" y="0"/>
            <a:ext cx="665988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7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57CEA99-4AAF-4D01-A292-92EEE624F0B9}"/>
              </a:ext>
            </a:extLst>
          </p:cNvPr>
          <p:cNvSpPr>
            <a:spLocks noGrp="1"/>
          </p:cNvSpPr>
          <p:nvPr>
            <p:ph type="title"/>
          </p:nvPr>
        </p:nvSpPr>
        <p:spPr>
          <a:xfrm>
            <a:off x="1120817" y="2371116"/>
            <a:ext cx="9612971" cy="2115767"/>
          </a:xfrm>
        </p:spPr>
        <p:txBody>
          <a:bodyPr/>
          <a:lstStyle/>
          <a:p>
            <a:pPr algn="ctr"/>
            <a:r>
              <a:rPr lang="fr-FR" dirty="0"/>
              <a:t>Diagramme de cas d’utilisation</a:t>
            </a:r>
          </a:p>
        </p:txBody>
      </p:sp>
    </p:spTree>
    <p:extLst>
      <p:ext uri="{BB962C8B-B14F-4D97-AF65-F5344CB8AC3E}">
        <p14:creationId xmlns:p14="http://schemas.microsoft.com/office/powerpoint/2010/main" val="3169424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F2F2434-6971-4439-A2D5-0513E300EC65}"/>
              </a:ext>
            </a:extLst>
          </p:cNvPr>
          <p:cNvSpPr>
            <a:spLocks noGrp="1"/>
          </p:cNvSpPr>
          <p:nvPr>
            <p:ph type="title"/>
          </p:nvPr>
        </p:nvSpPr>
        <p:spPr/>
        <p:txBody>
          <a:bodyPr/>
          <a:lstStyle/>
          <a:p>
            <a:r>
              <a:rPr lang="fr-FR" dirty="0"/>
              <a:t>Présentation </a:t>
            </a:r>
          </a:p>
        </p:txBody>
      </p:sp>
      <p:sp>
        <p:nvSpPr>
          <p:cNvPr id="5" name="Espace réservé du contenu 4">
            <a:extLst>
              <a:ext uri="{FF2B5EF4-FFF2-40B4-BE49-F238E27FC236}">
                <a16:creationId xmlns:a16="http://schemas.microsoft.com/office/drawing/2014/main" id="{E37069CB-7896-4CDC-8DC9-2DFAC0861735}"/>
              </a:ext>
            </a:extLst>
          </p:cNvPr>
          <p:cNvSpPr>
            <a:spLocks noGrp="1"/>
          </p:cNvSpPr>
          <p:nvPr>
            <p:ph idx="1"/>
          </p:nvPr>
        </p:nvSpPr>
        <p:spPr>
          <a:xfrm>
            <a:off x="1371600" y="1726163"/>
            <a:ext cx="9601200" cy="4721289"/>
          </a:xfrm>
        </p:spPr>
        <p:txBody>
          <a:bodyPr>
            <a:normAutofit/>
          </a:bodyPr>
          <a:lstStyle/>
          <a:p>
            <a:r>
              <a:rPr lang="fr-FR" i="1" dirty="0"/>
              <a:t>L’utilisateur initialise le jeu, il consulte le menu principal et peut si il souhaite lancer une des options proposées. Les options proposées sont les suivantes : </a:t>
            </a:r>
          </a:p>
          <a:p>
            <a:pPr lvl="1"/>
            <a:r>
              <a:rPr lang="fr-FR" dirty="0"/>
              <a:t>Nouvelle partie, l’utilisateur initialise une nouvelle partie du jeu vidéo .</a:t>
            </a:r>
          </a:p>
          <a:p>
            <a:pPr lvl="1"/>
            <a:r>
              <a:rPr lang="fr-FR" dirty="0"/>
              <a:t>Charger une partie, l’utilisateur charge la dernière partie qu’il a sauvegardé.</a:t>
            </a:r>
          </a:p>
          <a:p>
            <a:pPr lvl="1"/>
            <a:r>
              <a:rPr lang="fr-FR" dirty="0"/>
              <a:t>Instructions, l’utilisateurs consulte les différentes instructions pour comprendre le fonctionnement du jeu vidéo. </a:t>
            </a:r>
          </a:p>
          <a:p>
            <a:pPr lvl="1"/>
            <a:r>
              <a:rPr lang="fr-FR" dirty="0"/>
              <a:t>Magasin, l’utilisateur consulte le magasin ou il peut booster ces capacités avant de lancer une nouvelle partie. </a:t>
            </a:r>
          </a:p>
          <a:p>
            <a:r>
              <a:rPr lang="fr-FR" i="1" dirty="0"/>
              <a:t>Lorsque l’utilisateur créé ou charge une partie il pourra tirer, se déplacer afin de détruire des ennemies et gagner des points qui lui permettront par la suite d’acheter des améliorations avant une nouvelle partie. Un système de package est aussi mis en place, en effet des packages peuvent apparaitre et une fois détruit ils confèrent un bonus ou un malus aléatoirement à l’utilisateur.  </a:t>
            </a:r>
            <a:endParaRPr lang="fr-FR" dirty="0"/>
          </a:p>
        </p:txBody>
      </p:sp>
    </p:spTree>
    <p:extLst>
      <p:ext uri="{BB962C8B-B14F-4D97-AF65-F5344CB8AC3E}">
        <p14:creationId xmlns:p14="http://schemas.microsoft.com/office/powerpoint/2010/main" val="2461413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DF02BD-1E34-4FC0-9D51-C2B0F14CABD6}"/>
              </a:ext>
            </a:extLst>
          </p:cNvPr>
          <p:cNvSpPr>
            <a:spLocks noGrp="1"/>
          </p:cNvSpPr>
          <p:nvPr>
            <p:ph type="title"/>
          </p:nvPr>
        </p:nvSpPr>
        <p:spPr/>
        <p:txBody>
          <a:bodyPr/>
          <a:lstStyle/>
          <a:p>
            <a:pPr algn="ctr"/>
            <a:r>
              <a:rPr lang="fr-FR" dirty="0"/>
              <a:t>Spécification des cas d’utilisation</a:t>
            </a:r>
            <a:br>
              <a:rPr lang="fr-FR" dirty="0"/>
            </a:br>
            <a:r>
              <a:rPr lang="fr-FR" dirty="0"/>
              <a:t>Consulter le menu </a:t>
            </a:r>
          </a:p>
        </p:txBody>
      </p:sp>
      <p:sp>
        <p:nvSpPr>
          <p:cNvPr id="3" name="Espace réservé du contenu 2">
            <a:extLst>
              <a:ext uri="{FF2B5EF4-FFF2-40B4-BE49-F238E27FC236}">
                <a16:creationId xmlns:a16="http://schemas.microsoft.com/office/drawing/2014/main" id="{60CEE7AE-F29F-4349-A8E4-437F60A758B5}"/>
              </a:ext>
            </a:extLst>
          </p:cNvPr>
          <p:cNvSpPr>
            <a:spLocks noGrp="1"/>
          </p:cNvSpPr>
          <p:nvPr>
            <p:ph idx="1"/>
          </p:nvPr>
        </p:nvSpPr>
        <p:spPr/>
        <p:txBody>
          <a:bodyPr>
            <a:normAutofit/>
          </a:bodyPr>
          <a:lstStyle/>
          <a:p>
            <a:pPr marL="0" indent="0">
              <a:buNone/>
            </a:pPr>
            <a:r>
              <a:rPr lang="fr-FR" b="1" u="sng" dirty="0"/>
              <a:t>Joueur :</a:t>
            </a:r>
            <a:r>
              <a:rPr lang="fr-FR" i="1" dirty="0"/>
              <a:t> Utilisateur</a:t>
            </a:r>
            <a:endParaRPr lang="fr-FR" dirty="0"/>
          </a:p>
          <a:p>
            <a:pPr marL="0" indent="0">
              <a:lnSpc>
                <a:spcPct val="160000"/>
              </a:lnSpc>
              <a:buNone/>
            </a:pPr>
            <a:r>
              <a:rPr lang="fr-FR" b="1" u="sng" dirty="0"/>
              <a:t>Nom du cas d’utilisation :</a:t>
            </a:r>
            <a:r>
              <a:rPr lang="fr-FR" dirty="0"/>
              <a:t> Consulter le menu </a:t>
            </a:r>
          </a:p>
          <a:p>
            <a:pPr marL="0" indent="0">
              <a:lnSpc>
                <a:spcPct val="170000"/>
              </a:lnSpc>
              <a:buNone/>
            </a:pPr>
            <a:r>
              <a:rPr lang="fr-FR" b="1" u="sng" dirty="0"/>
              <a:t>Brève description : </a:t>
            </a:r>
            <a:r>
              <a:rPr lang="fr-FR" dirty="0"/>
              <a:t>L’utilisateur consulte le menu principal du jeu avant de lancer une partie. </a:t>
            </a:r>
          </a:p>
          <a:p>
            <a:pPr marL="0" indent="0">
              <a:lnSpc>
                <a:spcPct val="160000"/>
              </a:lnSpc>
              <a:buNone/>
            </a:pPr>
            <a:r>
              <a:rPr lang="fr-FR" b="1" u="sng" dirty="0"/>
              <a:t>Acteur :</a:t>
            </a:r>
            <a:r>
              <a:rPr lang="fr-FR" b="1" dirty="0"/>
              <a:t> </a:t>
            </a:r>
            <a:r>
              <a:rPr lang="fr-FR" dirty="0"/>
              <a:t>Joueur/</a:t>
            </a:r>
            <a:r>
              <a:rPr lang="fr-FR" i="1" dirty="0"/>
              <a:t>Utilisateur</a:t>
            </a:r>
            <a:endParaRPr lang="fr-FR" dirty="0"/>
          </a:p>
        </p:txBody>
      </p:sp>
    </p:spTree>
    <p:extLst>
      <p:ext uri="{BB962C8B-B14F-4D97-AF65-F5344CB8AC3E}">
        <p14:creationId xmlns:p14="http://schemas.microsoft.com/office/powerpoint/2010/main" val="77362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DF02BD-1E34-4FC0-9D51-C2B0F14CABD6}"/>
              </a:ext>
            </a:extLst>
          </p:cNvPr>
          <p:cNvSpPr>
            <a:spLocks noGrp="1"/>
          </p:cNvSpPr>
          <p:nvPr>
            <p:ph type="title"/>
          </p:nvPr>
        </p:nvSpPr>
        <p:spPr/>
        <p:txBody>
          <a:bodyPr/>
          <a:lstStyle/>
          <a:p>
            <a:r>
              <a:rPr lang="fr-FR" dirty="0"/>
              <a:t>Spécification des cas d’utilisation</a:t>
            </a:r>
          </a:p>
        </p:txBody>
      </p:sp>
      <p:sp>
        <p:nvSpPr>
          <p:cNvPr id="3" name="Espace réservé du contenu 2">
            <a:extLst>
              <a:ext uri="{FF2B5EF4-FFF2-40B4-BE49-F238E27FC236}">
                <a16:creationId xmlns:a16="http://schemas.microsoft.com/office/drawing/2014/main" id="{60CEE7AE-F29F-4349-A8E4-437F60A758B5}"/>
              </a:ext>
            </a:extLst>
          </p:cNvPr>
          <p:cNvSpPr>
            <a:spLocks noGrp="1"/>
          </p:cNvSpPr>
          <p:nvPr>
            <p:ph idx="1"/>
          </p:nvPr>
        </p:nvSpPr>
        <p:spPr/>
        <p:txBody>
          <a:bodyPr>
            <a:normAutofit/>
          </a:bodyPr>
          <a:lstStyle/>
          <a:p>
            <a:pPr marL="0" indent="0">
              <a:buNone/>
            </a:pPr>
            <a:r>
              <a:rPr lang="fr-FR" b="1" u="sng" dirty="0"/>
              <a:t>Scénario principal :</a:t>
            </a:r>
            <a:endParaRPr lang="fr-FR" dirty="0"/>
          </a:p>
          <a:p>
            <a:pPr lvl="2" fontAlgn="base">
              <a:buFont typeface="+mj-lt"/>
              <a:buAutoNum type="arabicPeriod"/>
            </a:pPr>
            <a:r>
              <a:rPr lang="fr-FR" dirty="0"/>
              <a:t>L’utilisateur initialise le jeu</a:t>
            </a:r>
          </a:p>
          <a:p>
            <a:pPr lvl="2" fontAlgn="base">
              <a:buFont typeface="+mj-lt"/>
              <a:buAutoNum type="arabicPeriod"/>
            </a:pPr>
            <a:r>
              <a:rPr lang="fr-FR" dirty="0"/>
              <a:t>L’utilisateur consulte le menu </a:t>
            </a:r>
          </a:p>
          <a:p>
            <a:pPr lvl="2" fontAlgn="base">
              <a:buFont typeface="+mj-lt"/>
              <a:buAutoNum type="arabicPeriod"/>
            </a:pPr>
            <a:r>
              <a:rPr lang="fr-FR" dirty="0"/>
              <a:t>L’utilisateur choisi l’une des options du menu </a:t>
            </a:r>
          </a:p>
        </p:txBody>
      </p:sp>
    </p:spTree>
    <p:extLst>
      <p:ext uri="{BB962C8B-B14F-4D97-AF65-F5344CB8AC3E}">
        <p14:creationId xmlns:p14="http://schemas.microsoft.com/office/powerpoint/2010/main" val="2213581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2FAA1E1B-1FD2-4F75-BE77-C7E91E7C69B5}"/>
              </a:ext>
            </a:extLst>
          </p:cNvPr>
          <p:cNvSpPr>
            <a:spLocks noGrp="1"/>
          </p:cNvSpPr>
          <p:nvPr>
            <p:ph type="title"/>
          </p:nvPr>
        </p:nvSpPr>
        <p:spPr>
          <a:xfrm>
            <a:off x="967902" y="1194180"/>
            <a:ext cx="3523938" cy="5020353"/>
          </a:xfrm>
        </p:spPr>
        <p:txBody>
          <a:bodyPr>
            <a:normAutofit/>
          </a:bodyPr>
          <a:lstStyle/>
          <a:p>
            <a:r>
              <a:rPr lang="fr-FR" dirty="0"/>
              <a:t>Diagramme de cas d’utilisation</a:t>
            </a:r>
          </a:p>
        </p:txBody>
      </p:sp>
      <p:sp>
        <p:nvSpPr>
          <p:cNvPr id="11" name="Rectangle 10">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30" name="Picture 6">
            <a:extLst>
              <a:ext uri="{FF2B5EF4-FFF2-40B4-BE49-F238E27FC236}">
                <a16:creationId xmlns:a16="http://schemas.microsoft.com/office/drawing/2014/main" id="{F2F7A95D-B8E3-47DE-B94B-5C402D2AE4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53047" y="454363"/>
            <a:ext cx="7103200" cy="6221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76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DF02BD-1E34-4FC0-9D51-C2B0F14CABD6}"/>
              </a:ext>
            </a:extLst>
          </p:cNvPr>
          <p:cNvSpPr>
            <a:spLocks noGrp="1"/>
          </p:cNvSpPr>
          <p:nvPr>
            <p:ph type="title"/>
          </p:nvPr>
        </p:nvSpPr>
        <p:spPr/>
        <p:txBody>
          <a:bodyPr/>
          <a:lstStyle/>
          <a:p>
            <a:pPr algn="ctr"/>
            <a:r>
              <a:rPr lang="fr-FR" dirty="0"/>
              <a:t>Spécification des cas d’utilisation</a:t>
            </a:r>
            <a:br>
              <a:rPr lang="fr-FR" dirty="0"/>
            </a:br>
            <a:r>
              <a:rPr lang="fr-FR" dirty="0"/>
              <a:t>Initialiser une partie</a:t>
            </a:r>
          </a:p>
        </p:txBody>
      </p:sp>
      <p:sp>
        <p:nvSpPr>
          <p:cNvPr id="3" name="Espace réservé du contenu 2">
            <a:extLst>
              <a:ext uri="{FF2B5EF4-FFF2-40B4-BE49-F238E27FC236}">
                <a16:creationId xmlns:a16="http://schemas.microsoft.com/office/drawing/2014/main" id="{60CEE7AE-F29F-4349-A8E4-437F60A758B5}"/>
              </a:ext>
            </a:extLst>
          </p:cNvPr>
          <p:cNvSpPr>
            <a:spLocks noGrp="1"/>
          </p:cNvSpPr>
          <p:nvPr>
            <p:ph idx="1"/>
          </p:nvPr>
        </p:nvSpPr>
        <p:spPr/>
        <p:txBody>
          <a:bodyPr>
            <a:normAutofit/>
          </a:bodyPr>
          <a:lstStyle/>
          <a:p>
            <a:pPr marL="0" indent="0">
              <a:buNone/>
            </a:pPr>
            <a:r>
              <a:rPr lang="fr-FR" b="1" u="sng" dirty="0"/>
              <a:t>Joueur :</a:t>
            </a:r>
            <a:r>
              <a:rPr lang="fr-FR" i="1" dirty="0"/>
              <a:t> Utilisateur</a:t>
            </a:r>
            <a:endParaRPr lang="fr-FR" dirty="0"/>
          </a:p>
          <a:p>
            <a:pPr marL="0" indent="0">
              <a:lnSpc>
                <a:spcPct val="160000"/>
              </a:lnSpc>
              <a:buNone/>
            </a:pPr>
            <a:r>
              <a:rPr lang="fr-FR" b="1" u="sng" dirty="0"/>
              <a:t>Nom du cas d’utilisation :</a:t>
            </a:r>
            <a:r>
              <a:rPr lang="fr-FR" dirty="0"/>
              <a:t> Initialiser une partie</a:t>
            </a:r>
          </a:p>
          <a:p>
            <a:pPr marL="0" indent="0">
              <a:lnSpc>
                <a:spcPct val="170000"/>
              </a:lnSpc>
              <a:buNone/>
            </a:pPr>
            <a:r>
              <a:rPr lang="fr-FR" b="1" u="sng" dirty="0"/>
              <a:t>Brève description : </a:t>
            </a:r>
            <a:r>
              <a:rPr lang="fr-FR" dirty="0"/>
              <a:t>L’utilisateur a consulté le menu principal et initialise une nouvelle partie de jeu</a:t>
            </a:r>
          </a:p>
          <a:p>
            <a:pPr marL="0" indent="0">
              <a:lnSpc>
                <a:spcPct val="160000"/>
              </a:lnSpc>
              <a:buNone/>
            </a:pPr>
            <a:r>
              <a:rPr lang="fr-FR" b="1" u="sng" dirty="0"/>
              <a:t>Acteur :</a:t>
            </a:r>
            <a:r>
              <a:rPr lang="fr-FR" b="1" dirty="0"/>
              <a:t> </a:t>
            </a:r>
            <a:r>
              <a:rPr lang="fr-FR" dirty="0"/>
              <a:t>Joueur/</a:t>
            </a:r>
            <a:r>
              <a:rPr lang="fr-FR" i="1" dirty="0"/>
              <a:t>Utilisateur</a:t>
            </a:r>
            <a:endParaRPr lang="fr-FR" dirty="0"/>
          </a:p>
        </p:txBody>
      </p:sp>
    </p:spTree>
    <p:extLst>
      <p:ext uri="{BB962C8B-B14F-4D97-AF65-F5344CB8AC3E}">
        <p14:creationId xmlns:p14="http://schemas.microsoft.com/office/powerpoint/2010/main" val="1388836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DF02BD-1E34-4FC0-9D51-C2B0F14CABD6}"/>
              </a:ext>
            </a:extLst>
          </p:cNvPr>
          <p:cNvSpPr>
            <a:spLocks noGrp="1"/>
          </p:cNvSpPr>
          <p:nvPr>
            <p:ph type="title"/>
          </p:nvPr>
        </p:nvSpPr>
        <p:spPr/>
        <p:txBody>
          <a:bodyPr/>
          <a:lstStyle/>
          <a:p>
            <a:r>
              <a:rPr lang="fr-FR" dirty="0"/>
              <a:t>Spécification des cas d’utilisation</a:t>
            </a:r>
          </a:p>
        </p:txBody>
      </p:sp>
      <p:sp>
        <p:nvSpPr>
          <p:cNvPr id="3" name="Espace réservé du contenu 2">
            <a:extLst>
              <a:ext uri="{FF2B5EF4-FFF2-40B4-BE49-F238E27FC236}">
                <a16:creationId xmlns:a16="http://schemas.microsoft.com/office/drawing/2014/main" id="{60CEE7AE-F29F-4349-A8E4-437F60A758B5}"/>
              </a:ext>
            </a:extLst>
          </p:cNvPr>
          <p:cNvSpPr>
            <a:spLocks noGrp="1"/>
          </p:cNvSpPr>
          <p:nvPr>
            <p:ph idx="1"/>
          </p:nvPr>
        </p:nvSpPr>
        <p:spPr/>
        <p:txBody>
          <a:bodyPr>
            <a:normAutofit/>
          </a:bodyPr>
          <a:lstStyle/>
          <a:p>
            <a:pPr marL="0" indent="0">
              <a:buNone/>
            </a:pPr>
            <a:r>
              <a:rPr lang="fr-FR" b="1" u="sng" dirty="0"/>
              <a:t>Scénario principal :</a:t>
            </a:r>
          </a:p>
          <a:p>
            <a:pPr marL="987552" lvl="1" indent="-457200">
              <a:buFont typeface="+mj-lt"/>
              <a:buAutoNum type="arabicPeriod"/>
            </a:pPr>
            <a:r>
              <a:rPr lang="fr-FR" dirty="0"/>
              <a:t>L’utilisateur consulte le menu principal</a:t>
            </a:r>
          </a:p>
          <a:p>
            <a:pPr marL="987552" lvl="1" indent="-457200">
              <a:buFont typeface="+mj-lt"/>
              <a:buAutoNum type="arabicPeriod"/>
            </a:pPr>
            <a:r>
              <a:rPr lang="fr-FR" dirty="0"/>
              <a:t>L’utilisateur choisit d’initialiser une partie (nouvelle ou chargée)</a:t>
            </a:r>
          </a:p>
          <a:p>
            <a:pPr marL="987552" lvl="1" indent="-457200">
              <a:buFont typeface="+mj-lt"/>
              <a:buAutoNum type="arabicPeriod"/>
            </a:pPr>
            <a:r>
              <a:rPr lang="fr-FR" dirty="0"/>
              <a:t>La partie se lance en initialisant l’ensemble des éléments du jeu </a:t>
            </a:r>
          </a:p>
          <a:p>
            <a:pPr marL="987552" lvl="1" indent="-457200">
              <a:buFont typeface="+mj-lt"/>
              <a:buAutoNum type="arabicPeriod"/>
            </a:pPr>
            <a:r>
              <a:rPr lang="fr-FR" dirty="0"/>
              <a:t>L’utilisateur se déplace / tire </a:t>
            </a:r>
          </a:p>
          <a:p>
            <a:pPr marL="987552" lvl="1" indent="-457200">
              <a:buFont typeface="+mj-lt"/>
              <a:buAutoNum type="arabicPeriod"/>
            </a:pPr>
            <a:r>
              <a:rPr lang="fr-FR" dirty="0"/>
              <a:t>L’utilisateur détruit des ennemis et gagne des points </a:t>
            </a:r>
          </a:p>
          <a:p>
            <a:pPr marL="987552" lvl="1" indent="-457200">
              <a:buFont typeface="+mj-lt"/>
              <a:buAutoNum type="arabicPeriod"/>
            </a:pPr>
            <a:r>
              <a:rPr lang="fr-FR" dirty="0"/>
              <a:t>L’utilisateur sauvegarde ou perd la partie </a:t>
            </a:r>
          </a:p>
          <a:p>
            <a:pPr marL="987552" lvl="1" indent="-457200">
              <a:buFont typeface="+mj-lt"/>
              <a:buAutoNum type="arabicPeriod"/>
            </a:pPr>
            <a:r>
              <a:rPr lang="fr-FR" dirty="0"/>
              <a:t>Si l’utilisateur sauvegarde et qu’une sauvegarde existe déjà elle est écrasée par la nouvelle sauvegarde </a:t>
            </a:r>
          </a:p>
          <a:p>
            <a:pPr marL="987552" lvl="1" indent="-457200">
              <a:buFont typeface="+mj-lt"/>
              <a:buAutoNum type="arabicPeriod"/>
            </a:pPr>
            <a:endParaRPr lang="fr-FR" dirty="0"/>
          </a:p>
        </p:txBody>
      </p:sp>
    </p:spTree>
    <p:extLst>
      <p:ext uri="{BB962C8B-B14F-4D97-AF65-F5344CB8AC3E}">
        <p14:creationId xmlns:p14="http://schemas.microsoft.com/office/powerpoint/2010/main" val="170058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DF02BD-1E34-4FC0-9D51-C2B0F14CABD6}"/>
              </a:ext>
            </a:extLst>
          </p:cNvPr>
          <p:cNvSpPr>
            <a:spLocks noGrp="1"/>
          </p:cNvSpPr>
          <p:nvPr>
            <p:ph type="title"/>
          </p:nvPr>
        </p:nvSpPr>
        <p:spPr/>
        <p:txBody>
          <a:bodyPr/>
          <a:lstStyle/>
          <a:p>
            <a:r>
              <a:rPr lang="fr-FR" dirty="0"/>
              <a:t>Spécification des cas d’utilisation</a:t>
            </a:r>
          </a:p>
        </p:txBody>
      </p:sp>
      <p:sp>
        <p:nvSpPr>
          <p:cNvPr id="3" name="Espace réservé du contenu 2">
            <a:extLst>
              <a:ext uri="{FF2B5EF4-FFF2-40B4-BE49-F238E27FC236}">
                <a16:creationId xmlns:a16="http://schemas.microsoft.com/office/drawing/2014/main" id="{60CEE7AE-F29F-4349-A8E4-437F60A758B5}"/>
              </a:ext>
            </a:extLst>
          </p:cNvPr>
          <p:cNvSpPr>
            <a:spLocks noGrp="1"/>
          </p:cNvSpPr>
          <p:nvPr>
            <p:ph idx="1"/>
          </p:nvPr>
        </p:nvSpPr>
        <p:spPr/>
        <p:txBody>
          <a:bodyPr>
            <a:normAutofit/>
          </a:bodyPr>
          <a:lstStyle/>
          <a:p>
            <a:pPr marL="0" indent="0">
              <a:buNone/>
            </a:pPr>
            <a:r>
              <a:rPr lang="fr-FR" b="1" u="sng" dirty="0"/>
              <a:t>Variantes, cas d’erreur :</a:t>
            </a:r>
            <a:endParaRPr lang="fr-FR" dirty="0"/>
          </a:p>
          <a:p>
            <a:pPr marL="530352" lvl="1" indent="0" fontAlgn="base">
              <a:buNone/>
            </a:pPr>
            <a:r>
              <a:rPr lang="fr-FR" b="1" i="1" dirty="0"/>
              <a:t>L’utilisateur sauvegarde sa partie </a:t>
            </a:r>
            <a:endParaRPr lang="fr-FR" dirty="0"/>
          </a:p>
          <a:p>
            <a:pPr lvl="2" fontAlgn="base">
              <a:buFont typeface="Arial" panose="020B0604020202020204" pitchFamily="34" charset="0"/>
              <a:buChar char="•"/>
            </a:pPr>
            <a:r>
              <a:rPr lang="fr-FR" dirty="0"/>
              <a:t>L’utilisateur est redirigé vers le menu principal </a:t>
            </a:r>
          </a:p>
          <a:p>
            <a:pPr lvl="3" fontAlgn="base">
              <a:buFont typeface="Arial" panose="020B0604020202020204" pitchFamily="34" charset="0"/>
              <a:buChar char="•"/>
            </a:pPr>
            <a:r>
              <a:rPr lang="fr-FR" i="1" dirty="0"/>
              <a:t>Retour à l’étape 1</a:t>
            </a:r>
          </a:p>
          <a:p>
            <a:pPr marL="530352" lvl="1" indent="0" fontAlgn="base">
              <a:buNone/>
            </a:pPr>
            <a:r>
              <a:rPr lang="fr-FR" b="1" i="1" dirty="0"/>
              <a:t>L’utilisateur charge une partie mais ne possède pas de sauvegarde</a:t>
            </a:r>
          </a:p>
          <a:p>
            <a:pPr lvl="2" fontAlgn="base">
              <a:buFont typeface="Arial" panose="020B0604020202020204" pitchFamily="34" charset="0"/>
              <a:buChar char="•"/>
            </a:pPr>
            <a:r>
              <a:rPr lang="fr-FR" dirty="0"/>
              <a:t>Une nouvelle partie va être créé </a:t>
            </a:r>
          </a:p>
          <a:p>
            <a:pPr lvl="3" fontAlgn="base">
              <a:buFont typeface="Arial" panose="020B0604020202020204" pitchFamily="34" charset="0"/>
              <a:buChar char="•"/>
            </a:pPr>
            <a:r>
              <a:rPr lang="fr-FR" dirty="0"/>
              <a:t>Retour à l’étape 2</a:t>
            </a:r>
          </a:p>
          <a:p>
            <a:pPr marL="1444752" lvl="3" indent="0" fontAlgn="base">
              <a:buNone/>
            </a:pPr>
            <a:endParaRPr lang="fr-FR" i="1" dirty="0"/>
          </a:p>
        </p:txBody>
      </p:sp>
    </p:spTree>
    <p:extLst>
      <p:ext uri="{BB962C8B-B14F-4D97-AF65-F5344CB8AC3E}">
        <p14:creationId xmlns:p14="http://schemas.microsoft.com/office/powerpoint/2010/main" val="2739016006"/>
      </p:ext>
    </p:extLst>
  </p:cSld>
  <p:clrMapOvr>
    <a:masterClrMapping/>
  </p:clrMapOvr>
</p:sld>
</file>

<file path=ppt/theme/theme1.xml><?xml version="1.0" encoding="utf-8"?>
<a:theme xmlns:a="http://schemas.openxmlformats.org/drawingml/2006/main" name="Cadrage">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otalTime>72</TotalTime>
  <Words>394</Words>
  <Application>Microsoft Office PowerPoint</Application>
  <PresentationFormat>Grand écran</PresentationFormat>
  <Paragraphs>46</Paragraphs>
  <Slides>12</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12</vt:i4>
      </vt:variant>
    </vt:vector>
  </HeadingPairs>
  <TitlesOfParts>
    <vt:vector size="15" baseType="lpstr">
      <vt:lpstr>Arial</vt:lpstr>
      <vt:lpstr>Franklin Gothic Book</vt:lpstr>
      <vt:lpstr>Cadrage</vt:lpstr>
      <vt:lpstr>UML</vt:lpstr>
      <vt:lpstr>Diagramme de cas d’utilisation</vt:lpstr>
      <vt:lpstr>Présentation </vt:lpstr>
      <vt:lpstr>Spécification des cas d’utilisation Consulter le menu </vt:lpstr>
      <vt:lpstr>Spécification des cas d’utilisation</vt:lpstr>
      <vt:lpstr>Diagramme de cas d’utilisation</vt:lpstr>
      <vt:lpstr>Spécification des cas d’utilisation Initialiser une partie</vt:lpstr>
      <vt:lpstr>Spécification des cas d’utilisation</vt:lpstr>
      <vt:lpstr>Spécification des cas d’utilisation</vt:lpstr>
      <vt:lpstr>Diagramme de cas d’utilisation</vt:lpstr>
      <vt:lpstr>Diagramme d’activité</vt:lpstr>
      <vt:lpstr>Diagramme d’activité du processus de jeu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creator>RICHARD Jérémy</dc:creator>
  <cp:lastModifiedBy>RICHARD Jérémy</cp:lastModifiedBy>
  <cp:revision>6</cp:revision>
  <dcterms:created xsi:type="dcterms:W3CDTF">2020-06-17T17:25:22Z</dcterms:created>
  <dcterms:modified xsi:type="dcterms:W3CDTF">2020-06-17T20:53:51Z</dcterms:modified>
</cp:coreProperties>
</file>