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0" r:id="rId4"/>
    <p:sldId id="262" r:id="rId5"/>
    <p:sldId id="263" r:id="rId6"/>
    <p:sldId id="264" r:id="rId7"/>
    <p:sldId id="266" r:id="rId8"/>
    <p:sldId id="267" r:id="rId9"/>
    <p:sldId id="268" r:id="rId10"/>
    <p:sldId id="269" r:id="rId11"/>
    <p:sldId id="270" r:id="rId12"/>
    <p:sldId id="271" r:id="rId13"/>
    <p:sldId id="272" r:id="rId14"/>
    <p:sldId id="273" r:id="rId15"/>
    <p:sldId id="26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54"/>
    <a:srgbClr val="40407A"/>
    <a:srgbClr val="E35072"/>
    <a:srgbClr val="43164C"/>
    <a:srgbClr val="FE606F"/>
    <a:srgbClr val="222F3E"/>
    <a:srgbClr val="10AC84"/>
    <a:srgbClr val="1DD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4FFC5-E717-4417-B916-6E506B856CE1}" type="datetimeFigureOut">
              <a:rPr lang="fr-FR" smtClean="0"/>
              <a:t>18/06/2020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BA0D3-8175-4E5E-ABBD-B1CC6C79E8CE}" type="slidenum">
              <a:rPr lang="fr-FR" smtClean="0"/>
              <a:t>‹N°›</a:t>
            </a:fld>
            <a:endParaRPr lang="fr-FR"/>
          </a:p>
        </p:txBody>
      </p:sp>
    </p:spTree>
    <p:extLst>
      <p:ext uri="{BB962C8B-B14F-4D97-AF65-F5344CB8AC3E}">
        <p14:creationId xmlns:p14="http://schemas.microsoft.com/office/powerpoint/2010/main" val="362141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3937-4B3E-4529-AEAA-42125AF1CD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232E183-DFE7-4292-89E8-7348969A1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5B6464E-9093-4B1A-B376-5476A5762E2D}"/>
              </a:ext>
            </a:extLst>
          </p:cNvPr>
          <p:cNvSpPr>
            <a:spLocks noGrp="1"/>
          </p:cNvSpPr>
          <p:nvPr>
            <p:ph type="dt" sz="half" idx="10"/>
          </p:nvPr>
        </p:nvSpPr>
        <p:spPr/>
        <p:txBody>
          <a:bodyPr/>
          <a:lstStyle/>
          <a:p>
            <a:fld id="{1B1AB438-BB63-4207-A539-5545FCD66010}" type="datetime1">
              <a:rPr lang="fr-FR" smtClean="0"/>
              <a:t>18/06/2020</a:t>
            </a:fld>
            <a:endParaRPr lang="fr-FR"/>
          </a:p>
        </p:txBody>
      </p:sp>
      <p:sp>
        <p:nvSpPr>
          <p:cNvPr id="5" name="Espace réservé du pied de page 4">
            <a:extLst>
              <a:ext uri="{FF2B5EF4-FFF2-40B4-BE49-F238E27FC236}">
                <a16:creationId xmlns:a16="http://schemas.microsoft.com/office/drawing/2014/main" id="{3096427A-FC0C-4E4E-9282-0506C92F1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B11A94-103E-4CF0-AFBA-64C86B962C92}"/>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312616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7C91DA-2AFB-4B24-814D-B9F5F48BFDE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2B80342-D380-467D-B030-9CA700527FB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A9C774-FFC3-49B6-86AF-72C218EA7B32}"/>
              </a:ext>
            </a:extLst>
          </p:cNvPr>
          <p:cNvSpPr>
            <a:spLocks noGrp="1"/>
          </p:cNvSpPr>
          <p:nvPr>
            <p:ph type="dt" sz="half" idx="10"/>
          </p:nvPr>
        </p:nvSpPr>
        <p:spPr/>
        <p:txBody>
          <a:bodyPr/>
          <a:lstStyle/>
          <a:p>
            <a:fld id="{6CA886F4-C5A3-4FB8-9B2E-5E84AD3DC177}" type="datetime1">
              <a:rPr lang="fr-FR" smtClean="0"/>
              <a:t>18/06/2020</a:t>
            </a:fld>
            <a:endParaRPr lang="fr-FR"/>
          </a:p>
        </p:txBody>
      </p:sp>
      <p:sp>
        <p:nvSpPr>
          <p:cNvPr id="5" name="Espace réservé du pied de page 4">
            <a:extLst>
              <a:ext uri="{FF2B5EF4-FFF2-40B4-BE49-F238E27FC236}">
                <a16:creationId xmlns:a16="http://schemas.microsoft.com/office/drawing/2014/main" id="{FE1E3619-C19C-4038-94C5-638D304A05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6E03493-EAFF-4FA6-BA8E-1835E9EA28D5}"/>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400613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F2E5F8-DB5F-45C9-94E8-9DF3659E9BD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2248453-A417-44A3-B747-171A75D1C4F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8D8615-C477-4177-B5F7-D9D7D21B561A}"/>
              </a:ext>
            </a:extLst>
          </p:cNvPr>
          <p:cNvSpPr>
            <a:spLocks noGrp="1"/>
          </p:cNvSpPr>
          <p:nvPr>
            <p:ph type="dt" sz="half" idx="10"/>
          </p:nvPr>
        </p:nvSpPr>
        <p:spPr/>
        <p:txBody>
          <a:bodyPr/>
          <a:lstStyle/>
          <a:p>
            <a:fld id="{B08AD968-D20E-4562-A646-F1974CF4E1CA}" type="datetime1">
              <a:rPr lang="fr-FR" smtClean="0"/>
              <a:t>18/06/2020</a:t>
            </a:fld>
            <a:endParaRPr lang="fr-FR"/>
          </a:p>
        </p:txBody>
      </p:sp>
      <p:sp>
        <p:nvSpPr>
          <p:cNvPr id="5" name="Espace réservé du pied de page 4">
            <a:extLst>
              <a:ext uri="{FF2B5EF4-FFF2-40B4-BE49-F238E27FC236}">
                <a16:creationId xmlns:a16="http://schemas.microsoft.com/office/drawing/2014/main" id="{3D88EC8C-D606-4167-BBBC-0B4DA9380E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B4F3AF-DDE5-4363-AA05-F826F80A5687}"/>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5518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9CAB7-DF07-4B70-9820-C8FE3BF2E8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BF4CE9-A89D-4161-B1E6-8EEAFEA404A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862596-3BA2-4898-AE82-81242FA7B5C3}"/>
              </a:ext>
            </a:extLst>
          </p:cNvPr>
          <p:cNvSpPr>
            <a:spLocks noGrp="1"/>
          </p:cNvSpPr>
          <p:nvPr>
            <p:ph type="dt" sz="half" idx="10"/>
          </p:nvPr>
        </p:nvSpPr>
        <p:spPr/>
        <p:txBody>
          <a:bodyPr/>
          <a:lstStyle/>
          <a:p>
            <a:fld id="{BA53F8C7-C02A-45D5-9111-18A96AAF3A92}" type="datetime1">
              <a:rPr lang="fr-FR" smtClean="0"/>
              <a:t>18/06/2020</a:t>
            </a:fld>
            <a:endParaRPr lang="fr-FR"/>
          </a:p>
        </p:txBody>
      </p:sp>
      <p:sp>
        <p:nvSpPr>
          <p:cNvPr id="5" name="Espace réservé du pied de page 4">
            <a:extLst>
              <a:ext uri="{FF2B5EF4-FFF2-40B4-BE49-F238E27FC236}">
                <a16:creationId xmlns:a16="http://schemas.microsoft.com/office/drawing/2014/main" id="{819B0AF2-92CE-40D2-9002-8D496B4BF1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BCE882-7A63-46D3-BEC1-368A360151F1}"/>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6783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98670-BC17-45BD-BE79-817F049274F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8CB54C-E107-4EC1-80EC-DC3CBAA4CF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2D3F41C-63F2-429D-BEB4-E00280CA3890}"/>
              </a:ext>
            </a:extLst>
          </p:cNvPr>
          <p:cNvSpPr>
            <a:spLocks noGrp="1"/>
          </p:cNvSpPr>
          <p:nvPr>
            <p:ph type="dt" sz="half" idx="10"/>
          </p:nvPr>
        </p:nvSpPr>
        <p:spPr/>
        <p:txBody>
          <a:bodyPr/>
          <a:lstStyle/>
          <a:p>
            <a:fld id="{AD4EF9CD-4247-4A59-B73C-FE2016EB62BC}" type="datetime1">
              <a:rPr lang="fr-FR" smtClean="0"/>
              <a:t>18/06/2020</a:t>
            </a:fld>
            <a:endParaRPr lang="fr-FR"/>
          </a:p>
        </p:txBody>
      </p:sp>
      <p:sp>
        <p:nvSpPr>
          <p:cNvPr id="5" name="Espace réservé du pied de page 4">
            <a:extLst>
              <a:ext uri="{FF2B5EF4-FFF2-40B4-BE49-F238E27FC236}">
                <a16:creationId xmlns:a16="http://schemas.microsoft.com/office/drawing/2014/main" id="{04BDC86C-8A1D-47E4-AB7E-7120E5B41A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55943C-A252-4832-91C3-9B4039F34EAE}"/>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2880104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E992D-4C55-4E6F-95DF-72A99C92976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4356F1D-FF79-4743-A1E2-6A5B6008079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D5D3EE-245A-48C3-AAFF-7C0CB3B483B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A4C8A68-23AA-49A6-8883-89F91B5A7940}"/>
              </a:ext>
            </a:extLst>
          </p:cNvPr>
          <p:cNvSpPr>
            <a:spLocks noGrp="1"/>
          </p:cNvSpPr>
          <p:nvPr>
            <p:ph type="dt" sz="half" idx="10"/>
          </p:nvPr>
        </p:nvSpPr>
        <p:spPr/>
        <p:txBody>
          <a:bodyPr/>
          <a:lstStyle/>
          <a:p>
            <a:fld id="{D260F7C9-A1DE-40EC-B091-23D47AFFCEE1}" type="datetime1">
              <a:rPr lang="fr-FR" smtClean="0"/>
              <a:t>18/06/2020</a:t>
            </a:fld>
            <a:endParaRPr lang="fr-FR"/>
          </a:p>
        </p:txBody>
      </p:sp>
      <p:sp>
        <p:nvSpPr>
          <p:cNvPr id="6" name="Espace réservé du pied de page 5">
            <a:extLst>
              <a:ext uri="{FF2B5EF4-FFF2-40B4-BE49-F238E27FC236}">
                <a16:creationId xmlns:a16="http://schemas.microsoft.com/office/drawing/2014/main" id="{14C364C2-ECC9-4596-B102-408F4A6DF7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E0D2D66-54ED-46E5-BECF-07B8FEF837D1}"/>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111965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48697-FC4B-47CD-B210-E3E8BE82260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D80F29D-5D7A-4DE6-AD9E-67347E751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71B0840-33C0-4B5A-93E1-317C0AB594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5A671F4-2ED4-4527-9694-EFF6480F8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4C0C08E-F49F-4285-90C2-2336AC9D179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FED12DC-5424-42BD-A892-4C6011D8F909}"/>
              </a:ext>
            </a:extLst>
          </p:cNvPr>
          <p:cNvSpPr>
            <a:spLocks noGrp="1"/>
          </p:cNvSpPr>
          <p:nvPr>
            <p:ph type="dt" sz="half" idx="10"/>
          </p:nvPr>
        </p:nvSpPr>
        <p:spPr/>
        <p:txBody>
          <a:bodyPr/>
          <a:lstStyle/>
          <a:p>
            <a:fld id="{D117D55C-9D5A-4DA2-827D-744C3212C34D}" type="datetime1">
              <a:rPr lang="fr-FR" smtClean="0"/>
              <a:t>18/06/2020</a:t>
            </a:fld>
            <a:endParaRPr lang="fr-FR"/>
          </a:p>
        </p:txBody>
      </p:sp>
      <p:sp>
        <p:nvSpPr>
          <p:cNvPr id="8" name="Espace réservé du pied de page 7">
            <a:extLst>
              <a:ext uri="{FF2B5EF4-FFF2-40B4-BE49-F238E27FC236}">
                <a16:creationId xmlns:a16="http://schemas.microsoft.com/office/drawing/2014/main" id="{B296F682-A266-4209-9DE2-72A6CA5FBBC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7E98E13-634A-4274-80B0-C59FED34986E}"/>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309406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B987A1-95DE-428A-A225-C6CCD656D43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008C7C5-3C48-47D1-8583-8DAD264D06A9}"/>
              </a:ext>
            </a:extLst>
          </p:cNvPr>
          <p:cNvSpPr>
            <a:spLocks noGrp="1"/>
          </p:cNvSpPr>
          <p:nvPr>
            <p:ph type="dt" sz="half" idx="10"/>
          </p:nvPr>
        </p:nvSpPr>
        <p:spPr/>
        <p:txBody>
          <a:bodyPr/>
          <a:lstStyle/>
          <a:p>
            <a:fld id="{B964DF14-4D90-4682-A76C-A7ADC8568FC9}" type="datetime1">
              <a:rPr lang="fr-FR" smtClean="0"/>
              <a:t>18/06/2020</a:t>
            </a:fld>
            <a:endParaRPr lang="fr-FR"/>
          </a:p>
        </p:txBody>
      </p:sp>
      <p:sp>
        <p:nvSpPr>
          <p:cNvPr id="4" name="Espace réservé du pied de page 3">
            <a:extLst>
              <a:ext uri="{FF2B5EF4-FFF2-40B4-BE49-F238E27FC236}">
                <a16:creationId xmlns:a16="http://schemas.microsoft.com/office/drawing/2014/main" id="{3F25BE7A-ACB8-4645-BE5F-6004BF7D39E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93000D-CDC0-4CB1-ADAF-4B256BA28F39}"/>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356201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A7DE781-8F76-4EA7-8C79-BCA546E70D8D}"/>
              </a:ext>
            </a:extLst>
          </p:cNvPr>
          <p:cNvSpPr>
            <a:spLocks noGrp="1"/>
          </p:cNvSpPr>
          <p:nvPr>
            <p:ph type="dt" sz="half" idx="10"/>
          </p:nvPr>
        </p:nvSpPr>
        <p:spPr/>
        <p:txBody>
          <a:bodyPr/>
          <a:lstStyle/>
          <a:p>
            <a:fld id="{1AE55490-D07A-4968-A61B-999B9A3348AF}" type="datetime1">
              <a:rPr lang="fr-FR" smtClean="0"/>
              <a:t>18/06/2020</a:t>
            </a:fld>
            <a:endParaRPr lang="fr-FR"/>
          </a:p>
        </p:txBody>
      </p:sp>
      <p:sp>
        <p:nvSpPr>
          <p:cNvPr id="3" name="Espace réservé du pied de page 2">
            <a:extLst>
              <a:ext uri="{FF2B5EF4-FFF2-40B4-BE49-F238E27FC236}">
                <a16:creationId xmlns:a16="http://schemas.microsoft.com/office/drawing/2014/main" id="{38623B16-CD6E-4FE5-BA37-5A028B73509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729CB13-E27A-452C-8B4C-90937EE60D3B}"/>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308557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0B063-D7DD-466C-B7D4-30ADAF11174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989F5B8-A7F2-4BD9-9DAC-1C42CCA24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7EA2F05-CF5E-40C8-A9F2-20106BBA0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B2A0EA-51D5-4D3C-9383-8620CD3ADE57}"/>
              </a:ext>
            </a:extLst>
          </p:cNvPr>
          <p:cNvSpPr>
            <a:spLocks noGrp="1"/>
          </p:cNvSpPr>
          <p:nvPr>
            <p:ph type="dt" sz="half" idx="10"/>
          </p:nvPr>
        </p:nvSpPr>
        <p:spPr/>
        <p:txBody>
          <a:bodyPr/>
          <a:lstStyle/>
          <a:p>
            <a:fld id="{F623184F-3F78-43E6-8B60-AC3B051D5122}" type="datetime1">
              <a:rPr lang="fr-FR" smtClean="0"/>
              <a:t>18/06/2020</a:t>
            </a:fld>
            <a:endParaRPr lang="fr-FR"/>
          </a:p>
        </p:txBody>
      </p:sp>
      <p:sp>
        <p:nvSpPr>
          <p:cNvPr id="6" name="Espace réservé du pied de page 5">
            <a:extLst>
              <a:ext uri="{FF2B5EF4-FFF2-40B4-BE49-F238E27FC236}">
                <a16:creationId xmlns:a16="http://schemas.microsoft.com/office/drawing/2014/main" id="{F360A370-6FA0-4DED-BC9F-B8F283D4EB5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E4BF5B-3130-40D8-9FEE-F208E02AD8C6}"/>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29976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F7694-CBB2-4818-8CD2-EF9875633B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D6ADA48-BE47-426B-ADC8-3542FD163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65F70D7-55F6-44A2-8D6D-898FCAC6E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EBA4898-E00D-489C-9E44-EA34A9562BC5}"/>
              </a:ext>
            </a:extLst>
          </p:cNvPr>
          <p:cNvSpPr>
            <a:spLocks noGrp="1"/>
          </p:cNvSpPr>
          <p:nvPr>
            <p:ph type="dt" sz="half" idx="10"/>
          </p:nvPr>
        </p:nvSpPr>
        <p:spPr/>
        <p:txBody>
          <a:bodyPr/>
          <a:lstStyle/>
          <a:p>
            <a:fld id="{3E55EEB6-B76E-48BD-BFB5-A79FA0DE04CE}" type="datetime1">
              <a:rPr lang="fr-FR" smtClean="0"/>
              <a:t>18/06/2020</a:t>
            </a:fld>
            <a:endParaRPr lang="fr-FR"/>
          </a:p>
        </p:txBody>
      </p:sp>
      <p:sp>
        <p:nvSpPr>
          <p:cNvPr id="6" name="Espace réservé du pied de page 5">
            <a:extLst>
              <a:ext uri="{FF2B5EF4-FFF2-40B4-BE49-F238E27FC236}">
                <a16:creationId xmlns:a16="http://schemas.microsoft.com/office/drawing/2014/main" id="{EEEA8705-F19D-4C66-82F9-595A1EBCF2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DF1D5B-7C34-411D-80DD-1D8E48645E03}"/>
              </a:ext>
            </a:extLst>
          </p:cNvPr>
          <p:cNvSpPr>
            <a:spLocks noGrp="1"/>
          </p:cNvSpPr>
          <p:nvPr>
            <p:ph type="sldNum" sz="quarter" idx="12"/>
          </p:nvPr>
        </p:nvSpPr>
        <p:spPr/>
        <p:txBody>
          <a:bodyPr/>
          <a:lstStyle/>
          <a:p>
            <a:fld id="{B9DE8ED1-D165-49F3-A286-EA69F1908734}" type="slidenum">
              <a:rPr lang="fr-FR" smtClean="0"/>
              <a:t>‹N°›</a:t>
            </a:fld>
            <a:endParaRPr lang="fr-FR"/>
          </a:p>
        </p:txBody>
      </p:sp>
    </p:spTree>
    <p:extLst>
      <p:ext uri="{BB962C8B-B14F-4D97-AF65-F5344CB8AC3E}">
        <p14:creationId xmlns:p14="http://schemas.microsoft.com/office/powerpoint/2010/main" val="165103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7F6349-E468-48AB-8813-61C495943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8E9C26C-41CC-4E38-8024-BB79D8E71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940915-79D5-459C-B247-071AB9198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C8AE8-20B7-4AAB-A73B-3FDC8E7D607A}" type="datetime1">
              <a:rPr lang="fr-FR" smtClean="0"/>
              <a:t>18/06/2020</a:t>
            </a:fld>
            <a:endParaRPr lang="fr-FR"/>
          </a:p>
        </p:txBody>
      </p:sp>
      <p:sp>
        <p:nvSpPr>
          <p:cNvPr id="5" name="Espace réservé du pied de page 4">
            <a:extLst>
              <a:ext uri="{FF2B5EF4-FFF2-40B4-BE49-F238E27FC236}">
                <a16:creationId xmlns:a16="http://schemas.microsoft.com/office/drawing/2014/main" id="{5CAC142B-DC7E-408D-A25D-794519931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EA9CB66-88E3-4DAE-B5A9-5678602FF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E8ED1-D165-49F3-A286-EA69F1908734}" type="slidenum">
              <a:rPr lang="fr-FR" smtClean="0"/>
              <a:t>‹N°›</a:t>
            </a:fld>
            <a:endParaRPr lang="fr-FR"/>
          </a:p>
        </p:txBody>
      </p:sp>
    </p:spTree>
    <p:extLst>
      <p:ext uri="{BB962C8B-B14F-4D97-AF65-F5344CB8AC3E}">
        <p14:creationId xmlns:p14="http://schemas.microsoft.com/office/powerpoint/2010/main" val="2260940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2000"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06A33E9-ECD6-4AC4-8A5A-0DB08870318B}"/>
              </a:ext>
            </a:extLst>
          </p:cNvPr>
          <p:cNvSpPr>
            <a:spLocks noGrp="1"/>
          </p:cNvSpPr>
          <p:nvPr>
            <p:ph type="ctrTitle"/>
          </p:nvPr>
        </p:nvSpPr>
        <p:spPr>
          <a:xfrm>
            <a:off x="1" y="1736213"/>
            <a:ext cx="11385753" cy="2387600"/>
          </a:xfrm>
        </p:spPr>
        <p:txBody>
          <a:bodyPr>
            <a:normAutofit fontScale="90000"/>
          </a:bodyPr>
          <a:lstStyle/>
          <a:p>
            <a:r>
              <a:rPr lang="fr-FR" sz="12000" dirty="0" err="1">
                <a:solidFill>
                  <a:schemeClr val="bg1"/>
                </a:solidFill>
                <a:latin typeface="Montserrat Medium" panose="00000600000000000000" pitchFamily="2" charset="0"/>
              </a:rPr>
              <a:t>Ufo</a:t>
            </a:r>
            <a:r>
              <a:rPr lang="fr-FR" sz="12000" dirty="0">
                <a:solidFill>
                  <a:schemeClr val="bg1"/>
                </a:solidFill>
                <a:latin typeface="Montserrat Medium" panose="00000600000000000000" pitchFamily="2" charset="0"/>
              </a:rPr>
              <a:t> Abduction</a:t>
            </a:r>
          </a:p>
        </p:txBody>
      </p:sp>
      <p:sp>
        <p:nvSpPr>
          <p:cNvPr id="3" name="Sous-titre 2">
            <a:extLst>
              <a:ext uri="{FF2B5EF4-FFF2-40B4-BE49-F238E27FC236}">
                <a16:creationId xmlns:a16="http://schemas.microsoft.com/office/drawing/2014/main" id="{7C660246-08A2-414D-B95A-2F02079AF369}"/>
              </a:ext>
            </a:extLst>
          </p:cNvPr>
          <p:cNvSpPr>
            <a:spLocks noGrp="1"/>
          </p:cNvSpPr>
          <p:nvPr>
            <p:ph type="subTitle" idx="1"/>
          </p:nvPr>
        </p:nvSpPr>
        <p:spPr>
          <a:xfrm>
            <a:off x="5230761" y="6567948"/>
            <a:ext cx="6154992" cy="290052"/>
          </a:xfrm>
        </p:spPr>
        <p:txBody>
          <a:bodyPr>
            <a:normAutofit/>
          </a:bodyPr>
          <a:lstStyle/>
          <a:p>
            <a:pPr algn="r"/>
            <a:r>
              <a:rPr lang="fr-FR" sz="1300" dirty="0">
                <a:solidFill>
                  <a:schemeClr val="bg1"/>
                </a:solidFill>
              </a:rPr>
              <a:t>Proposé par : Jérémy RICHARD &amp; Léo PEYRE</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213987"/>
            <a:ext cx="806246" cy="644013"/>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a:t>
            </a:fld>
            <a:endParaRPr lang="fr-FR" sz="1500" dirty="0">
              <a:solidFill>
                <a:schemeClr val="bg1"/>
              </a:solidFill>
              <a:latin typeface="Montserrat Medium" panose="00000600000000000000" pitchFamily="2" charset="0"/>
            </a:endParaRPr>
          </a:p>
        </p:txBody>
      </p:sp>
      <p:pic>
        <p:nvPicPr>
          <p:cNvPr id="6" name="Image 5" descr="Une image contenant lumière&#10;&#10;Description générée automatiquement">
            <a:extLst>
              <a:ext uri="{FF2B5EF4-FFF2-40B4-BE49-F238E27FC236}">
                <a16:creationId xmlns:a16="http://schemas.microsoft.com/office/drawing/2014/main" id="{BBC15964-9BCE-4050-AE1C-40A2FACC5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7935" y="1292122"/>
            <a:ext cx="1389321" cy="1389321"/>
          </a:xfrm>
          <a:prstGeom prst="rect">
            <a:avLst/>
          </a:prstGeom>
        </p:spPr>
      </p:pic>
      <p:pic>
        <p:nvPicPr>
          <p:cNvPr id="10" name="Image 9" descr="Une image contenant chemise&#10;&#10;Description générée automatiquement">
            <a:extLst>
              <a:ext uri="{FF2B5EF4-FFF2-40B4-BE49-F238E27FC236}">
                <a16:creationId xmlns:a16="http://schemas.microsoft.com/office/drawing/2014/main" id="{FBD96FB2-7274-43DF-B210-2B0F3DD2E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35458" y="63910"/>
            <a:ext cx="957419" cy="957419"/>
          </a:xfrm>
          <a:prstGeom prst="rect">
            <a:avLst/>
          </a:prstGeom>
        </p:spPr>
      </p:pic>
      <p:pic>
        <p:nvPicPr>
          <p:cNvPr id="12" name="Image 11" descr="Une image contenant table&#10;&#10;Description générée automatiquement">
            <a:extLst>
              <a:ext uri="{FF2B5EF4-FFF2-40B4-BE49-F238E27FC236}">
                <a16:creationId xmlns:a16="http://schemas.microsoft.com/office/drawing/2014/main" id="{EFCC0C09-31DF-47E7-A9C5-EEEE9E35D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313" y="5250426"/>
            <a:ext cx="1965016" cy="1965016"/>
          </a:xfrm>
          <a:prstGeom prst="rect">
            <a:avLst/>
          </a:prstGeom>
        </p:spPr>
      </p:pic>
      <p:pic>
        <p:nvPicPr>
          <p:cNvPr id="14" name="Image 13">
            <a:extLst>
              <a:ext uri="{FF2B5EF4-FFF2-40B4-BE49-F238E27FC236}">
                <a16:creationId xmlns:a16="http://schemas.microsoft.com/office/drawing/2014/main" id="{AC1653D2-464F-448F-8667-C690C6A0A9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297694" y="4838697"/>
            <a:ext cx="472253" cy="472253"/>
          </a:xfrm>
          <a:prstGeom prst="rect">
            <a:avLst/>
          </a:prstGeom>
        </p:spPr>
      </p:pic>
      <p:pic>
        <p:nvPicPr>
          <p:cNvPr id="16" name="Image 15" descr="Une image contenant jouet&#10;&#10;Description générée automatiquement">
            <a:extLst>
              <a:ext uri="{FF2B5EF4-FFF2-40B4-BE49-F238E27FC236}">
                <a16:creationId xmlns:a16="http://schemas.microsoft.com/office/drawing/2014/main" id="{7718159E-8928-4EC7-A7AC-11A4402016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7278" y="1292122"/>
            <a:ext cx="1137779" cy="1137779"/>
          </a:xfrm>
          <a:prstGeom prst="rect">
            <a:avLst/>
          </a:prstGeom>
        </p:spPr>
      </p:pic>
      <p:pic>
        <p:nvPicPr>
          <p:cNvPr id="18" name="Image 17" descr="Une image contenant dessin, signe&#10;&#10;Description générée automatiquement">
            <a:extLst>
              <a:ext uri="{FF2B5EF4-FFF2-40B4-BE49-F238E27FC236}">
                <a16:creationId xmlns:a16="http://schemas.microsoft.com/office/drawing/2014/main" id="{EF4D3275-24DC-4115-88D9-603C22C2FF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1716" y="365433"/>
            <a:ext cx="2387600" cy="2387600"/>
          </a:xfrm>
          <a:prstGeom prst="rect">
            <a:avLst/>
          </a:prstGeom>
        </p:spPr>
      </p:pic>
      <p:pic>
        <p:nvPicPr>
          <p:cNvPr id="20" name="Image 19" descr="Une image contenant chemise&#10;&#10;Description générée automatiquement">
            <a:extLst>
              <a:ext uri="{FF2B5EF4-FFF2-40B4-BE49-F238E27FC236}">
                <a16:creationId xmlns:a16="http://schemas.microsoft.com/office/drawing/2014/main" id="{C52F8908-F419-4FC0-A52F-398A8AE6B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82" y="483421"/>
            <a:ext cx="1113915" cy="1113915"/>
          </a:xfrm>
          <a:prstGeom prst="rect">
            <a:avLst/>
          </a:prstGeom>
        </p:spPr>
      </p:pic>
      <p:pic>
        <p:nvPicPr>
          <p:cNvPr id="22" name="Image 21" descr="Une image contenant jouet&#10;&#10;Description générée automatiquement">
            <a:extLst>
              <a:ext uri="{FF2B5EF4-FFF2-40B4-BE49-F238E27FC236}">
                <a16:creationId xmlns:a16="http://schemas.microsoft.com/office/drawing/2014/main" id="{3DCF552B-E8A8-48FF-96EB-E41DA1208E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8142" y="147535"/>
            <a:ext cx="1169734" cy="1169734"/>
          </a:xfrm>
          <a:prstGeom prst="rect">
            <a:avLst/>
          </a:prstGeom>
        </p:spPr>
      </p:pic>
    </p:spTree>
    <p:extLst>
      <p:ext uri="{BB962C8B-B14F-4D97-AF65-F5344CB8AC3E}">
        <p14:creationId xmlns:p14="http://schemas.microsoft.com/office/powerpoint/2010/main" val="300653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0350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Le héros</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457200" lvl="1" indent="0">
              <a:buNone/>
            </a:pPr>
            <a:endParaRPr lang="fr-FR" sz="1800" dirty="0">
              <a:solidFill>
                <a:schemeClr val="bg1"/>
              </a:solidFill>
              <a:latin typeface="Montserrat" panose="00000500000000000000" pitchFamily="2" charset="0"/>
            </a:endParaRPr>
          </a:p>
          <a:p>
            <a:pPr marL="457200" lvl="1" indent="0">
              <a:buNone/>
            </a:pPr>
            <a:r>
              <a:rPr lang="fr-FR" sz="1700" dirty="0">
                <a:solidFill>
                  <a:schemeClr val="bg1"/>
                </a:solidFill>
                <a:latin typeface="Montserrat" panose="00000500000000000000" pitchFamily="2" charset="0"/>
              </a:rPr>
              <a:t>Le Héros possède initialement une vitesse de 3, 1 d’attaque ainsi qu’un point de vie.</a:t>
            </a:r>
          </a:p>
          <a:p>
            <a:pPr marL="457200" lvl="1" indent="0">
              <a:buNone/>
            </a:pPr>
            <a:endParaRPr lang="fr-FR" sz="1700" dirty="0">
              <a:solidFill>
                <a:schemeClr val="bg1"/>
              </a:solidFill>
              <a:latin typeface="Montserrat" panose="00000500000000000000" pitchFamily="2" charset="0"/>
            </a:endParaRPr>
          </a:p>
          <a:p>
            <a:pPr marL="457200" lvl="1" indent="0">
              <a:buNone/>
            </a:pPr>
            <a:r>
              <a:rPr lang="fr-FR" sz="1700" dirty="0">
                <a:solidFill>
                  <a:schemeClr val="bg1"/>
                </a:solidFill>
                <a:latin typeface="Montserrat" panose="00000500000000000000" pitchFamily="2" charset="0"/>
              </a:rPr>
              <a:t>Ces statistiques sont </a:t>
            </a:r>
            <a:r>
              <a:rPr lang="fr-FR" sz="1700" b="1" dirty="0">
                <a:solidFill>
                  <a:schemeClr val="bg1"/>
                </a:solidFill>
                <a:latin typeface="Montserrat" panose="00000500000000000000" pitchFamily="2" charset="0"/>
              </a:rPr>
              <a:t>susceptibles de varier notamment grâce aux bonus/malus obtenable dans les packages ou dans la boutique.</a:t>
            </a:r>
          </a:p>
          <a:p>
            <a:pPr lvl="3"/>
            <a:r>
              <a:rPr lang="fr-FR" sz="1700" b="1" dirty="0">
                <a:solidFill>
                  <a:schemeClr val="bg1"/>
                </a:solidFill>
                <a:latin typeface="Montserrat" panose="00000500000000000000" pitchFamily="2" charset="0"/>
              </a:rPr>
              <a:t>La vitesse minimum </a:t>
            </a:r>
            <a:r>
              <a:rPr lang="fr-FR" sz="1700" dirty="0">
                <a:solidFill>
                  <a:schemeClr val="bg1"/>
                </a:solidFill>
                <a:latin typeface="Montserrat" panose="00000500000000000000" pitchFamily="2" charset="0"/>
              </a:rPr>
              <a:t>du joueur est de </a:t>
            </a:r>
            <a:r>
              <a:rPr lang="fr-FR" sz="1700" b="1" dirty="0">
                <a:solidFill>
                  <a:schemeClr val="bg1"/>
                </a:solidFill>
                <a:latin typeface="Montserrat" panose="00000500000000000000" pitchFamily="2" charset="0"/>
              </a:rPr>
              <a:t>2</a:t>
            </a:r>
            <a:r>
              <a:rPr lang="fr-FR" sz="1700" dirty="0">
                <a:solidFill>
                  <a:schemeClr val="bg1"/>
                </a:solidFill>
                <a:latin typeface="Montserrat" panose="00000500000000000000" pitchFamily="2" charset="0"/>
              </a:rPr>
              <a:t>.</a:t>
            </a:r>
          </a:p>
          <a:p>
            <a:pPr lvl="3"/>
            <a:r>
              <a:rPr lang="fr-FR" sz="1700" b="1" dirty="0">
                <a:solidFill>
                  <a:schemeClr val="bg1"/>
                </a:solidFill>
                <a:latin typeface="Montserrat" panose="00000500000000000000" pitchFamily="2" charset="0"/>
              </a:rPr>
              <a:t>Sa vitesse maximal</a:t>
            </a:r>
            <a:r>
              <a:rPr lang="fr-FR" sz="1700" dirty="0">
                <a:solidFill>
                  <a:schemeClr val="bg1"/>
                </a:solidFill>
                <a:latin typeface="Montserrat" panose="00000500000000000000" pitchFamily="2" charset="0"/>
              </a:rPr>
              <a:t> est de </a:t>
            </a:r>
            <a:r>
              <a:rPr lang="fr-FR" sz="1700" b="1" dirty="0">
                <a:solidFill>
                  <a:schemeClr val="bg1"/>
                </a:solidFill>
                <a:latin typeface="Montserrat" panose="00000500000000000000" pitchFamily="2" charset="0"/>
              </a:rPr>
              <a:t>10</a:t>
            </a:r>
            <a:r>
              <a:rPr lang="fr-FR" sz="1700" dirty="0">
                <a:solidFill>
                  <a:schemeClr val="bg1"/>
                </a:solidFill>
                <a:latin typeface="Montserrat" panose="00000500000000000000" pitchFamily="2" charset="0"/>
              </a:rPr>
              <a:t>.</a:t>
            </a:r>
          </a:p>
          <a:p>
            <a:pPr lvl="3"/>
            <a:r>
              <a:rPr lang="fr-FR" sz="1700" b="1" dirty="0">
                <a:solidFill>
                  <a:schemeClr val="bg1"/>
                </a:solidFill>
                <a:latin typeface="Montserrat" panose="00000500000000000000" pitchFamily="2" charset="0"/>
              </a:rPr>
              <a:t>L’attaque minimum </a:t>
            </a:r>
            <a:r>
              <a:rPr lang="fr-FR" sz="1700" dirty="0">
                <a:solidFill>
                  <a:schemeClr val="bg1"/>
                </a:solidFill>
                <a:latin typeface="Montserrat" panose="00000500000000000000" pitchFamily="2" charset="0"/>
              </a:rPr>
              <a:t>est de </a:t>
            </a:r>
            <a:r>
              <a:rPr lang="fr-FR" sz="1700" b="1" dirty="0">
                <a:solidFill>
                  <a:schemeClr val="bg1"/>
                </a:solidFill>
                <a:latin typeface="Montserrat" panose="00000500000000000000" pitchFamily="2" charset="0"/>
              </a:rPr>
              <a:t>0.6</a:t>
            </a:r>
            <a:r>
              <a:rPr lang="fr-FR" sz="1700" dirty="0">
                <a:solidFill>
                  <a:schemeClr val="bg1"/>
                </a:solidFill>
                <a:latin typeface="Montserrat" panose="00000500000000000000" pitchFamily="2" charset="0"/>
              </a:rPr>
              <a:t>.</a:t>
            </a:r>
          </a:p>
          <a:p>
            <a:pPr lvl="3"/>
            <a:r>
              <a:rPr lang="fr-FR" sz="1700" b="1" dirty="0">
                <a:solidFill>
                  <a:schemeClr val="bg1"/>
                </a:solidFill>
                <a:latin typeface="Montserrat" panose="00000500000000000000" pitchFamily="2" charset="0"/>
              </a:rPr>
              <a:t>L’attaque maximal </a:t>
            </a:r>
            <a:r>
              <a:rPr lang="fr-FR" sz="1700" dirty="0">
                <a:solidFill>
                  <a:schemeClr val="bg1"/>
                </a:solidFill>
                <a:latin typeface="Montserrat" panose="00000500000000000000" pitchFamily="2" charset="0"/>
              </a:rPr>
              <a:t>est de </a:t>
            </a:r>
            <a:r>
              <a:rPr lang="fr-FR" sz="1700" b="1" dirty="0">
                <a:solidFill>
                  <a:schemeClr val="bg1"/>
                </a:solidFill>
                <a:latin typeface="Montserrat" panose="00000500000000000000" pitchFamily="2" charset="0"/>
              </a:rPr>
              <a:t>4</a:t>
            </a:r>
            <a:r>
              <a:rPr lang="fr-FR" sz="1700" dirty="0">
                <a:solidFill>
                  <a:schemeClr val="bg1"/>
                </a:solidFill>
                <a:latin typeface="Montserrat" panose="00000500000000000000" pitchFamily="2" charset="0"/>
              </a:rPr>
              <a:t>.</a:t>
            </a:r>
          </a:p>
          <a:p>
            <a:pPr lvl="3"/>
            <a:r>
              <a:rPr lang="fr-FR" sz="1700" dirty="0">
                <a:solidFill>
                  <a:schemeClr val="bg1"/>
                </a:solidFill>
                <a:latin typeface="Montserrat" panose="00000500000000000000" pitchFamily="2" charset="0"/>
              </a:rPr>
              <a:t>Il ne possède </a:t>
            </a:r>
            <a:r>
              <a:rPr lang="fr-FR" sz="1700" b="1" dirty="0">
                <a:solidFill>
                  <a:schemeClr val="bg1"/>
                </a:solidFill>
                <a:latin typeface="Montserrat" panose="00000500000000000000" pitchFamily="2" charset="0"/>
              </a:rPr>
              <a:t>qu’un seul point de vie non modifiable</a:t>
            </a:r>
          </a:p>
          <a:p>
            <a:pPr marL="1371600" lvl="3" indent="0">
              <a:buNone/>
            </a:pPr>
            <a:endParaRPr lang="fr-FR" sz="1700" b="1" dirty="0">
              <a:solidFill>
                <a:schemeClr val="bg1"/>
              </a:solidFill>
              <a:latin typeface="Montserrat" panose="00000500000000000000" pitchFamily="2" charset="0"/>
            </a:endParaRPr>
          </a:p>
          <a:p>
            <a:pPr marL="457200" lvl="1" indent="0">
              <a:buNone/>
            </a:pPr>
            <a:r>
              <a:rPr lang="fr-FR" sz="1700" dirty="0">
                <a:solidFill>
                  <a:schemeClr val="bg1"/>
                </a:solidFill>
                <a:latin typeface="Montserrat" panose="00000500000000000000" pitchFamily="2" charset="0"/>
              </a:rPr>
              <a:t>Il lui faut donc 2 tirs pour détruire un ennemi de base avec ses statistiques de base. </a:t>
            </a:r>
          </a:p>
          <a:p>
            <a:pPr marL="457200" lvl="1" indent="0">
              <a:buNone/>
            </a:pPr>
            <a:endParaRPr lang="fr-FR" sz="1700" dirty="0">
              <a:solidFill>
                <a:schemeClr val="bg1"/>
              </a:solidFill>
              <a:latin typeface="Montserrat" panose="00000500000000000000" pitchFamily="2" charset="0"/>
            </a:endParaRPr>
          </a:p>
          <a:p>
            <a:pPr marL="457200" lvl="1" indent="0">
              <a:buNone/>
            </a:pPr>
            <a:r>
              <a:rPr lang="fr-FR" sz="1700" dirty="0">
                <a:solidFill>
                  <a:schemeClr val="bg1"/>
                </a:solidFill>
                <a:latin typeface="Montserrat" panose="00000500000000000000" pitchFamily="2" charset="0"/>
              </a:rPr>
              <a:t>Notre héros meurt lorsque sa vie est égale à 0 c’est-à-dire qu’un ennemi le touche ou que ce dernier touche le sol.</a:t>
            </a:r>
          </a:p>
          <a:p>
            <a:pPr marL="457200" lvl="1" indent="0">
              <a:buNone/>
            </a:pPr>
            <a:endParaRPr lang="fr-FR" sz="1800" b="1"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10</a:t>
            </a:fld>
            <a:endParaRPr lang="fr-FR" sz="1500" dirty="0">
              <a:solidFill>
                <a:schemeClr val="bg1"/>
              </a:solidFill>
              <a:latin typeface="Montserrat Medium" panose="00000600000000000000" pitchFamily="2" charset="0"/>
            </a:endParaRPr>
          </a:p>
        </p:txBody>
      </p:sp>
      <p:pic>
        <p:nvPicPr>
          <p:cNvPr id="5" name="Image 4" descr="Une image contenant table&#10;&#10;Description générée automatiquement">
            <a:extLst>
              <a:ext uri="{FF2B5EF4-FFF2-40B4-BE49-F238E27FC236}">
                <a16:creationId xmlns:a16="http://schemas.microsoft.com/office/drawing/2014/main" id="{BF67BD42-7613-4A6E-963A-3BAD1497E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36" y="145461"/>
            <a:ext cx="1764890" cy="1764890"/>
          </a:xfrm>
          <a:prstGeom prst="rect">
            <a:avLst/>
          </a:prstGeom>
        </p:spPr>
      </p:pic>
      <p:pic>
        <p:nvPicPr>
          <p:cNvPr id="10" name="Image 9">
            <a:extLst>
              <a:ext uri="{FF2B5EF4-FFF2-40B4-BE49-F238E27FC236}">
                <a16:creationId xmlns:a16="http://schemas.microsoft.com/office/drawing/2014/main" id="{4E7A1EFD-63A8-4481-BBB9-05979A1EA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8940" y="698679"/>
            <a:ext cx="658456" cy="658456"/>
          </a:xfrm>
          <a:prstGeom prst="rect">
            <a:avLst/>
          </a:prstGeom>
        </p:spPr>
      </p:pic>
    </p:spTree>
    <p:extLst>
      <p:ext uri="{BB962C8B-B14F-4D97-AF65-F5344CB8AC3E}">
        <p14:creationId xmlns:p14="http://schemas.microsoft.com/office/powerpoint/2010/main" val="305539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0350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a:xfrm>
            <a:off x="88491" y="365125"/>
            <a:ext cx="11265309" cy="1325563"/>
          </a:xfrm>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Les ennemis</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457200" lvl="1" indent="0">
              <a:buNone/>
            </a:pPr>
            <a:endParaRPr lang="fr-FR" sz="1600" dirty="0">
              <a:solidFill>
                <a:schemeClr val="bg1"/>
              </a:solidFill>
              <a:latin typeface="Montserrat" panose="00000500000000000000" pitchFamily="2" charset="0"/>
            </a:endParaRPr>
          </a:p>
          <a:p>
            <a:pPr marL="457200" lvl="1" indent="0">
              <a:buNone/>
            </a:pPr>
            <a:r>
              <a:rPr lang="fr-FR" sz="1600" dirty="0">
                <a:solidFill>
                  <a:schemeClr val="bg1"/>
                </a:solidFill>
                <a:latin typeface="Montserrat" panose="00000500000000000000" pitchFamily="2" charset="0"/>
              </a:rPr>
              <a:t>L’ennemi classique a </a:t>
            </a:r>
            <a:r>
              <a:rPr lang="fr-FR" sz="1600" b="1" dirty="0">
                <a:solidFill>
                  <a:schemeClr val="bg1"/>
                </a:solidFill>
                <a:latin typeface="Montserrat" panose="00000500000000000000" pitchFamily="2" charset="0"/>
              </a:rPr>
              <a:t>2 points de vie </a:t>
            </a:r>
            <a:r>
              <a:rPr lang="fr-FR" sz="1600" dirty="0">
                <a:solidFill>
                  <a:schemeClr val="bg1"/>
                </a:solidFill>
                <a:latin typeface="Montserrat" panose="00000500000000000000" pitchFamily="2" charset="0"/>
              </a:rPr>
              <a:t>donc </a:t>
            </a:r>
            <a:r>
              <a:rPr lang="fr-FR" sz="1600" b="1" dirty="0">
                <a:solidFill>
                  <a:schemeClr val="bg1"/>
                </a:solidFill>
                <a:latin typeface="Montserrat" panose="00000500000000000000" pitchFamily="2" charset="0"/>
              </a:rPr>
              <a:t>2 tirs de base </a:t>
            </a:r>
            <a:r>
              <a:rPr lang="fr-FR" sz="1600" dirty="0">
                <a:solidFill>
                  <a:schemeClr val="bg1"/>
                </a:solidFill>
                <a:latin typeface="Montserrat" panose="00000500000000000000" pitchFamily="2" charset="0"/>
              </a:rPr>
              <a:t>(soucoupes ainsi que les extraterrestres) </a:t>
            </a:r>
          </a:p>
          <a:p>
            <a:pPr marL="457200" lvl="1" indent="0">
              <a:buNone/>
            </a:pPr>
            <a:endParaRPr lang="fr-FR" sz="1600" dirty="0">
              <a:solidFill>
                <a:schemeClr val="bg1"/>
              </a:solidFill>
              <a:latin typeface="Montserrat" panose="00000500000000000000" pitchFamily="2" charset="0"/>
            </a:endParaRPr>
          </a:p>
          <a:p>
            <a:pPr marL="457200" lvl="1" indent="0">
              <a:buNone/>
            </a:pPr>
            <a:r>
              <a:rPr lang="fr-FR" sz="1600" dirty="0">
                <a:solidFill>
                  <a:schemeClr val="bg1"/>
                </a:solidFill>
                <a:latin typeface="Montserrat" panose="00000500000000000000" pitchFamily="2" charset="0"/>
              </a:rPr>
              <a:t>Ces ennemis ont donc </a:t>
            </a:r>
            <a:r>
              <a:rPr lang="fr-FR" sz="1600" b="1" dirty="0">
                <a:solidFill>
                  <a:schemeClr val="bg1"/>
                </a:solidFill>
                <a:latin typeface="Montserrat" panose="00000500000000000000" pitchFamily="2" charset="0"/>
              </a:rPr>
              <a:t>une vie égale à 2 et ne peuvent pas l’augmenter ni la diminuer</a:t>
            </a:r>
            <a:r>
              <a:rPr lang="fr-FR" sz="1600" dirty="0">
                <a:solidFill>
                  <a:schemeClr val="bg1"/>
                </a:solidFill>
                <a:latin typeface="Montserrat" panose="00000500000000000000" pitchFamily="2" charset="0"/>
              </a:rPr>
              <a:t>.</a:t>
            </a:r>
          </a:p>
          <a:p>
            <a:pPr marL="457200" lvl="1" indent="0">
              <a:buNone/>
            </a:pPr>
            <a:endParaRPr lang="fr-FR" sz="1600" dirty="0">
              <a:solidFill>
                <a:schemeClr val="bg1"/>
              </a:solidFill>
              <a:latin typeface="Montserrat" panose="00000500000000000000" pitchFamily="2" charset="0"/>
            </a:endParaRPr>
          </a:p>
          <a:p>
            <a:pPr marL="457200" lvl="1" indent="0">
              <a:buNone/>
            </a:pPr>
            <a:r>
              <a:rPr lang="fr-FR" sz="1600" dirty="0">
                <a:solidFill>
                  <a:schemeClr val="bg1"/>
                </a:solidFill>
                <a:latin typeface="Montserrat" panose="00000500000000000000" pitchFamily="2" charset="0"/>
              </a:rPr>
              <a:t>Ils ont également </a:t>
            </a:r>
            <a:r>
              <a:rPr lang="fr-FR" sz="1600" b="1" dirty="0">
                <a:solidFill>
                  <a:schemeClr val="bg1"/>
                </a:solidFill>
                <a:latin typeface="Montserrat" panose="00000500000000000000" pitchFamily="2" charset="0"/>
              </a:rPr>
              <a:t>une vitesse de 2 </a:t>
            </a:r>
            <a:r>
              <a:rPr lang="fr-FR" sz="1600" dirty="0">
                <a:solidFill>
                  <a:schemeClr val="bg1"/>
                </a:solidFill>
                <a:latin typeface="Montserrat" panose="00000500000000000000" pitchFamily="2" charset="0"/>
              </a:rPr>
              <a:t>qui </a:t>
            </a:r>
            <a:r>
              <a:rPr lang="fr-FR" sz="1600" b="1" dirty="0">
                <a:solidFill>
                  <a:schemeClr val="bg1"/>
                </a:solidFill>
                <a:latin typeface="Montserrat" panose="00000500000000000000" pitchFamily="2" charset="0"/>
              </a:rPr>
              <a:t>augmente tout les 50 points </a:t>
            </a:r>
            <a:r>
              <a:rPr lang="fr-FR" sz="1600" dirty="0">
                <a:solidFill>
                  <a:schemeClr val="bg1"/>
                </a:solidFill>
                <a:latin typeface="Montserrat" panose="00000500000000000000" pitchFamily="2" charset="0"/>
              </a:rPr>
              <a:t>jusqu’à ce que le joueur atteigne 150 points.</a:t>
            </a:r>
          </a:p>
          <a:p>
            <a:pPr lvl="3"/>
            <a:r>
              <a:rPr lang="fr-FR" sz="1600" dirty="0">
                <a:solidFill>
                  <a:schemeClr val="bg1"/>
                </a:solidFill>
                <a:latin typeface="Montserrat" panose="00000500000000000000" pitchFamily="2" charset="0"/>
              </a:rPr>
              <a:t>Entre </a:t>
            </a:r>
            <a:r>
              <a:rPr lang="fr-FR" sz="1600" b="1" dirty="0">
                <a:solidFill>
                  <a:schemeClr val="bg1"/>
                </a:solidFill>
                <a:latin typeface="Montserrat" panose="00000500000000000000" pitchFamily="2" charset="0"/>
              </a:rPr>
              <a:t>50 et 99 points </a:t>
            </a:r>
            <a:r>
              <a:rPr lang="fr-FR" sz="1600" dirty="0">
                <a:solidFill>
                  <a:schemeClr val="bg1"/>
                </a:solidFill>
                <a:latin typeface="Montserrat" panose="00000500000000000000" pitchFamily="2" charset="0"/>
              </a:rPr>
              <a:t>= </a:t>
            </a:r>
            <a:r>
              <a:rPr lang="fr-FR" sz="1600" b="1" dirty="0">
                <a:solidFill>
                  <a:schemeClr val="bg1"/>
                </a:solidFill>
                <a:latin typeface="Montserrat" panose="00000500000000000000" pitchFamily="2" charset="0"/>
              </a:rPr>
              <a:t>+ 0.5 de vitesse</a:t>
            </a:r>
          </a:p>
          <a:p>
            <a:pPr lvl="3"/>
            <a:r>
              <a:rPr lang="fr-FR" sz="1600" dirty="0">
                <a:solidFill>
                  <a:schemeClr val="bg1"/>
                </a:solidFill>
                <a:latin typeface="Montserrat" panose="00000500000000000000" pitchFamily="2" charset="0"/>
              </a:rPr>
              <a:t>Entre </a:t>
            </a:r>
            <a:r>
              <a:rPr lang="fr-FR" sz="1600" b="1" dirty="0">
                <a:solidFill>
                  <a:schemeClr val="bg1"/>
                </a:solidFill>
                <a:latin typeface="Montserrat" panose="00000500000000000000" pitchFamily="2" charset="0"/>
              </a:rPr>
              <a:t>100 et 149 points </a:t>
            </a:r>
            <a:r>
              <a:rPr lang="fr-FR" sz="1600" dirty="0">
                <a:solidFill>
                  <a:schemeClr val="bg1"/>
                </a:solidFill>
                <a:latin typeface="Montserrat" panose="00000500000000000000" pitchFamily="2" charset="0"/>
              </a:rPr>
              <a:t>= </a:t>
            </a:r>
            <a:r>
              <a:rPr lang="fr-FR" sz="1600" b="1" dirty="0">
                <a:solidFill>
                  <a:schemeClr val="bg1"/>
                </a:solidFill>
                <a:latin typeface="Montserrat" panose="00000500000000000000" pitchFamily="2" charset="0"/>
              </a:rPr>
              <a:t>+ 1 de vitesse</a:t>
            </a:r>
          </a:p>
          <a:p>
            <a:pPr lvl="3"/>
            <a:r>
              <a:rPr lang="fr-FR" sz="1600" dirty="0">
                <a:solidFill>
                  <a:schemeClr val="bg1"/>
                </a:solidFill>
                <a:latin typeface="Montserrat" panose="00000500000000000000" pitchFamily="2" charset="0"/>
              </a:rPr>
              <a:t>Plus de </a:t>
            </a:r>
            <a:r>
              <a:rPr lang="fr-FR" sz="1600" b="1" dirty="0">
                <a:solidFill>
                  <a:schemeClr val="bg1"/>
                </a:solidFill>
                <a:latin typeface="Montserrat" panose="00000500000000000000" pitchFamily="2" charset="0"/>
              </a:rPr>
              <a:t>150 points </a:t>
            </a:r>
            <a:r>
              <a:rPr lang="fr-FR" sz="1600" dirty="0">
                <a:solidFill>
                  <a:schemeClr val="bg1"/>
                </a:solidFill>
                <a:latin typeface="Montserrat" panose="00000500000000000000" pitchFamily="2" charset="0"/>
              </a:rPr>
              <a:t>= </a:t>
            </a:r>
            <a:r>
              <a:rPr lang="fr-FR" sz="1600" b="1" dirty="0">
                <a:solidFill>
                  <a:schemeClr val="bg1"/>
                </a:solidFill>
                <a:latin typeface="Montserrat" panose="00000500000000000000" pitchFamily="2" charset="0"/>
              </a:rPr>
              <a:t>1.5 de vitesse</a:t>
            </a:r>
          </a:p>
          <a:p>
            <a:pPr marL="1371600" lvl="3" indent="0">
              <a:buNone/>
            </a:pPr>
            <a:endParaRPr lang="fr-FR" sz="1600" dirty="0">
              <a:solidFill>
                <a:schemeClr val="bg1"/>
              </a:solidFill>
              <a:latin typeface="Montserrat" panose="00000500000000000000" pitchFamily="2" charset="0"/>
            </a:endParaRPr>
          </a:p>
          <a:p>
            <a:pPr marL="457200" lvl="1" indent="0">
              <a:buNone/>
            </a:pPr>
            <a:r>
              <a:rPr lang="fr-FR" sz="1600" b="1" dirty="0">
                <a:solidFill>
                  <a:schemeClr val="bg1"/>
                </a:solidFill>
                <a:latin typeface="Montserrat" panose="00000500000000000000" pitchFamily="2" charset="0"/>
              </a:rPr>
              <a:t>Ils apparaissent aléatoirement sur toute la largeur de l’écran </a:t>
            </a:r>
            <a:r>
              <a:rPr lang="fr-FR" sz="1600" dirty="0">
                <a:solidFill>
                  <a:schemeClr val="bg1"/>
                </a:solidFill>
                <a:latin typeface="Montserrat" panose="00000500000000000000" pitchFamily="2" charset="0"/>
              </a:rPr>
              <a:t>mais débute leurs descentes qu’à partir du haut de l’écran pour laisser un minimum de temps au joueur d’anticiper.</a:t>
            </a:r>
          </a:p>
          <a:p>
            <a:pPr marL="457200" lvl="1" indent="0">
              <a:buNone/>
            </a:pPr>
            <a:endParaRPr lang="fr-FR" sz="1600" dirty="0">
              <a:solidFill>
                <a:schemeClr val="bg1"/>
              </a:solidFill>
              <a:latin typeface="Montserrat" panose="00000500000000000000" pitchFamily="2" charset="0"/>
            </a:endParaRPr>
          </a:p>
          <a:p>
            <a:pPr marL="457200" lvl="1" indent="0">
              <a:buNone/>
            </a:pPr>
            <a:r>
              <a:rPr lang="fr-FR" sz="1600" b="1" dirty="0">
                <a:solidFill>
                  <a:schemeClr val="bg1"/>
                </a:solidFill>
                <a:latin typeface="Montserrat" panose="00000500000000000000" pitchFamily="2" charset="0"/>
              </a:rPr>
              <a:t>Ils meurent tout comme notre héros lorsque celui-ci attends un seuil de vie égal ou inférieur à 0.</a:t>
            </a:r>
          </a:p>
          <a:p>
            <a:pPr marL="457200" lvl="1" indent="0">
              <a:buNone/>
            </a:pPr>
            <a:endParaRPr lang="fr-FR" sz="1800" b="1"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11</a:t>
            </a:fld>
            <a:endParaRPr lang="fr-FR" sz="1500" dirty="0">
              <a:solidFill>
                <a:schemeClr val="bg1"/>
              </a:solidFill>
              <a:latin typeface="Montserrat Medium" panose="00000600000000000000" pitchFamily="2" charset="0"/>
            </a:endParaRPr>
          </a:p>
        </p:txBody>
      </p:sp>
      <p:pic>
        <p:nvPicPr>
          <p:cNvPr id="5" name="Image 4" descr="Une image contenant chemise&#10;&#10;Description générée automatiquement">
            <a:extLst>
              <a:ext uri="{FF2B5EF4-FFF2-40B4-BE49-F238E27FC236}">
                <a16:creationId xmlns:a16="http://schemas.microsoft.com/office/drawing/2014/main" id="{11068BC6-DE54-40C8-9C45-581B6C8D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66" y="365125"/>
            <a:ext cx="1196899" cy="1196899"/>
          </a:xfrm>
          <a:prstGeom prst="rect">
            <a:avLst/>
          </a:prstGeom>
        </p:spPr>
      </p:pic>
      <p:pic>
        <p:nvPicPr>
          <p:cNvPr id="10" name="Image 9" descr="Une image contenant jouet&#10;&#10;Description générée automatiquement">
            <a:extLst>
              <a:ext uri="{FF2B5EF4-FFF2-40B4-BE49-F238E27FC236}">
                <a16:creationId xmlns:a16="http://schemas.microsoft.com/office/drawing/2014/main" id="{4ABC5BEC-06CE-4D16-848A-9C7B3D30B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0" y="365125"/>
            <a:ext cx="1196899" cy="1196899"/>
          </a:xfrm>
          <a:prstGeom prst="rect">
            <a:avLst/>
          </a:prstGeom>
        </p:spPr>
      </p:pic>
    </p:spTree>
    <p:extLst>
      <p:ext uri="{BB962C8B-B14F-4D97-AF65-F5344CB8AC3E}">
        <p14:creationId xmlns:p14="http://schemas.microsoft.com/office/powerpoint/2010/main" val="166915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0350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a:xfrm>
            <a:off x="88491" y="365125"/>
            <a:ext cx="11265309" cy="1325563"/>
          </a:xfrm>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Les boss</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457200" lvl="1" indent="0">
              <a:buNone/>
            </a:pPr>
            <a:endParaRPr lang="fr-FR" sz="1600" dirty="0">
              <a:solidFill>
                <a:schemeClr val="bg1"/>
              </a:solidFill>
              <a:latin typeface="Montserrat" panose="00000500000000000000" pitchFamily="2" charset="0"/>
            </a:endParaRP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Le boss possède </a:t>
            </a:r>
            <a:r>
              <a:rPr lang="fr-FR" sz="1800" b="1" dirty="0">
                <a:solidFill>
                  <a:schemeClr val="bg1"/>
                </a:solidFill>
                <a:latin typeface="Montserrat" panose="00000500000000000000" pitchFamily="2" charset="0"/>
              </a:rPr>
              <a:t>30 points de vie.</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Un boss </a:t>
            </a:r>
            <a:r>
              <a:rPr lang="fr-FR" sz="1800" b="1" dirty="0">
                <a:solidFill>
                  <a:schemeClr val="bg1"/>
                </a:solidFill>
                <a:latin typeface="Montserrat" panose="00000500000000000000" pitchFamily="2" charset="0"/>
              </a:rPr>
              <a:t>apparait</a:t>
            </a:r>
            <a:r>
              <a:rPr lang="fr-FR" sz="1800" dirty="0">
                <a:solidFill>
                  <a:schemeClr val="bg1"/>
                </a:solidFill>
                <a:latin typeface="Montserrat" panose="00000500000000000000" pitchFamily="2" charset="0"/>
              </a:rPr>
              <a:t> à </a:t>
            </a:r>
            <a:r>
              <a:rPr lang="fr-FR" sz="1800" b="1" dirty="0">
                <a:solidFill>
                  <a:schemeClr val="bg1"/>
                </a:solidFill>
                <a:latin typeface="Montserrat" panose="00000500000000000000" pitchFamily="2" charset="0"/>
              </a:rPr>
              <a:t>chaque tranche de 50 points</a:t>
            </a:r>
            <a:r>
              <a:rPr lang="fr-FR" sz="1800" dirty="0">
                <a:solidFill>
                  <a:schemeClr val="bg1"/>
                </a:solidFill>
                <a:latin typeface="Montserrat" panose="00000500000000000000" pitchFamily="2" charset="0"/>
              </a:rPr>
              <a:t> (50, 100, 150…)</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Ils ont également </a:t>
            </a:r>
            <a:r>
              <a:rPr lang="fr-FR" sz="1800" b="1" dirty="0">
                <a:solidFill>
                  <a:schemeClr val="bg1"/>
                </a:solidFill>
                <a:latin typeface="Montserrat" panose="00000500000000000000" pitchFamily="2" charset="0"/>
              </a:rPr>
              <a:t>une vitesse de 1.5 </a:t>
            </a:r>
            <a:r>
              <a:rPr lang="fr-FR" sz="1800" dirty="0">
                <a:solidFill>
                  <a:schemeClr val="bg1"/>
                </a:solidFill>
                <a:latin typeface="Montserrat" panose="00000500000000000000" pitchFamily="2" charset="0"/>
              </a:rPr>
              <a:t>qui </a:t>
            </a:r>
            <a:r>
              <a:rPr lang="fr-FR" sz="1800" b="1" dirty="0">
                <a:solidFill>
                  <a:schemeClr val="bg1"/>
                </a:solidFill>
                <a:latin typeface="Montserrat" panose="00000500000000000000" pitchFamily="2" charset="0"/>
              </a:rPr>
              <a:t>n’augmente pas</a:t>
            </a:r>
            <a:r>
              <a:rPr lang="fr-FR" sz="1800" dirty="0">
                <a:solidFill>
                  <a:schemeClr val="bg1"/>
                </a:solidFill>
                <a:latin typeface="Montserrat" panose="00000500000000000000" pitchFamily="2" charset="0"/>
              </a:rPr>
              <a:t>.</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Ils </a:t>
            </a:r>
            <a:r>
              <a:rPr lang="fr-FR" sz="1800" b="1" dirty="0">
                <a:solidFill>
                  <a:schemeClr val="bg1"/>
                </a:solidFill>
                <a:latin typeface="Montserrat" panose="00000500000000000000" pitchFamily="2" charset="0"/>
              </a:rPr>
              <a:t>apparaissent aléatoirement sur toute la largeur de l’écran</a:t>
            </a:r>
            <a:r>
              <a:rPr lang="fr-FR" sz="1800" dirty="0">
                <a:solidFill>
                  <a:schemeClr val="bg1"/>
                </a:solidFill>
                <a:latin typeface="Montserrat" panose="00000500000000000000" pitchFamily="2" charset="0"/>
              </a:rPr>
              <a:t> mais débutent leurs descentes qu’à partir du haut de l’écran pour laisser un minimum de temps au joueur d’anticiper.</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b="1" dirty="0">
                <a:solidFill>
                  <a:schemeClr val="bg1"/>
                </a:solidFill>
                <a:latin typeface="Montserrat" panose="00000500000000000000" pitchFamily="2" charset="0"/>
              </a:rPr>
              <a:t>Ils meurent tout comme notre héros lorsque celui-ci attends un seuil de vie égal ou inférieur à 0.</a:t>
            </a:r>
          </a:p>
          <a:p>
            <a:pPr marL="457200" lvl="1" indent="0">
              <a:buNone/>
            </a:pPr>
            <a:endParaRPr lang="fr-FR" sz="1800" b="1"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12</a:t>
            </a:fld>
            <a:endParaRPr lang="fr-FR" sz="1500" dirty="0">
              <a:solidFill>
                <a:schemeClr val="bg1"/>
              </a:solidFill>
              <a:latin typeface="Montserrat Medium" panose="00000600000000000000" pitchFamily="2" charset="0"/>
            </a:endParaRPr>
          </a:p>
        </p:txBody>
      </p:sp>
      <p:pic>
        <p:nvPicPr>
          <p:cNvPr id="6" name="Image 5" descr="Une image contenant dessin, signe&#10;&#10;Description générée automatiquement">
            <a:extLst>
              <a:ext uri="{FF2B5EF4-FFF2-40B4-BE49-F238E27FC236}">
                <a16:creationId xmlns:a16="http://schemas.microsoft.com/office/drawing/2014/main" id="{6F99A5E2-29D4-4DF8-9295-05B79DA52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0329" y="75194"/>
            <a:ext cx="1905425" cy="1905425"/>
          </a:xfrm>
          <a:prstGeom prst="rect">
            <a:avLst/>
          </a:prstGeom>
        </p:spPr>
      </p:pic>
    </p:spTree>
    <p:extLst>
      <p:ext uri="{BB962C8B-B14F-4D97-AF65-F5344CB8AC3E}">
        <p14:creationId xmlns:p14="http://schemas.microsoft.com/office/powerpoint/2010/main" val="79439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0350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a:xfrm>
            <a:off x="88491" y="365125"/>
            <a:ext cx="11265309" cy="1325563"/>
          </a:xfrm>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Les packages (Bonus/Malus)</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457200" lvl="1" indent="0">
              <a:buNone/>
            </a:pPr>
            <a:endParaRPr lang="fr-FR" sz="1600" dirty="0">
              <a:solidFill>
                <a:schemeClr val="bg1"/>
              </a:solidFill>
              <a:latin typeface="Montserrat" panose="00000500000000000000" pitchFamily="2" charset="0"/>
            </a:endParaRP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Les packages ont </a:t>
            </a:r>
            <a:r>
              <a:rPr lang="fr-FR" sz="1800" b="1" dirty="0">
                <a:solidFill>
                  <a:schemeClr val="bg1"/>
                </a:solidFill>
                <a:latin typeface="Montserrat" panose="00000500000000000000" pitchFamily="2" charset="0"/>
              </a:rPr>
              <a:t>un point de vie </a:t>
            </a:r>
            <a:r>
              <a:rPr lang="fr-FR" sz="1800" dirty="0">
                <a:solidFill>
                  <a:schemeClr val="bg1"/>
                </a:solidFill>
                <a:latin typeface="Montserrat" panose="00000500000000000000" pitchFamily="2" charset="0"/>
              </a:rPr>
              <a:t>et </a:t>
            </a:r>
            <a:r>
              <a:rPr lang="fr-FR" sz="1800" b="1" dirty="0">
                <a:solidFill>
                  <a:schemeClr val="bg1"/>
                </a:solidFill>
                <a:latin typeface="Montserrat" panose="00000500000000000000" pitchFamily="2" charset="0"/>
              </a:rPr>
              <a:t>une vitesse de 1</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Si les </a:t>
            </a:r>
            <a:r>
              <a:rPr lang="fr-FR" sz="1800" b="1" dirty="0">
                <a:solidFill>
                  <a:schemeClr val="bg1"/>
                </a:solidFill>
                <a:latin typeface="Montserrat" panose="00000500000000000000" pitchFamily="2" charset="0"/>
              </a:rPr>
              <a:t>packages touche le sol ils disparaissent </a:t>
            </a:r>
            <a:r>
              <a:rPr lang="fr-FR" sz="1800" dirty="0">
                <a:solidFill>
                  <a:schemeClr val="bg1"/>
                </a:solidFill>
                <a:latin typeface="Montserrat" panose="00000500000000000000" pitchFamily="2" charset="0"/>
              </a:rPr>
              <a:t>et </a:t>
            </a:r>
            <a:r>
              <a:rPr lang="fr-FR" sz="1800" b="1" dirty="0">
                <a:solidFill>
                  <a:schemeClr val="bg1"/>
                </a:solidFill>
                <a:latin typeface="Montserrat" panose="00000500000000000000" pitchFamily="2" charset="0"/>
              </a:rPr>
              <a:t>le joueur n’obtient pas de bonus ni malus.</a:t>
            </a:r>
          </a:p>
          <a:p>
            <a:pPr lvl="1"/>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Lorsqu’ils sont détruits le joueur a :</a:t>
            </a:r>
          </a:p>
          <a:p>
            <a:pPr lvl="2"/>
            <a:r>
              <a:rPr lang="fr-FR" sz="1800" b="1" dirty="0">
                <a:solidFill>
                  <a:schemeClr val="bg1"/>
                </a:solidFill>
                <a:latin typeface="Montserrat" panose="00000500000000000000" pitchFamily="2" charset="0"/>
              </a:rPr>
              <a:t>30% de chance </a:t>
            </a:r>
            <a:r>
              <a:rPr lang="fr-FR" sz="1800" dirty="0">
                <a:solidFill>
                  <a:schemeClr val="bg1"/>
                </a:solidFill>
                <a:latin typeface="Montserrat" panose="00000500000000000000" pitchFamily="2" charset="0"/>
              </a:rPr>
              <a:t>d’obtenir </a:t>
            </a:r>
            <a:r>
              <a:rPr lang="fr-FR" sz="1800" b="1" dirty="0">
                <a:solidFill>
                  <a:schemeClr val="bg1"/>
                </a:solidFill>
                <a:latin typeface="Montserrat" panose="00000500000000000000" pitchFamily="2" charset="0"/>
              </a:rPr>
              <a:t>+1 de vitesse de déplacement</a:t>
            </a:r>
          </a:p>
          <a:p>
            <a:pPr lvl="2"/>
            <a:r>
              <a:rPr lang="fr-FR" sz="1800" b="1" dirty="0">
                <a:solidFill>
                  <a:schemeClr val="bg1"/>
                </a:solidFill>
                <a:latin typeface="Montserrat" panose="00000500000000000000" pitchFamily="2" charset="0"/>
              </a:rPr>
              <a:t>30% de chance </a:t>
            </a:r>
            <a:r>
              <a:rPr lang="fr-FR" sz="1800" dirty="0">
                <a:solidFill>
                  <a:schemeClr val="bg1"/>
                </a:solidFill>
                <a:latin typeface="Montserrat" panose="00000500000000000000" pitchFamily="2" charset="0"/>
              </a:rPr>
              <a:t>d’obtenir </a:t>
            </a:r>
            <a:r>
              <a:rPr lang="fr-FR" sz="1800" b="1" dirty="0">
                <a:solidFill>
                  <a:schemeClr val="bg1"/>
                </a:solidFill>
                <a:latin typeface="Montserrat" panose="00000500000000000000" pitchFamily="2" charset="0"/>
              </a:rPr>
              <a:t>+1 d’attaque</a:t>
            </a:r>
          </a:p>
          <a:p>
            <a:pPr lvl="2"/>
            <a:r>
              <a:rPr lang="fr-FR" sz="1800" b="1" dirty="0">
                <a:solidFill>
                  <a:schemeClr val="bg1"/>
                </a:solidFill>
                <a:latin typeface="Montserrat" panose="00000500000000000000" pitchFamily="2" charset="0"/>
              </a:rPr>
              <a:t>20% de chance </a:t>
            </a:r>
            <a:r>
              <a:rPr lang="fr-FR" sz="1800" dirty="0">
                <a:solidFill>
                  <a:schemeClr val="bg1"/>
                </a:solidFill>
                <a:latin typeface="Montserrat" panose="00000500000000000000" pitchFamily="2" charset="0"/>
              </a:rPr>
              <a:t>d’obtenir </a:t>
            </a:r>
            <a:r>
              <a:rPr lang="fr-FR" sz="1800" b="1" dirty="0">
                <a:solidFill>
                  <a:schemeClr val="bg1"/>
                </a:solidFill>
                <a:latin typeface="Montserrat" panose="00000500000000000000" pitchFamily="2" charset="0"/>
              </a:rPr>
              <a:t>-1 de vitesse de déplacement</a:t>
            </a:r>
          </a:p>
          <a:p>
            <a:pPr lvl="2"/>
            <a:r>
              <a:rPr lang="fr-FR" sz="1800" b="1" dirty="0">
                <a:solidFill>
                  <a:schemeClr val="bg1"/>
                </a:solidFill>
                <a:latin typeface="Montserrat" panose="00000500000000000000" pitchFamily="2" charset="0"/>
              </a:rPr>
              <a:t>20% de chance </a:t>
            </a:r>
            <a:r>
              <a:rPr lang="fr-FR" sz="1800" dirty="0">
                <a:solidFill>
                  <a:schemeClr val="bg1"/>
                </a:solidFill>
                <a:latin typeface="Montserrat" panose="00000500000000000000" pitchFamily="2" charset="0"/>
              </a:rPr>
              <a:t>d’obtenir </a:t>
            </a:r>
            <a:r>
              <a:rPr lang="fr-FR" sz="1800" b="1" dirty="0">
                <a:solidFill>
                  <a:schemeClr val="bg1"/>
                </a:solidFill>
                <a:latin typeface="Montserrat" panose="00000500000000000000" pitchFamily="2" charset="0"/>
              </a:rPr>
              <a:t>-0.1 d’attaque</a:t>
            </a:r>
          </a:p>
          <a:p>
            <a:pPr marL="457200" lvl="1" indent="0">
              <a:buNone/>
            </a:pPr>
            <a:endParaRPr lang="fr-FR" sz="1800" b="1"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13</a:t>
            </a:fld>
            <a:endParaRPr lang="fr-FR" sz="1500" dirty="0">
              <a:solidFill>
                <a:schemeClr val="bg1"/>
              </a:solidFill>
              <a:latin typeface="Montserrat Medium" panose="00000600000000000000" pitchFamily="2" charset="0"/>
            </a:endParaRPr>
          </a:p>
        </p:txBody>
      </p:sp>
      <p:pic>
        <p:nvPicPr>
          <p:cNvPr id="5" name="Image 4" descr="Une image contenant lumière&#10;&#10;Description générée automatiquement">
            <a:extLst>
              <a:ext uri="{FF2B5EF4-FFF2-40B4-BE49-F238E27FC236}">
                <a16:creationId xmlns:a16="http://schemas.microsoft.com/office/drawing/2014/main" id="{D6DEF6CB-B8E2-43B0-A858-CD99AC75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7970" y="187400"/>
            <a:ext cx="1681011" cy="1681011"/>
          </a:xfrm>
          <a:prstGeom prst="rect">
            <a:avLst/>
          </a:prstGeom>
        </p:spPr>
      </p:pic>
    </p:spTree>
    <p:extLst>
      <p:ext uri="{BB962C8B-B14F-4D97-AF65-F5344CB8AC3E}">
        <p14:creationId xmlns:p14="http://schemas.microsoft.com/office/powerpoint/2010/main" val="295077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0350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a:xfrm>
            <a:off x="88491" y="365125"/>
            <a:ext cx="11265309" cy="1325563"/>
          </a:xfrm>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La boutique</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457200" lvl="1" indent="0">
              <a:buNone/>
            </a:pPr>
            <a:endParaRPr lang="fr-FR" sz="1600" dirty="0">
              <a:solidFill>
                <a:schemeClr val="bg1"/>
              </a:solidFill>
              <a:latin typeface="Montserrat" panose="00000500000000000000" pitchFamily="2" charset="0"/>
            </a:endParaRP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Le joueur </a:t>
            </a:r>
            <a:r>
              <a:rPr lang="fr-FR" sz="1800" b="1" dirty="0">
                <a:solidFill>
                  <a:schemeClr val="bg1"/>
                </a:solidFill>
                <a:latin typeface="Montserrat" panose="00000500000000000000" pitchFamily="2" charset="0"/>
              </a:rPr>
              <a:t>obtient des crédits en tuant des ennemis chaque ennemi vaut 1 crédit et les boss valent 10 crédits</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La boutique vous permettra </a:t>
            </a:r>
            <a:r>
              <a:rPr lang="fr-FR" sz="1800" b="1" dirty="0">
                <a:solidFill>
                  <a:schemeClr val="bg1"/>
                </a:solidFill>
                <a:latin typeface="Montserrat" panose="00000500000000000000" pitchFamily="2" charset="0"/>
              </a:rPr>
              <a:t>d’acheter avec vos crédits des améliorations </a:t>
            </a:r>
            <a:r>
              <a:rPr lang="fr-FR" sz="1800" dirty="0">
                <a:solidFill>
                  <a:schemeClr val="bg1"/>
                </a:solidFill>
                <a:latin typeface="Montserrat" panose="00000500000000000000" pitchFamily="2" charset="0"/>
              </a:rPr>
              <a:t>pour votre personnage qui </a:t>
            </a:r>
            <a:r>
              <a:rPr lang="fr-FR" sz="1800" b="1" dirty="0">
                <a:solidFill>
                  <a:schemeClr val="bg1"/>
                </a:solidFill>
                <a:latin typeface="Montserrat" panose="00000500000000000000" pitchFamily="2" charset="0"/>
              </a:rPr>
              <a:t>prendront effets lors de votre prochaine partie.</a:t>
            </a:r>
          </a:p>
          <a:p>
            <a:pPr marL="457200" lvl="1" indent="0">
              <a:buNone/>
            </a:pPr>
            <a:endParaRPr lang="fr-FR" sz="1800"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Vous pourrez donc augmenter :</a:t>
            </a:r>
          </a:p>
          <a:p>
            <a:pPr lvl="2"/>
            <a:r>
              <a:rPr lang="fr-FR" sz="1800" b="1" dirty="0">
                <a:solidFill>
                  <a:schemeClr val="bg1"/>
                </a:solidFill>
                <a:latin typeface="Montserrat" panose="00000500000000000000" pitchFamily="2" charset="0"/>
              </a:rPr>
              <a:t>Votre vitesse de base.</a:t>
            </a:r>
          </a:p>
          <a:p>
            <a:pPr lvl="2"/>
            <a:r>
              <a:rPr lang="fr-FR" sz="1800" b="1" dirty="0">
                <a:solidFill>
                  <a:schemeClr val="bg1"/>
                </a:solidFill>
                <a:latin typeface="Montserrat" panose="00000500000000000000" pitchFamily="2" charset="0"/>
              </a:rPr>
              <a:t>Vos dégâts.</a:t>
            </a:r>
          </a:p>
          <a:p>
            <a:pPr lvl="2"/>
            <a:endParaRPr lang="fr-FR" sz="1800" b="1" dirty="0">
              <a:solidFill>
                <a:schemeClr val="bg1"/>
              </a:solidFill>
              <a:latin typeface="Montserrat" panose="00000500000000000000" pitchFamily="2" charset="0"/>
            </a:endParaRPr>
          </a:p>
          <a:p>
            <a:pPr marL="457200" lvl="1" indent="0">
              <a:buNone/>
            </a:pPr>
            <a:r>
              <a:rPr lang="fr-FR" sz="1800" dirty="0">
                <a:solidFill>
                  <a:schemeClr val="bg1"/>
                </a:solidFill>
                <a:latin typeface="Montserrat" panose="00000500000000000000" pitchFamily="2" charset="0"/>
              </a:rPr>
              <a:t>Chaque amélioration </a:t>
            </a:r>
            <a:r>
              <a:rPr lang="fr-FR" sz="1800" b="1" dirty="0">
                <a:solidFill>
                  <a:schemeClr val="bg1"/>
                </a:solidFill>
                <a:latin typeface="Montserrat" panose="00000500000000000000" pitchFamily="2" charset="0"/>
              </a:rPr>
              <a:t>coûte 100 crédits</a:t>
            </a:r>
            <a:r>
              <a:rPr lang="fr-FR" sz="1800" dirty="0">
                <a:solidFill>
                  <a:schemeClr val="bg1"/>
                </a:solidFill>
                <a:latin typeface="Montserrat" panose="00000500000000000000" pitchFamily="2" charset="0"/>
              </a:rPr>
              <a:t>.</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14</a:t>
            </a:fld>
            <a:endParaRPr lang="fr-FR" sz="1500" dirty="0">
              <a:solidFill>
                <a:schemeClr val="bg1"/>
              </a:solidFill>
              <a:latin typeface="Montserrat Medium" panose="00000600000000000000" pitchFamily="2" charset="0"/>
            </a:endParaRPr>
          </a:p>
        </p:txBody>
      </p:sp>
      <p:pic>
        <p:nvPicPr>
          <p:cNvPr id="6" name="Image 5" descr="Une image contenant pièce, signe&#10;&#10;Description générée automatiquement">
            <a:extLst>
              <a:ext uri="{FF2B5EF4-FFF2-40B4-BE49-F238E27FC236}">
                <a16:creationId xmlns:a16="http://schemas.microsoft.com/office/drawing/2014/main" id="{101BA96D-BD0A-4BB3-9E4B-9A2CD58DC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9943" y="216897"/>
            <a:ext cx="1622018" cy="1622018"/>
          </a:xfrm>
          <a:prstGeom prst="rect">
            <a:avLst/>
          </a:prstGeom>
        </p:spPr>
      </p:pic>
      <p:pic>
        <p:nvPicPr>
          <p:cNvPr id="11" name="Image 10" descr="Une image contenant dessin, signe&#10;&#10;Description générée automatiquement">
            <a:extLst>
              <a:ext uri="{FF2B5EF4-FFF2-40B4-BE49-F238E27FC236}">
                <a16:creationId xmlns:a16="http://schemas.microsoft.com/office/drawing/2014/main" id="{16B02780-6881-4DF0-A972-8C196342E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30" y="216897"/>
            <a:ext cx="1622018" cy="1622018"/>
          </a:xfrm>
          <a:prstGeom prst="rect">
            <a:avLst/>
          </a:prstGeom>
        </p:spPr>
      </p:pic>
    </p:spTree>
    <p:extLst>
      <p:ext uri="{BB962C8B-B14F-4D97-AF65-F5344CB8AC3E}">
        <p14:creationId xmlns:p14="http://schemas.microsoft.com/office/powerpoint/2010/main" val="47558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Problèmes rencontrés </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825625"/>
            <a:ext cx="9819968" cy="4351338"/>
          </a:xfrm>
        </p:spPr>
        <p:txBody>
          <a:bodyPr>
            <a:normAutofit/>
          </a:bodyPr>
          <a:lstStyle/>
          <a:p>
            <a:pPr marL="0" indent="0" algn="just">
              <a:lnSpc>
                <a:spcPct val="150000"/>
              </a:lnSpc>
              <a:buNone/>
            </a:pPr>
            <a:r>
              <a:rPr lang="fr-FR" sz="1800" dirty="0">
                <a:solidFill>
                  <a:schemeClr val="bg1"/>
                </a:solidFill>
                <a:latin typeface="Montserrat" panose="00000500000000000000" pitchFamily="2" charset="0"/>
              </a:rPr>
              <a:t>Lors de la réalisation de ce projet nous avons rencontré différents problèmes en voici une liste : </a:t>
            </a:r>
          </a:p>
          <a:p>
            <a:pPr algn="just">
              <a:lnSpc>
                <a:spcPct val="150000"/>
              </a:lnSpc>
            </a:pPr>
            <a:r>
              <a:rPr lang="fr-FR" sz="1800" dirty="0">
                <a:solidFill>
                  <a:schemeClr val="bg1"/>
                </a:solidFill>
                <a:latin typeface="Montserrat" panose="00000500000000000000" pitchFamily="2" charset="0"/>
              </a:rPr>
              <a:t>Prise en main de </a:t>
            </a:r>
            <a:r>
              <a:rPr lang="fr-FR" sz="1800" dirty="0" err="1">
                <a:solidFill>
                  <a:schemeClr val="bg1"/>
                </a:solidFill>
                <a:latin typeface="Montserrat" panose="00000500000000000000" pitchFamily="2" charset="0"/>
              </a:rPr>
              <a:t>Pygame</a:t>
            </a:r>
            <a:endParaRPr lang="fr-FR" sz="1800" dirty="0">
              <a:solidFill>
                <a:schemeClr val="bg1"/>
              </a:solidFill>
              <a:latin typeface="Montserrat" panose="00000500000000000000" pitchFamily="2" charset="0"/>
            </a:endParaRPr>
          </a:p>
          <a:p>
            <a:pPr algn="just">
              <a:lnSpc>
                <a:spcPct val="150000"/>
              </a:lnSpc>
            </a:pPr>
            <a:r>
              <a:rPr lang="fr-FR" sz="1800" dirty="0">
                <a:solidFill>
                  <a:schemeClr val="bg1"/>
                </a:solidFill>
                <a:latin typeface="Montserrat" panose="00000500000000000000" pitchFamily="2" charset="0"/>
              </a:rPr>
              <a:t>Création d’un .exe de notre jeu</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15</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396609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117987"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Sommaire</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p:txBody>
          <a:bodyPr>
            <a:normAutofit fontScale="92500" lnSpcReduction="20000"/>
          </a:bodyPr>
          <a:lstStyle/>
          <a:p>
            <a:pPr marL="400050" indent="-400050">
              <a:lnSpc>
                <a:spcPct val="160000"/>
              </a:lnSpc>
              <a:buFont typeface="+mj-lt"/>
              <a:buAutoNum type="romanUcPeriod"/>
            </a:pPr>
            <a:r>
              <a:rPr lang="fr-FR" sz="2000" dirty="0">
                <a:solidFill>
                  <a:schemeClr val="bg1"/>
                </a:solidFill>
                <a:latin typeface="Montserrat" panose="00000500000000000000" pitchFamily="2" charset="0"/>
              </a:rPr>
              <a:t>Contexte </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Objectifs </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Équipe </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Technologies utilisées </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Fonctionnalités majeures </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Structure algorithmique </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Présentation du jeu</a:t>
            </a:r>
          </a:p>
          <a:p>
            <a:pPr marL="400050" indent="-400050">
              <a:lnSpc>
                <a:spcPct val="160000"/>
              </a:lnSpc>
              <a:buFont typeface="+mj-lt"/>
              <a:buAutoNum type="romanUcPeriod"/>
            </a:pPr>
            <a:r>
              <a:rPr lang="fr-FR" sz="2000" dirty="0">
                <a:solidFill>
                  <a:schemeClr val="bg1"/>
                </a:solidFill>
                <a:latin typeface="Montserrat" panose="00000500000000000000" pitchFamily="2" charset="0"/>
              </a:rPr>
              <a:t>Problèmes rencontrés</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8"/>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2</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235105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Contexte </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825625"/>
            <a:ext cx="9819968" cy="4351338"/>
          </a:xfrm>
        </p:spPr>
        <p:txBody>
          <a:bodyPr>
            <a:normAutofit/>
          </a:bodyPr>
          <a:lstStyle/>
          <a:p>
            <a:pPr marL="0" indent="0" algn="just">
              <a:lnSpc>
                <a:spcPct val="150000"/>
              </a:lnSpc>
              <a:buNone/>
            </a:pPr>
            <a:r>
              <a:rPr lang="fr-FR" sz="2000" dirty="0" err="1">
                <a:solidFill>
                  <a:schemeClr val="bg1"/>
                </a:solidFill>
                <a:latin typeface="Montserrat" panose="00000500000000000000" pitchFamily="2" charset="0"/>
              </a:rPr>
              <a:t>Ufo</a:t>
            </a:r>
            <a:r>
              <a:rPr lang="fr-FR" sz="2000" dirty="0">
                <a:solidFill>
                  <a:schemeClr val="bg1"/>
                </a:solidFill>
                <a:latin typeface="Montserrat" panose="00000500000000000000" pitchFamily="2" charset="0"/>
              </a:rPr>
              <a:t> Abduction est un jeu qui reprendra le principe du Brick shooter, c’est-à-dire un jeu ou notre protagoniste se déplace de façon horizontale (jeu en 2D) tout en tirant de façon verticale vers des cibles qui descendent vers notre héros.</a:t>
            </a:r>
          </a:p>
          <a:p>
            <a:pPr marL="0" indent="0" algn="just">
              <a:lnSpc>
                <a:spcPct val="150000"/>
              </a:lnSpc>
              <a:buNone/>
            </a:pPr>
            <a:r>
              <a:rPr lang="fr-FR" sz="2000" dirty="0">
                <a:solidFill>
                  <a:schemeClr val="bg1"/>
                </a:solidFill>
                <a:latin typeface="Montserrat" panose="00000500000000000000" pitchFamily="2" charset="0"/>
              </a:rPr>
              <a:t>Nous avons fait le choix d’utiliser le thème de la science fiction pour nous démarquer de ce qui ce fait habituellement et rendre par la même occasion notre jeu original.</a:t>
            </a:r>
          </a:p>
          <a:p>
            <a:pPr marL="0" indent="0" algn="just">
              <a:lnSpc>
                <a:spcPct val="150000"/>
              </a:lnSpc>
              <a:buNone/>
            </a:pPr>
            <a:endParaRPr lang="fr-FR" sz="2000" dirty="0">
              <a:solidFill>
                <a:schemeClr val="bg1"/>
              </a:solidFill>
              <a:latin typeface="Montserrat" panose="00000500000000000000" pitchFamily="2" charset="0"/>
            </a:endParaRPr>
          </a:p>
          <a:p>
            <a:pPr marL="0" indent="0" algn="just">
              <a:lnSpc>
                <a:spcPct val="150000"/>
              </a:lnSpc>
              <a:buNone/>
            </a:pPr>
            <a:endParaRPr lang="fr-FR" sz="2000" dirty="0">
              <a:solidFill>
                <a:schemeClr val="bg1"/>
              </a:solidFill>
              <a:latin typeface="Montserrat" panose="00000500000000000000" pitchFamily="2" charset="0"/>
            </a:endParaRPr>
          </a:p>
          <a:p>
            <a:pPr marL="0" indent="0" algn="just">
              <a:lnSpc>
                <a:spcPct val="150000"/>
              </a:lnSpc>
              <a:buNone/>
            </a:pPr>
            <a:endParaRPr lang="fr-FR" sz="2000" dirty="0">
              <a:solidFill>
                <a:srgbClr val="222F3E"/>
              </a:solidFill>
              <a:latin typeface="Montserrat" panose="00000500000000000000" pitchFamily="2" charset="0"/>
            </a:endParaRP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3</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111318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Objectifs </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825625"/>
            <a:ext cx="9819968" cy="4351338"/>
          </a:xfrm>
        </p:spPr>
        <p:txBody>
          <a:bodyPr>
            <a:normAutofit/>
          </a:bodyPr>
          <a:lstStyle/>
          <a:p>
            <a:pPr marL="0" indent="0" algn="just">
              <a:lnSpc>
                <a:spcPct val="150000"/>
              </a:lnSpc>
              <a:buNone/>
            </a:pPr>
            <a:r>
              <a:rPr lang="fr-FR" sz="2000" dirty="0">
                <a:solidFill>
                  <a:schemeClr val="bg1"/>
                </a:solidFill>
                <a:latin typeface="Montserrat" panose="00000500000000000000" pitchFamily="2" charset="0"/>
              </a:rPr>
              <a:t>Nos objectifs sont assez simples, nous souhaitons proposer un jeu vidéo facile à prendre en main et amusant. L’idée principale étant de revisiter le brick shooter pour le rendre innovant et agréable. </a:t>
            </a:r>
          </a:p>
          <a:p>
            <a:pPr marL="0" indent="0" algn="just">
              <a:lnSpc>
                <a:spcPct val="150000"/>
              </a:lnSpc>
              <a:buNone/>
            </a:pPr>
            <a:r>
              <a:rPr lang="fr-FR" sz="2000" dirty="0">
                <a:solidFill>
                  <a:schemeClr val="bg1"/>
                </a:solidFill>
                <a:latin typeface="Montserrat" panose="00000500000000000000" pitchFamily="2" charset="0"/>
              </a:rPr>
              <a:t>Nous avons aussi des objectifs d’apprentissage, en effet ce projet nous permet de développer nos connaissances et compétences en python l’objectif est donc de progresser et de proposer un jeu vidéo fonctionnel. </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4</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172166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Équipe</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825625"/>
            <a:ext cx="9819968" cy="4351338"/>
          </a:xfrm>
        </p:spPr>
        <p:txBody>
          <a:bodyPr>
            <a:normAutofit/>
          </a:bodyPr>
          <a:lstStyle/>
          <a:p>
            <a:pPr marL="0" indent="0" algn="just">
              <a:lnSpc>
                <a:spcPct val="150000"/>
              </a:lnSpc>
              <a:buNone/>
            </a:pPr>
            <a:r>
              <a:rPr lang="fr-FR" sz="2000" dirty="0">
                <a:solidFill>
                  <a:schemeClr val="bg1"/>
                </a:solidFill>
                <a:latin typeface="Montserrat" panose="00000500000000000000" pitchFamily="2" charset="0"/>
              </a:rPr>
              <a:t>Notre équipe est </a:t>
            </a:r>
            <a:r>
              <a:rPr lang="fr-FR" sz="2000" b="1" dirty="0">
                <a:solidFill>
                  <a:schemeClr val="bg1"/>
                </a:solidFill>
                <a:latin typeface="Montserrat" panose="00000500000000000000" pitchFamily="2" charset="0"/>
              </a:rPr>
              <a:t>composée de deux membres</a:t>
            </a:r>
            <a:r>
              <a:rPr lang="fr-FR" sz="2000" dirty="0">
                <a:solidFill>
                  <a:schemeClr val="bg1"/>
                </a:solidFill>
                <a:latin typeface="Montserrat" panose="00000500000000000000" pitchFamily="2" charset="0"/>
              </a:rPr>
              <a:t>, Jérémy RICHARD et Léo PEYRE. Nous avons effectué une répartition des tâches assez simple.</a:t>
            </a:r>
          </a:p>
          <a:p>
            <a:pPr marL="0" indent="0" algn="just">
              <a:lnSpc>
                <a:spcPct val="150000"/>
              </a:lnSpc>
              <a:buNone/>
            </a:pPr>
            <a:r>
              <a:rPr lang="fr-FR" sz="2000" dirty="0">
                <a:solidFill>
                  <a:schemeClr val="bg1"/>
                </a:solidFill>
                <a:latin typeface="Montserrat" panose="00000500000000000000" pitchFamily="2" charset="0"/>
              </a:rPr>
              <a:t>Pour ce qui est du développement les tâches sont répartis en deux tout en essayant de travailler le plus possible ensemble. Ensuite la réalisation du PowerPoint et des diagrammes UML a été entièrement effectué à deux.</a:t>
            </a:r>
            <a:endParaRPr lang="fr-FR" sz="1000" dirty="0">
              <a:solidFill>
                <a:schemeClr val="bg1"/>
              </a:solidFill>
              <a:latin typeface="Montserrat" panose="00000500000000000000" pitchFamily="2" charset="0"/>
            </a:endParaRPr>
          </a:p>
          <a:p>
            <a:pPr marL="0" indent="0" algn="just">
              <a:lnSpc>
                <a:spcPct val="150000"/>
              </a:lnSpc>
              <a:buNone/>
            </a:pPr>
            <a:r>
              <a:rPr lang="fr-FR" sz="2000" dirty="0">
                <a:solidFill>
                  <a:schemeClr val="bg1"/>
                </a:solidFill>
                <a:latin typeface="Montserrat" panose="00000500000000000000" pitchFamily="2" charset="0"/>
              </a:rPr>
              <a:t>Cette répartition nous permet de nous </a:t>
            </a:r>
            <a:r>
              <a:rPr lang="fr-FR" sz="2000" b="1" dirty="0">
                <a:solidFill>
                  <a:schemeClr val="bg1"/>
                </a:solidFill>
                <a:latin typeface="Montserrat" panose="00000500000000000000" pitchFamily="2" charset="0"/>
              </a:rPr>
              <a:t>répartir les tâches équitablement tout en travaillant le plus possible ensemble.</a:t>
            </a:r>
            <a:endParaRPr lang="fr-FR" sz="2000"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5</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217154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Technologies utilisées </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825625"/>
            <a:ext cx="9819968" cy="4351338"/>
          </a:xfrm>
        </p:spPr>
        <p:txBody>
          <a:bodyPr>
            <a:normAutofit lnSpcReduction="10000"/>
          </a:bodyPr>
          <a:lstStyle/>
          <a:p>
            <a:pPr marL="0" indent="0" algn="just">
              <a:lnSpc>
                <a:spcPct val="150000"/>
              </a:lnSpc>
              <a:buNone/>
            </a:pPr>
            <a:r>
              <a:rPr lang="fr-FR" sz="1800" dirty="0">
                <a:solidFill>
                  <a:schemeClr val="bg1"/>
                </a:solidFill>
                <a:latin typeface="Montserrat" panose="00000500000000000000" pitchFamily="2" charset="0"/>
              </a:rPr>
              <a:t>Pour la réalisation de ce projet nous avons choisi d’utiliser les technologies suivantes : </a:t>
            </a:r>
          </a:p>
          <a:p>
            <a:pPr algn="just">
              <a:lnSpc>
                <a:spcPct val="150000"/>
              </a:lnSpc>
            </a:pPr>
            <a:r>
              <a:rPr lang="fr-FR" sz="1800" b="1" dirty="0">
                <a:solidFill>
                  <a:schemeClr val="bg1"/>
                </a:solidFill>
                <a:latin typeface="Montserrat" panose="00000500000000000000" pitchFamily="2" charset="0"/>
              </a:rPr>
              <a:t>Python</a:t>
            </a:r>
            <a:r>
              <a:rPr lang="fr-FR" sz="1800" dirty="0">
                <a:solidFill>
                  <a:schemeClr val="bg1"/>
                </a:solidFill>
                <a:latin typeface="Montserrat" panose="00000500000000000000" pitchFamily="2" charset="0"/>
              </a:rPr>
              <a:t> et sa</a:t>
            </a:r>
            <a:r>
              <a:rPr lang="fr-FR" sz="1800" b="1" dirty="0">
                <a:solidFill>
                  <a:schemeClr val="bg1"/>
                </a:solidFill>
                <a:latin typeface="Montserrat" panose="00000500000000000000" pitchFamily="2" charset="0"/>
              </a:rPr>
              <a:t> bibliothèque </a:t>
            </a:r>
            <a:r>
              <a:rPr lang="fr-FR" sz="1800" b="1" dirty="0" err="1">
                <a:solidFill>
                  <a:schemeClr val="bg1"/>
                </a:solidFill>
                <a:latin typeface="Montserrat" panose="00000500000000000000" pitchFamily="2" charset="0"/>
              </a:rPr>
              <a:t>Pygame</a:t>
            </a:r>
            <a:r>
              <a:rPr lang="fr-FR" sz="1800" b="1" dirty="0">
                <a:solidFill>
                  <a:schemeClr val="bg1"/>
                </a:solidFill>
                <a:latin typeface="Montserrat" panose="00000500000000000000" pitchFamily="2" charset="0"/>
              </a:rPr>
              <a:t> </a:t>
            </a:r>
            <a:r>
              <a:rPr lang="fr-FR" sz="1800" dirty="0">
                <a:solidFill>
                  <a:schemeClr val="bg1"/>
                </a:solidFill>
                <a:latin typeface="Montserrat" panose="00000500000000000000" pitchFamily="2" charset="0"/>
              </a:rPr>
              <a:t>pour la réalisation du jeu et l’algorithmie</a:t>
            </a:r>
          </a:p>
          <a:p>
            <a:pPr algn="just">
              <a:lnSpc>
                <a:spcPct val="150000"/>
              </a:lnSpc>
            </a:pPr>
            <a:r>
              <a:rPr lang="fr-FR" sz="1800" b="1" dirty="0">
                <a:solidFill>
                  <a:schemeClr val="bg1"/>
                </a:solidFill>
                <a:latin typeface="Montserrat" panose="00000500000000000000" pitchFamily="2" charset="0"/>
              </a:rPr>
              <a:t>GitHub </a:t>
            </a:r>
            <a:r>
              <a:rPr lang="fr-FR" sz="1800" dirty="0">
                <a:solidFill>
                  <a:schemeClr val="bg1"/>
                </a:solidFill>
                <a:latin typeface="Montserrat" panose="00000500000000000000" pitchFamily="2" charset="0"/>
              </a:rPr>
              <a:t>comme outil de partage </a:t>
            </a:r>
          </a:p>
          <a:p>
            <a:pPr algn="just">
              <a:lnSpc>
                <a:spcPct val="150000"/>
              </a:lnSpc>
            </a:pPr>
            <a:r>
              <a:rPr lang="fr-FR" sz="1800" b="1" dirty="0" err="1">
                <a:solidFill>
                  <a:schemeClr val="bg1"/>
                </a:solidFill>
                <a:latin typeface="Montserrat" panose="00000500000000000000" pitchFamily="2" charset="0"/>
              </a:rPr>
              <a:t>Json</a:t>
            </a:r>
            <a:r>
              <a:rPr lang="fr-FR" sz="1800" b="1" dirty="0">
                <a:solidFill>
                  <a:schemeClr val="bg1"/>
                </a:solidFill>
                <a:latin typeface="Montserrat" panose="00000500000000000000" pitchFamily="2" charset="0"/>
              </a:rPr>
              <a:t> </a:t>
            </a:r>
            <a:r>
              <a:rPr lang="fr-FR" sz="1800" dirty="0">
                <a:solidFill>
                  <a:schemeClr val="bg1"/>
                </a:solidFill>
                <a:latin typeface="Montserrat" panose="00000500000000000000" pitchFamily="2" charset="0"/>
              </a:rPr>
              <a:t>pour la sauvegarde et la charge des informations </a:t>
            </a:r>
          </a:p>
          <a:p>
            <a:pPr algn="just">
              <a:lnSpc>
                <a:spcPct val="150000"/>
              </a:lnSpc>
            </a:pPr>
            <a:r>
              <a:rPr lang="fr-FR" sz="1800" b="1" dirty="0">
                <a:solidFill>
                  <a:schemeClr val="bg1"/>
                </a:solidFill>
                <a:latin typeface="Montserrat" panose="00000500000000000000" pitchFamily="2" charset="0"/>
              </a:rPr>
              <a:t>Visual </a:t>
            </a:r>
            <a:r>
              <a:rPr lang="fr-FR" sz="1800" b="1" dirty="0" err="1">
                <a:solidFill>
                  <a:schemeClr val="bg1"/>
                </a:solidFill>
                <a:latin typeface="Montserrat" panose="00000500000000000000" pitchFamily="2" charset="0"/>
              </a:rPr>
              <a:t>Paradigm</a:t>
            </a:r>
            <a:r>
              <a:rPr lang="fr-FR" sz="1800" b="1" dirty="0">
                <a:solidFill>
                  <a:schemeClr val="bg1"/>
                </a:solidFill>
                <a:latin typeface="Montserrat" panose="00000500000000000000" pitchFamily="2" charset="0"/>
              </a:rPr>
              <a:t> </a:t>
            </a:r>
            <a:r>
              <a:rPr lang="fr-FR" sz="1800" dirty="0">
                <a:solidFill>
                  <a:schemeClr val="bg1"/>
                </a:solidFill>
                <a:latin typeface="Montserrat" panose="00000500000000000000" pitchFamily="2" charset="0"/>
              </a:rPr>
              <a:t>pour la réalisation des diagrammes </a:t>
            </a:r>
          </a:p>
          <a:p>
            <a:pPr marL="0" indent="0" algn="just">
              <a:lnSpc>
                <a:spcPct val="150000"/>
              </a:lnSpc>
              <a:buNone/>
            </a:pPr>
            <a:r>
              <a:rPr lang="fr-FR" sz="1800" dirty="0">
                <a:solidFill>
                  <a:schemeClr val="bg1"/>
                </a:solidFill>
                <a:latin typeface="Montserrat" panose="00000500000000000000" pitchFamily="2" charset="0"/>
              </a:rPr>
              <a:t>Cette architecture nous permet de </a:t>
            </a:r>
            <a:r>
              <a:rPr lang="fr-FR" sz="1800" b="1" dirty="0">
                <a:solidFill>
                  <a:schemeClr val="bg1"/>
                </a:solidFill>
                <a:latin typeface="Montserrat" panose="00000500000000000000" pitchFamily="2" charset="0"/>
              </a:rPr>
              <a:t>créer un jeu vidéo </a:t>
            </a:r>
            <a:r>
              <a:rPr lang="fr-FR" sz="1800" dirty="0">
                <a:solidFill>
                  <a:schemeClr val="bg1"/>
                </a:solidFill>
                <a:latin typeface="Montserrat" panose="00000500000000000000" pitchFamily="2" charset="0"/>
              </a:rPr>
              <a:t>avec python qui est une technologie sur laquelle nous sommes à l’aise tout en </a:t>
            </a:r>
            <a:r>
              <a:rPr lang="fr-FR" sz="1800" b="1" dirty="0">
                <a:solidFill>
                  <a:schemeClr val="bg1"/>
                </a:solidFill>
                <a:latin typeface="Montserrat" panose="00000500000000000000" pitchFamily="2" charset="0"/>
              </a:rPr>
              <a:t>sauvegardant les données en format </a:t>
            </a:r>
            <a:r>
              <a:rPr lang="fr-FR" sz="1800" b="1" dirty="0" err="1">
                <a:solidFill>
                  <a:schemeClr val="bg1"/>
                </a:solidFill>
                <a:latin typeface="Montserrat" panose="00000500000000000000" pitchFamily="2" charset="0"/>
              </a:rPr>
              <a:t>Json</a:t>
            </a:r>
            <a:r>
              <a:rPr lang="fr-FR" sz="1800" b="1" dirty="0">
                <a:solidFill>
                  <a:schemeClr val="bg1"/>
                </a:solidFill>
                <a:latin typeface="Montserrat" panose="00000500000000000000" pitchFamily="2" charset="0"/>
              </a:rPr>
              <a:t> </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6</a:t>
            </a:fld>
            <a:endParaRPr lang="fr-FR" sz="1500" dirty="0">
              <a:solidFill>
                <a:schemeClr val="bg1"/>
              </a:solidFill>
              <a:latin typeface="Montserrat Medium" panose="00000600000000000000" pitchFamily="2" charset="0"/>
            </a:endParaRPr>
          </a:p>
        </p:txBody>
      </p:sp>
      <p:pic>
        <p:nvPicPr>
          <p:cNvPr id="6" name="Image 5" descr="Une image contenant horloge&#10;&#10;Description générée automatiquement">
            <a:extLst>
              <a:ext uri="{FF2B5EF4-FFF2-40B4-BE49-F238E27FC236}">
                <a16:creationId xmlns:a16="http://schemas.microsoft.com/office/drawing/2014/main" id="{3D7C4E35-5584-4B98-B7F5-84DBB6A97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81763">
            <a:off x="9168665" y="304167"/>
            <a:ext cx="1325564" cy="1325564"/>
          </a:xfrm>
          <a:prstGeom prst="rect">
            <a:avLst/>
          </a:prstGeom>
        </p:spPr>
      </p:pic>
      <p:pic>
        <p:nvPicPr>
          <p:cNvPr id="13" name="Image 12">
            <a:extLst>
              <a:ext uri="{FF2B5EF4-FFF2-40B4-BE49-F238E27FC236}">
                <a16:creationId xmlns:a16="http://schemas.microsoft.com/office/drawing/2014/main" id="{72D0CEEC-03CB-4B63-86EC-600704C44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724" y="3088466"/>
            <a:ext cx="1320815" cy="1320815"/>
          </a:xfrm>
          <a:prstGeom prst="rect">
            <a:avLst/>
          </a:prstGeom>
        </p:spPr>
      </p:pic>
      <p:pic>
        <p:nvPicPr>
          <p:cNvPr id="1030" name="Picture 6" descr="Discuss the Visual Paradigm">
            <a:extLst>
              <a:ext uri="{FF2B5EF4-FFF2-40B4-BE49-F238E27FC236}">
                <a16:creationId xmlns:a16="http://schemas.microsoft.com/office/drawing/2014/main" id="{7920C83A-9845-4445-82A7-94AE0AF5E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199" y="5643564"/>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35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r>
              <a:rPr lang="fr-FR" dirty="0">
                <a:solidFill>
                  <a:schemeClr val="bg1"/>
                </a:solidFill>
                <a:latin typeface="Montserrat Medium" panose="00000600000000000000" pitchFamily="2" charset="0"/>
              </a:rPr>
              <a:t>Fonctionnalités majeures </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0" indent="0">
              <a:buNone/>
            </a:pPr>
            <a:r>
              <a:rPr lang="fr-FR" sz="1800" dirty="0">
                <a:solidFill>
                  <a:schemeClr val="bg1"/>
                </a:solidFill>
                <a:latin typeface="Montserrat" panose="00000500000000000000" pitchFamily="2" charset="0"/>
              </a:rPr>
              <a:t>Notre Brick shooter se caractérise par un thème assumé de science fiction, c’est-à-dire, les briques sont remplacées par des soucoupes volante ou des extraterrestres, notre héros est un arbre extraterrestre et le background ainsi que la musique démontre parfaitement cela.</a:t>
            </a:r>
          </a:p>
          <a:p>
            <a:pPr marL="457200" lvl="1" indent="0">
              <a:buNone/>
            </a:pPr>
            <a:endParaRPr lang="fr-FR" sz="1800" b="1" dirty="0">
              <a:solidFill>
                <a:schemeClr val="bg1"/>
              </a:solidFill>
              <a:latin typeface="Montserrat" panose="00000500000000000000" pitchFamily="2" charset="0"/>
            </a:endParaRPr>
          </a:p>
          <a:p>
            <a:pPr marL="0" indent="0">
              <a:buNone/>
            </a:pPr>
            <a:r>
              <a:rPr lang="fr-FR" sz="1800" b="1" dirty="0">
                <a:solidFill>
                  <a:schemeClr val="bg1"/>
                </a:solidFill>
                <a:latin typeface="Montserrat" panose="00000500000000000000" pitchFamily="2" charset="0"/>
              </a:rPr>
              <a:t>5 écrans :</a:t>
            </a:r>
          </a:p>
          <a:p>
            <a:pPr lvl="1"/>
            <a:r>
              <a:rPr lang="fr-FR" sz="1800" dirty="0">
                <a:solidFill>
                  <a:schemeClr val="bg1"/>
                </a:solidFill>
                <a:latin typeface="Montserrat" panose="00000500000000000000" pitchFamily="2" charset="0"/>
              </a:rPr>
              <a:t>Ecran d’accueil (menu principal), l’écran de jeu, la boutique, l’écran d’instruction et l’écran de fin de jeu.</a:t>
            </a:r>
          </a:p>
          <a:p>
            <a:pPr marL="457200" lvl="1" indent="0">
              <a:buNone/>
            </a:pPr>
            <a:endParaRPr lang="fr-FR" sz="1800" dirty="0">
              <a:solidFill>
                <a:schemeClr val="bg1"/>
              </a:solidFill>
              <a:latin typeface="Montserrat" panose="00000500000000000000" pitchFamily="2" charset="0"/>
            </a:endParaRPr>
          </a:p>
          <a:p>
            <a:pPr marL="0" indent="0">
              <a:buNone/>
            </a:pPr>
            <a:r>
              <a:rPr lang="fr-FR" sz="1800" b="1" dirty="0">
                <a:solidFill>
                  <a:schemeClr val="bg1"/>
                </a:solidFill>
                <a:latin typeface="Montserrat" panose="00000500000000000000" pitchFamily="2" charset="0"/>
              </a:rPr>
              <a:t>Déroulement du jeu :</a:t>
            </a:r>
          </a:p>
          <a:p>
            <a:pPr lvl="1"/>
            <a:r>
              <a:rPr lang="fr-FR" sz="1800" dirty="0">
                <a:solidFill>
                  <a:schemeClr val="bg1"/>
                </a:solidFill>
                <a:latin typeface="Montserrat" panose="00000500000000000000" pitchFamily="2" charset="0"/>
              </a:rPr>
              <a:t>Notre protagoniste doit donc défendre sa planète ainsi que lui-même des envahisseurs venus d’autres horizons, et pour ce faire vous pourrez donc compter sur son pouvoir de feu pour réduire en cendre vos adversaires. Vous pourrez également au fil de la partie améliorer vos statistiques (via des packages qu’il faudra détruire) pour venir à bout de vos adversaires qui ce feront de plus en plus nombreux et coriaces. La partie prendra fin lorsqu’un envahisseur touchera le sol ou notre héros.</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7</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335066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9199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Le jeu</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lvl="1"/>
            <a:endParaRPr lang="fr-FR" sz="1800" dirty="0">
              <a:solidFill>
                <a:schemeClr val="bg1"/>
              </a:solidFill>
              <a:latin typeface="Montserrat" panose="00000500000000000000" pitchFamily="2" charset="0"/>
            </a:endParaRPr>
          </a:p>
          <a:p>
            <a:pPr lvl="1"/>
            <a:r>
              <a:rPr lang="fr-FR" sz="1800" dirty="0">
                <a:solidFill>
                  <a:schemeClr val="bg1"/>
                </a:solidFill>
                <a:latin typeface="Montserrat" panose="00000500000000000000" pitchFamily="2" charset="0"/>
              </a:rPr>
              <a:t>Votre protagoniste se trouvera au centre de l’écran et vous serez libre de vous déplacer à gauche ou à droite.</a:t>
            </a:r>
          </a:p>
          <a:p>
            <a:pPr marL="457200" lvl="1" indent="0">
              <a:buNone/>
            </a:pPr>
            <a:endParaRPr lang="fr-FR" sz="1800" dirty="0">
              <a:solidFill>
                <a:schemeClr val="bg1"/>
              </a:solidFill>
              <a:latin typeface="Montserrat" panose="00000500000000000000" pitchFamily="2" charset="0"/>
            </a:endParaRPr>
          </a:p>
          <a:p>
            <a:pPr lvl="1"/>
            <a:r>
              <a:rPr lang="fr-FR" sz="1800" dirty="0">
                <a:solidFill>
                  <a:schemeClr val="bg1"/>
                </a:solidFill>
                <a:latin typeface="Montserrat" panose="00000500000000000000" pitchFamily="2" charset="0"/>
              </a:rPr>
              <a:t>Ensuite des ennemis apparaitront au fur et à mesure que le jeu avance.</a:t>
            </a:r>
          </a:p>
          <a:p>
            <a:pPr marL="457200" lvl="1" indent="0">
              <a:buNone/>
            </a:pPr>
            <a:endParaRPr lang="fr-FR" sz="1800" dirty="0">
              <a:solidFill>
                <a:schemeClr val="bg1"/>
              </a:solidFill>
              <a:latin typeface="Montserrat" panose="00000500000000000000" pitchFamily="2" charset="0"/>
            </a:endParaRPr>
          </a:p>
          <a:p>
            <a:pPr lvl="1"/>
            <a:r>
              <a:rPr lang="fr-FR" sz="1800" dirty="0">
                <a:solidFill>
                  <a:schemeClr val="bg1"/>
                </a:solidFill>
                <a:latin typeface="Montserrat" panose="00000500000000000000" pitchFamily="2" charset="0"/>
              </a:rPr>
              <a:t>En fonction du nombre d’ennemis ou de boss que vous allez détruire votre score augmentera et ce transformera a la fin de la partie en crédits.</a:t>
            </a:r>
          </a:p>
          <a:p>
            <a:pPr marL="457200" lvl="1" indent="0">
              <a:buNone/>
            </a:pPr>
            <a:endParaRPr lang="fr-FR" sz="1800" dirty="0">
              <a:solidFill>
                <a:schemeClr val="bg1"/>
              </a:solidFill>
              <a:latin typeface="Montserrat" panose="00000500000000000000" pitchFamily="2" charset="0"/>
            </a:endParaRPr>
          </a:p>
          <a:p>
            <a:pPr lvl="1"/>
            <a:r>
              <a:rPr lang="fr-FR" sz="1800" dirty="0">
                <a:solidFill>
                  <a:schemeClr val="bg1"/>
                </a:solidFill>
                <a:latin typeface="Montserrat" panose="00000500000000000000" pitchFamily="2" charset="0"/>
              </a:rPr>
              <a:t>La partie prendra fin lorsque votre vie atteindra 0 ou que vous quitterez le jeu.</a:t>
            </a:r>
          </a:p>
          <a:p>
            <a:pPr marL="457200" lvl="1" indent="0">
              <a:buNone/>
            </a:pPr>
            <a:endParaRPr lang="fr-FR" sz="1800" dirty="0">
              <a:solidFill>
                <a:schemeClr val="bg1"/>
              </a:solidFill>
              <a:latin typeface="Montserrat" panose="00000500000000000000" pitchFamily="2" charset="0"/>
            </a:endParaRPr>
          </a:p>
          <a:p>
            <a:pPr lvl="1"/>
            <a:r>
              <a:rPr lang="fr-FR" sz="1800" dirty="0">
                <a:solidFill>
                  <a:schemeClr val="bg1"/>
                </a:solidFill>
                <a:latin typeface="Montserrat" panose="00000500000000000000" pitchFamily="2" charset="0"/>
              </a:rPr>
              <a:t>Lorsque vous avez perdu la page </a:t>
            </a:r>
            <a:r>
              <a:rPr lang="fr-FR" sz="1800" dirty="0" err="1">
                <a:solidFill>
                  <a:schemeClr val="bg1"/>
                </a:solidFill>
                <a:latin typeface="Montserrat" panose="00000500000000000000" pitchFamily="2" charset="0"/>
              </a:rPr>
              <a:t>game</a:t>
            </a:r>
            <a:r>
              <a:rPr lang="fr-FR" sz="1800" dirty="0">
                <a:solidFill>
                  <a:schemeClr val="bg1"/>
                </a:solidFill>
                <a:latin typeface="Montserrat" panose="00000500000000000000" pitchFamily="2" charset="0"/>
              </a:rPr>
              <a:t> over s’affichera et vous pourrez relancer une nouvelle partie.</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8</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155923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D18742-ACAE-48B4-B1D7-7FD778CD54C5}"/>
              </a:ext>
            </a:extLst>
          </p:cNvPr>
          <p:cNvSpPr/>
          <p:nvPr/>
        </p:nvSpPr>
        <p:spPr>
          <a:xfrm>
            <a:off x="0" y="0"/>
            <a:ext cx="12103509" cy="6858000"/>
          </a:xfrm>
          <a:prstGeom prst="rect">
            <a:avLst/>
          </a:prstGeom>
          <a:solidFill>
            <a:srgbClr val="404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8">
            <a:extLst>
              <a:ext uri="{FF2B5EF4-FFF2-40B4-BE49-F238E27FC236}">
                <a16:creationId xmlns:a16="http://schemas.microsoft.com/office/drawing/2014/main" id="{E9E84AA8-CF65-4E7F-844B-FF51341311E2}"/>
              </a:ext>
            </a:extLst>
          </p:cNvPr>
          <p:cNvSpPr>
            <a:spLocks noGrp="1"/>
          </p:cNvSpPr>
          <p:nvPr>
            <p:ph type="title"/>
          </p:nvPr>
        </p:nvSpPr>
        <p:spPr/>
        <p:txBody>
          <a:bodyPr/>
          <a:lstStyle/>
          <a:p>
            <a:pPr algn="ctr"/>
            <a:r>
              <a:rPr lang="fr-FR" dirty="0">
                <a:solidFill>
                  <a:schemeClr val="bg1"/>
                </a:solidFill>
                <a:latin typeface="Montserrat Medium" panose="00000600000000000000" pitchFamily="2" charset="0"/>
              </a:rPr>
              <a:t>Structure algorithmique </a:t>
            </a:r>
            <a:br>
              <a:rPr lang="fr-FR" dirty="0">
                <a:solidFill>
                  <a:schemeClr val="bg1"/>
                </a:solidFill>
                <a:latin typeface="Montserrat Medium" panose="00000600000000000000" pitchFamily="2" charset="0"/>
              </a:rPr>
            </a:br>
            <a:r>
              <a:rPr lang="fr-FR" dirty="0">
                <a:solidFill>
                  <a:schemeClr val="bg1"/>
                </a:solidFill>
                <a:latin typeface="Montserrat Medium" panose="00000600000000000000" pitchFamily="2" charset="0"/>
              </a:rPr>
              <a:t>Le menu</a:t>
            </a:r>
          </a:p>
        </p:txBody>
      </p:sp>
      <p:sp>
        <p:nvSpPr>
          <p:cNvPr id="3" name="Sous-titre 2">
            <a:extLst>
              <a:ext uri="{FF2B5EF4-FFF2-40B4-BE49-F238E27FC236}">
                <a16:creationId xmlns:a16="http://schemas.microsoft.com/office/drawing/2014/main" id="{7C660246-08A2-414D-B95A-2F02079AF369}"/>
              </a:ext>
            </a:extLst>
          </p:cNvPr>
          <p:cNvSpPr>
            <a:spLocks noGrp="1"/>
          </p:cNvSpPr>
          <p:nvPr>
            <p:ph idx="1"/>
          </p:nvPr>
        </p:nvSpPr>
        <p:spPr>
          <a:xfrm>
            <a:off x="838200" y="1690688"/>
            <a:ext cx="9819968" cy="4660951"/>
          </a:xfrm>
        </p:spPr>
        <p:txBody>
          <a:bodyPr>
            <a:noAutofit/>
          </a:bodyPr>
          <a:lstStyle/>
          <a:p>
            <a:pPr marL="457200" lvl="1" indent="0">
              <a:buNone/>
            </a:pPr>
            <a:endParaRPr lang="fr-FR" sz="1800" b="1" dirty="0">
              <a:solidFill>
                <a:schemeClr val="bg1"/>
              </a:solidFill>
              <a:latin typeface="Montserrat" panose="00000500000000000000" pitchFamily="2" charset="0"/>
            </a:endParaRPr>
          </a:p>
          <a:p>
            <a:pPr marL="457200" lvl="1" indent="0">
              <a:buNone/>
            </a:pPr>
            <a:r>
              <a:rPr lang="fr-FR" sz="1800" b="1" dirty="0">
                <a:solidFill>
                  <a:schemeClr val="bg1"/>
                </a:solidFill>
                <a:latin typeface="Montserrat" panose="00000500000000000000" pitchFamily="2" charset="0"/>
              </a:rPr>
              <a:t>Vous arriverez sur le menu principal ou vous pourrez choisir :</a:t>
            </a:r>
          </a:p>
          <a:p>
            <a:pPr lvl="2"/>
            <a:endParaRPr lang="fr-FR" sz="1800" dirty="0">
              <a:solidFill>
                <a:schemeClr val="bg1"/>
              </a:solidFill>
              <a:latin typeface="Montserrat" panose="00000500000000000000" pitchFamily="2" charset="0"/>
            </a:endParaRPr>
          </a:p>
          <a:p>
            <a:pPr lvl="2"/>
            <a:r>
              <a:rPr lang="fr-FR" sz="1800" dirty="0">
                <a:solidFill>
                  <a:schemeClr val="bg1"/>
                </a:solidFill>
                <a:latin typeface="Montserrat" panose="00000500000000000000" pitchFamily="2" charset="0"/>
              </a:rPr>
              <a:t>De lancer une nouvelle partie</a:t>
            </a:r>
          </a:p>
          <a:p>
            <a:pPr lvl="2"/>
            <a:endParaRPr lang="fr-FR" sz="1800" dirty="0">
              <a:solidFill>
                <a:schemeClr val="bg1"/>
              </a:solidFill>
              <a:latin typeface="Montserrat" panose="00000500000000000000" pitchFamily="2" charset="0"/>
            </a:endParaRPr>
          </a:p>
          <a:p>
            <a:pPr lvl="2"/>
            <a:r>
              <a:rPr lang="fr-FR" sz="1800" dirty="0">
                <a:solidFill>
                  <a:schemeClr val="bg1"/>
                </a:solidFill>
                <a:latin typeface="Montserrat" panose="00000500000000000000" pitchFamily="2" charset="0"/>
              </a:rPr>
              <a:t>De charger votre dernière partie sauvegardée</a:t>
            </a:r>
          </a:p>
          <a:p>
            <a:pPr lvl="2"/>
            <a:endParaRPr lang="fr-FR" sz="1800" dirty="0">
              <a:solidFill>
                <a:schemeClr val="bg1"/>
              </a:solidFill>
              <a:latin typeface="Montserrat" panose="00000500000000000000" pitchFamily="2" charset="0"/>
            </a:endParaRPr>
          </a:p>
          <a:p>
            <a:pPr lvl="2"/>
            <a:r>
              <a:rPr lang="fr-FR" sz="1800" dirty="0">
                <a:solidFill>
                  <a:schemeClr val="bg1"/>
                </a:solidFill>
                <a:latin typeface="Montserrat" panose="00000500000000000000" pitchFamily="2" charset="0"/>
              </a:rPr>
              <a:t>De voir les instructions de jeu.</a:t>
            </a:r>
          </a:p>
          <a:p>
            <a:pPr lvl="2"/>
            <a:endParaRPr lang="fr-FR" sz="1800" dirty="0">
              <a:solidFill>
                <a:schemeClr val="bg1"/>
              </a:solidFill>
              <a:latin typeface="Montserrat" panose="00000500000000000000" pitchFamily="2" charset="0"/>
            </a:endParaRPr>
          </a:p>
          <a:p>
            <a:pPr lvl="2"/>
            <a:r>
              <a:rPr lang="fr-FR" sz="1800" dirty="0">
                <a:solidFill>
                  <a:schemeClr val="bg1"/>
                </a:solidFill>
                <a:latin typeface="Montserrat" panose="00000500000000000000" pitchFamily="2" charset="0"/>
              </a:rPr>
              <a:t>Une boutique ou vous pourrez faire des achats pour booster votre prochaine partie</a:t>
            </a:r>
          </a:p>
        </p:txBody>
      </p:sp>
      <p:sp>
        <p:nvSpPr>
          <p:cNvPr id="7" name="Rectangle 6">
            <a:extLst>
              <a:ext uri="{FF2B5EF4-FFF2-40B4-BE49-F238E27FC236}">
                <a16:creationId xmlns:a16="http://schemas.microsoft.com/office/drawing/2014/main" id="{235250E8-3E6A-4C93-A6FA-5C8F1AC7B272}"/>
              </a:ext>
            </a:extLst>
          </p:cNvPr>
          <p:cNvSpPr/>
          <p:nvPr/>
        </p:nvSpPr>
        <p:spPr>
          <a:xfrm>
            <a:off x="11385755" y="0"/>
            <a:ext cx="806245" cy="6858000"/>
          </a:xfrm>
          <a:prstGeom prst="rect">
            <a:avLst/>
          </a:prstGeom>
          <a:solidFill>
            <a:srgbClr val="2C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id="{306C8486-9EAC-4CBF-8106-F87562DE09B4}"/>
              </a:ext>
            </a:extLst>
          </p:cNvPr>
          <p:cNvSpPr>
            <a:spLocks noGrp="1"/>
          </p:cNvSpPr>
          <p:nvPr>
            <p:ph type="sldNum" sz="quarter" idx="12"/>
          </p:nvPr>
        </p:nvSpPr>
        <p:spPr>
          <a:xfrm>
            <a:off x="11385754" y="6176963"/>
            <a:ext cx="806245" cy="681037"/>
          </a:xfrm>
        </p:spPr>
        <p:txBody>
          <a:bodyPr/>
          <a:lstStyle/>
          <a:p>
            <a:pPr algn="ctr"/>
            <a:fld id="{B9DE8ED1-D165-49F3-A286-EA69F1908734}" type="slidenum">
              <a:rPr lang="fr-FR" sz="1500" smtClean="0">
                <a:solidFill>
                  <a:schemeClr val="bg1"/>
                </a:solidFill>
                <a:latin typeface="Montserrat Medium" panose="00000600000000000000" pitchFamily="2" charset="0"/>
              </a:rPr>
              <a:pPr algn="ctr"/>
              <a:t>9</a:t>
            </a:fld>
            <a:endParaRPr lang="fr-FR" sz="1500" dirty="0">
              <a:solidFill>
                <a:schemeClr val="bg1"/>
              </a:solidFill>
              <a:latin typeface="Montserrat Medium" panose="00000600000000000000" pitchFamily="2" charset="0"/>
            </a:endParaRPr>
          </a:p>
        </p:txBody>
      </p:sp>
    </p:spTree>
    <p:extLst>
      <p:ext uri="{BB962C8B-B14F-4D97-AF65-F5344CB8AC3E}">
        <p14:creationId xmlns:p14="http://schemas.microsoft.com/office/powerpoint/2010/main" val="38012870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1185</Words>
  <Application>Microsoft Office PowerPoint</Application>
  <PresentationFormat>Grand écran</PresentationFormat>
  <Paragraphs>142</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Calibri Light</vt:lpstr>
      <vt:lpstr>Montserrat</vt:lpstr>
      <vt:lpstr>Montserrat Medium</vt:lpstr>
      <vt:lpstr>Thème Office</vt:lpstr>
      <vt:lpstr>Ufo Abduction</vt:lpstr>
      <vt:lpstr>Sommaire</vt:lpstr>
      <vt:lpstr>Contexte </vt:lpstr>
      <vt:lpstr>Objectifs </vt:lpstr>
      <vt:lpstr>Équipe</vt:lpstr>
      <vt:lpstr>Technologies utilisées </vt:lpstr>
      <vt:lpstr>Fonctionnalités majeures </vt:lpstr>
      <vt:lpstr>Structure algorithmique  Le jeu</vt:lpstr>
      <vt:lpstr>Structure algorithmique  Le menu</vt:lpstr>
      <vt:lpstr>Structure algorithmique  Le héros</vt:lpstr>
      <vt:lpstr>Structure algorithmique  Les ennemis</vt:lpstr>
      <vt:lpstr>Structure algorithmique  Les boss</vt:lpstr>
      <vt:lpstr>Structure algorithmique  Les packages (Bonus/Malus)</vt:lpstr>
      <vt:lpstr>Structure algorithmique  La boutique</vt:lpstr>
      <vt:lpstr>Problèmes rencontrés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EatYng</dc:title>
  <dc:creator>RICHARD Jérémy</dc:creator>
  <cp:lastModifiedBy>RICHARD Jérémy</cp:lastModifiedBy>
  <cp:revision>26</cp:revision>
  <dcterms:created xsi:type="dcterms:W3CDTF">2020-05-31T19:37:14Z</dcterms:created>
  <dcterms:modified xsi:type="dcterms:W3CDTF">2020-06-18T20:05:35Z</dcterms:modified>
</cp:coreProperties>
</file>