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381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2c3d4e01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2c3d4e01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2c3d4e01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2c3d4e01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2c3d4e01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2c3d4e01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2c3d4e01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2c3d4e01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2ccf21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2ccf21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2ccf215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2ccf215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2ccf21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2ccf21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2ccf215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2ccf215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c2ccf215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c2ccf215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2ccf215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c2ccf215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c2ccf215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c2ccf215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2c3d4e01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2c3d4e01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2ccf2150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c2ccf2150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c2ccf215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c2ccf215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2c3d4e01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2c3d4e01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2c3d4e01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2c3d4e01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2c3d4e01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2c3d4e01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2c3d4e01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2c3d4e01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2c3d4e01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2c3d4e01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2c3d4e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2c3d4e01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2c3d4e01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2c3d4e01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>
                <a:latin typeface="Arial"/>
                <a:ea typeface="Arial"/>
                <a:cs typeface="Arial"/>
                <a:sym typeface="Arial"/>
              </a:rPr>
              <a:t>Agente para detecção de pessoas utilizando técnicas de Inteligência Artificial através de termografia para tomada de decisão.</a:t>
            </a:r>
            <a:endParaRPr sz="2000" b="1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90525" y="43893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GEISEL SAMUEL - IGOR FERNANDES - MARCOS PAULO - RAFAEL RAYRON</a:t>
            </a:r>
            <a:endParaRPr sz="1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ORIENTADOR(A): PROF.º JÚLIO CEZAR DA SILVA COSTA</a:t>
            </a:r>
            <a:endParaRPr sz="120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42925" y="28653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 DE CONCLUSÃO DE CURSO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0"/>
            <a:ext cx="3057327" cy="9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FASES DE UM SISTEMA DE VISÃO COMPUTACIONAL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375" y="1949874"/>
            <a:ext cx="5785050" cy="24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3073800" y="4248500"/>
            <a:ext cx="30000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just">
              <a:lnSpc>
                <a:spcPct val="115000"/>
              </a:lnSpc>
              <a:buClr>
                <a:schemeClr val="accent1"/>
              </a:buClr>
              <a:buSzPts val="1600"/>
            </a:pPr>
            <a:r>
              <a:rPr lang="pt-PT" sz="1200" dirty="0">
                <a:solidFill>
                  <a:schemeClr val="accent1"/>
                </a:solidFill>
              </a:rPr>
              <a:t>Fonte – BACKES; JUNIOR 2016.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PROCESSAMENTO DE IMAGENS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1"/>
          </p:nvPr>
        </p:nvSpPr>
        <p:spPr>
          <a:xfrm>
            <a:off x="720000" y="2400600"/>
            <a:ext cx="35244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dirty="0">
                <a:latin typeface="Arial"/>
                <a:ea typeface="Arial"/>
                <a:cs typeface="Arial"/>
                <a:sym typeface="Arial"/>
              </a:rPr>
              <a:t>Processamento de Dados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dirty="0">
                <a:latin typeface="Arial"/>
                <a:ea typeface="Arial"/>
                <a:cs typeface="Arial"/>
                <a:sym typeface="Arial"/>
              </a:rPr>
              <a:t>Computação Gráfica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dirty="0">
                <a:latin typeface="Arial"/>
                <a:ea typeface="Arial"/>
                <a:cs typeface="Arial"/>
                <a:sym typeface="Arial"/>
              </a:rPr>
              <a:t>Processamento de imagens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dirty="0">
                <a:latin typeface="Arial"/>
                <a:ea typeface="Arial"/>
                <a:cs typeface="Arial"/>
                <a:sym typeface="Arial"/>
              </a:rPr>
              <a:t>Visão Computacional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l="19160" t="3282" r="2407" b="5783"/>
          <a:stretch/>
        </p:blipFill>
        <p:spPr>
          <a:xfrm>
            <a:off x="5142425" y="1200150"/>
            <a:ext cx="3419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5475325" y="3943350"/>
            <a:ext cx="3000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algn="ctr">
              <a:lnSpc>
                <a:spcPct val="115000"/>
              </a:lnSpc>
              <a:buClr>
                <a:schemeClr val="accent1"/>
              </a:buClr>
              <a:buSzPts val="1600"/>
            </a:pPr>
            <a:r>
              <a:rPr lang="pt-PT" sz="1200" dirty="0">
                <a:solidFill>
                  <a:schemeClr val="accent1"/>
                </a:solidFill>
                <a:sym typeface="Lato"/>
              </a:rPr>
              <a:t>Fonte – ALBUQUERQUE, 2001. </a:t>
            </a:r>
            <a:endParaRPr sz="1200" dirty="0">
              <a:solidFill>
                <a:schemeClr val="accent1"/>
              </a:solidFill>
              <a:sym typeface="Lato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5253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DESENVOLVIMENTO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1225" y="2160000"/>
            <a:ext cx="35253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Visão Inicial ao realizar o processo de desenvolvimento necessitamos de duas RNA onde uma delas deverá ser capaz de reconhecer pessoas e a outra capaz de identificar se a pessoa está viva através do termograma da imagem.</a:t>
            </a:r>
            <a:endParaRPr dirty="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400" y="1108800"/>
            <a:ext cx="4359600" cy="30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5839800" y="4126350"/>
            <a:ext cx="2068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accent1"/>
                </a:solidFill>
                <a:sym typeface="Lato"/>
              </a:rPr>
              <a:t>Fonte - Autor, 2019</a:t>
            </a:r>
            <a:r>
              <a:rPr lang="pt-PT" sz="1200" dirty="0"/>
              <a:t>.</a:t>
            </a:r>
            <a:endParaRPr sz="1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12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29450" y="1230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RNA YOLOv3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29450" y="1689150"/>
            <a:ext cx="4834800" cy="3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Uma rede Precisa e extremamente rápida.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1000x mais rápido que o Regiões com redes neurais convolucionais (R-CNN);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100x mais rápido que o Fast R-CNN (redes convolucionais rápidas baseadas na região para detecção de objetos);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Analisa a imagem inteira com uma única avaliação de rede diferente dos sistemas R-CNN e o Fast R-CNN prevê caixas delimitadoras e probabilidade para cada região, ponderado-as pelas probabilidades previstas .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(REDMON et al., 2018)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975" y="1851400"/>
            <a:ext cx="3274950" cy="195052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6151000" y="3948875"/>
            <a:ext cx="2286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pt-PT" sz="1200" dirty="0">
                <a:solidFill>
                  <a:schemeClr val="accent1"/>
                </a:solidFill>
                <a:sym typeface="Lato"/>
              </a:rPr>
              <a:t>Fonte – REDMON, 2019.</a:t>
            </a:r>
            <a:endParaRPr sz="1200" dirty="0">
              <a:solidFill>
                <a:schemeClr val="accent1"/>
              </a:solidFill>
              <a:sym typeface="Lato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13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PT" sz="2000" dirty="0">
                <a:latin typeface="Arial"/>
                <a:ea typeface="Arial"/>
                <a:cs typeface="Arial"/>
                <a:sym typeface="Arial"/>
              </a:rPr>
              <a:t>RNA YOLOv3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Análise preliminar trata a imagem identificando o objeto pessoa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Passa o frame do objeto encontrado para segunda RNA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t="5802"/>
          <a:stretch/>
        </p:blipFill>
        <p:spPr>
          <a:xfrm>
            <a:off x="1534925" y="2416000"/>
            <a:ext cx="5579900" cy="24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3539400" y="4733400"/>
            <a:ext cx="2068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>
              <a:lnSpc>
                <a:spcPct val="115000"/>
              </a:lnSpc>
              <a:buClr>
                <a:schemeClr val="accent1"/>
              </a:buClr>
              <a:buSzPts val="1600"/>
            </a:pPr>
            <a:r>
              <a:rPr lang="pt-PT" sz="1200" dirty="0">
                <a:solidFill>
                  <a:schemeClr val="accent1"/>
                </a:solidFill>
                <a:sym typeface="Lato"/>
              </a:rPr>
              <a:t>Fonte - Autor, 2019.</a:t>
            </a:r>
            <a:endParaRPr sz="1200" dirty="0">
              <a:solidFill>
                <a:schemeClr val="accent1"/>
              </a:solidFill>
              <a:sym typeface="Lato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14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HISTOGRAMA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1"/>
          </p:nvPr>
        </p:nvSpPr>
        <p:spPr>
          <a:xfrm>
            <a:off x="724950" y="215187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256 Características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PT" sz="1800" dirty="0">
                <a:latin typeface="Arial"/>
                <a:ea typeface="Arial"/>
                <a:cs typeface="Arial"/>
                <a:sym typeface="Arial"/>
              </a:rPr>
              <a:t>Matriz de 256x1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475" y="342900"/>
            <a:ext cx="37909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850" y="2455800"/>
            <a:ext cx="383857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5855738" y="4581000"/>
            <a:ext cx="2068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15000"/>
              </a:lnSpc>
              <a:buClr>
                <a:schemeClr val="accent1"/>
              </a:buClr>
              <a:buSzPts val="1800"/>
            </a:pPr>
            <a:r>
              <a:rPr lang="pt-PT" sz="1200" dirty="0">
                <a:solidFill>
                  <a:schemeClr val="accent1"/>
                </a:solidFill>
                <a:sym typeface="Lato"/>
              </a:rPr>
              <a:t>Fonte - Autor, 2019.</a:t>
            </a:r>
            <a:endParaRPr sz="1200" dirty="0">
              <a:solidFill>
                <a:schemeClr val="accent1"/>
              </a:solidFill>
              <a:sym typeface="Lato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15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body" idx="1"/>
          </p:nvPr>
        </p:nvSpPr>
        <p:spPr>
          <a:xfrm>
            <a:off x="152325" y="3342975"/>
            <a:ext cx="2838300" cy="15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5 neurônios para camada oculta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Dados em coluna 52x256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i="1" dirty="0">
                <a:latin typeface="Arial"/>
                <a:ea typeface="Arial"/>
                <a:cs typeface="Arial"/>
                <a:sym typeface="Arial"/>
              </a:rPr>
              <a:t>Underfitting</a:t>
            </a: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 por falta de treinamentos ou poucos neurônios utilizados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0"/>
            <a:ext cx="28384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762000"/>
            <a:ext cx="28479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625" y="762000"/>
            <a:ext cx="28384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>
            <a:spLocks noGrp="1"/>
          </p:cNvSpPr>
          <p:nvPr>
            <p:ph type="title" idx="4294967295"/>
          </p:nvPr>
        </p:nvSpPr>
        <p:spPr>
          <a:xfrm>
            <a:off x="729450" y="17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RNA DESENVOLVIDA - MATLAB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3154650" y="3342975"/>
            <a:ext cx="2838300" cy="15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25 neurônios na camada oculta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Dados em coluna 52x256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 dirty="0">
                <a:latin typeface="Arial"/>
                <a:ea typeface="Arial"/>
                <a:cs typeface="Arial"/>
                <a:sym typeface="Arial"/>
              </a:rPr>
              <a:t>Resultado aceitável para testes iniciais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6156975" y="3452375"/>
            <a:ext cx="28383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25 neurônios na camada oculta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Dados em linha 256x52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PT" sz="1400">
                <a:latin typeface="Arial"/>
                <a:ea typeface="Arial"/>
                <a:cs typeface="Arial"/>
                <a:sym typeface="Arial"/>
              </a:rPr>
              <a:t>Resultado com melhoria expressiva em comparação com o primeiro e terceiro treinamento.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58325"/>
            <a:ext cx="1020400" cy="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3539400" y="4800075"/>
            <a:ext cx="206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pt-PT" sz="1200" dirty="0">
                <a:solidFill>
                  <a:schemeClr val="accent1"/>
                </a:solidFill>
                <a:sym typeface="Lato"/>
              </a:rPr>
              <a:t>Fonte - Autor, 2019.</a:t>
            </a:r>
            <a:endParaRPr sz="1200" dirty="0">
              <a:solidFill>
                <a:schemeClr val="accent1"/>
              </a:solidFill>
              <a:sym typeface="Lat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52388" y="2876538"/>
            <a:ext cx="26712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1º treino</a:t>
            </a:r>
            <a:endParaRPr sz="1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3082125" y="2876550"/>
            <a:ext cx="26712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chemeClr val="accent1"/>
                </a:solidFill>
              </a:rPr>
              <a:t>3º treino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6181050" y="2876550"/>
            <a:ext cx="26712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4º treino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16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Entrada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Layer 1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Bias 1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Tangente hiperbólica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Layer 2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Bias 2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Sigmoidal (função de ativação)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PROCESSO DE CLASSIFICAÇÃO DA RNA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800" y="2078875"/>
            <a:ext cx="4600576" cy="12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5743300" y="3508450"/>
            <a:ext cx="206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>
              <a:lnSpc>
                <a:spcPct val="115000"/>
              </a:lnSpc>
              <a:buClr>
                <a:schemeClr val="accent1"/>
              </a:buClr>
              <a:buSzPts val="1600"/>
            </a:pPr>
            <a:r>
              <a:rPr lang="pt-PT" sz="1200" dirty="0">
                <a:solidFill>
                  <a:schemeClr val="accent1"/>
                </a:solidFill>
                <a:sym typeface="Lato"/>
              </a:rPr>
              <a:t>Fonte - Autor, 2019.</a:t>
            </a:r>
            <a:endParaRPr sz="1200" dirty="0">
              <a:solidFill>
                <a:schemeClr val="accent1"/>
              </a:solidFill>
              <a:sym typeface="Lato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17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729450" y="11662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RESULTADOS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968" y="1625238"/>
            <a:ext cx="4374208" cy="25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275" y="3840513"/>
            <a:ext cx="3962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3448875" y="4747146"/>
            <a:ext cx="20688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lnSpc>
                <a:spcPct val="115000"/>
              </a:lnSpc>
              <a:buClr>
                <a:schemeClr val="accent1"/>
              </a:buClr>
              <a:buSzPts val="1600"/>
              <a:buFont typeface="Arial"/>
              <a:buNone/>
            </a:pPr>
            <a:r>
              <a:rPr lang="pt-PT" sz="1200" dirty="0">
                <a:solidFill>
                  <a:schemeClr val="accent1"/>
                </a:solidFill>
              </a:rPr>
              <a:t>Fonte - Autor, 2019.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18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Ao final conclui-se que os objetivos foram atingidos tendo em vista se mostrando eficaz ao realizar a classificação.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Além disso a hipótese foi confirmada pelo fato de que o agente desenvolvido foi capaz de atender os objetivos propostos.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Desse modo pode-se afirmar que a pesquisa apontou como resposta que é possível utilizar a IA em conjunto com a visão computacional para auxílio em missões de resgate.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19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PROBLEMA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Arial"/>
                <a:ea typeface="Arial"/>
                <a:cs typeface="Arial"/>
                <a:sym typeface="Arial"/>
              </a:rPr>
              <a:t>Seria possível o desenvolvimento de um agente com Visão Computacional para auxiliar na busca e resgate em locais de difícil acesso?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>
                <a:solidFill>
                  <a:srgbClr val="000000"/>
                </a:solidFill>
              </a:rPr>
              <a:t>Obrigado!</a:t>
            </a:r>
            <a:endParaRPr sz="2000" b="1">
              <a:solidFill>
                <a:srgbClr val="000000"/>
              </a:solidFill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1"/>
          </p:nvPr>
        </p:nvSpPr>
        <p:spPr>
          <a:xfrm>
            <a:off x="390525" y="43893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GEISEL SAMUEL - IGOR FERNANDES - MARCOS PAULO - RAFAEL RAYRON</a:t>
            </a:r>
            <a:endParaRPr sz="1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ORIENTADOR(A): PROF.º JÚLIO CEZAR DA SILVA COSTA</a:t>
            </a:r>
            <a:endParaRPr sz="1200"/>
          </a:p>
        </p:txBody>
      </p:sp>
      <p:sp>
        <p:nvSpPr>
          <p:cNvPr id="232" name="Google Shape;232;p32"/>
          <p:cNvSpPr txBox="1">
            <a:spLocks noGrp="1"/>
          </p:cNvSpPr>
          <p:nvPr>
            <p:ph type="subTitle" idx="1"/>
          </p:nvPr>
        </p:nvSpPr>
        <p:spPr>
          <a:xfrm>
            <a:off x="542925" y="28653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300">
                <a:solidFill>
                  <a:srgbClr val="000000"/>
                </a:solidFill>
              </a:rPr>
              <a:t>Agradecemos a sua presença.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0"/>
            <a:ext cx="3057327" cy="9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20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 idx="4294967295"/>
          </p:nvPr>
        </p:nvSpPr>
        <p:spPr>
          <a:xfrm>
            <a:off x="729450" y="175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58325"/>
            <a:ext cx="1020400" cy="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729450" y="676025"/>
            <a:ext cx="7860600" cy="44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ACADEMY, D. S. Inteligência artificial. 2018. Disponível em: &lt;http://datascienceacademy.com.br/blog/o-que-e-visao-computacional/&gt;. Acesso em: 24 de Outubro de 2019.</a:t>
            </a: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ALBUQUERQUE, M. P. de.</a:t>
            </a:r>
            <a:r>
              <a:rPr lang="pt-PT" sz="1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Imagem - Áreas corretas</a:t>
            </a: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 cbpf, 2001. Disponível em: &lt;http://www.cbpf.br/cat/pdsi/visao/&gt;. Acesso em: 04 de Junho de 2019.</a:t>
            </a: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BACKES, A. R.; JUNIOR, J. J. de M. S.Introdução à Visão Computacional Usando MA-TLAB. [S.l.]: Alta Books, 2016. Acesso em: 21 de Outubro de 2019.</a:t>
            </a: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BRASIL, N. U. Onu: Brasil está entre os 10 países com maior número de afetados por desastres nos últimos 20 anos. Nações Unidas Brasil, 2015. Disponível em: . Acesso em: 24 de Novembro de 2019.</a:t>
            </a: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CATARINA, U. F. de S. Atlas brasileiro de desastres naturais 1991 a 2012: Volume amazonas. CEPED UFSC, 2013. Disponível em: . Acesso em: 06 de Junho de 2019.</a:t>
            </a: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PIERRO, B. de. Ciência do desastre: Estudo avalia a produção científica sobre catástrofes naturais no mundo e destaca a brasileira na área de hidrologia. Revista Pesquisa FAPESP, 2018. Disponível em: . Acesso em: 06 de Junho de 2019.</a:t>
            </a: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REDMON et al. Yolov3: An incremental improvement. arXiv, 2018. Disponível em: . Acesso em: 21 de Junho de 2019.</a:t>
            </a: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REDMON, J. YOLO: </a:t>
            </a:r>
            <a:r>
              <a:rPr lang="pt-PT" sz="10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Real Time Object Detection</a:t>
            </a: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 How it works. GitHub, 2019. Disponível em: . Acesso em: 04 de Junho de 2019.</a:t>
            </a: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0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REDMON, J. et al. You only look once: Unified, real-time object detection: Computer vision and pattern recognition (cs.cv). arxiv.org, 2015. Disponível em: . Acesso em: 10 de Junho de 2019.</a:t>
            </a:r>
            <a:endParaRPr sz="1000" dirty="0">
              <a:solidFill>
                <a:schemeClr val="bg2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21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OBJETIVO GERAL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Desenvolver um protótipo de um agente capaz de auxiliar na busca e na identificação de possíveis vítimas em locais de difícil acesso.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HIPÓTESE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Arial"/>
                <a:ea typeface="Arial"/>
                <a:cs typeface="Arial"/>
                <a:sym typeface="Arial"/>
              </a:rPr>
              <a:t>A frequência de acidentes por desastres naturais em escala global e nacional tem aumentado nos últimos anos (PIERRO, 2018 apud CATARINA, 2013), sendo o Brasil 10º colocado com o maior número de pessoas afetadas por desastres naturais(BRASIL, 2015), espera-se que um agente possa auxiliar na busca e identificação de vítimas em missões de resgate.</a:t>
            </a:r>
            <a:endParaRPr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JUSTIFICATIVA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Arial"/>
                <a:ea typeface="Arial"/>
                <a:cs typeface="Arial"/>
                <a:sym typeface="Arial"/>
              </a:rPr>
              <a:t>Com o intuito de resgatar o máximo de pessoas com vida nos locais afetados pelos desastres, o presente trabalho demonstra o resultado da pesquisa de técnicas de IA com uso da termografia que resultou no desenvolvimento de um agente de software com o propósito de auxiliar a equipe de resgate na localização de vítimas em locais de difícil acesso com maior precisão.</a:t>
            </a:r>
            <a:endParaRPr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REFERENCIAL TEÓRICO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700" cy="2577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História do surgimento da termografia (Platão, Aristóteles, Galeno e Hipócrates);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Primeiro dispositivo termográfico (século XX);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Processamento de Imagem(Segmentação, Histograma);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Câmera termográfica;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Espectro Eletromagnético;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Visão Computacional;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Rede Neural Artificial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 dirty="0">
                <a:latin typeface="Arial"/>
                <a:ea typeface="Arial"/>
                <a:cs typeface="Arial"/>
                <a:sym typeface="Arial"/>
              </a:rPr>
              <a:t>Ferramentas(OpenCV, Python, MATLAB, YOLO)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METODOLOGIA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Arial"/>
                <a:ea typeface="Arial"/>
                <a:cs typeface="Arial"/>
                <a:sym typeface="Arial"/>
              </a:rPr>
              <a:t>O presente trabalho, se baseou na pesquisa exploratória, proporcionando maior familiaridade e tornando mais claro ou levantar hipóteses do problema apresentado.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>
                <a:latin typeface="Arial"/>
                <a:ea typeface="Arial"/>
                <a:cs typeface="Arial"/>
                <a:sym typeface="Arial"/>
              </a:rPr>
              <a:t>Tipo de Pesquisa.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>
                <a:latin typeface="Arial"/>
                <a:ea typeface="Arial"/>
                <a:cs typeface="Arial"/>
                <a:sym typeface="Arial"/>
              </a:rPr>
              <a:t>Método de Realização.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sz="1600">
                <a:latin typeface="Arial"/>
                <a:ea typeface="Arial"/>
                <a:cs typeface="Arial"/>
                <a:sym typeface="Arial"/>
              </a:rPr>
              <a:t>Critérios de Delimitação.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VISÃO COMPUTACIONAL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Arial"/>
                <a:ea typeface="Arial"/>
                <a:cs typeface="Arial"/>
                <a:sym typeface="Arial"/>
              </a:rPr>
              <a:t>Visão computacional, é um estudo que à 50 anos não tem um avanço como nos tempos atuais, isso graças a novos recursos tecnológicos.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VISÃO COMPUTACIONAL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720000" y="2401200"/>
            <a:ext cx="3424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dirty="0">
                <a:latin typeface="Arial"/>
                <a:ea typeface="Arial"/>
                <a:cs typeface="Arial"/>
                <a:sym typeface="Arial"/>
              </a:rPr>
              <a:t>Reconhecimento de pessoas;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dirty="0">
                <a:latin typeface="Arial"/>
                <a:ea typeface="Arial"/>
                <a:cs typeface="Arial"/>
                <a:sym typeface="Arial"/>
              </a:rPr>
              <a:t>Objetos;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PT" dirty="0">
                <a:latin typeface="Arial"/>
                <a:ea typeface="Arial"/>
                <a:cs typeface="Arial"/>
                <a:sym typeface="Arial"/>
              </a:rPr>
              <a:t>Análise de ambiente.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2486"/>
          <a:stretch/>
        </p:blipFill>
        <p:spPr>
          <a:xfrm>
            <a:off x="4737650" y="1557963"/>
            <a:ext cx="4240425" cy="18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5463653" y="3452825"/>
            <a:ext cx="3000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algn="ctr">
              <a:lnSpc>
                <a:spcPct val="115000"/>
              </a:lnSpc>
              <a:buClr>
                <a:schemeClr val="accent1"/>
              </a:buClr>
              <a:buSzPts val="1600"/>
            </a:pPr>
            <a:r>
              <a:rPr lang="pt-PT" sz="1200" dirty="0">
                <a:solidFill>
                  <a:schemeClr val="accent1"/>
                </a:solidFill>
                <a:sym typeface="Lato"/>
              </a:rPr>
              <a:t>Fonte – ACADEMY, 2018</a:t>
            </a:r>
            <a:endParaRPr sz="1200" dirty="0">
              <a:solidFill>
                <a:schemeClr val="accent1"/>
              </a:solidFill>
              <a:sym typeface="Lato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1149</Words>
  <Application>Microsoft Office PowerPoint</Application>
  <PresentationFormat>Apresentação na tela (16:9)</PresentationFormat>
  <Paragraphs>127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Lato</vt:lpstr>
      <vt:lpstr>Raleway</vt:lpstr>
      <vt:lpstr>Streamline</vt:lpstr>
      <vt:lpstr>Agente para detecção de pessoas utilizando técnicas de Inteligência Artificial através de termografia para tomada de decisão.</vt:lpstr>
      <vt:lpstr>PROBLEMA</vt:lpstr>
      <vt:lpstr>OBJETIVO GERAL</vt:lpstr>
      <vt:lpstr>HIPÓTESE</vt:lpstr>
      <vt:lpstr>JUSTIFICATIVA</vt:lpstr>
      <vt:lpstr>REFERENCIAL TEÓRICO</vt:lpstr>
      <vt:lpstr>METODOLOGIA</vt:lpstr>
      <vt:lpstr>VISÃO COMPUTACIONAL</vt:lpstr>
      <vt:lpstr>VISÃO COMPUTACIONAL</vt:lpstr>
      <vt:lpstr>FASES DE UM SISTEMA DE VISÃO COMPUTACIONAL</vt:lpstr>
      <vt:lpstr>PROCESSAMENTO DE IMAGENS</vt:lpstr>
      <vt:lpstr>DESENVOLVIMENTO</vt:lpstr>
      <vt:lpstr>RNA YOLOv3</vt:lpstr>
      <vt:lpstr>RNA YOLOv3</vt:lpstr>
      <vt:lpstr>HISTOGRAMA</vt:lpstr>
      <vt:lpstr>RNA DESENVOLVIDA - MATLAB</vt:lpstr>
      <vt:lpstr>PROCESSO DE CLASSIFICAÇÃO DA RNA</vt:lpstr>
      <vt:lpstr>RESULTADOS</vt:lpstr>
      <vt:lpstr>CONSIDERAÇÕES FINAIS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 para detecção de pessoas utilizando técnicas de Inteligência Artificial através de termografia para tomada de decisão.</dc:title>
  <cp:lastModifiedBy>Rafael Rayron Gonçalves</cp:lastModifiedBy>
  <cp:revision>6</cp:revision>
  <dcterms:modified xsi:type="dcterms:W3CDTF">2019-12-09T23:05:17Z</dcterms:modified>
</cp:coreProperties>
</file>