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72" r:id="rId9"/>
    <p:sldId id="268" r:id="rId10"/>
    <p:sldId id="270" r:id="rId11"/>
    <p:sldId id="271" r:id="rId12"/>
    <p:sldId id="275" r:id="rId13"/>
    <p:sldId id="274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5F10"/>
    <a:srgbClr val="FB8611"/>
    <a:srgbClr val="ED7D31"/>
    <a:srgbClr val="FF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3" autoAdjust="0"/>
    <p:restoredTop sz="77358" autoAdjust="0"/>
  </p:normalViewPr>
  <p:slideViewPr>
    <p:cSldViewPr snapToGrid="0">
      <p:cViewPr varScale="1">
        <p:scale>
          <a:sx n="63" d="100"/>
          <a:sy n="63" d="100"/>
        </p:scale>
        <p:origin x="6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91ACF-E016-4B8D-B212-717AA6B87E32}" type="datetimeFigureOut">
              <a:rPr lang="fr-CH" smtClean="0"/>
              <a:t>09.05.2018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8D5B-2FB0-470A-90AB-ECC7E0B98B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254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/>
              <a:t>Délégation de la création d’objets</a:t>
            </a:r>
            <a:endParaRPr lang="fr-FR" dirty="0"/>
          </a:p>
          <a:p>
            <a:endParaRPr lang="fr-FR" dirty="0"/>
          </a:p>
          <a:p>
            <a:r>
              <a:rPr lang="fr-FR" dirty="0"/>
              <a:t>Intention:</a:t>
            </a:r>
          </a:p>
          <a:p>
            <a:endParaRPr lang="fr-FR" dirty="0"/>
          </a:p>
          <a:p>
            <a:r>
              <a:rPr lang="fr-FR" dirty="0"/>
              <a:t>Un </a:t>
            </a:r>
            <a:r>
              <a:rPr lang="fr-FR" dirty="0" err="1"/>
              <a:t>builder</a:t>
            </a:r>
            <a:r>
              <a:rPr lang="fr-FR" dirty="0"/>
              <a:t> peut permettre de créer plusieurs variantes d’un même objet.</a:t>
            </a:r>
          </a:p>
          <a:p>
            <a:endParaRPr lang="fr-FR" dirty="0"/>
          </a:p>
          <a:p>
            <a:r>
              <a:rPr lang="fr-FR" dirty="0"/>
              <a:t>Motivation:</a:t>
            </a:r>
          </a:p>
          <a:p>
            <a:r>
              <a:rPr lang="fr-FR" dirty="0"/>
              <a:t>On peut utiliser le </a:t>
            </a:r>
            <a:r>
              <a:rPr lang="fr-FR" dirty="0" err="1"/>
              <a:t>builder</a:t>
            </a:r>
            <a:r>
              <a:rPr lang="fr-FR" dirty="0"/>
              <a:t> de plusieurs façons:</a:t>
            </a:r>
          </a:p>
          <a:p>
            <a:endParaRPr lang="fr-FR" dirty="0"/>
          </a:p>
          <a:p>
            <a:pPr marL="228600" indent="-228600">
              <a:buAutoNum type="arabicParenR"/>
            </a:pPr>
            <a:r>
              <a:rPr lang="fr-FR" dirty="0"/>
              <a:t>On lui dit:  Construit moi un objet du type X et il s’occupe de créer tout ce qu’il faut pour construire l’objet demander et nous le retourner</a:t>
            </a:r>
          </a:p>
          <a:p>
            <a:pPr marL="228600" indent="-228600">
              <a:buAutoNum type="arabicParenR"/>
            </a:pPr>
            <a:r>
              <a:rPr lang="fr-FR" dirty="0"/>
              <a:t>On lui dit:  Je veux construire un objet du type X mais je vais te donner tout ce qu’il faut pour petit à petit. Il construit un </a:t>
            </a:r>
            <a:r>
              <a:rPr lang="fr-FR" dirty="0" err="1"/>
              <a:t>builder</a:t>
            </a:r>
            <a:r>
              <a:rPr lang="fr-FR" dirty="0"/>
              <a:t> du type X auquel on donne petit à petit tout les éléments requis.</a:t>
            </a:r>
            <a:br>
              <a:rPr lang="fr-FR" dirty="0"/>
            </a:br>
            <a:r>
              <a:rPr lang="fr-FR" dirty="0"/>
              <a:t>Lorsqu’on a terminé, on lui demande de construire l’objet final. Il check qu’il a bien tout reçu puis retourne l’objet.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8D5B-2FB0-470A-90AB-ECC7E0B98B7D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2259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8D5B-2FB0-470A-90AB-ECC7E0B98B7D}" type="slidenum">
              <a:rPr lang="fr-CH" smtClean="0"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22621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Structure </a:t>
            </a:r>
            <a:r>
              <a:rPr lang="en-GB" dirty="0" err="1"/>
              <a:t>telle</a:t>
            </a:r>
            <a:r>
              <a:rPr lang="en-GB" dirty="0"/>
              <a:t> que </a:t>
            </a:r>
            <a:r>
              <a:rPr lang="en-GB" dirty="0" err="1"/>
              <a:t>donnée</a:t>
            </a:r>
            <a:r>
              <a:rPr lang="en-GB" dirty="0"/>
              <a:t> par le </a:t>
            </a:r>
            <a:r>
              <a:rPr lang="en-GB" dirty="0" err="1"/>
              <a:t>GoF</a:t>
            </a:r>
            <a:endParaRPr lang="en-GB" dirty="0"/>
          </a:p>
          <a:p>
            <a:endParaRPr lang="en-GB" dirty="0"/>
          </a:p>
          <a:p>
            <a:r>
              <a:rPr lang="en-GB" dirty="0"/>
              <a:t>Le </a:t>
            </a:r>
            <a:r>
              <a:rPr lang="en-GB" dirty="0" err="1"/>
              <a:t>produit</a:t>
            </a:r>
            <a:r>
              <a:rPr lang="en-GB" dirty="0"/>
              <a:t> </a:t>
            </a:r>
            <a:r>
              <a:rPr lang="en-GB" dirty="0" err="1"/>
              <a:t>peut</a:t>
            </a:r>
            <a:r>
              <a:rPr lang="en-GB" dirty="0"/>
              <a:t> </a:t>
            </a:r>
            <a:r>
              <a:rPr lang="en-GB" dirty="0" err="1"/>
              <a:t>être</a:t>
            </a:r>
            <a:r>
              <a:rPr lang="en-GB" dirty="0"/>
              <a:t> </a:t>
            </a:r>
            <a:r>
              <a:rPr lang="en-GB" dirty="0" err="1"/>
              <a:t>formé</a:t>
            </a:r>
            <a:r>
              <a:rPr lang="en-GB" dirty="0"/>
              <a:t> de </a:t>
            </a:r>
            <a:r>
              <a:rPr lang="en-GB" dirty="0" err="1"/>
              <a:t>classe</a:t>
            </a:r>
            <a:r>
              <a:rPr lang="en-GB" dirty="0"/>
              <a:t> parent et de sous classes.(heritage)</a:t>
            </a:r>
          </a:p>
          <a:p>
            <a:endParaRPr lang="en-GB" dirty="0"/>
          </a:p>
          <a:p>
            <a:r>
              <a:rPr lang="en-GB" dirty="0"/>
              <a:t>Le </a:t>
            </a:r>
            <a:r>
              <a:rPr lang="en-GB" dirty="0" err="1"/>
              <a:t>produit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lié</a:t>
            </a:r>
            <a:r>
              <a:rPr lang="en-GB" dirty="0"/>
              <a:t> au concrete builder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peut</a:t>
            </a:r>
            <a:r>
              <a:rPr lang="en-GB" dirty="0"/>
              <a:t> </a:t>
            </a:r>
            <a:r>
              <a:rPr lang="en-GB" dirty="0" err="1"/>
              <a:t>être</a:t>
            </a:r>
            <a:r>
              <a:rPr lang="en-GB" dirty="0"/>
              <a:t> </a:t>
            </a:r>
            <a:r>
              <a:rPr lang="en-GB" dirty="0" err="1"/>
              <a:t>lié</a:t>
            </a:r>
            <a:r>
              <a:rPr lang="en-GB" dirty="0"/>
              <a:t> au builder</a:t>
            </a:r>
          </a:p>
          <a:p>
            <a:endParaRPr lang="en-GB" dirty="0"/>
          </a:p>
          <a:p>
            <a:r>
              <a:rPr lang="en-GB" dirty="0"/>
              <a:t>La </a:t>
            </a:r>
            <a:r>
              <a:rPr lang="en-GB" dirty="0" err="1"/>
              <a:t>méthode</a:t>
            </a:r>
            <a:r>
              <a:rPr lang="en-GB" dirty="0"/>
              <a:t> </a:t>
            </a:r>
            <a:r>
              <a:rPr lang="en-GB" dirty="0" err="1"/>
              <a:t>GetResult</a:t>
            </a:r>
            <a:r>
              <a:rPr lang="en-GB" dirty="0"/>
              <a:t>() </a:t>
            </a:r>
            <a:r>
              <a:rPr lang="en-GB" dirty="0" err="1"/>
              <a:t>peut</a:t>
            </a:r>
            <a:r>
              <a:rPr lang="en-GB" dirty="0"/>
              <a:t> faire un control sur les parts </a:t>
            </a:r>
            <a:r>
              <a:rPr lang="en-GB" dirty="0" err="1"/>
              <a:t>assemblées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8D5B-2FB0-470A-90AB-ECC7E0B98B7D}" type="slidenum">
              <a:rPr lang="fr-CH" smtClean="0"/>
              <a:t>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58821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À dire :</a:t>
            </a:r>
          </a:p>
          <a:p>
            <a:r>
              <a:rPr lang="fr-C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Le client crée l'objet </a:t>
            </a:r>
            <a:r>
              <a:rPr lang="fr-CH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</a:t>
            </a:r>
            <a:r>
              <a:rPr lang="fr-C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le configure avec le Builder souhaité. </a:t>
            </a:r>
          </a:p>
          <a:p>
            <a:r>
              <a:rPr lang="fr-C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fr-CH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</a:t>
            </a:r>
            <a:r>
              <a:rPr lang="fr-C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notifie le Builder chaque fois qu'une partie du produit doit être construite. </a:t>
            </a:r>
          </a:p>
          <a:p>
            <a:r>
              <a:rPr lang="fr-C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Builder gère les demandes du </a:t>
            </a:r>
            <a:r>
              <a:rPr lang="fr-CH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Director</a:t>
            </a:r>
            <a:r>
              <a:rPr lang="fr-C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ajoute des parties au produit. </a:t>
            </a:r>
          </a:p>
          <a:p>
            <a:r>
              <a:rPr lang="fr-C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Le client récupère le produit auprès du </a:t>
            </a:r>
            <a:r>
              <a:rPr lang="fr-CH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builder</a:t>
            </a:r>
            <a:r>
              <a:rPr lang="fr-C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8D5B-2FB0-470A-90AB-ECC7E0B98B7D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5682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8D5B-2FB0-470A-90AB-ECC7E0B98B7D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5036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À dire :</a:t>
            </a:r>
          </a:p>
          <a:p>
            <a:r>
              <a:rPr lang="fr-C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Généralement, il existe une classe Builder abstraite qui définit une opération pour chaque composant qu'un directeur peut lui demander de créer. </a:t>
            </a:r>
          </a:p>
          <a:p>
            <a:r>
              <a:rPr lang="fr-C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Les opérations ne font rien par défaut. </a:t>
            </a:r>
          </a:p>
          <a:p>
            <a:r>
              <a:rPr lang="fr-C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Une classe </a:t>
            </a:r>
            <a:r>
              <a:rPr lang="fr-CH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ConcreteBuilder</a:t>
            </a:r>
            <a:r>
              <a:rPr lang="fr-C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remplace les opérations pour les composants qu'elle souhaite créer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8D5B-2FB0-470A-90AB-ECC7E0B98B7D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885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2DEC7-3E61-49AB-BE85-ADA096B6C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5141"/>
            <a:ext cx="9144000" cy="2000190"/>
          </a:xfrm>
        </p:spPr>
        <p:txBody>
          <a:bodyPr anchor="b"/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E16447-F151-4CAE-8688-0EF7B1998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743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7E3EAA9-CFEA-4E34-AE87-66E3406EC239}"/>
              </a:ext>
            </a:extLst>
          </p:cNvPr>
          <p:cNvCxnSpPr/>
          <p:nvPr userDrawn="1"/>
        </p:nvCxnSpPr>
        <p:spPr>
          <a:xfrm>
            <a:off x="1524000" y="2455331"/>
            <a:ext cx="9144000" cy="0"/>
          </a:xfrm>
          <a:prstGeom prst="line">
            <a:avLst/>
          </a:prstGeom>
          <a:ln w="57150">
            <a:solidFill>
              <a:srgbClr val="FC5F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A7DBA469-F6E3-4558-9B15-CFD225926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50" y="5992689"/>
            <a:ext cx="2395693" cy="75119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647522E-9303-4055-9A88-62498EB7E0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7" y="5992689"/>
            <a:ext cx="1507793" cy="76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9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5489E-B58E-4781-99BD-265BC6D5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A41ECF-9F2A-415C-A96E-013F3A0AE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D2D86E-C7D5-4953-B1A8-0B973025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MCR</a:t>
            </a:r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E10D13-E11C-498C-83B9-3FBE5CAE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F6110B-7D53-4C38-92E8-1AD709D7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C81-6BE5-43EB-AC44-9276CCEDB34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236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1880E1-0313-4677-A804-6B09FE05E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AA9DCC-961B-4D60-9F5B-3552B4FA7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BB3A43-5365-403B-B9F9-1FDE87B3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MCR</a:t>
            </a:r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C1BC40-2517-4B7F-9DDD-FFDA101F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8DF352-8A80-421F-BE0E-B0A7AEDF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C81-6BE5-43EB-AC44-9276CCEDB34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2282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A6AF2-6C87-499F-A54D-39DDC2172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76" y="71402"/>
            <a:ext cx="11269648" cy="1070483"/>
          </a:xfrm>
        </p:spPr>
        <p:txBody>
          <a:bodyPr/>
          <a:lstStyle>
            <a:lvl1pPr algn="ctr">
              <a:defRPr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7DD2F7-EE04-457C-A041-031717FE7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76" y="1439191"/>
            <a:ext cx="11269648" cy="4737772"/>
          </a:xfrm>
        </p:spPr>
        <p:txBody>
          <a:bodyPr/>
          <a:lstStyle>
            <a:lvl1pPr marL="2286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2400"/>
            </a:lvl1pPr>
            <a:lvl2pPr>
              <a:buClr>
                <a:schemeClr val="accent6">
                  <a:lumMod val="75000"/>
                </a:schemeClr>
              </a:buClr>
              <a:defRPr/>
            </a:lvl2pPr>
            <a:lvl3pPr marL="1143000" indent="-228600">
              <a:buClr>
                <a:srgbClr val="FC5F10"/>
              </a:buClr>
              <a:buSzPct val="50000"/>
              <a:buFont typeface="Wingdings" panose="05000000000000000000" pitchFamily="2" charset="2"/>
              <a:buChar char="Ø"/>
              <a:defRPr sz="2400"/>
            </a:lvl3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D84920-FF50-4E8E-978F-BD649B9B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1176" y="6339014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MCR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2648E5-31A6-4080-88E6-8BE881A0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7624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63C7C81-6BE5-43EB-AC44-9276CCEDB341}" type="slidenum">
              <a:rPr lang="fr-CH" smtClean="0"/>
              <a:pPr/>
              <a:t>‹N°›</a:t>
            </a:fld>
            <a:endParaRPr lang="fr-CH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978713D-98A2-48D2-82D6-AB80BDBB4F7C}"/>
              </a:ext>
            </a:extLst>
          </p:cNvPr>
          <p:cNvCxnSpPr>
            <a:cxnSpLocks/>
          </p:cNvCxnSpPr>
          <p:nvPr userDrawn="1"/>
        </p:nvCxnSpPr>
        <p:spPr>
          <a:xfrm>
            <a:off x="461176" y="892931"/>
            <a:ext cx="11269648" cy="0"/>
          </a:xfrm>
          <a:prstGeom prst="line">
            <a:avLst/>
          </a:prstGeom>
          <a:ln w="57150">
            <a:solidFill>
              <a:srgbClr val="FC5F1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63FA201-FF14-42A1-B4BE-38B6F58CEAFD}"/>
              </a:ext>
            </a:extLst>
          </p:cNvPr>
          <p:cNvCxnSpPr>
            <a:cxnSpLocks/>
          </p:cNvCxnSpPr>
          <p:nvPr userDrawn="1"/>
        </p:nvCxnSpPr>
        <p:spPr>
          <a:xfrm>
            <a:off x="461176" y="6363100"/>
            <a:ext cx="11269648" cy="0"/>
          </a:xfrm>
          <a:prstGeom prst="line">
            <a:avLst/>
          </a:prstGeom>
          <a:ln w="12700">
            <a:solidFill>
              <a:srgbClr val="FC5F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74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FEDE5-4DFB-49AE-8D64-A763F5A2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9CAFA6-7201-4041-8534-BB9B80535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F1EF24-A5AA-4153-B969-520CF005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MCR</a:t>
            </a:r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A80DE3-A830-4D9F-A8F9-9059C832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4A5706-2F27-421A-9CFF-3438C3F3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C81-6BE5-43EB-AC44-9276CCEDB34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306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8DB963-E19D-42EE-8B75-56109E8F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3C8848-EA51-4137-9614-44859BD0A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FCED53-0F08-4164-BF4B-3BCE18566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614C2A-F08A-4994-B153-2C961272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MCR</a:t>
            </a:r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03CC2C-13DA-4C96-A824-34A8BCF4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5CF75D-D806-4885-9A69-7F27A1A4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C81-6BE5-43EB-AC44-9276CCEDB34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256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17375-2EF9-4827-8053-79925B86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013E72-F305-4398-80B5-99ABBF534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E42501-58E6-471B-BAE5-8322D2B4E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3FE18B-439A-4C30-B584-C14716519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A85006B-9713-4FD7-BC41-A34EA2C18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16547C0-E7E0-4A3F-9E1D-C5B55D39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MCR</a:t>
            </a:r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B707C0C-8444-4752-92B1-FB67600A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87A6C8-C67A-4B7F-9852-05ED2884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C81-6BE5-43EB-AC44-9276CCEDB34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672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755FA9-A97B-47D7-83EF-7E3F3266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7912BB-4585-4BFA-B52E-F28437E9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MCR</a:t>
            </a:r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FECC3F-814F-42CD-9E91-3A0B4E7D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30F235-389C-4366-A6B0-EF898BBE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C81-6BE5-43EB-AC44-9276CCEDB34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476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25DE0C-995C-47F9-B617-746EB7F8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MCR</a:t>
            </a:r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A888459-446F-40D6-99A2-460440DC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82F127-A18D-4ED2-A74A-BB44D764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C81-6BE5-43EB-AC44-9276CCEDB34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860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D064C-D0AC-4962-A0B4-310954FA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B54ECC-8D6B-46A1-A9AF-CDCFE4652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B3206C-7410-4E90-9F3C-EA13D948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477F50-FD9F-481B-AB95-DD13E3F1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MCR</a:t>
            </a:r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ECEFD5-4197-4E3D-B958-FA29D83C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B2953A-590C-4560-946B-5B1D26BC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C81-6BE5-43EB-AC44-9276CCEDB34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4948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2384E-E8FC-4B0B-9191-D63716A7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DE3BAF-B3CE-47E9-85F2-1FFE56389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D2AB1E-6820-485E-93F8-700A95A09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C81477-6F8C-4F5D-984F-C3C2EA00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MCR</a:t>
            </a:r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5DF99E-E91A-45A7-872A-17C2AEFE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02CA42-AFC4-4199-8C16-AB965BB2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C81-6BE5-43EB-AC44-9276CCEDB34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008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AF33C4-5EE9-442F-8898-0E46B09F2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886625-4BE3-4684-9FF0-849A17E7D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7A3065-AE6B-4813-8499-A021A6511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MCR</a:t>
            </a:r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C62015-8D35-420B-9A83-3507F9992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BFE81-9379-4E98-8E24-1D669BE36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C7C81-6BE5-43EB-AC44-9276CCEDB34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936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toine.Rochat@heig-vd.ch" TargetMode="External"/><Relationship Id="rId2" Type="http://schemas.openxmlformats.org/officeDocument/2006/relationships/hyperlink" Target="mailto:Jeremie.Chatillon@heig-vd.ch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James.Smith@heig-vd.ch" TargetMode="External"/><Relationship Id="rId4" Type="http://schemas.openxmlformats.org/officeDocument/2006/relationships/hyperlink" Target="mailto:Benoit.Schopfer@heig-vd.ch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esign_pattern/builder_pattern.htm" TargetMode="External"/><Relationship Id="rId2" Type="http://schemas.openxmlformats.org/officeDocument/2006/relationships/hyperlink" Target="https://blog.xebia.fr/2016/12/28/design-pattern-builder-et-builder-sont-dans-un-batea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4ACCD-6A27-4C34-A9B7-561E77AAC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5141"/>
            <a:ext cx="9144000" cy="2049520"/>
          </a:xfrm>
        </p:spPr>
        <p:txBody>
          <a:bodyPr/>
          <a:lstStyle/>
          <a:p>
            <a:r>
              <a:rPr lang="fr-CH" dirty="0"/>
              <a:t>Monteur (</a:t>
            </a:r>
            <a:r>
              <a:rPr lang="fr-CH" dirty="0" err="1"/>
              <a:t>Builder</a:t>
            </a:r>
            <a:r>
              <a:rPr lang="fr-CH" dirty="0"/>
              <a:t>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C9A366-2D70-4F47-A345-274884850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69202"/>
            <a:ext cx="9144000" cy="2233993"/>
          </a:xfrm>
        </p:spPr>
        <p:txBody>
          <a:bodyPr>
            <a:normAutofit/>
          </a:bodyPr>
          <a:lstStyle/>
          <a:p>
            <a:r>
              <a:rPr lang="fr-CH" dirty="0"/>
              <a:t>Jérémie Châtillon (</a:t>
            </a:r>
            <a:r>
              <a:rPr lang="fr-CH" dirty="0">
                <a:solidFill>
                  <a:srgbClr val="FC5F10"/>
                </a:solidFill>
                <a:hlinkClick r:id="rId2"/>
              </a:rPr>
              <a:t>Jeremie.Chatillon@heig-vd.ch</a:t>
            </a:r>
            <a:r>
              <a:rPr lang="fr-CH" dirty="0"/>
              <a:t>)</a:t>
            </a:r>
          </a:p>
          <a:p>
            <a:r>
              <a:rPr lang="fr-CH" dirty="0"/>
              <a:t>Antoine Rochat (</a:t>
            </a:r>
            <a:r>
              <a:rPr lang="fr-CH" dirty="0">
                <a:solidFill>
                  <a:srgbClr val="FC5F10"/>
                </a:solidFill>
                <a:hlinkClick r:id="rId3"/>
              </a:rPr>
              <a:t>Antoine.Rochat@heig-vd.ch</a:t>
            </a:r>
            <a:r>
              <a:rPr lang="fr-CH" dirty="0"/>
              <a:t>)</a:t>
            </a:r>
          </a:p>
          <a:p>
            <a:r>
              <a:rPr lang="fr-CH" dirty="0"/>
              <a:t>Benoît </a:t>
            </a:r>
            <a:r>
              <a:rPr lang="fr-CH" dirty="0" err="1"/>
              <a:t>Schopfer</a:t>
            </a:r>
            <a:r>
              <a:rPr lang="fr-CH" dirty="0"/>
              <a:t> (</a:t>
            </a:r>
            <a:r>
              <a:rPr lang="fr-CH" dirty="0">
                <a:solidFill>
                  <a:srgbClr val="FC5F10"/>
                </a:solidFill>
                <a:hlinkClick r:id="rId4"/>
              </a:rPr>
              <a:t>Benoit.Schopfer@heig-vd.ch</a:t>
            </a:r>
            <a:r>
              <a:rPr lang="fr-CH" dirty="0"/>
              <a:t>)</a:t>
            </a:r>
          </a:p>
          <a:p>
            <a:r>
              <a:rPr lang="fr-CH" dirty="0"/>
              <a:t>James Smith (</a:t>
            </a:r>
            <a:r>
              <a:rPr lang="fr-CH" dirty="0">
                <a:solidFill>
                  <a:srgbClr val="FC5F10"/>
                </a:solidFill>
                <a:hlinkClick r:id="rId5"/>
              </a:rPr>
              <a:t>James.Smith@heig-vd.ch</a:t>
            </a:r>
            <a:r>
              <a:rPr lang="fr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0373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1BFD9-A5CF-4B4A-A1A2-D55D79AC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Exemple (3)</a:t>
            </a:r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E38FA1-C385-4533-9847-8AAAC847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MCR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BF157C-488A-4D60-81B1-028FF202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C81-6BE5-43EB-AC44-9276CCEDB341}" type="slidenum">
              <a:rPr lang="fr-CH" smtClean="0"/>
              <a:pPr/>
              <a:t>10</a:t>
            </a:fld>
            <a:endParaRPr lang="fr-CH" dirty="0"/>
          </a:p>
        </p:txBody>
      </p:sp>
      <p:sp>
        <p:nvSpPr>
          <p:cNvPr id="6" name="Espace réservé du contenu 7">
            <a:extLst>
              <a:ext uri="{FF2B5EF4-FFF2-40B4-BE49-F238E27FC236}">
                <a16:creationId xmlns:a16="http://schemas.microsoft.com/office/drawing/2014/main" id="{1ADFE337-D235-45F3-959A-32E930E67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76" y="1236133"/>
            <a:ext cx="11269648" cy="4940830"/>
          </a:xfrm>
        </p:spPr>
        <p:txBody>
          <a:bodyPr>
            <a:noAutofit/>
          </a:bodyPr>
          <a:lstStyle/>
          <a:p>
            <a:pPr defTabSz="252000">
              <a:spcBef>
                <a:spcPts val="0"/>
              </a:spcBef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class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VaisseauDeTransportBuilder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 extends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VaisseauBuilder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 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{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	public void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buildPropulseurs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() {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		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vaisseauSpatial.addPropulseurs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("Gros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propulseur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");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	}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}</a:t>
            </a:r>
          </a:p>
          <a:p>
            <a:pPr marL="0" indent="0" defTabSz="252000">
              <a:spcBef>
                <a:spcPts val="0"/>
              </a:spcBef>
              <a:buNone/>
            </a:pPr>
            <a:endParaRPr lang="en-GB" sz="300" dirty="0">
              <a:solidFill>
                <a:schemeClr val="accent1">
                  <a:lumMod val="75000"/>
                </a:schemeClr>
              </a:solidFill>
              <a:latin typeface="Abadi" panose="020B0604020202020204" pitchFamily="34" charset="0"/>
            </a:endParaRPr>
          </a:p>
          <a:p>
            <a:pPr defTabSz="252000">
              <a:spcBef>
                <a:spcPts val="0"/>
              </a:spcBef>
            </a:pPr>
            <a:endParaRPr lang="en-GB" sz="100" dirty="0">
              <a:solidFill>
                <a:schemeClr val="accent1">
                  <a:lumMod val="75000"/>
                </a:schemeClr>
              </a:solidFill>
              <a:latin typeface="Abadi" panose="020B0604020202020204" pitchFamily="34" charset="0"/>
            </a:endParaRPr>
          </a:p>
          <a:p>
            <a:pPr defTabSz="252000">
              <a:spcBef>
                <a:spcPts val="0"/>
              </a:spcBef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class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VaisseauSpatial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 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{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	private LinkedList&lt;String&gt;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propulseurs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 = new LinkedList&lt;&gt;();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	private LinkedList&lt;String&gt; canons = new LinkedList&lt;&gt;();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	public void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addPropulseurs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(String...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propulseurs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) {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		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Collections.addAll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(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this.propulseurs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,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propulseurs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);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	}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	public void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addCanons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(String... canons) {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		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Collections.addAll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(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this.canons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, canons);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	}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	public String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toString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() {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		return "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Propulseurs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 : " +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propulseurs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 + "\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nCanons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 : " + canons;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	}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7991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BF677-D26F-434D-A4A4-FC0CD88E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Exemple (4)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E42610-10B3-47A8-9F1A-045D8B1B8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/>
              <a:t>Programme de test: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VaisseauSpatialDirector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 director = new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VaisseauSpatialDirector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();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VaisseauBuilder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builderCombat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 = new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VaisseauDeCombatBuilder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();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VaisseauBuilder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builderTransport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 = new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VaisseauDeTransportBuilder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();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0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director.setVaisseauBuilder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(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builderCombat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);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director.constructVaisseau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();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System.out.println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("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Vaisseau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 de combat : \n" +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builderCombat.getVaisseauSpatial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());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0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director.setVaisseauBuilder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(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builderTransport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);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director.constructVaisseau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();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System.out.println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("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Vaisseau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 de transport : \n" +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builderTransport.getVaisseauSpatial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());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 </a:t>
            </a:r>
          </a:p>
          <a:p>
            <a:pPr marL="0" indent="0" defTabSz="252000">
              <a:spcBef>
                <a:spcPts val="0"/>
              </a:spcBef>
              <a:buNone/>
            </a:pPr>
            <a:endParaRPr lang="en-GB" sz="1000" dirty="0">
              <a:solidFill>
                <a:schemeClr val="accent1">
                  <a:lumMod val="75000"/>
                </a:schemeClr>
              </a:solidFill>
              <a:latin typeface="Abadi" panose="020B0604020202020204" pitchFamily="34" charset="0"/>
            </a:endParaRPr>
          </a:p>
          <a:p>
            <a:pPr defTabSz="252000">
              <a:spcBef>
                <a:spcPts val="0"/>
              </a:spcBef>
            </a:pPr>
            <a:r>
              <a:rPr lang="fr-CH"/>
              <a:t>Résultat:</a:t>
            </a:r>
            <a:endParaRPr lang="fr-CH" dirty="0"/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</a:t>
            </a:r>
            <a:r>
              <a:rPr lang="fr-CH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Vaisseau de combat : 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fr-CH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Propulseurs : [Petit propulseur, Petit propulseur]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fr-CH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Canons : [Canon laser, Canon laser, Lance-torpilles à protons]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fr-CH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Vaisseau de transport : 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fr-CH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Propulseurs : [Gros propulseur]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fr-CH" sz="1800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</a:rPr>
              <a:t>	Canons : []</a:t>
            </a:r>
            <a:endParaRPr lang="en-GB" sz="1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7E587-FC87-40DC-87B0-F0495AF00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MCR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CC78E4-F705-4041-B0DD-0F341776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C81-6BE5-43EB-AC44-9276CCEDB341}" type="slidenum">
              <a:rPr lang="fr-CH" smtClean="0"/>
              <a:pPr/>
              <a:t>11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05288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DFB25-9897-4886-A69F-FE480C87A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4709"/>
            <a:ext cx="9144000" cy="2000190"/>
          </a:xfrm>
        </p:spPr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0EC507-9C18-4346-82CF-91B2AE186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3636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62587-397F-4550-97AB-939D0950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38A004-E640-413F-B847-CAEC36FB7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/>
              <a:t>Design Patterns: Elements of Reusable Object-Oriented Software.</a:t>
            </a:r>
            <a:r>
              <a:rPr lang="en-GB" i="1" dirty="0"/>
              <a:t> </a:t>
            </a:r>
            <a:br>
              <a:rPr lang="en-GB" dirty="0"/>
            </a:br>
            <a:r>
              <a:rPr lang="en-GB" i="1" dirty="0"/>
              <a:t>    Erich Gamma, Richard Helm, Ralph Johnson, John </a:t>
            </a:r>
            <a:r>
              <a:rPr lang="en-GB" i="1" dirty="0" err="1"/>
              <a:t>Vlissides</a:t>
            </a:r>
            <a:r>
              <a:rPr lang="en-GB" i="1" dirty="0"/>
              <a:t>. </a:t>
            </a:r>
            <a:br>
              <a:rPr lang="en-GB" dirty="0"/>
            </a:br>
            <a:r>
              <a:rPr lang="en-GB" i="1" dirty="0"/>
              <a:t>    Published October 1994.</a:t>
            </a:r>
            <a:endParaRPr lang="fr-CH" dirty="0">
              <a:hlinkClick r:id="rId2"/>
            </a:endParaRPr>
          </a:p>
          <a:p>
            <a:r>
              <a:rPr lang="fr-CH" dirty="0">
                <a:hlinkClick r:id="rId2"/>
              </a:rPr>
              <a:t>https://blog.xebia.fr/2016/12/28/design-pattern-builder-et-builder-sont-dans-un-bateau/</a:t>
            </a:r>
            <a:endParaRPr lang="fr-CH" dirty="0"/>
          </a:p>
          <a:p>
            <a:r>
              <a:rPr lang="fr-CH" dirty="0">
                <a:hlinkClick r:id="rId3"/>
              </a:rPr>
              <a:t>https://www.tutorialspoint.com/design_pattern/builder_pattern.htm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1295C2-0BA4-4C1C-A593-968A6EB4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MCR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0127C9-D407-4A45-BB87-03D51582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C81-6BE5-43EB-AC44-9276CCEDB341}" type="slidenum">
              <a:rPr lang="fr-CH" smtClean="0"/>
              <a:pPr/>
              <a:t>13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4148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634AD-F0DE-4944-AEE2-6CEEB3DC5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Monteur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6C159E-D4E9-41EA-87DF-14F920576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323576"/>
            <a:ext cx="11467652" cy="4851083"/>
          </a:xfrm>
        </p:spPr>
        <p:txBody>
          <a:bodyPr>
            <a:normAutofit/>
          </a:bodyPr>
          <a:lstStyle/>
          <a:p>
            <a:r>
              <a:rPr lang="fr-CH" dirty="0"/>
              <a:t>[Objet – Créateur]</a:t>
            </a:r>
          </a:p>
          <a:p>
            <a:r>
              <a:rPr lang="fr-CH" dirty="0"/>
              <a:t>Intention</a:t>
            </a:r>
          </a:p>
          <a:p>
            <a:pPr lvl="1"/>
            <a:r>
              <a:rPr lang="fr-CH" dirty="0"/>
              <a:t>Dissocier la construction d’un objet de sa représentation, afin de pouvoir créer des </a:t>
            </a:r>
            <a:r>
              <a:rPr lang="fr-CH" dirty="0">
                <a:solidFill>
                  <a:srgbClr val="FC5F10"/>
                </a:solidFill>
              </a:rPr>
              <a:t>représentations différentes </a:t>
            </a:r>
            <a:r>
              <a:rPr lang="fr-CH" dirty="0"/>
              <a:t>à l’aide d’un seul et même processus de construction.</a:t>
            </a:r>
          </a:p>
          <a:p>
            <a:r>
              <a:rPr lang="fr-CH" dirty="0"/>
              <a:t>Motivation</a:t>
            </a:r>
            <a:endParaRPr lang="en-GB" dirty="0"/>
          </a:p>
          <a:p>
            <a:pPr lvl="1"/>
            <a:r>
              <a:rPr lang="fr-CH" dirty="0"/>
              <a:t>Permet à un client de construire un objet complexe en spécifiant uniquement son type sans se soucier des détails de son implémentation.</a:t>
            </a:r>
          </a:p>
          <a:p>
            <a:pPr lvl="1"/>
            <a:r>
              <a:rPr lang="fr-CH" dirty="0"/>
              <a:t>Permet à un client de construire un objet complexe par étape. Très pratique pour créer par étape des objets qui devront par la suite être immuables (ex: </a:t>
            </a:r>
            <a:r>
              <a:rPr lang="fr-CH" dirty="0" err="1"/>
              <a:t>StringBuilder</a:t>
            </a:r>
            <a:r>
              <a:rPr lang="fr-CH" dirty="0"/>
              <a:t>).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7BB8B6-CAF4-45FF-82F2-74086B5B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MCR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1AD761-1735-4B4F-B750-31E4DF7C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C81-6BE5-43EB-AC44-9276CCEDB341}" type="slidenum">
              <a:rPr lang="fr-CH" smtClean="0"/>
              <a:pPr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440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EFE89-E500-43B1-BCF5-6B89478C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Monteur (2)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37A078-F1B6-448F-880D-DC4D65601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76" y="1344168"/>
            <a:ext cx="11269648" cy="4994845"/>
          </a:xfrm>
        </p:spPr>
        <p:txBody>
          <a:bodyPr>
            <a:noAutofit/>
          </a:bodyPr>
          <a:lstStyle/>
          <a:p>
            <a:r>
              <a:rPr lang="fr-CH" dirty="0"/>
              <a:t>Cas d’utilisation:</a:t>
            </a:r>
          </a:p>
          <a:p>
            <a:pPr lvl="1"/>
            <a:r>
              <a:rPr lang="fr-CH" dirty="0"/>
              <a:t>Le processus de construction doit autoriser des représentations différentes de l’objet qui est construit.</a:t>
            </a:r>
          </a:p>
          <a:p>
            <a:pPr lvl="1"/>
            <a:r>
              <a:rPr lang="fr-CH" dirty="0"/>
              <a:t>L’algorithme de création d’un objet complexe doit être indépendant des parties constituant l’objet et de leur agencement.</a:t>
            </a:r>
          </a:p>
          <a:p>
            <a:r>
              <a:rPr lang="fr-CH" dirty="0"/>
              <a:t>Constituants:</a:t>
            </a:r>
          </a:p>
          <a:p>
            <a:pPr lvl="1"/>
            <a:r>
              <a:rPr lang="fr-CH" dirty="0"/>
              <a:t>Monteur:</a:t>
            </a:r>
          </a:p>
          <a:p>
            <a:pPr lvl="2"/>
            <a:r>
              <a:rPr lang="fr-CH" dirty="0"/>
              <a:t> Interface ou classe abstraite permettant de créer des parties d’un produit.</a:t>
            </a:r>
          </a:p>
          <a:p>
            <a:pPr lvl="1"/>
            <a:r>
              <a:rPr lang="fr-CH" dirty="0"/>
              <a:t>Monteur Concret: </a:t>
            </a:r>
          </a:p>
          <a:p>
            <a:pPr lvl="2"/>
            <a:r>
              <a:rPr lang="fr-CH" dirty="0"/>
              <a:t>Construit et assemble des parties du produit en implémentant l’interface </a:t>
            </a:r>
            <a:r>
              <a:rPr lang="fr-CH" dirty="0">
                <a:solidFill>
                  <a:schemeClr val="accent1">
                    <a:lumMod val="75000"/>
                  </a:schemeClr>
                </a:solidFill>
              </a:rPr>
              <a:t>Monteur</a:t>
            </a:r>
            <a:r>
              <a:rPr lang="fr-CH" dirty="0"/>
              <a:t>.</a:t>
            </a:r>
          </a:p>
          <a:p>
            <a:pPr lvl="2"/>
            <a:r>
              <a:rPr lang="fr-CH" dirty="0"/>
              <a:t>Définit et garde une trace de la représentation (le produit) qu’il crée.</a:t>
            </a:r>
          </a:p>
          <a:p>
            <a:pPr lvl="2"/>
            <a:r>
              <a:rPr lang="fr-CH" dirty="0"/>
              <a:t>Offre une interface pour récupérer le produit final.</a:t>
            </a:r>
          </a:p>
          <a:p>
            <a:pPr marL="914400" lvl="2" indent="0">
              <a:buNone/>
            </a:pP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988F9E-8951-4527-950A-8F5D7C4B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MCR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DCC280-1199-43B9-A2CE-D3A68B6F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C81-6BE5-43EB-AC44-9276CCEDB341}" type="slidenum">
              <a:rPr lang="fr-CH" smtClean="0"/>
              <a:pPr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5077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9779E-9E10-4CBA-B476-09D087FA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Monteur (3)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8469E1-D132-451C-8AA1-FCD76BA91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76" y="1344168"/>
            <a:ext cx="11269648" cy="4832795"/>
          </a:xfrm>
        </p:spPr>
        <p:txBody>
          <a:bodyPr/>
          <a:lstStyle/>
          <a:p>
            <a:r>
              <a:rPr lang="fr-CH" dirty="0"/>
              <a:t>Constituants (suite):</a:t>
            </a:r>
          </a:p>
          <a:p>
            <a:pPr lvl="1"/>
            <a:r>
              <a:rPr lang="fr-CH" dirty="0"/>
              <a:t>Directeur:</a:t>
            </a:r>
          </a:p>
          <a:p>
            <a:pPr lvl="2"/>
            <a:r>
              <a:rPr lang="fr-CH" dirty="0"/>
              <a:t>Construit un objet en utilisant l’interface de </a:t>
            </a:r>
            <a:r>
              <a:rPr lang="fr-CH" dirty="0">
                <a:solidFill>
                  <a:schemeClr val="accent1">
                    <a:lumMod val="75000"/>
                  </a:schemeClr>
                </a:solidFill>
              </a:rPr>
              <a:t>Monteur</a:t>
            </a:r>
            <a:endParaRPr lang="fr-CH" dirty="0"/>
          </a:p>
          <a:p>
            <a:pPr lvl="1"/>
            <a:r>
              <a:rPr lang="fr-CH" dirty="0"/>
              <a:t>Produit: </a:t>
            </a:r>
          </a:p>
          <a:p>
            <a:pPr lvl="2"/>
            <a:r>
              <a:rPr lang="fr-CH" dirty="0"/>
              <a:t>Représente l’objet complexe en construction</a:t>
            </a:r>
          </a:p>
          <a:p>
            <a:pPr lvl="1"/>
            <a:r>
              <a:rPr lang="fr-CH" dirty="0"/>
              <a:t>Client: </a:t>
            </a:r>
          </a:p>
          <a:p>
            <a:pPr lvl="2"/>
            <a:r>
              <a:rPr lang="fr-CH" dirty="0"/>
              <a:t>Utilisateur qui a besoin de construire des objets, initialise le </a:t>
            </a:r>
            <a:r>
              <a:rPr lang="fr-CH" dirty="0">
                <a:solidFill>
                  <a:schemeClr val="accent1">
                    <a:lumMod val="75000"/>
                  </a:schemeClr>
                </a:solidFill>
              </a:rPr>
              <a:t>Directeur</a:t>
            </a:r>
            <a:r>
              <a:rPr lang="fr-CH" dirty="0"/>
              <a:t> et le </a:t>
            </a:r>
            <a:r>
              <a:rPr lang="fr-CH" dirty="0">
                <a:solidFill>
                  <a:schemeClr val="accent1">
                    <a:lumMod val="75000"/>
                  </a:schemeClr>
                </a:solidFill>
              </a:rPr>
              <a:t>Monteur</a:t>
            </a:r>
            <a:r>
              <a:rPr lang="fr-CH" dirty="0"/>
              <a:t>.</a:t>
            </a:r>
          </a:p>
          <a:p>
            <a:pPr lvl="2"/>
            <a:endParaRPr lang="fr-CH" dirty="0"/>
          </a:p>
          <a:p>
            <a:r>
              <a:rPr lang="fr-CH" dirty="0"/>
              <a:t>Structure:</a:t>
            </a:r>
          </a:p>
          <a:p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49BB02-C016-4918-A9E1-946F3E8B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MCR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B7B60D-0598-4104-9090-7295D349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C81-6BE5-43EB-AC44-9276CCEDB341}" type="slidenum">
              <a:rPr lang="fr-CH" smtClean="0"/>
              <a:pPr/>
              <a:t>4</a:t>
            </a:fld>
            <a:endParaRPr lang="fr-CH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64AB537-D681-4043-A4FA-B6F491BF6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730" y="4139691"/>
            <a:ext cx="5789283" cy="21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3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A5622-E4FF-413F-968A-9CA6FF43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Monteur (4)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CE20E3-A3FD-422D-A8D7-F1D33AD6A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Collaborations:</a:t>
            </a:r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776D53-1AA5-482F-B2E8-294DBA8B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MCR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C2B570-4FBC-43E3-AC05-4F085876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C81-6BE5-43EB-AC44-9276CCEDB341}" type="slidenum">
              <a:rPr lang="fr-CH" smtClean="0"/>
              <a:pPr/>
              <a:t>5</a:t>
            </a:fld>
            <a:endParaRPr lang="fr-CH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6CD9853-CB92-4AB7-9AA8-00B68B9DA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76" y="1551580"/>
            <a:ext cx="6462155" cy="451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A245F-3C5D-4065-ABF7-DDCF8ECE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Monteur (5)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32CC92-F9B7-4EAE-834A-46276619D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Conséquences:</a:t>
            </a:r>
          </a:p>
          <a:p>
            <a:pPr lvl="1"/>
            <a:r>
              <a:rPr lang="fr-CH" dirty="0"/>
              <a:t>Avantages:</a:t>
            </a:r>
          </a:p>
          <a:p>
            <a:pPr lvl="2"/>
            <a:r>
              <a:rPr lang="fr-CH" dirty="0"/>
              <a:t>Possibilité de créer plusieurs variantes d’un même produit.</a:t>
            </a:r>
          </a:p>
          <a:p>
            <a:pPr lvl="2"/>
            <a:r>
              <a:rPr lang="fr-CH" dirty="0"/>
              <a:t>Abstraction du code pour la construction des objets.</a:t>
            </a:r>
          </a:p>
          <a:p>
            <a:pPr lvl="2"/>
            <a:r>
              <a:rPr lang="fr-CH" dirty="0"/>
              <a:t>Les étapes du processus de construction peuvent être contrôlées.</a:t>
            </a:r>
          </a:p>
          <a:p>
            <a:pPr lvl="2"/>
            <a:r>
              <a:rPr lang="fr-CH" dirty="0"/>
              <a:t>Permet de construire </a:t>
            </a:r>
            <a:r>
              <a:rPr lang="fr-CH" i="1" dirty="0"/>
              <a:t>par étape </a:t>
            </a:r>
            <a:r>
              <a:rPr lang="fr-CH" dirty="0"/>
              <a:t>des objets qui devront par la suite être immuables.</a:t>
            </a:r>
          </a:p>
          <a:p>
            <a:pPr lvl="2"/>
            <a:endParaRPr lang="fr-CH" dirty="0"/>
          </a:p>
          <a:p>
            <a:pPr lvl="1"/>
            <a:r>
              <a:rPr lang="fr-CH" dirty="0"/>
              <a:t>Désavantages:</a:t>
            </a:r>
          </a:p>
          <a:p>
            <a:pPr lvl="2"/>
            <a:r>
              <a:rPr lang="fr-CH" dirty="0"/>
              <a:t>Besoin d’un </a:t>
            </a:r>
            <a:r>
              <a:rPr lang="fr-CH" dirty="0">
                <a:solidFill>
                  <a:schemeClr val="accent1">
                    <a:lumMod val="75000"/>
                  </a:schemeClr>
                </a:solidFill>
              </a:rPr>
              <a:t>Monteur concret</a:t>
            </a:r>
            <a:r>
              <a:rPr lang="fr-CH" dirty="0"/>
              <a:t> pour chaque type de produit.</a:t>
            </a:r>
          </a:p>
          <a:p>
            <a:pPr lvl="2"/>
            <a:r>
              <a:rPr lang="fr-CH" dirty="0"/>
              <a:t>Peut rapidement devenir volumineux et peut ajouter une complexité parfois injustifiée.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88C434-68B6-42C2-8BA2-CC3E5ABD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MCR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64BE26-F2E2-4F65-B3DC-D0522F4D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C81-6BE5-43EB-AC44-9276CCEDB341}" type="slidenum">
              <a:rPr lang="fr-CH" smtClean="0"/>
              <a:pPr/>
              <a:t>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4568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EB250-C4AF-405F-985C-2F056981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Monteur (6)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A3E57A-AD8B-4F7D-819B-085CA8B21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Considérations d’implémentation:</a:t>
            </a:r>
          </a:p>
          <a:p>
            <a:pPr lvl="1"/>
            <a:r>
              <a:rPr lang="fr-CH" dirty="0"/>
              <a:t>Interface d’assemblage et de construction</a:t>
            </a:r>
          </a:p>
          <a:p>
            <a:pPr lvl="2"/>
            <a:r>
              <a:rPr lang="fr-CH" dirty="0"/>
              <a:t>Les </a:t>
            </a:r>
            <a:r>
              <a:rPr lang="fr-CH" dirty="0">
                <a:solidFill>
                  <a:schemeClr val="accent1">
                    <a:lumMod val="75000"/>
                  </a:schemeClr>
                </a:solidFill>
              </a:rPr>
              <a:t>Monteurs</a:t>
            </a:r>
            <a:r>
              <a:rPr lang="fr-CH" dirty="0"/>
              <a:t> construisent leurs produits pas à pas.</a:t>
            </a:r>
          </a:p>
          <a:p>
            <a:pPr lvl="2"/>
            <a:r>
              <a:rPr lang="fr-CH" dirty="0"/>
              <a:t>L’interface Builder doit être suffisamment générale pour permettre la création de produits pour tous les types de </a:t>
            </a:r>
            <a:r>
              <a:rPr lang="fr-CH" dirty="0">
                <a:solidFill>
                  <a:schemeClr val="accent1">
                    <a:lumMod val="75000"/>
                  </a:schemeClr>
                </a:solidFill>
              </a:rPr>
              <a:t>Monteurs concrets</a:t>
            </a:r>
            <a:r>
              <a:rPr lang="fr-CH" dirty="0"/>
              <a:t>.</a:t>
            </a:r>
          </a:p>
          <a:p>
            <a:pPr lvl="1"/>
            <a:r>
              <a:rPr lang="fr-CH" dirty="0"/>
              <a:t>Classe abstraite pour les </a:t>
            </a:r>
            <a:r>
              <a:rPr lang="fr-CH" dirty="0">
                <a:solidFill>
                  <a:schemeClr val="accent1">
                    <a:lumMod val="75000"/>
                  </a:schemeClr>
                </a:solidFill>
              </a:rPr>
              <a:t>Produits </a:t>
            </a:r>
            <a:r>
              <a:rPr lang="fr-CH" dirty="0"/>
              <a:t>?</a:t>
            </a:r>
          </a:p>
          <a:p>
            <a:pPr lvl="2"/>
            <a:r>
              <a:rPr lang="fr-CH" dirty="0"/>
              <a:t>Possible, mais généralement, les produits créés par les </a:t>
            </a:r>
            <a:r>
              <a:rPr lang="fr-CH" dirty="0">
                <a:solidFill>
                  <a:schemeClr val="accent1">
                    <a:lumMod val="75000"/>
                  </a:schemeClr>
                </a:solidFill>
              </a:rPr>
              <a:t>Monteurs concrets</a:t>
            </a:r>
            <a:r>
              <a:rPr lang="fr-CH" dirty="0"/>
              <a:t> diffèrent trop pour qu’il y ait un vrai gain à créer une classe parent.</a:t>
            </a:r>
          </a:p>
          <a:p>
            <a:pPr lvl="1"/>
            <a:r>
              <a:rPr lang="fr-CH" dirty="0"/>
              <a:t>Méthodes vides par défaut dans </a:t>
            </a:r>
            <a:r>
              <a:rPr lang="fr-CH" dirty="0">
                <a:solidFill>
                  <a:schemeClr val="accent1">
                    <a:lumMod val="75000"/>
                  </a:schemeClr>
                </a:solidFill>
              </a:rPr>
              <a:t>Monteur</a:t>
            </a:r>
          </a:p>
          <a:p>
            <a:pPr lvl="2"/>
            <a:r>
              <a:rPr lang="fr-CH" dirty="0"/>
              <a:t>En C++, les méthodes de construction ne sont pas déclarées virtuelles pures,</a:t>
            </a:r>
          </a:p>
          <a:p>
            <a:pPr lvl="2"/>
            <a:r>
              <a:rPr lang="fr-CH" dirty="0"/>
              <a:t>Définies en tant que méthodes vides, laissant aux </a:t>
            </a:r>
            <a:r>
              <a:rPr lang="fr-CH" dirty="0">
                <a:solidFill>
                  <a:schemeClr val="accent1">
                    <a:lumMod val="75000"/>
                  </a:schemeClr>
                </a:solidFill>
              </a:rPr>
              <a:t>Monteurs concrets </a:t>
            </a:r>
            <a:r>
              <a:rPr lang="fr-CH" dirty="0"/>
              <a:t>le soin de redéfinir seulement les opérations qui les intéressent.</a:t>
            </a:r>
          </a:p>
          <a:p>
            <a:pPr lvl="2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0C1E65-0F70-413D-9EF2-0F45ECEF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MCR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88EABC-C33B-4296-B6E4-8E3A5FC1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C81-6BE5-43EB-AC44-9276CCEDB341}" type="slidenum">
              <a:rPr lang="fr-CH" smtClean="0"/>
              <a:pPr/>
              <a:t>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5534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D4123B-63EF-45DD-A953-A314C562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Exemple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7FFEE9-25A3-4003-803E-B574A5A58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76" y="3575037"/>
            <a:ext cx="11269648" cy="2716501"/>
          </a:xfrm>
        </p:spPr>
        <p:txBody>
          <a:bodyPr>
            <a:noAutofit/>
          </a:bodyPr>
          <a:lstStyle/>
          <a:p>
            <a:pPr defTabSz="252000">
              <a:spcBef>
                <a:spcPts val="0"/>
              </a:spcBef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class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VaisseauSpatialDirector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 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	{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		private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VaisseauBuilder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vaisseauBuilder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;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		public void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setVaisseauBuilder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(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VaisseauBuilder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vaisseauBuilder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) {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			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this.vaisseauBuilder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 =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vaisseauBuilder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;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		}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		public void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constructVaisseau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() {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			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vaisseauBuilder.buildPropulseurs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();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			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vaisseauBuilder.buildCanons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();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		}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	}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D060B0-26BD-40BD-9998-6FF59B48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MCR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A94C8A-8851-4AF8-B74D-980FAA46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C81-6BE5-43EB-AC44-9276CCEDB341}" type="slidenum">
              <a:rPr lang="fr-CH" smtClean="0"/>
              <a:pPr/>
              <a:t>8</a:t>
            </a:fld>
            <a:endParaRPr lang="fr-CH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F2BD6A3-396F-41ED-BA3A-59C276ECF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05" y="1068270"/>
            <a:ext cx="9335135" cy="24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10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BE296-5846-4E88-956F-7036E9BC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Exemple (2)</a:t>
            </a:r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1A0783-7053-41B5-B800-CB2DC557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MCR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53985A-3EE8-4248-A8FD-502C0EB4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7C81-6BE5-43EB-AC44-9276CCEDB341}" type="slidenum">
              <a:rPr lang="fr-CH" smtClean="0"/>
              <a:pPr/>
              <a:t>9</a:t>
            </a:fld>
            <a:endParaRPr lang="fr-CH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C8BC0966-36CC-4CA4-AE1F-F714B2AB0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76" y="1210733"/>
            <a:ext cx="11269648" cy="5046134"/>
          </a:xfrm>
        </p:spPr>
        <p:txBody>
          <a:bodyPr>
            <a:noAutofit/>
          </a:bodyPr>
          <a:lstStyle/>
          <a:p>
            <a:pPr defTabSz="252000">
              <a:spcBef>
                <a:spcPts val="0"/>
              </a:spcBef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abstract class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VaisseauBuilder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 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	{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		protected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VaisseauSpatial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vaisseauSpatial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 = new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VaisseauSpatial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();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		abstract public void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buildPropulseurs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() ;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		public void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buildCanons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() { }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		public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VaisseauSpatial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getVaisseauSpatial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() {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			return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vaisseauSpatial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;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		}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	}</a:t>
            </a:r>
          </a:p>
          <a:p>
            <a:pPr marL="0" indent="0" defTabSz="252000">
              <a:spcBef>
                <a:spcPts val="0"/>
              </a:spcBef>
              <a:buNone/>
            </a:pPr>
            <a:endParaRPr lang="en-GB" sz="1800" dirty="0">
              <a:solidFill>
                <a:schemeClr val="accent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defTabSz="252000">
              <a:spcBef>
                <a:spcPts val="0"/>
              </a:spcBef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class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VaisseauDeCombatBuilder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 extends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VaisseauBuilder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 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	{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		public void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buildPropulseurs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() {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			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vaisseauSpatial.addPropulseurs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("Petit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propulseur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", "Petit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propulseur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");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		}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		public void 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buildCanons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() {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			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vaisseauSpatial.addCanons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("Canon laser", "Canon laser", "Lance-</a:t>
            </a:r>
            <a:r>
              <a:rPr lang="en-GB" sz="1800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torpilles</a:t>
            </a: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 à protons");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		}</a:t>
            </a:r>
          </a:p>
          <a:p>
            <a:pPr marL="0" indent="0" defTabSz="25200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	}</a:t>
            </a:r>
          </a:p>
          <a:p>
            <a:pPr marL="0" indent="0" defTabSz="252000">
              <a:spcBef>
                <a:spcPts val="0"/>
              </a:spcBef>
              <a:buNone/>
            </a:pPr>
            <a:endParaRPr lang="en-GB" sz="1800" dirty="0">
              <a:solidFill>
                <a:schemeClr val="accent1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6151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C5F10"/>
      </a:hlink>
      <a:folHlink>
        <a:srgbClr val="FC5F1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</Words>
  <Application>Microsoft Office PowerPoint</Application>
  <PresentationFormat>Grand écran</PresentationFormat>
  <Paragraphs>193</Paragraphs>
  <Slides>13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Abadi</vt:lpstr>
      <vt:lpstr>Arial</vt:lpstr>
      <vt:lpstr>Calibri</vt:lpstr>
      <vt:lpstr>Calibri Light</vt:lpstr>
      <vt:lpstr>Wingdings</vt:lpstr>
      <vt:lpstr>Thème Office</vt:lpstr>
      <vt:lpstr>Monteur (Builder)</vt:lpstr>
      <vt:lpstr>Monteur</vt:lpstr>
      <vt:lpstr>Monteur (2)</vt:lpstr>
      <vt:lpstr>Monteur (3)</vt:lpstr>
      <vt:lpstr>Monteur (4)</vt:lpstr>
      <vt:lpstr>Monteur (5)</vt:lpstr>
      <vt:lpstr>Monteur (6)</vt:lpstr>
      <vt:lpstr>Exemple</vt:lpstr>
      <vt:lpstr>Exemple (2)</vt:lpstr>
      <vt:lpstr>Exemple (3)</vt:lpstr>
      <vt:lpstr>Exemple (4)</vt:lpstr>
      <vt:lpstr>Conclusion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Builder (Monteur)</dc:title>
  <dc:creator>Châtillon Jérémie</dc:creator>
  <cp:lastModifiedBy>Antoine Rochat</cp:lastModifiedBy>
  <cp:revision>81</cp:revision>
  <cp:lastPrinted>2018-05-07T14:56:00Z</cp:lastPrinted>
  <dcterms:created xsi:type="dcterms:W3CDTF">2018-05-04T13:40:49Z</dcterms:created>
  <dcterms:modified xsi:type="dcterms:W3CDTF">2018-05-09T13:40:46Z</dcterms:modified>
</cp:coreProperties>
</file>