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Sujet : De quoi veut on parler? Jusqu’ou veut-on en parler? </a:t>
            </a:r>
          </a:p>
          <a:p>
            <a:pPr marL="228600" indent="-228600">
              <a:buSzPct val="100000"/>
              <a:buChar char="•"/>
            </a:pPr>
            <a:r>
              <a:t>Public : A qui parle t’on? Des techniciens, des comptables ou des humains? </a:t>
            </a:r>
          </a:p>
          <a:p>
            <a:pPr marL="228600" indent="-228600">
              <a:buSzPct val="100000"/>
              <a:buChar char="•"/>
            </a:pPr>
            <a:r>
              <a:t>Outil de présentation : Choisir un outil adapté, que l’on connait ou choisi en fonction de l’objectif a atteindre.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Sujet : Etablir les points importants et les limites du sujet qu’on veut aborder</a:t>
            </a:r>
          </a:p>
          <a:p>
            <a:pPr marL="228600" indent="-228600">
              <a:buSzPct val="100000"/>
              <a:buChar char="•"/>
            </a:pPr>
            <a:r>
              <a:t>Prérequis : Faut-il rappeler certains concept nécéssaire à la compréhension?</a:t>
            </a:r>
          </a:p>
          <a:p>
            <a:pPr marL="228600" indent="-228600">
              <a:buSzPct val="100000"/>
              <a:buChar char="•"/>
            </a:pPr>
            <a:r>
              <a:t>Approfondissement : Ou allez ensuite? Suggérez des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Point d’entrée : Comment aborder le sujet?  </a:t>
            </a:r>
          </a:p>
          <a:p>
            <a:pPr marL="228600" indent="-228600">
              <a:buSzPct val="100000"/>
              <a:buChar char="•"/>
            </a:pPr>
            <a:r>
              <a:t>Conclusion : Quel message veut on faire passer?</a:t>
            </a:r>
          </a:p>
          <a:p>
            <a:pPr marL="228600" indent="-228600">
              <a:buSzPct val="100000"/>
              <a:buChar char="•"/>
            </a:pPr>
            <a:r>
              <a:t>Chemin d’idée : Comment mener a la conclusion, parfois en établissant un contexte, parfois en mettant en avant certains point.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Diviser présentation et notes: entre ce qui entrera dans la présentation visuelle, et ce qui passera dans les notes de présentation.</a:t>
            </a:r>
          </a:p>
          <a:p>
            <a:pPr marL="228600" indent="-228600">
              <a:buSzPct val="100000"/>
              <a:buChar char="•"/>
            </a:pPr>
            <a:r>
              <a:t>Images et support visuel : Support visuel : Vidéo, graphique, Images. qui sont utiles au contenu, qui n’entrave pas le flux de presentation ou ne distrait pas le public.</a:t>
            </a:r>
          </a:p>
          <a:p>
            <a:pPr marL="228600" indent="-228600">
              <a:buSzPct val="100000"/>
              <a:buChar char="•"/>
            </a:pPr>
            <a:r>
              <a:t>Structure coherence : Garder la même structure de A à Z.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 : Idéalement sur une phrase, un concept, qui reste bien en tête.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Laisser la place aux réactions permettra d’améliorer votre presentation et d’impliquer le public.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omment faire un bon support de presentation?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>
                <a:solidFill>
                  <a:srgbClr val="FFC657"/>
                </a:solidFill>
              </a:defRPr>
            </a:lvl1pPr>
          </a:lstStyle>
          <a:p>
            <a:pPr/>
            <a:r>
              <a:t>Comment faire un bon support de presentation?</a:t>
            </a:r>
          </a:p>
        </p:txBody>
      </p:sp>
      <p:sp>
        <p:nvSpPr>
          <p:cNvPr id="120" name="IFOSUP 5CPRO…"/>
          <p:cNvSpPr txBox="1"/>
          <p:nvPr>
            <p:ph type="subTitle" sz="quarter" idx="1"/>
          </p:nvPr>
        </p:nvSpPr>
        <p:spPr>
          <a:xfrm>
            <a:off x="1270000" y="63373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537463">
              <a:defRPr sz="3404"/>
            </a:pPr>
            <a:r>
              <a:t>IFOSUP 5CPRO</a:t>
            </a:r>
          </a:p>
          <a:p>
            <a:pPr defTabSz="537463">
              <a:defRPr sz="3404"/>
            </a:pPr>
            <a:r>
              <a:t>Jérémie Dejardin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NTR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</a:t>
            </a:r>
          </a:p>
        </p:txBody>
      </p:sp>
      <p:sp>
        <p:nvSpPr>
          <p:cNvPr id="123" name="Préparation"/>
          <p:cNvSpPr txBox="1"/>
          <p:nvPr/>
        </p:nvSpPr>
        <p:spPr>
          <a:xfrm>
            <a:off x="457256" y="2181758"/>
            <a:ext cx="5316954" cy="122682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 anchor="ctr">
            <a:spAutoFit/>
          </a:bodyPr>
          <a:lstStyle>
            <a:lvl1pPr>
              <a:spcBef>
                <a:spcPts val="4200"/>
              </a:spcBef>
              <a:defRPr b="0" sz="5000"/>
            </a:lvl1pPr>
          </a:lstStyle>
          <a:p>
            <a:pPr/>
            <a:r>
              <a:t>Préparation</a:t>
            </a:r>
          </a:p>
        </p:txBody>
      </p:sp>
      <p:sp>
        <p:nvSpPr>
          <p:cNvPr id="124" name="Contenu"/>
          <p:cNvSpPr txBox="1"/>
          <p:nvPr/>
        </p:nvSpPr>
        <p:spPr>
          <a:xfrm>
            <a:off x="2231870" y="3639769"/>
            <a:ext cx="5316954" cy="122682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 anchor="ctr">
            <a:spAutoFit/>
          </a:bodyPr>
          <a:lstStyle>
            <a:lvl1pPr>
              <a:spcBef>
                <a:spcPts val="4200"/>
              </a:spcBef>
              <a:defRPr b="0" sz="5000"/>
            </a:lvl1pPr>
          </a:lstStyle>
          <a:p>
            <a:pPr/>
            <a:r>
              <a:t>Contenu</a:t>
            </a:r>
          </a:p>
        </p:txBody>
      </p:sp>
      <p:sp>
        <p:nvSpPr>
          <p:cNvPr id="125" name="Mise en forme"/>
          <p:cNvSpPr txBox="1"/>
          <p:nvPr/>
        </p:nvSpPr>
        <p:spPr>
          <a:xfrm>
            <a:off x="5550803" y="6555790"/>
            <a:ext cx="5316954" cy="122682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 anchor="ctr">
            <a:spAutoFit/>
          </a:bodyPr>
          <a:lstStyle>
            <a:lvl1pPr>
              <a:spcBef>
                <a:spcPts val="4200"/>
              </a:spcBef>
              <a:defRPr b="0" sz="5000"/>
            </a:lvl1pPr>
          </a:lstStyle>
          <a:p>
            <a:pPr/>
            <a:r>
              <a:t>Mise en forme</a:t>
            </a:r>
          </a:p>
        </p:txBody>
      </p:sp>
      <p:sp>
        <p:nvSpPr>
          <p:cNvPr id="126" name="Structure"/>
          <p:cNvSpPr txBox="1"/>
          <p:nvPr/>
        </p:nvSpPr>
        <p:spPr>
          <a:xfrm>
            <a:off x="3843923" y="5097779"/>
            <a:ext cx="5316954" cy="12268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 anchor="ctr">
            <a:spAutoFit/>
          </a:bodyPr>
          <a:lstStyle>
            <a:lvl1pPr>
              <a:spcBef>
                <a:spcPts val="4200"/>
              </a:spcBef>
              <a:defRPr b="0" sz="5000"/>
            </a:lvl1pPr>
          </a:lstStyle>
          <a:p>
            <a:pPr/>
            <a:r>
              <a:t>Structure</a:t>
            </a:r>
          </a:p>
        </p:txBody>
      </p:sp>
      <p:sp>
        <p:nvSpPr>
          <p:cNvPr id="127" name="Conclusion"/>
          <p:cNvSpPr txBox="1"/>
          <p:nvPr/>
        </p:nvSpPr>
        <p:spPr>
          <a:xfrm>
            <a:off x="7195030" y="8013801"/>
            <a:ext cx="5316954" cy="122682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 anchor="ctr">
            <a:spAutoFit/>
          </a:bodyPr>
          <a:lstStyle>
            <a:lvl1pPr>
              <a:spcBef>
                <a:spcPts val="4200"/>
              </a:spcBef>
              <a:defRPr b="0" sz="5000"/>
            </a:lvl1pPr>
          </a:lstStyle>
          <a:p>
            <a:pPr/>
            <a: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REPA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PREPARATION</a:t>
            </a:r>
          </a:p>
        </p:txBody>
      </p:sp>
      <p:sp>
        <p:nvSpPr>
          <p:cNvPr id="130" name="Clarifier le sujet"/>
          <p:cNvSpPr txBox="1"/>
          <p:nvPr/>
        </p:nvSpPr>
        <p:spPr>
          <a:xfrm>
            <a:off x="3843923" y="2899731"/>
            <a:ext cx="5316954" cy="12268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 anchor="ctr">
            <a:spAutoFit/>
          </a:bodyPr>
          <a:lstStyle>
            <a:lvl1pPr algn="l">
              <a:spcBef>
                <a:spcPts val="4200"/>
              </a:spcBef>
              <a:defRPr b="0" sz="5000"/>
            </a:lvl1pPr>
          </a:lstStyle>
          <a:p>
            <a:pPr/>
            <a:r>
              <a:t>Clarifier le sujet</a:t>
            </a:r>
          </a:p>
        </p:txBody>
      </p:sp>
      <p:sp>
        <p:nvSpPr>
          <p:cNvPr id="131" name="Choisir l’outil de presentation"/>
          <p:cNvSpPr txBox="1"/>
          <p:nvPr/>
        </p:nvSpPr>
        <p:spPr>
          <a:xfrm>
            <a:off x="1836753" y="7354247"/>
            <a:ext cx="9331295" cy="122682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 anchor="ctr">
            <a:spAutoFit/>
          </a:bodyPr>
          <a:lstStyle>
            <a:lvl1pPr algn="l">
              <a:spcBef>
                <a:spcPts val="4200"/>
              </a:spcBef>
              <a:defRPr b="0" sz="5000"/>
            </a:lvl1pPr>
          </a:lstStyle>
          <a:p>
            <a:pPr/>
            <a:r>
              <a:t>Choisir l’outil de presentation</a:t>
            </a:r>
          </a:p>
        </p:txBody>
      </p:sp>
      <p:sp>
        <p:nvSpPr>
          <p:cNvPr id="132" name="Identifier le public"/>
          <p:cNvSpPr txBox="1"/>
          <p:nvPr/>
        </p:nvSpPr>
        <p:spPr>
          <a:xfrm>
            <a:off x="3630330" y="5126989"/>
            <a:ext cx="5744140" cy="12268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 anchor="ctr">
            <a:spAutoFit/>
          </a:bodyPr>
          <a:lstStyle>
            <a:lvl1pPr algn="r">
              <a:spcBef>
                <a:spcPts val="4200"/>
              </a:spcBef>
              <a:defRPr b="0" sz="5000"/>
            </a:lvl1pPr>
          </a:lstStyle>
          <a:p>
            <a:pPr/>
            <a:r>
              <a:t>Identifier le public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ONTEN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CONTENU</a:t>
            </a:r>
          </a:p>
        </p:txBody>
      </p:sp>
      <p:sp>
        <p:nvSpPr>
          <p:cNvPr id="137" name="Sujet"/>
          <p:cNvSpPr txBox="1"/>
          <p:nvPr/>
        </p:nvSpPr>
        <p:spPr>
          <a:xfrm>
            <a:off x="5146493" y="2899732"/>
            <a:ext cx="2711814" cy="122682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 anchor="ctr">
            <a:spAutoFit/>
          </a:bodyPr>
          <a:lstStyle>
            <a:lvl1pPr>
              <a:spcBef>
                <a:spcPts val="4200"/>
              </a:spcBef>
              <a:defRPr b="0" sz="5000"/>
            </a:lvl1pPr>
          </a:lstStyle>
          <a:p>
            <a:pPr/>
            <a:r>
              <a:t>Sujet</a:t>
            </a:r>
          </a:p>
        </p:txBody>
      </p:sp>
      <p:sp>
        <p:nvSpPr>
          <p:cNvPr id="138" name="Approfondissement"/>
          <p:cNvSpPr txBox="1"/>
          <p:nvPr/>
        </p:nvSpPr>
        <p:spPr>
          <a:xfrm>
            <a:off x="3275636" y="7354247"/>
            <a:ext cx="6453528" cy="122682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 anchor="ctr">
            <a:spAutoFit/>
          </a:bodyPr>
          <a:lstStyle>
            <a:lvl1pPr algn="l">
              <a:spcBef>
                <a:spcPts val="4200"/>
              </a:spcBef>
              <a:defRPr b="0" sz="5000"/>
            </a:lvl1pPr>
          </a:lstStyle>
          <a:p>
            <a:pPr/>
            <a:r>
              <a:t>Approfondissement</a:t>
            </a:r>
          </a:p>
        </p:txBody>
      </p:sp>
      <p:sp>
        <p:nvSpPr>
          <p:cNvPr id="139" name="Prérequis"/>
          <p:cNvSpPr txBox="1"/>
          <p:nvPr/>
        </p:nvSpPr>
        <p:spPr>
          <a:xfrm>
            <a:off x="4772033" y="5126989"/>
            <a:ext cx="3460734" cy="12268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 anchor="ctr">
            <a:spAutoFit/>
          </a:bodyPr>
          <a:lstStyle>
            <a:lvl1pPr>
              <a:spcBef>
                <a:spcPts val="4200"/>
              </a:spcBef>
              <a:defRPr b="0" sz="5000"/>
            </a:lvl1pPr>
          </a:lstStyle>
          <a:p>
            <a:pPr/>
            <a:r>
              <a:t>Prérequis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STRUCTURE</a:t>
            </a:r>
          </a:p>
        </p:txBody>
      </p:sp>
      <p:sp>
        <p:nvSpPr>
          <p:cNvPr id="144" name="Entrée en matière"/>
          <p:cNvSpPr txBox="1"/>
          <p:nvPr/>
        </p:nvSpPr>
        <p:spPr>
          <a:xfrm>
            <a:off x="3289687" y="2848828"/>
            <a:ext cx="6425426" cy="123888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 anchor="ctr">
            <a:spAutoFit/>
          </a:bodyPr>
          <a:lstStyle>
            <a:lvl1pPr>
              <a:defRPr b="0" spc="-50" sz="5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Entrée en matière                       </a:t>
            </a:r>
          </a:p>
        </p:txBody>
      </p:sp>
      <p:sp>
        <p:nvSpPr>
          <p:cNvPr id="145" name="Chemin d’idée"/>
          <p:cNvSpPr txBox="1"/>
          <p:nvPr/>
        </p:nvSpPr>
        <p:spPr>
          <a:xfrm>
            <a:off x="4287308" y="4843253"/>
            <a:ext cx="4646931" cy="123888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41300" tIns="241300" rIns="241300" bIns="241300" anchor="ctr">
            <a:spAutoFit/>
          </a:bodyPr>
          <a:lstStyle>
            <a:lvl1pPr>
              <a:defRPr b="0" spc="-50" sz="5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Chemin d’idée</a:t>
            </a:r>
          </a:p>
        </p:txBody>
      </p:sp>
      <p:sp>
        <p:nvSpPr>
          <p:cNvPr id="146" name="Conclusion"/>
          <p:cNvSpPr txBox="1"/>
          <p:nvPr/>
        </p:nvSpPr>
        <p:spPr>
          <a:xfrm>
            <a:off x="4748000" y="6837677"/>
            <a:ext cx="3725546" cy="123888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41300" tIns="241300" rIns="241300" bIns="241300" anchor="ctr">
            <a:spAutoFit/>
          </a:bodyPr>
          <a:lstStyle>
            <a:lvl1pPr>
              <a:defRPr b="0" spc="-50" sz="5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MISE EN FOR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MISE EN FORME</a:t>
            </a:r>
          </a:p>
        </p:txBody>
      </p:sp>
      <p:sp>
        <p:nvSpPr>
          <p:cNvPr id="151" name="Entre présentation et notes"/>
          <p:cNvSpPr txBox="1"/>
          <p:nvPr/>
        </p:nvSpPr>
        <p:spPr>
          <a:xfrm>
            <a:off x="1236388" y="3172713"/>
            <a:ext cx="4985464" cy="1737497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 anchor="ctr">
            <a:spAutoFit/>
          </a:bodyPr>
          <a:lstStyle>
            <a:lvl1pPr>
              <a:defRPr b="0" spc="-41" sz="4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Entre présentation et notes</a:t>
            </a:r>
          </a:p>
        </p:txBody>
      </p:sp>
      <p:sp>
        <p:nvSpPr>
          <p:cNvPr id="152" name="supports visuels et mots clefs"/>
          <p:cNvSpPr txBox="1"/>
          <p:nvPr/>
        </p:nvSpPr>
        <p:spPr>
          <a:xfrm>
            <a:off x="6892568" y="3172713"/>
            <a:ext cx="4985464" cy="1737497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 anchor="ctr">
            <a:spAutoFit/>
          </a:bodyPr>
          <a:lstStyle>
            <a:lvl1pPr>
              <a:defRPr b="0" spc="-41" sz="4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supports visuels et mots clefs</a:t>
            </a:r>
          </a:p>
        </p:txBody>
      </p:sp>
      <p:sp>
        <p:nvSpPr>
          <p:cNvPr id="153" name="Se mettre au service de l’idée"/>
          <p:cNvSpPr txBox="1"/>
          <p:nvPr/>
        </p:nvSpPr>
        <p:spPr>
          <a:xfrm>
            <a:off x="1236388" y="6339247"/>
            <a:ext cx="4985464" cy="1737497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 anchor="ctr">
            <a:spAutoFit/>
          </a:bodyPr>
          <a:lstStyle>
            <a:lvl1pPr>
              <a:defRPr b="0" spc="-41" sz="4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 mettre au service de l’idée</a:t>
            </a:r>
          </a:p>
        </p:txBody>
      </p:sp>
      <p:sp>
        <p:nvSpPr>
          <p:cNvPr id="154" name="Garder la même structure"/>
          <p:cNvSpPr txBox="1"/>
          <p:nvPr/>
        </p:nvSpPr>
        <p:spPr>
          <a:xfrm>
            <a:off x="6892568" y="6339247"/>
            <a:ext cx="4985464" cy="1737497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 anchor="ctr">
            <a:spAutoFit/>
          </a:bodyPr>
          <a:lstStyle>
            <a:lvl1pPr>
              <a:defRPr b="0" spc="-41" sz="4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Garder la même structure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59" name="Rassembler les idées abordées et conclure"/>
          <p:cNvSpPr txBox="1"/>
          <p:nvPr/>
        </p:nvSpPr>
        <p:spPr>
          <a:xfrm>
            <a:off x="4009668" y="3690551"/>
            <a:ext cx="4985464" cy="2372498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 anchor="ctr">
            <a:spAutoFit/>
          </a:bodyPr>
          <a:lstStyle>
            <a:lvl1pPr>
              <a:defRPr b="0" spc="-41" sz="4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Rassembler les idées abordées et conclure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INTERAGI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INTERAGIR</a:t>
            </a:r>
          </a:p>
        </p:txBody>
      </p:sp>
      <p:sp>
        <p:nvSpPr>
          <p:cNvPr id="164" name="Questions - réponses"/>
          <p:cNvSpPr txBox="1"/>
          <p:nvPr/>
        </p:nvSpPr>
        <p:spPr>
          <a:xfrm>
            <a:off x="4009668" y="4008051"/>
            <a:ext cx="4985464" cy="1737498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 anchor="ctr">
            <a:spAutoFit/>
          </a:bodyPr>
          <a:lstStyle>
            <a:lvl1pPr>
              <a:defRPr b="0" spc="-41" sz="4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Questions - réponses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