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57" r:id="rId5"/>
    <p:sldId id="260" r:id="rId6"/>
    <p:sldId id="261" r:id="rId7"/>
    <p:sldId id="276" r:id="rId8"/>
    <p:sldId id="262" r:id="rId9"/>
    <p:sldId id="263" r:id="rId10"/>
    <p:sldId id="286" r:id="rId11"/>
    <p:sldId id="277" r:id="rId12"/>
    <p:sldId id="279" r:id="rId13"/>
    <p:sldId id="280" r:id="rId14"/>
    <p:sldId id="281" r:id="rId15"/>
    <p:sldId id="282" r:id="rId16"/>
    <p:sldId id="269" r:id="rId17"/>
    <p:sldId id="267" r:id="rId18"/>
    <p:sldId id="268" r:id="rId19"/>
    <p:sldId id="272" r:id="rId20"/>
    <p:sldId id="284" r:id="rId21"/>
    <p:sldId id="285"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498BF-30D6-43A8-8D40-13D500CC6C02}" v="46" dt="2018-11-27T19:13:54.7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7" d="100"/>
          <a:sy n="87" d="100"/>
        </p:scale>
        <p:origin x="54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皇帝 吕小布" userId="120f9e7590229139" providerId="LiveId" clId="{410498BF-30D6-43A8-8D40-13D500CC6C02}"/>
    <pc:docChg chg="undo redo custSel mod addSld delSld modSld">
      <pc:chgData name="皇帝 吕小布" userId="120f9e7590229139" providerId="LiveId" clId="{410498BF-30D6-43A8-8D40-13D500CC6C02}" dt="2018-11-27T19:29:42.469" v="1541" actId="27636"/>
      <pc:docMkLst>
        <pc:docMk/>
      </pc:docMkLst>
      <pc:sldChg chg="modSp">
        <pc:chgData name="皇帝 吕小布" userId="120f9e7590229139" providerId="LiveId" clId="{410498BF-30D6-43A8-8D40-13D500CC6C02}" dt="2018-11-27T17:56:12.758" v="216"/>
        <pc:sldMkLst>
          <pc:docMk/>
          <pc:sldMk cId="2791488447" sldId="257"/>
        </pc:sldMkLst>
        <pc:spChg chg="mod">
          <ac:chgData name="皇帝 吕小布" userId="120f9e7590229139" providerId="LiveId" clId="{410498BF-30D6-43A8-8D40-13D500CC6C02}" dt="2018-11-27T17:56:12.758" v="216"/>
          <ac:spMkLst>
            <pc:docMk/>
            <pc:sldMk cId="2791488447" sldId="257"/>
            <ac:spMk id="3" creationId="{39E87F21-1DA5-4A79-80BF-FC33626FFC69}"/>
          </ac:spMkLst>
        </pc:spChg>
      </pc:sldChg>
      <pc:sldChg chg="modSp">
        <pc:chgData name="皇帝 吕小布" userId="120f9e7590229139" providerId="LiveId" clId="{410498BF-30D6-43A8-8D40-13D500CC6C02}" dt="2018-11-27T17:56:20.509" v="234"/>
        <pc:sldMkLst>
          <pc:docMk/>
          <pc:sldMk cId="4162655550" sldId="259"/>
        </pc:sldMkLst>
        <pc:spChg chg="mod">
          <ac:chgData name="皇帝 吕小布" userId="120f9e7590229139" providerId="LiveId" clId="{410498BF-30D6-43A8-8D40-13D500CC6C02}" dt="2018-11-27T17:56:20.509" v="234"/>
          <ac:spMkLst>
            <pc:docMk/>
            <pc:sldMk cId="4162655550" sldId="259"/>
            <ac:spMk id="3" creationId="{18E88DE9-7470-4743-A8EB-7B2F59C3250B}"/>
          </ac:spMkLst>
        </pc:spChg>
      </pc:sldChg>
      <pc:sldChg chg="modSp">
        <pc:chgData name="皇帝 吕小布" userId="120f9e7590229139" providerId="LiveId" clId="{410498BF-30D6-43A8-8D40-13D500CC6C02}" dt="2018-11-27T17:55:47.686" v="172"/>
        <pc:sldMkLst>
          <pc:docMk/>
          <pc:sldMk cId="1163189338" sldId="260"/>
        </pc:sldMkLst>
        <pc:spChg chg="mod">
          <ac:chgData name="皇帝 吕小布" userId="120f9e7590229139" providerId="LiveId" clId="{410498BF-30D6-43A8-8D40-13D500CC6C02}" dt="2018-11-27T17:55:47.686" v="172"/>
          <ac:spMkLst>
            <pc:docMk/>
            <pc:sldMk cId="1163189338" sldId="260"/>
            <ac:spMk id="3" creationId="{E00C8C8D-4C16-4516-B397-2EE12B4D6ADA}"/>
          </ac:spMkLst>
        </pc:spChg>
      </pc:sldChg>
      <pc:sldChg chg="addSp delSp modSp mod setBg">
        <pc:chgData name="皇帝 吕小布" userId="120f9e7590229139" providerId="LiveId" clId="{410498BF-30D6-43A8-8D40-13D500CC6C02}" dt="2018-11-27T19:29:42.469" v="1541" actId="27636"/>
        <pc:sldMkLst>
          <pc:docMk/>
          <pc:sldMk cId="3465411581" sldId="262"/>
        </pc:sldMkLst>
        <pc:spChg chg="mod">
          <ac:chgData name="皇帝 吕小布" userId="120f9e7590229139" providerId="LiveId" clId="{410498BF-30D6-43A8-8D40-13D500CC6C02}" dt="2018-11-27T17:51:37.780" v="98" actId="26606"/>
          <ac:spMkLst>
            <pc:docMk/>
            <pc:sldMk cId="3465411581" sldId="262"/>
            <ac:spMk id="2" creationId="{54A2EBB9-3FEC-429E-BDAA-88015623070D}"/>
          </ac:spMkLst>
        </pc:spChg>
        <pc:spChg chg="mod">
          <ac:chgData name="皇帝 吕小布" userId="120f9e7590229139" providerId="LiveId" clId="{410498BF-30D6-43A8-8D40-13D500CC6C02}" dt="2018-11-27T19:29:42.469" v="1541" actId="27636"/>
          <ac:spMkLst>
            <pc:docMk/>
            <pc:sldMk cId="3465411581" sldId="262"/>
            <ac:spMk id="3" creationId="{B8C2F561-CECC-4189-AFFE-FFA4E2ABB947}"/>
          </ac:spMkLst>
        </pc:spChg>
        <pc:spChg chg="del">
          <ac:chgData name="皇帝 吕小布" userId="120f9e7590229139" providerId="LiveId" clId="{410498BF-30D6-43A8-8D40-13D500CC6C02}" dt="2018-11-27T17:51:32.575" v="97"/>
          <ac:spMkLst>
            <pc:docMk/>
            <pc:sldMk cId="3465411581" sldId="262"/>
            <ac:spMk id="5" creationId="{69A92DE6-A04C-4C01-8DEF-3C462BB4E982}"/>
          </ac:spMkLst>
        </pc:spChg>
        <pc:spChg chg="add">
          <ac:chgData name="皇帝 吕小布" userId="120f9e7590229139" providerId="LiveId" clId="{410498BF-30D6-43A8-8D40-13D500CC6C02}" dt="2018-11-27T17:51:37.780" v="98" actId="26606"/>
          <ac:spMkLst>
            <pc:docMk/>
            <pc:sldMk cId="3465411581" sldId="262"/>
            <ac:spMk id="8" creationId="{4351DFE5-F63D-4BE0-BDA9-E3EB88F01AA5}"/>
          </ac:spMkLst>
        </pc:spChg>
        <pc:spChg chg="add mod">
          <ac:chgData name="皇帝 吕小布" userId="120f9e7590229139" providerId="LiveId" clId="{410498BF-30D6-43A8-8D40-13D500CC6C02}" dt="2018-11-27T17:53:07.924" v="126" actId="404"/>
          <ac:spMkLst>
            <pc:docMk/>
            <pc:sldMk cId="3465411581" sldId="262"/>
            <ac:spMk id="9" creationId="{0A52526A-FEE0-47BD-ADEA-7F70E9F5A9AD}"/>
          </ac:spMkLst>
        </pc:spChg>
        <pc:picChg chg="add">
          <ac:chgData name="皇帝 吕小布" userId="120f9e7590229139" providerId="LiveId" clId="{410498BF-30D6-43A8-8D40-13D500CC6C02}" dt="2018-11-27T17:51:37.780" v="98" actId="26606"/>
          <ac:picMkLst>
            <pc:docMk/>
            <pc:sldMk cId="3465411581" sldId="262"/>
            <ac:picMk id="10" creationId="{3AA16612-ACD2-4A16-8F2B-4514FD6BF28F}"/>
          </ac:picMkLst>
        </pc:picChg>
      </pc:sldChg>
      <pc:sldChg chg="addSp delSp modSp">
        <pc:chgData name="皇帝 吕小布" userId="120f9e7590229139" providerId="LiveId" clId="{410498BF-30D6-43A8-8D40-13D500CC6C02}" dt="2018-11-27T19:29:29.544" v="1539" actId="123"/>
        <pc:sldMkLst>
          <pc:docMk/>
          <pc:sldMk cId="3911289974" sldId="263"/>
        </pc:sldMkLst>
        <pc:spChg chg="mod">
          <ac:chgData name="皇帝 吕小布" userId="120f9e7590229139" providerId="LiveId" clId="{410498BF-30D6-43A8-8D40-13D500CC6C02}" dt="2018-11-27T17:50:53.405" v="89" actId="20577"/>
          <ac:spMkLst>
            <pc:docMk/>
            <pc:sldMk cId="3911289974" sldId="263"/>
            <ac:spMk id="2" creationId="{D7EFD11E-4241-4446-9121-9DC4FA523279}"/>
          </ac:spMkLst>
        </pc:spChg>
        <pc:spChg chg="mod">
          <ac:chgData name="皇帝 吕小布" userId="120f9e7590229139" providerId="LiveId" clId="{410498BF-30D6-43A8-8D40-13D500CC6C02}" dt="2018-11-27T19:29:29.544" v="1539" actId="123"/>
          <ac:spMkLst>
            <pc:docMk/>
            <pc:sldMk cId="3911289974" sldId="263"/>
            <ac:spMk id="3" creationId="{402605FA-A8BB-464E-87B2-6BB49842775A}"/>
          </ac:spMkLst>
        </pc:spChg>
        <pc:spChg chg="add del">
          <ac:chgData name="皇帝 吕小布" userId="120f9e7590229139" providerId="LiveId" clId="{410498BF-30D6-43A8-8D40-13D500CC6C02}" dt="2018-11-27T17:51:17.517" v="96" actId="26606"/>
          <ac:spMkLst>
            <pc:docMk/>
            <pc:sldMk cId="3911289974" sldId="263"/>
            <ac:spMk id="8" creationId="{4351DFE5-F63D-4BE0-BDA9-E3EB88F01AA5}"/>
          </ac:spMkLst>
        </pc:spChg>
        <pc:spChg chg="add del">
          <ac:chgData name="皇帝 吕小布" userId="120f9e7590229139" providerId="LiveId" clId="{410498BF-30D6-43A8-8D40-13D500CC6C02}" dt="2018-11-27T17:51:17.517" v="96" actId="26606"/>
          <ac:spMkLst>
            <pc:docMk/>
            <pc:sldMk cId="3911289974" sldId="263"/>
            <ac:spMk id="15" creationId="{4351DFE5-F63D-4BE0-BDA9-E3EB88F01AA5}"/>
          </ac:spMkLst>
        </pc:spChg>
        <pc:picChg chg="add del">
          <ac:chgData name="皇帝 吕小布" userId="120f9e7590229139" providerId="LiveId" clId="{410498BF-30D6-43A8-8D40-13D500CC6C02}" dt="2018-11-27T17:51:17.517" v="96" actId="26606"/>
          <ac:picMkLst>
            <pc:docMk/>
            <pc:sldMk cId="3911289974" sldId="263"/>
            <ac:picMk id="10" creationId="{3AA16612-ACD2-4A16-8F2B-4514FD6BF28F}"/>
          </ac:picMkLst>
        </pc:picChg>
        <pc:picChg chg="add del">
          <ac:chgData name="皇帝 吕小布" userId="120f9e7590229139" providerId="LiveId" clId="{410498BF-30D6-43A8-8D40-13D500CC6C02}" dt="2018-11-27T17:51:17.517" v="96" actId="26606"/>
          <ac:picMkLst>
            <pc:docMk/>
            <pc:sldMk cId="3911289974" sldId="263"/>
            <ac:picMk id="17" creationId="{3AA16612-ACD2-4A16-8F2B-4514FD6BF28F}"/>
          </ac:picMkLst>
        </pc:picChg>
      </pc:sldChg>
      <pc:sldChg chg="modSp">
        <pc:chgData name="皇帝 吕小布" userId="120f9e7590229139" providerId="LiveId" clId="{410498BF-30D6-43A8-8D40-13D500CC6C02}" dt="2018-11-27T19:16:57.996" v="663" actId="20577"/>
        <pc:sldMkLst>
          <pc:docMk/>
          <pc:sldMk cId="3363267348" sldId="266"/>
        </pc:sldMkLst>
        <pc:spChg chg="mod">
          <ac:chgData name="皇帝 吕小布" userId="120f9e7590229139" providerId="LiveId" clId="{410498BF-30D6-43A8-8D40-13D500CC6C02}" dt="2018-11-27T19:16:57.996" v="663" actId="20577"/>
          <ac:spMkLst>
            <pc:docMk/>
            <pc:sldMk cId="3363267348" sldId="266"/>
            <ac:spMk id="8" creationId="{7F3B636F-8AA5-4F04-B221-14496FFD8072}"/>
          </ac:spMkLst>
        </pc:spChg>
      </pc:sldChg>
      <pc:sldChg chg="modSp">
        <pc:chgData name="皇帝 吕小布" userId="120f9e7590229139" providerId="LiveId" clId="{410498BF-30D6-43A8-8D40-13D500CC6C02}" dt="2018-11-27T19:17:12.593" v="670" actId="20577"/>
        <pc:sldMkLst>
          <pc:docMk/>
          <pc:sldMk cId="2899722749" sldId="268"/>
        </pc:sldMkLst>
        <pc:spChg chg="mod">
          <ac:chgData name="皇帝 吕小布" userId="120f9e7590229139" providerId="LiveId" clId="{410498BF-30D6-43A8-8D40-13D500CC6C02}" dt="2018-11-27T19:17:12.593" v="670" actId="20577"/>
          <ac:spMkLst>
            <pc:docMk/>
            <pc:sldMk cId="2899722749" sldId="268"/>
            <ac:spMk id="7" creationId="{067D3334-EC64-4586-B47B-BD721C6F24F1}"/>
          </ac:spMkLst>
        </pc:spChg>
      </pc:sldChg>
      <pc:sldChg chg="addSp delSp modSp">
        <pc:chgData name="皇帝 吕小布" userId="120f9e7590229139" providerId="LiveId" clId="{410498BF-30D6-43A8-8D40-13D500CC6C02}" dt="2018-11-27T19:29:12.274" v="1538" actId="14100"/>
        <pc:sldMkLst>
          <pc:docMk/>
          <pc:sldMk cId="225954252" sldId="271"/>
        </pc:sldMkLst>
        <pc:spChg chg="mod">
          <ac:chgData name="皇帝 吕小布" userId="120f9e7590229139" providerId="LiveId" clId="{410498BF-30D6-43A8-8D40-13D500CC6C02}" dt="2018-11-27T19:12:19.664" v="597" actId="26606"/>
          <ac:spMkLst>
            <pc:docMk/>
            <pc:sldMk cId="225954252" sldId="271"/>
            <ac:spMk id="2" creationId="{D7EFD11E-4241-4446-9121-9DC4FA523279}"/>
          </ac:spMkLst>
        </pc:spChg>
        <pc:spChg chg="mod">
          <ac:chgData name="皇帝 吕小布" userId="120f9e7590229139" providerId="LiveId" clId="{410498BF-30D6-43A8-8D40-13D500CC6C02}" dt="2018-11-27T19:29:12.274" v="1538" actId="14100"/>
          <ac:spMkLst>
            <pc:docMk/>
            <pc:sldMk cId="225954252" sldId="271"/>
            <ac:spMk id="3" creationId="{402605FA-A8BB-464E-87B2-6BB49842775A}"/>
          </ac:spMkLst>
        </pc:spChg>
        <pc:spChg chg="del">
          <ac:chgData name="皇帝 吕小布" userId="120f9e7590229139" providerId="LiveId" clId="{410498BF-30D6-43A8-8D40-13D500CC6C02}" dt="2018-11-27T19:12:19.664" v="597" actId="26606"/>
          <ac:spMkLst>
            <pc:docMk/>
            <pc:sldMk cId="225954252" sldId="271"/>
            <ac:spMk id="8" creationId="{4351DFE5-F63D-4BE0-BDA9-E3EB88F01AA5}"/>
          </ac:spMkLst>
        </pc:spChg>
        <pc:spChg chg="add">
          <ac:chgData name="皇帝 吕小布" userId="120f9e7590229139" providerId="LiveId" clId="{410498BF-30D6-43A8-8D40-13D500CC6C02}" dt="2018-11-27T19:12:19.664" v="597" actId="26606"/>
          <ac:spMkLst>
            <pc:docMk/>
            <pc:sldMk cId="225954252" sldId="271"/>
            <ac:spMk id="15" creationId="{867D4867-5BA7-4462-B2F6-A23F4A622AA7}"/>
          </ac:spMkLst>
        </pc:spChg>
        <pc:graphicFrameChg chg="add del mod">
          <ac:chgData name="皇帝 吕小布" userId="120f9e7590229139" providerId="LiveId" clId="{410498BF-30D6-43A8-8D40-13D500CC6C02}" dt="2018-11-27T19:11:10.804" v="594" actId="478"/>
          <ac:graphicFrameMkLst>
            <pc:docMk/>
            <pc:sldMk cId="225954252" sldId="271"/>
            <ac:graphicFrameMk id="4" creationId="{2AA684A2-53BC-438D-932F-D35DA77CE89C}"/>
          </ac:graphicFrameMkLst>
        </pc:graphicFrameChg>
        <pc:picChg chg="add mod">
          <ac:chgData name="皇帝 吕小布" userId="120f9e7590229139" providerId="LiveId" clId="{410498BF-30D6-43A8-8D40-13D500CC6C02}" dt="2018-11-27T19:12:19.664" v="597" actId="26606"/>
          <ac:picMkLst>
            <pc:docMk/>
            <pc:sldMk cId="225954252" sldId="271"/>
            <ac:picMk id="5" creationId="{4C0C9A8A-476C-4932-839C-9BF2D82BB668}"/>
          </ac:picMkLst>
        </pc:picChg>
        <pc:picChg chg="del">
          <ac:chgData name="皇帝 吕小布" userId="120f9e7590229139" providerId="LiveId" clId="{410498BF-30D6-43A8-8D40-13D500CC6C02}" dt="2018-11-27T19:12:19.664" v="597" actId="26606"/>
          <ac:picMkLst>
            <pc:docMk/>
            <pc:sldMk cId="225954252" sldId="271"/>
            <ac:picMk id="10" creationId="{3AA16612-ACD2-4A16-8F2B-4514FD6BF28F}"/>
          </ac:picMkLst>
        </pc:picChg>
      </pc:sldChg>
      <pc:sldChg chg="modSp">
        <pc:chgData name="皇帝 吕小布" userId="120f9e7590229139" providerId="LiveId" clId="{410498BF-30D6-43A8-8D40-13D500CC6C02}" dt="2018-11-27T19:27:39.635" v="1521" actId="403"/>
        <pc:sldMkLst>
          <pc:docMk/>
          <pc:sldMk cId="2151684373" sldId="272"/>
        </pc:sldMkLst>
        <pc:spChg chg="mod">
          <ac:chgData name="皇帝 吕小布" userId="120f9e7590229139" providerId="LiveId" clId="{410498BF-30D6-43A8-8D40-13D500CC6C02}" dt="2018-11-27T19:27:39.635" v="1521" actId="403"/>
          <ac:spMkLst>
            <pc:docMk/>
            <pc:sldMk cId="2151684373" sldId="272"/>
            <ac:spMk id="3" creationId="{13BCDCBB-C1B4-4990-8068-5AF6AA2A293E}"/>
          </ac:spMkLst>
        </pc:spChg>
      </pc:sldChg>
      <pc:sldChg chg="del">
        <pc:chgData name="皇帝 吕小布" userId="120f9e7590229139" providerId="LiveId" clId="{410498BF-30D6-43A8-8D40-13D500CC6C02}" dt="2018-11-27T17:42:47.500" v="7" actId="2696"/>
        <pc:sldMkLst>
          <pc:docMk/>
          <pc:sldMk cId="3522501572" sldId="273"/>
        </pc:sldMkLst>
      </pc:sldChg>
      <pc:sldChg chg="delSp add del setBg delDesignElem">
        <pc:chgData name="皇帝 吕小布" userId="120f9e7590229139" providerId="LiveId" clId="{410498BF-30D6-43A8-8D40-13D500CC6C02}" dt="2018-11-27T17:42:42.278" v="6" actId="2696"/>
        <pc:sldMkLst>
          <pc:docMk/>
          <pc:sldMk cId="1556042084" sldId="274"/>
        </pc:sldMkLst>
        <pc:spChg chg="del">
          <ac:chgData name="皇帝 吕小布" userId="120f9e7590229139" providerId="LiveId" clId="{410498BF-30D6-43A8-8D40-13D500CC6C02}" dt="2018-11-27T17:42:27.722" v="1"/>
          <ac:spMkLst>
            <pc:docMk/>
            <pc:sldMk cId="1556042084" sldId="274"/>
            <ac:spMk id="8" creationId="{4351DFE5-F63D-4BE0-BDA9-E3EB88F01AA5}"/>
          </ac:spMkLst>
        </pc:spChg>
        <pc:picChg chg="del">
          <ac:chgData name="皇帝 吕小布" userId="120f9e7590229139" providerId="LiveId" clId="{410498BF-30D6-43A8-8D40-13D500CC6C02}" dt="2018-11-27T17:42:27.722" v="1"/>
          <ac:picMkLst>
            <pc:docMk/>
            <pc:sldMk cId="1556042084" sldId="274"/>
            <ac:picMk id="10" creationId="{3AA16612-ACD2-4A16-8F2B-4514FD6BF28F}"/>
          </ac:picMkLst>
        </pc:picChg>
      </pc:sldChg>
      <pc:sldChg chg="modSp add">
        <pc:chgData name="皇帝 吕小布" userId="120f9e7590229139" providerId="LiveId" clId="{410498BF-30D6-43A8-8D40-13D500CC6C02}" dt="2018-11-27T19:27:47.463" v="1522" actId="403"/>
        <pc:sldMkLst>
          <pc:docMk/>
          <pc:sldMk cId="103026137" sldId="275"/>
        </pc:sldMkLst>
        <pc:spChg chg="mod">
          <ac:chgData name="皇帝 吕小布" userId="120f9e7590229139" providerId="LiveId" clId="{410498BF-30D6-43A8-8D40-13D500CC6C02}" dt="2018-11-27T19:27:47.463" v="1522" actId="403"/>
          <ac:spMkLst>
            <pc:docMk/>
            <pc:sldMk cId="103026137" sldId="275"/>
            <ac:spMk id="3" creationId="{13BCDCBB-C1B4-4990-8068-5AF6AA2A293E}"/>
          </ac:spMkLst>
        </pc:spChg>
      </pc:sldChg>
      <pc:sldChg chg="addSp delSp add del setBg delDesignElem">
        <pc:chgData name="皇帝 吕小布" userId="120f9e7590229139" providerId="LiveId" clId="{410498BF-30D6-43A8-8D40-13D500CC6C02}" dt="2018-11-27T17:42:36.213" v="4"/>
        <pc:sldMkLst>
          <pc:docMk/>
          <pc:sldMk cId="835412661" sldId="275"/>
        </pc:sldMkLst>
        <pc:spChg chg="add del">
          <ac:chgData name="皇帝 吕小布" userId="120f9e7590229139" providerId="LiveId" clId="{410498BF-30D6-43A8-8D40-13D500CC6C02}" dt="2018-11-27T17:42:36.213" v="4"/>
          <ac:spMkLst>
            <pc:docMk/>
            <pc:sldMk cId="835412661" sldId="275"/>
            <ac:spMk id="8" creationId="{4351DFE5-F63D-4BE0-BDA9-E3EB88F01AA5}"/>
          </ac:spMkLst>
        </pc:spChg>
        <pc:picChg chg="add del">
          <ac:chgData name="皇帝 吕小布" userId="120f9e7590229139" providerId="LiveId" clId="{410498BF-30D6-43A8-8D40-13D500CC6C02}" dt="2018-11-27T17:42:36.213" v="4"/>
          <ac:picMkLst>
            <pc:docMk/>
            <pc:sldMk cId="835412661" sldId="275"/>
            <ac:picMk id="10" creationId="{3AA16612-ACD2-4A16-8F2B-4514FD6BF28F}"/>
          </ac:picMkLst>
        </pc:picChg>
      </pc:sldChg>
      <pc:sldChg chg="addSp del delDesignElem">
        <pc:chgData name="皇帝 吕小布" userId="120f9e7590229139" providerId="LiveId" clId="{410498BF-30D6-43A8-8D40-13D500CC6C02}" dt="2018-11-27T19:13:54.691" v="642"/>
        <pc:sldMkLst>
          <pc:docMk/>
          <pc:sldMk cId="530348573" sldId="276"/>
        </pc:sldMkLst>
        <pc:spChg chg="add">
          <ac:chgData name="皇帝 吕小布" userId="120f9e7590229139" providerId="LiveId" clId="{410498BF-30D6-43A8-8D40-13D500CC6C02}" dt="2018-11-27T19:13:54.691" v="642"/>
          <ac:spMkLst>
            <pc:docMk/>
            <pc:sldMk cId="530348573" sldId="276"/>
            <ac:spMk id="15" creationId="{867D4867-5BA7-4462-B2F6-A23F4A622AA7}"/>
          </ac:spMkLst>
        </pc:spChg>
      </pc:sldChg>
      <pc:sldChg chg="add del">
        <pc:chgData name="皇帝 吕小布" userId="120f9e7590229139" providerId="LiveId" clId="{410498BF-30D6-43A8-8D40-13D500CC6C02}" dt="2018-11-27T19:14:18.823" v="644" actId="2696"/>
        <pc:sldMkLst>
          <pc:docMk/>
          <pc:sldMk cId="1131543812" sldId="27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20f9e7590229139/&#26700;&#38754;/data/graph%20cache%20siz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d.docs.live.net/120f9e7590229139/&#26700;&#38754;/data/graph%20cache%20siz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d.docs.live.net/120f9e7590229139/&#26700;&#38754;/data/graph%20cache%20siz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20f9e7590229139/&#26700;&#38754;/data/graph%20prefetch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20f9e7590229139/&#26700;&#38754;/data/graph%20prefetch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120f9e7590229139/&#26700;&#38754;/data/graph%20prefetche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120f9e7590229139/&#26700;&#38754;/data/graph%20Scurv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120f9e7590229139/&#26700;&#38754;/data/graph%20Scurv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120f9e7590229139/&#26700;&#38754;/data/graph%20cpi.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DRRIP (No</a:t>
            </a:r>
            <a:r>
              <a:rPr lang="en-US" altLang="zh-CN" baseline="0"/>
              <a:t> prefetcher)</a:t>
            </a:r>
            <a:endParaRPr lang="en-US" alt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cache size.xlsx]Sheet1'!$C$2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size.xlsx]Sheet1'!$B$3:$B$6</c:f>
              <c:strCache>
                <c:ptCount val="4"/>
                <c:pt idx="0">
                  <c:v>256KB/16 way</c:v>
                </c:pt>
                <c:pt idx="1">
                  <c:v>128KB/8 way</c:v>
                </c:pt>
                <c:pt idx="2">
                  <c:v>1024KB/16 way</c:v>
                </c:pt>
                <c:pt idx="3">
                  <c:v>512KB/8 way</c:v>
                </c:pt>
              </c:strCache>
            </c:strRef>
          </c:cat>
          <c:val>
            <c:numRef>
              <c:f>'[graph cache size.xlsx]Sheet1'!$C$3:$C$6</c:f>
              <c:numCache>
                <c:formatCode>0.00</c:formatCode>
                <c:ptCount val="4"/>
                <c:pt idx="0">
                  <c:v>0.17932553238962279</c:v>
                </c:pt>
                <c:pt idx="1">
                  <c:v>0.37168147582756483</c:v>
                </c:pt>
                <c:pt idx="2">
                  <c:v>0.14499055646204259</c:v>
                </c:pt>
                <c:pt idx="3">
                  <c:v>0.14532829597444494</c:v>
                </c:pt>
              </c:numCache>
            </c:numRef>
          </c:val>
          <c:extLst>
            <c:ext xmlns:c16="http://schemas.microsoft.com/office/drawing/2014/chart" uri="{C3380CC4-5D6E-409C-BE32-E72D297353CC}">
              <c16:uniqueId val="{00000000-E413-49BF-9BF6-02C8A20782F1}"/>
            </c:ext>
          </c:extLst>
        </c:ser>
        <c:ser>
          <c:idx val="1"/>
          <c:order val="1"/>
          <c:tx>
            <c:strRef>
              <c:f>'[graph cache size.xlsx]Sheet1'!$D$2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size.xlsx]Sheet1'!$B$3:$B$6</c:f>
              <c:strCache>
                <c:ptCount val="4"/>
                <c:pt idx="0">
                  <c:v>256KB/16 way</c:v>
                </c:pt>
                <c:pt idx="1">
                  <c:v>128KB/8 way</c:v>
                </c:pt>
                <c:pt idx="2">
                  <c:v>1024KB/16 way</c:v>
                </c:pt>
                <c:pt idx="3">
                  <c:v>512KB/8 way</c:v>
                </c:pt>
              </c:strCache>
            </c:strRef>
          </c:cat>
          <c:val>
            <c:numRef>
              <c:f>'[graph cache size.xlsx]Sheet1'!$D$3:$D$6</c:f>
              <c:numCache>
                <c:formatCode>0.00</c:formatCode>
                <c:ptCount val="4"/>
                <c:pt idx="0">
                  <c:v>0.78489640464023802</c:v>
                </c:pt>
                <c:pt idx="1">
                  <c:v>0.78772438907431019</c:v>
                </c:pt>
                <c:pt idx="2">
                  <c:v>0.6270004845316669</c:v>
                </c:pt>
                <c:pt idx="3">
                  <c:v>0.70091854184045754</c:v>
                </c:pt>
              </c:numCache>
            </c:numRef>
          </c:val>
          <c:extLst>
            <c:ext xmlns:c16="http://schemas.microsoft.com/office/drawing/2014/chart" uri="{C3380CC4-5D6E-409C-BE32-E72D297353CC}">
              <c16:uniqueId val="{00000001-E413-49BF-9BF6-02C8A20782F1}"/>
            </c:ext>
          </c:extLst>
        </c:ser>
        <c:ser>
          <c:idx val="2"/>
          <c:order val="2"/>
          <c:tx>
            <c:strRef>
              <c:f>'[graph cache size.xlsx]Sheet1'!$E$2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size.xlsx]Sheet1'!$B$3:$B$6</c:f>
              <c:strCache>
                <c:ptCount val="4"/>
                <c:pt idx="0">
                  <c:v>256KB/16 way</c:v>
                </c:pt>
                <c:pt idx="1">
                  <c:v>128KB/8 way</c:v>
                </c:pt>
                <c:pt idx="2">
                  <c:v>1024KB/16 way</c:v>
                </c:pt>
                <c:pt idx="3">
                  <c:v>512KB/8 way</c:v>
                </c:pt>
              </c:strCache>
            </c:strRef>
          </c:cat>
          <c:val>
            <c:numRef>
              <c:f>'[graph cache size.xlsx]Sheet1'!$E$3:$E$6</c:f>
              <c:numCache>
                <c:formatCode>0.00</c:formatCode>
                <c:ptCount val="4"/>
                <c:pt idx="0">
                  <c:v>0.30221361133465752</c:v>
                </c:pt>
                <c:pt idx="1">
                  <c:v>0.45364391890121031</c:v>
                </c:pt>
                <c:pt idx="2">
                  <c:v>0.1846258205427824</c:v>
                </c:pt>
                <c:pt idx="3">
                  <c:v>0.18974188981054738</c:v>
                </c:pt>
              </c:numCache>
            </c:numRef>
          </c:val>
          <c:extLst>
            <c:ext xmlns:c16="http://schemas.microsoft.com/office/drawing/2014/chart" uri="{C3380CC4-5D6E-409C-BE32-E72D297353CC}">
              <c16:uniqueId val="{00000002-E413-49BF-9BF6-02C8A20782F1}"/>
            </c:ext>
          </c:extLst>
        </c:ser>
        <c:ser>
          <c:idx val="3"/>
          <c:order val="3"/>
          <c:tx>
            <c:strRef>
              <c:f>'[graph cache size.xlsx]Sheet1'!$F$2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size.xlsx]Sheet1'!$B$3:$B$6</c:f>
              <c:strCache>
                <c:ptCount val="4"/>
                <c:pt idx="0">
                  <c:v>256KB/16 way</c:v>
                </c:pt>
                <c:pt idx="1">
                  <c:v>128KB/8 way</c:v>
                </c:pt>
                <c:pt idx="2">
                  <c:v>1024KB/16 way</c:v>
                </c:pt>
                <c:pt idx="3">
                  <c:v>512KB/8 way</c:v>
                </c:pt>
              </c:strCache>
            </c:strRef>
          </c:cat>
          <c:val>
            <c:numRef>
              <c:f>'[graph cache size.xlsx]Sheet1'!$F$3:$F$6</c:f>
              <c:numCache>
                <c:formatCode>0.00</c:formatCode>
                <c:ptCount val="4"/>
                <c:pt idx="0">
                  <c:v>0.57049633061918825</c:v>
                </c:pt>
                <c:pt idx="1">
                  <c:v>0.68585781761667097</c:v>
                </c:pt>
                <c:pt idx="2">
                  <c:v>0.35227017039825759</c:v>
                </c:pt>
                <c:pt idx="3">
                  <c:v>0.49908611046957307</c:v>
                </c:pt>
              </c:numCache>
            </c:numRef>
          </c:val>
          <c:extLst>
            <c:ext xmlns:c16="http://schemas.microsoft.com/office/drawing/2014/chart" uri="{C3380CC4-5D6E-409C-BE32-E72D297353CC}">
              <c16:uniqueId val="{00000003-E413-49BF-9BF6-02C8A20782F1}"/>
            </c:ext>
          </c:extLst>
        </c:ser>
        <c:ser>
          <c:idx val="4"/>
          <c:order val="4"/>
          <c:tx>
            <c:strRef>
              <c:f>'[graph cache size.xlsx]Sheet1'!$G$2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size.xlsx]Sheet1'!$B$3:$B$6</c:f>
              <c:strCache>
                <c:ptCount val="4"/>
                <c:pt idx="0">
                  <c:v>256KB/16 way</c:v>
                </c:pt>
                <c:pt idx="1">
                  <c:v>128KB/8 way</c:v>
                </c:pt>
                <c:pt idx="2">
                  <c:v>1024KB/16 way</c:v>
                </c:pt>
                <c:pt idx="3">
                  <c:v>512KB/8 way</c:v>
                </c:pt>
              </c:strCache>
            </c:strRef>
          </c:cat>
          <c:val>
            <c:numRef>
              <c:f>'[graph cache size.xlsx]Sheet1'!$G$3:$G$6</c:f>
              <c:numCache>
                <c:formatCode>0.00</c:formatCode>
                <c:ptCount val="4"/>
                <c:pt idx="0">
                  <c:v>0.78643349119884076</c:v>
                </c:pt>
                <c:pt idx="1">
                  <c:v>0.81985639518965048</c:v>
                </c:pt>
                <c:pt idx="2">
                  <c:v>0.15337915321862877</c:v>
                </c:pt>
                <c:pt idx="3">
                  <c:v>0.31144965913322986</c:v>
                </c:pt>
              </c:numCache>
            </c:numRef>
          </c:val>
          <c:extLst>
            <c:ext xmlns:c16="http://schemas.microsoft.com/office/drawing/2014/chart" uri="{C3380CC4-5D6E-409C-BE32-E72D297353CC}">
              <c16:uniqueId val="{00000004-E413-49BF-9BF6-02C8A20782F1}"/>
            </c:ext>
          </c:extLst>
        </c:ser>
        <c:dLbls>
          <c:dLblPos val="outEnd"/>
          <c:showLegendKey val="0"/>
          <c:showVal val="1"/>
          <c:showCatName val="0"/>
          <c:showSerName val="0"/>
          <c:showPercent val="0"/>
          <c:showBubbleSize val="0"/>
        </c:dLbls>
        <c:gapWidth val="219"/>
        <c:axId val="605844144"/>
        <c:axId val="729050640"/>
      </c:barChart>
      <c:catAx>
        <c:axId val="60584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50640"/>
        <c:crosses val="autoZero"/>
        <c:auto val="1"/>
        <c:lblAlgn val="ctr"/>
        <c:lblOffset val="100"/>
        <c:noMultiLvlLbl val="0"/>
      </c:catAx>
      <c:valAx>
        <c:axId val="729050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Miss</a:t>
                </a:r>
                <a:r>
                  <a:rPr lang="en-US" altLang="zh-CN" baseline="0"/>
                  <a:t>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84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DRRIP (No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cpi.xlsx]Sheet1'!$C$2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cpi.xlsx]Sheet1'!$B$3:$B$6</c:f>
              <c:strCache>
                <c:ptCount val="4"/>
                <c:pt idx="0">
                  <c:v>128KB/8 way</c:v>
                </c:pt>
                <c:pt idx="1">
                  <c:v>256KB/16 way</c:v>
                </c:pt>
                <c:pt idx="2">
                  <c:v>512KB/8 way</c:v>
                </c:pt>
                <c:pt idx="3">
                  <c:v>1024KB/16 way</c:v>
                </c:pt>
              </c:strCache>
            </c:strRef>
          </c:cat>
          <c:val>
            <c:numRef>
              <c:f>'[graph cpi.xlsx]Sheet1'!$C$3:$C$6</c:f>
              <c:numCache>
                <c:formatCode>0.00</c:formatCode>
                <c:ptCount val="4"/>
                <c:pt idx="0">
                  <c:v>1.3078899345889432</c:v>
                </c:pt>
                <c:pt idx="1">
                  <c:v>1.1816691478854799</c:v>
                </c:pt>
                <c:pt idx="2">
                  <c:v>1.1542725053105201</c:v>
                </c:pt>
                <c:pt idx="3">
                  <c:v>1.1540592439434376</c:v>
                </c:pt>
              </c:numCache>
            </c:numRef>
          </c:val>
          <c:extLst>
            <c:ext xmlns:c16="http://schemas.microsoft.com/office/drawing/2014/chart" uri="{C3380CC4-5D6E-409C-BE32-E72D297353CC}">
              <c16:uniqueId val="{00000000-167E-41B8-A8F8-7737CBECA6E8}"/>
            </c:ext>
          </c:extLst>
        </c:ser>
        <c:ser>
          <c:idx val="1"/>
          <c:order val="1"/>
          <c:tx>
            <c:strRef>
              <c:f>'[graph cpi.xlsx]Sheet1'!$D$2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cpi.xlsx]Sheet1'!$B$3:$B$6</c:f>
              <c:strCache>
                <c:ptCount val="4"/>
                <c:pt idx="0">
                  <c:v>128KB/8 way</c:v>
                </c:pt>
                <c:pt idx="1">
                  <c:v>256KB/16 way</c:v>
                </c:pt>
                <c:pt idx="2">
                  <c:v>512KB/8 way</c:v>
                </c:pt>
                <c:pt idx="3">
                  <c:v>1024KB/16 way</c:v>
                </c:pt>
              </c:strCache>
            </c:strRef>
          </c:cat>
          <c:val>
            <c:numRef>
              <c:f>'[graph cpi.xlsx]Sheet1'!$D$3:$D$6</c:f>
              <c:numCache>
                <c:formatCode>0.00</c:formatCode>
                <c:ptCount val="4"/>
                <c:pt idx="0">
                  <c:v>2.3650239409933249</c:v>
                </c:pt>
                <c:pt idx="1">
                  <c:v>2.3563394924468621</c:v>
                </c:pt>
                <c:pt idx="2">
                  <c:v>2.3171101104599576</c:v>
                </c:pt>
                <c:pt idx="3">
                  <c:v>2.2582005507566785</c:v>
                </c:pt>
              </c:numCache>
            </c:numRef>
          </c:val>
          <c:extLst>
            <c:ext xmlns:c16="http://schemas.microsoft.com/office/drawing/2014/chart" uri="{C3380CC4-5D6E-409C-BE32-E72D297353CC}">
              <c16:uniqueId val="{00000001-167E-41B8-A8F8-7737CBECA6E8}"/>
            </c:ext>
          </c:extLst>
        </c:ser>
        <c:ser>
          <c:idx val="2"/>
          <c:order val="2"/>
          <c:tx>
            <c:strRef>
              <c:f>'[graph cpi.xlsx]Sheet1'!$E$2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cpi.xlsx]Sheet1'!$B$3:$B$6</c:f>
              <c:strCache>
                <c:ptCount val="4"/>
                <c:pt idx="0">
                  <c:v>128KB/8 way</c:v>
                </c:pt>
                <c:pt idx="1">
                  <c:v>256KB/16 way</c:v>
                </c:pt>
                <c:pt idx="2">
                  <c:v>512KB/8 way</c:v>
                </c:pt>
                <c:pt idx="3">
                  <c:v>1024KB/16 way</c:v>
                </c:pt>
              </c:strCache>
            </c:strRef>
          </c:cat>
          <c:val>
            <c:numRef>
              <c:f>'[graph cpi.xlsx]Sheet1'!$E$3:$E$6</c:f>
              <c:numCache>
                <c:formatCode>0.00</c:formatCode>
                <c:ptCount val="4"/>
                <c:pt idx="0">
                  <c:v>1.0471583673630103</c:v>
                </c:pt>
                <c:pt idx="1">
                  <c:v>0.98347162461872195</c:v>
                </c:pt>
                <c:pt idx="2">
                  <c:v>0.95159746394373224</c:v>
                </c:pt>
                <c:pt idx="3">
                  <c:v>0.95206357246843432</c:v>
                </c:pt>
              </c:numCache>
            </c:numRef>
          </c:val>
          <c:extLst>
            <c:ext xmlns:c16="http://schemas.microsoft.com/office/drawing/2014/chart" uri="{C3380CC4-5D6E-409C-BE32-E72D297353CC}">
              <c16:uniqueId val="{00000002-167E-41B8-A8F8-7737CBECA6E8}"/>
            </c:ext>
          </c:extLst>
        </c:ser>
        <c:ser>
          <c:idx val="3"/>
          <c:order val="3"/>
          <c:tx>
            <c:strRef>
              <c:f>'[graph cpi.xlsx]Sheet1'!$F$2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cpi.xlsx]Sheet1'!$B$3:$B$6</c:f>
              <c:strCache>
                <c:ptCount val="4"/>
                <c:pt idx="0">
                  <c:v>128KB/8 way</c:v>
                </c:pt>
                <c:pt idx="1">
                  <c:v>256KB/16 way</c:v>
                </c:pt>
                <c:pt idx="2">
                  <c:v>512KB/8 way</c:v>
                </c:pt>
                <c:pt idx="3">
                  <c:v>1024KB/16 way</c:v>
                </c:pt>
              </c:strCache>
            </c:strRef>
          </c:cat>
          <c:val>
            <c:numRef>
              <c:f>'[graph cpi.xlsx]Sheet1'!$F$3:$F$6</c:f>
              <c:numCache>
                <c:formatCode>0.00</c:formatCode>
                <c:ptCount val="4"/>
                <c:pt idx="0">
                  <c:v>7.3591819776649405</c:v>
                </c:pt>
                <c:pt idx="1">
                  <c:v>6.7235496278773628</c:v>
                </c:pt>
                <c:pt idx="2">
                  <c:v>6.4146771455806428</c:v>
                </c:pt>
                <c:pt idx="3">
                  <c:v>4.7120743360906507</c:v>
                </c:pt>
              </c:numCache>
            </c:numRef>
          </c:val>
          <c:extLst>
            <c:ext xmlns:c16="http://schemas.microsoft.com/office/drawing/2014/chart" uri="{C3380CC4-5D6E-409C-BE32-E72D297353CC}">
              <c16:uniqueId val="{00000003-167E-41B8-A8F8-7737CBECA6E8}"/>
            </c:ext>
          </c:extLst>
        </c:ser>
        <c:ser>
          <c:idx val="4"/>
          <c:order val="4"/>
          <c:tx>
            <c:strRef>
              <c:f>'[graph cpi.xlsx]Sheet1'!$G$2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cpi.xlsx]Sheet1'!$B$3:$B$6</c:f>
              <c:strCache>
                <c:ptCount val="4"/>
                <c:pt idx="0">
                  <c:v>128KB/8 way</c:v>
                </c:pt>
                <c:pt idx="1">
                  <c:v>256KB/16 way</c:v>
                </c:pt>
                <c:pt idx="2">
                  <c:v>512KB/8 way</c:v>
                </c:pt>
                <c:pt idx="3">
                  <c:v>1024KB/16 way</c:v>
                </c:pt>
              </c:strCache>
            </c:strRef>
          </c:cat>
          <c:val>
            <c:numRef>
              <c:f>'[graph cpi.xlsx]Sheet1'!$G$3:$G$6</c:f>
              <c:numCache>
                <c:formatCode>0.00</c:formatCode>
                <c:ptCount val="4"/>
                <c:pt idx="0">
                  <c:v>1.7448599170722516</c:v>
                </c:pt>
                <c:pt idx="1">
                  <c:v>1.7171245746855512</c:v>
                </c:pt>
                <c:pt idx="2">
                  <c:v>1.2890917752127817</c:v>
                </c:pt>
                <c:pt idx="3">
                  <c:v>1.1499692182495491</c:v>
                </c:pt>
              </c:numCache>
            </c:numRef>
          </c:val>
          <c:extLst>
            <c:ext xmlns:c16="http://schemas.microsoft.com/office/drawing/2014/chart" uri="{C3380CC4-5D6E-409C-BE32-E72D297353CC}">
              <c16:uniqueId val="{00000004-167E-41B8-A8F8-7737CBECA6E8}"/>
            </c:ext>
          </c:extLst>
        </c:ser>
        <c:dLbls>
          <c:dLblPos val="outEnd"/>
          <c:showLegendKey val="0"/>
          <c:showVal val="1"/>
          <c:showCatName val="0"/>
          <c:showSerName val="0"/>
          <c:showPercent val="0"/>
          <c:showBubbleSize val="0"/>
        </c:dLbls>
        <c:gapWidth val="219"/>
        <c:overlap val="-27"/>
        <c:axId val="662771024"/>
        <c:axId val="662774224"/>
      </c:barChart>
      <c:catAx>
        <c:axId val="66277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774224"/>
        <c:crosses val="autoZero"/>
        <c:auto val="1"/>
        <c:lblAlgn val="ctr"/>
        <c:lblOffset val="100"/>
        <c:noMultiLvlLbl val="0"/>
      </c:catAx>
      <c:valAx>
        <c:axId val="662774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CPI</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771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LRU (No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cpi.xlsx]Sheet1'!$Q$2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cpi.xlsx]Sheet1'!$P$3:$P$6</c:f>
              <c:strCache>
                <c:ptCount val="4"/>
                <c:pt idx="0">
                  <c:v>128KB/8 way</c:v>
                </c:pt>
                <c:pt idx="1">
                  <c:v>256KB/16 way</c:v>
                </c:pt>
                <c:pt idx="2">
                  <c:v>512KB/8 way</c:v>
                </c:pt>
                <c:pt idx="3">
                  <c:v>1024KB/16 way</c:v>
                </c:pt>
              </c:strCache>
            </c:strRef>
          </c:cat>
          <c:val>
            <c:numRef>
              <c:f>'[graph cpi.xlsx]Sheet1'!$Q$3:$Q$6</c:f>
              <c:numCache>
                <c:formatCode>0.00</c:formatCode>
                <c:ptCount val="4"/>
                <c:pt idx="0">
                  <c:v>1.3103865203294449</c:v>
                </c:pt>
                <c:pt idx="1">
                  <c:v>1.1814984827591402</c:v>
                </c:pt>
                <c:pt idx="2">
                  <c:v>1.1539618757039574</c:v>
                </c:pt>
                <c:pt idx="3">
                  <c:v>1.1537892586206848</c:v>
                </c:pt>
              </c:numCache>
            </c:numRef>
          </c:val>
          <c:extLst>
            <c:ext xmlns:c16="http://schemas.microsoft.com/office/drawing/2014/chart" uri="{C3380CC4-5D6E-409C-BE32-E72D297353CC}">
              <c16:uniqueId val="{00000000-9529-4DB9-B821-C262C895E8E2}"/>
            </c:ext>
          </c:extLst>
        </c:ser>
        <c:ser>
          <c:idx val="1"/>
          <c:order val="1"/>
          <c:tx>
            <c:strRef>
              <c:f>'[graph cpi.xlsx]Sheet1'!$R$2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cpi.xlsx]Sheet1'!$P$3:$P$6</c:f>
              <c:strCache>
                <c:ptCount val="4"/>
                <c:pt idx="0">
                  <c:v>128KB/8 way</c:v>
                </c:pt>
                <c:pt idx="1">
                  <c:v>256KB/16 way</c:v>
                </c:pt>
                <c:pt idx="2">
                  <c:v>512KB/8 way</c:v>
                </c:pt>
                <c:pt idx="3">
                  <c:v>1024KB/16 way</c:v>
                </c:pt>
              </c:strCache>
            </c:strRef>
          </c:cat>
          <c:val>
            <c:numRef>
              <c:f>'[graph cpi.xlsx]Sheet1'!$R$3:$R$6</c:f>
              <c:numCache>
                <c:formatCode>0.00</c:formatCode>
                <c:ptCount val="4"/>
                <c:pt idx="0">
                  <c:v>2.3655693126094741</c:v>
                </c:pt>
                <c:pt idx="1">
                  <c:v>2.3595541960838706</c:v>
                </c:pt>
                <c:pt idx="2">
                  <c:v>2.3156245629953323</c:v>
                </c:pt>
                <c:pt idx="3">
                  <c:v>2.2601559642605413</c:v>
                </c:pt>
              </c:numCache>
            </c:numRef>
          </c:val>
          <c:extLst>
            <c:ext xmlns:c16="http://schemas.microsoft.com/office/drawing/2014/chart" uri="{C3380CC4-5D6E-409C-BE32-E72D297353CC}">
              <c16:uniqueId val="{00000001-9529-4DB9-B821-C262C895E8E2}"/>
            </c:ext>
          </c:extLst>
        </c:ser>
        <c:ser>
          <c:idx val="2"/>
          <c:order val="2"/>
          <c:tx>
            <c:strRef>
              <c:f>'[graph cpi.xlsx]Sheet1'!$S$2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cpi.xlsx]Sheet1'!$P$3:$P$6</c:f>
              <c:strCache>
                <c:ptCount val="4"/>
                <c:pt idx="0">
                  <c:v>128KB/8 way</c:v>
                </c:pt>
                <c:pt idx="1">
                  <c:v>256KB/16 way</c:v>
                </c:pt>
                <c:pt idx="2">
                  <c:v>512KB/8 way</c:v>
                </c:pt>
                <c:pt idx="3">
                  <c:v>1024KB/16 way</c:v>
                </c:pt>
              </c:strCache>
            </c:strRef>
          </c:cat>
          <c:val>
            <c:numRef>
              <c:f>'[graph cpi.xlsx]Sheet1'!$S$3:$S$6</c:f>
              <c:numCache>
                <c:formatCode>0.00</c:formatCode>
                <c:ptCount val="4"/>
                <c:pt idx="0">
                  <c:v>1.0490697234009083</c:v>
                </c:pt>
                <c:pt idx="1">
                  <c:v>0.98700162904431332</c:v>
                </c:pt>
                <c:pt idx="2">
                  <c:v>0.95513438157448205</c:v>
                </c:pt>
                <c:pt idx="3">
                  <c:v>0.95150723367284429</c:v>
                </c:pt>
              </c:numCache>
            </c:numRef>
          </c:val>
          <c:extLst>
            <c:ext xmlns:c16="http://schemas.microsoft.com/office/drawing/2014/chart" uri="{C3380CC4-5D6E-409C-BE32-E72D297353CC}">
              <c16:uniqueId val="{00000002-9529-4DB9-B821-C262C895E8E2}"/>
            </c:ext>
          </c:extLst>
        </c:ser>
        <c:ser>
          <c:idx val="3"/>
          <c:order val="3"/>
          <c:tx>
            <c:strRef>
              <c:f>'[graph cpi.xlsx]Sheet1'!$T$2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cpi.xlsx]Sheet1'!$P$3:$P$6</c:f>
              <c:strCache>
                <c:ptCount val="4"/>
                <c:pt idx="0">
                  <c:v>128KB/8 way</c:v>
                </c:pt>
                <c:pt idx="1">
                  <c:v>256KB/16 way</c:v>
                </c:pt>
                <c:pt idx="2">
                  <c:v>512KB/8 way</c:v>
                </c:pt>
                <c:pt idx="3">
                  <c:v>1024KB/16 way</c:v>
                </c:pt>
              </c:strCache>
            </c:strRef>
          </c:cat>
          <c:val>
            <c:numRef>
              <c:f>'[graph cpi.xlsx]Sheet1'!$T$3:$T$6</c:f>
              <c:numCache>
                <c:formatCode>0.00</c:formatCode>
                <c:ptCount val="4"/>
                <c:pt idx="0">
                  <c:v>7.6392160284108508</c:v>
                </c:pt>
                <c:pt idx="1">
                  <c:v>7.0660238286085475</c:v>
                </c:pt>
                <c:pt idx="2">
                  <c:v>6.6807819599704157</c:v>
                </c:pt>
                <c:pt idx="3">
                  <c:v>4.9678061649109768</c:v>
                </c:pt>
              </c:numCache>
            </c:numRef>
          </c:val>
          <c:extLst>
            <c:ext xmlns:c16="http://schemas.microsoft.com/office/drawing/2014/chart" uri="{C3380CC4-5D6E-409C-BE32-E72D297353CC}">
              <c16:uniqueId val="{00000003-9529-4DB9-B821-C262C895E8E2}"/>
            </c:ext>
          </c:extLst>
        </c:ser>
        <c:ser>
          <c:idx val="4"/>
          <c:order val="4"/>
          <c:tx>
            <c:strRef>
              <c:f>'[graph cpi.xlsx]Sheet1'!$U$2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cpi.xlsx]Sheet1'!$P$3:$P$6</c:f>
              <c:strCache>
                <c:ptCount val="4"/>
                <c:pt idx="0">
                  <c:v>128KB/8 way</c:v>
                </c:pt>
                <c:pt idx="1">
                  <c:v>256KB/16 way</c:v>
                </c:pt>
                <c:pt idx="2">
                  <c:v>512KB/8 way</c:v>
                </c:pt>
                <c:pt idx="3">
                  <c:v>1024KB/16 way</c:v>
                </c:pt>
              </c:strCache>
            </c:strRef>
          </c:cat>
          <c:val>
            <c:numRef>
              <c:f>'[graph cpi.xlsx]Sheet1'!$U$3:$U$6</c:f>
              <c:numCache>
                <c:formatCode>0.00</c:formatCode>
                <c:ptCount val="4"/>
                <c:pt idx="0">
                  <c:v>1.8110950284274798</c:v>
                </c:pt>
                <c:pt idx="1">
                  <c:v>1.76740348755417</c:v>
                </c:pt>
                <c:pt idx="2">
                  <c:v>1.3229175119189038</c:v>
                </c:pt>
                <c:pt idx="3">
                  <c:v>1.1500396526564989</c:v>
                </c:pt>
              </c:numCache>
            </c:numRef>
          </c:val>
          <c:extLst>
            <c:ext xmlns:c16="http://schemas.microsoft.com/office/drawing/2014/chart" uri="{C3380CC4-5D6E-409C-BE32-E72D297353CC}">
              <c16:uniqueId val="{00000004-9529-4DB9-B821-C262C895E8E2}"/>
            </c:ext>
          </c:extLst>
        </c:ser>
        <c:dLbls>
          <c:dLblPos val="outEnd"/>
          <c:showLegendKey val="0"/>
          <c:showVal val="1"/>
          <c:showCatName val="0"/>
          <c:showSerName val="0"/>
          <c:showPercent val="0"/>
          <c:showBubbleSize val="0"/>
        </c:dLbls>
        <c:gapWidth val="219"/>
        <c:overlap val="-27"/>
        <c:axId val="646158392"/>
        <c:axId val="646159032"/>
      </c:barChart>
      <c:catAx>
        <c:axId val="646158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159032"/>
        <c:crosses val="autoZero"/>
        <c:auto val="1"/>
        <c:lblAlgn val="ctr"/>
        <c:lblOffset val="100"/>
        <c:noMultiLvlLbl val="0"/>
      </c:catAx>
      <c:valAx>
        <c:axId val="646159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CPI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158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DRRIP (With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cpi.xlsx]Sheet1'!$C$26</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cpi.xlsx]Sheet1'!$C$27:$C$30</c:f>
              <c:numCache>
                <c:formatCode>0.00</c:formatCode>
                <c:ptCount val="4"/>
                <c:pt idx="0">
                  <c:v>1.2311065663325038</c:v>
                </c:pt>
                <c:pt idx="1">
                  <c:v>1.1333138538433929</c:v>
                </c:pt>
                <c:pt idx="2">
                  <c:v>1.1136883002011908</c:v>
                </c:pt>
                <c:pt idx="3">
                  <c:v>1.1135351364761046</c:v>
                </c:pt>
              </c:numCache>
            </c:numRef>
          </c:val>
          <c:extLst>
            <c:ext xmlns:c16="http://schemas.microsoft.com/office/drawing/2014/chart" uri="{C3380CC4-5D6E-409C-BE32-E72D297353CC}">
              <c16:uniqueId val="{00000000-54E1-4A9C-84F6-C7835DAD3E9B}"/>
            </c:ext>
          </c:extLst>
        </c:ser>
        <c:ser>
          <c:idx val="1"/>
          <c:order val="1"/>
          <c:tx>
            <c:strRef>
              <c:f>'[graph cpi.xlsx]Sheet1'!$D$26</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cpi.xlsx]Sheet1'!$D$27:$D$30</c:f>
              <c:numCache>
                <c:formatCode>0.00</c:formatCode>
                <c:ptCount val="4"/>
                <c:pt idx="0">
                  <c:v>2.0787773343027345</c:v>
                </c:pt>
                <c:pt idx="1">
                  <c:v>2.0773895004787897</c:v>
                </c:pt>
                <c:pt idx="2">
                  <c:v>2.0742003881577542</c:v>
                </c:pt>
                <c:pt idx="3">
                  <c:v>2.0707529805462386</c:v>
                </c:pt>
              </c:numCache>
            </c:numRef>
          </c:val>
          <c:extLst>
            <c:ext xmlns:c16="http://schemas.microsoft.com/office/drawing/2014/chart" uri="{C3380CC4-5D6E-409C-BE32-E72D297353CC}">
              <c16:uniqueId val="{00000001-54E1-4A9C-84F6-C7835DAD3E9B}"/>
            </c:ext>
          </c:extLst>
        </c:ser>
        <c:ser>
          <c:idx val="2"/>
          <c:order val="2"/>
          <c:tx>
            <c:strRef>
              <c:f>'[graph cpi.xlsx]Sheet1'!$E$26</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cpi.xlsx]Sheet1'!$E$27:$E$30</c:f>
              <c:numCache>
                <c:formatCode>0.00</c:formatCode>
                <c:ptCount val="4"/>
                <c:pt idx="0">
                  <c:v>0.92706025316015306</c:v>
                </c:pt>
                <c:pt idx="1">
                  <c:v>0.92329753704042627</c:v>
                </c:pt>
                <c:pt idx="2">
                  <c:v>0.92188504853262465</c:v>
                </c:pt>
                <c:pt idx="3">
                  <c:v>0.92185542209547322</c:v>
                </c:pt>
              </c:numCache>
            </c:numRef>
          </c:val>
          <c:extLst>
            <c:ext xmlns:c16="http://schemas.microsoft.com/office/drawing/2014/chart" uri="{C3380CC4-5D6E-409C-BE32-E72D297353CC}">
              <c16:uniqueId val="{00000002-54E1-4A9C-84F6-C7835DAD3E9B}"/>
            </c:ext>
          </c:extLst>
        </c:ser>
        <c:ser>
          <c:idx val="3"/>
          <c:order val="3"/>
          <c:tx>
            <c:strRef>
              <c:f>'[graph cpi.xlsx]Sheet1'!$F$26</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cpi.xlsx]Sheet1'!$F$27:$F$30</c:f>
              <c:numCache>
                <c:formatCode>0.00</c:formatCode>
                <c:ptCount val="4"/>
                <c:pt idx="0">
                  <c:v>5.3388589902011621</c:v>
                </c:pt>
                <c:pt idx="1">
                  <c:v>4.8390948314356779</c:v>
                </c:pt>
                <c:pt idx="2">
                  <c:v>4.5048351348500217</c:v>
                </c:pt>
                <c:pt idx="3">
                  <c:v>3.6872999630574839</c:v>
                </c:pt>
              </c:numCache>
            </c:numRef>
          </c:val>
          <c:extLst>
            <c:ext xmlns:c16="http://schemas.microsoft.com/office/drawing/2014/chart" uri="{C3380CC4-5D6E-409C-BE32-E72D297353CC}">
              <c16:uniqueId val="{00000003-54E1-4A9C-84F6-C7835DAD3E9B}"/>
            </c:ext>
          </c:extLst>
        </c:ser>
        <c:ser>
          <c:idx val="4"/>
          <c:order val="4"/>
          <c:tx>
            <c:strRef>
              <c:f>'[graph cpi.xlsx]Sheet1'!$G$26</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cpi.xlsx]Sheet1'!$G$27:$G$30</c:f>
              <c:numCache>
                <c:formatCode>0.00</c:formatCode>
                <c:ptCount val="4"/>
                <c:pt idx="0">
                  <c:v>1.1601872210648978</c:v>
                </c:pt>
                <c:pt idx="1">
                  <c:v>1.1398871983140133</c:v>
                </c:pt>
                <c:pt idx="2">
                  <c:v>1.0007610042871418</c:v>
                </c:pt>
                <c:pt idx="3">
                  <c:v>0.91039768435958679</c:v>
                </c:pt>
              </c:numCache>
            </c:numRef>
          </c:val>
          <c:extLst>
            <c:ext xmlns:c16="http://schemas.microsoft.com/office/drawing/2014/chart" uri="{C3380CC4-5D6E-409C-BE32-E72D297353CC}">
              <c16:uniqueId val="{00000004-54E1-4A9C-84F6-C7835DAD3E9B}"/>
            </c:ext>
          </c:extLst>
        </c:ser>
        <c:dLbls>
          <c:dLblPos val="outEnd"/>
          <c:showLegendKey val="0"/>
          <c:showVal val="1"/>
          <c:showCatName val="0"/>
          <c:showSerName val="0"/>
          <c:showPercent val="0"/>
          <c:showBubbleSize val="0"/>
        </c:dLbls>
        <c:gapWidth val="219"/>
        <c:overlap val="-27"/>
        <c:axId val="646562960"/>
        <c:axId val="646561360"/>
      </c:barChart>
      <c:catAx>
        <c:axId val="64656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561360"/>
        <c:crosses val="autoZero"/>
        <c:auto val="1"/>
        <c:lblAlgn val="ctr"/>
        <c:lblOffset val="100"/>
        <c:noMultiLvlLbl val="0"/>
      </c:catAx>
      <c:valAx>
        <c:axId val="646561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CPI</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56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SRRIP (With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cpi.xlsx]Sheet1'!$J$26</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cpi.xlsx]Sheet1'!$J$27:$J$30</c:f>
              <c:numCache>
                <c:formatCode>0.00</c:formatCode>
                <c:ptCount val="4"/>
                <c:pt idx="0">
                  <c:v>1.2365562292732974</c:v>
                </c:pt>
                <c:pt idx="1">
                  <c:v>1.1345352325975391</c:v>
                </c:pt>
                <c:pt idx="2">
                  <c:v>1.1135668883556171</c:v>
                </c:pt>
                <c:pt idx="3">
                  <c:v>1.1133855112565398</c:v>
                </c:pt>
              </c:numCache>
            </c:numRef>
          </c:val>
          <c:extLst>
            <c:ext xmlns:c16="http://schemas.microsoft.com/office/drawing/2014/chart" uri="{C3380CC4-5D6E-409C-BE32-E72D297353CC}">
              <c16:uniqueId val="{00000000-9A45-4989-912A-3F41FCE6ACDB}"/>
            </c:ext>
          </c:extLst>
        </c:ser>
        <c:ser>
          <c:idx val="1"/>
          <c:order val="1"/>
          <c:tx>
            <c:strRef>
              <c:f>'[graph cpi.xlsx]Sheet1'!$K$26</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cpi.xlsx]Sheet1'!$K$27:$K$30</c:f>
              <c:numCache>
                <c:formatCode>0.00</c:formatCode>
                <c:ptCount val="4"/>
                <c:pt idx="0">
                  <c:v>2.0779626576290311</c:v>
                </c:pt>
                <c:pt idx="1">
                  <c:v>2.0763189766109096</c:v>
                </c:pt>
                <c:pt idx="2">
                  <c:v>2.0736630943368817</c:v>
                </c:pt>
                <c:pt idx="3">
                  <c:v>2.0707270848009811</c:v>
                </c:pt>
              </c:numCache>
            </c:numRef>
          </c:val>
          <c:extLst>
            <c:ext xmlns:c16="http://schemas.microsoft.com/office/drawing/2014/chart" uri="{C3380CC4-5D6E-409C-BE32-E72D297353CC}">
              <c16:uniqueId val="{00000001-9A45-4989-912A-3F41FCE6ACDB}"/>
            </c:ext>
          </c:extLst>
        </c:ser>
        <c:ser>
          <c:idx val="2"/>
          <c:order val="2"/>
          <c:tx>
            <c:strRef>
              <c:f>'[graph cpi.xlsx]Sheet1'!$L$26</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cpi.xlsx]Sheet1'!$L$27:$L$30</c:f>
              <c:numCache>
                <c:formatCode>0.00</c:formatCode>
                <c:ptCount val="4"/>
                <c:pt idx="0">
                  <c:v>0.92813111888596678</c:v>
                </c:pt>
                <c:pt idx="1">
                  <c:v>0.92347019004621445</c:v>
                </c:pt>
                <c:pt idx="2">
                  <c:v>0.92196481813527031</c:v>
                </c:pt>
                <c:pt idx="3">
                  <c:v>0.92181064025270243</c:v>
                </c:pt>
              </c:numCache>
            </c:numRef>
          </c:val>
          <c:extLst>
            <c:ext xmlns:c16="http://schemas.microsoft.com/office/drawing/2014/chart" uri="{C3380CC4-5D6E-409C-BE32-E72D297353CC}">
              <c16:uniqueId val="{00000002-9A45-4989-912A-3F41FCE6ACDB}"/>
            </c:ext>
          </c:extLst>
        </c:ser>
        <c:ser>
          <c:idx val="3"/>
          <c:order val="3"/>
          <c:tx>
            <c:strRef>
              <c:f>'[graph cpi.xlsx]Sheet1'!$M$26</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cpi.xlsx]Sheet1'!$M$27:$M$30</c:f>
              <c:numCache>
                <c:formatCode>0.00</c:formatCode>
                <c:ptCount val="4"/>
                <c:pt idx="0">
                  <c:v>5.4349266525652853</c:v>
                </c:pt>
                <c:pt idx="1">
                  <c:v>4.9998441543577243</c:v>
                </c:pt>
                <c:pt idx="2">
                  <c:v>4.637725968940404</c:v>
                </c:pt>
                <c:pt idx="3">
                  <c:v>3.7848152325557782</c:v>
                </c:pt>
              </c:numCache>
            </c:numRef>
          </c:val>
          <c:extLst>
            <c:ext xmlns:c16="http://schemas.microsoft.com/office/drawing/2014/chart" uri="{C3380CC4-5D6E-409C-BE32-E72D297353CC}">
              <c16:uniqueId val="{00000003-9A45-4989-912A-3F41FCE6ACDB}"/>
            </c:ext>
          </c:extLst>
        </c:ser>
        <c:ser>
          <c:idx val="4"/>
          <c:order val="4"/>
          <c:tx>
            <c:strRef>
              <c:f>'[graph cpi.xlsx]Sheet1'!$N$26</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cpi.xlsx]Sheet1'!$N$27:$N$30</c:f>
              <c:numCache>
                <c:formatCode>0.00</c:formatCode>
                <c:ptCount val="4"/>
                <c:pt idx="0">
                  <c:v>1.161799288868943</c:v>
                </c:pt>
                <c:pt idx="1">
                  <c:v>1.1099463214539569</c:v>
                </c:pt>
                <c:pt idx="2">
                  <c:v>0.97852133466296698</c:v>
                </c:pt>
                <c:pt idx="3">
                  <c:v>0.90774465601527832</c:v>
                </c:pt>
              </c:numCache>
            </c:numRef>
          </c:val>
          <c:extLst>
            <c:ext xmlns:c16="http://schemas.microsoft.com/office/drawing/2014/chart" uri="{C3380CC4-5D6E-409C-BE32-E72D297353CC}">
              <c16:uniqueId val="{00000004-9A45-4989-912A-3F41FCE6ACDB}"/>
            </c:ext>
          </c:extLst>
        </c:ser>
        <c:dLbls>
          <c:dLblPos val="outEnd"/>
          <c:showLegendKey val="0"/>
          <c:showVal val="1"/>
          <c:showCatName val="0"/>
          <c:showSerName val="0"/>
          <c:showPercent val="0"/>
          <c:showBubbleSize val="0"/>
        </c:dLbls>
        <c:gapWidth val="219"/>
        <c:overlap val="-27"/>
        <c:axId val="632953424"/>
        <c:axId val="632955024"/>
      </c:barChart>
      <c:catAx>
        <c:axId val="63295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55024"/>
        <c:crosses val="autoZero"/>
        <c:auto val="1"/>
        <c:lblAlgn val="ctr"/>
        <c:lblOffset val="100"/>
        <c:noMultiLvlLbl val="0"/>
      </c:catAx>
      <c:valAx>
        <c:axId val="632955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CPI</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5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LRU (With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cpi.xlsx]Sheet1'!$Q$26</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cpi.xlsx]Sheet1'!$Q$27:$Q$30</c:f>
              <c:numCache>
                <c:formatCode>0.00</c:formatCode>
                <c:ptCount val="4"/>
                <c:pt idx="0">
                  <c:v>1.2293451517925367</c:v>
                </c:pt>
                <c:pt idx="1">
                  <c:v>1.1296519539389431</c:v>
                </c:pt>
                <c:pt idx="2">
                  <c:v>1.1134854242648242</c:v>
                </c:pt>
                <c:pt idx="3">
                  <c:v>1.1133855112565398</c:v>
                </c:pt>
              </c:numCache>
            </c:numRef>
          </c:val>
          <c:extLst>
            <c:ext xmlns:c16="http://schemas.microsoft.com/office/drawing/2014/chart" uri="{C3380CC4-5D6E-409C-BE32-E72D297353CC}">
              <c16:uniqueId val="{00000000-6450-499A-9B30-810E65647B20}"/>
            </c:ext>
          </c:extLst>
        </c:ser>
        <c:ser>
          <c:idx val="1"/>
          <c:order val="1"/>
          <c:tx>
            <c:strRef>
              <c:f>'[graph cpi.xlsx]Sheet1'!$R$26</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cpi.xlsx]Sheet1'!$R$27:$R$30</c:f>
              <c:numCache>
                <c:formatCode>0.00</c:formatCode>
                <c:ptCount val="4"/>
                <c:pt idx="0">
                  <c:v>2.0786385961137643</c:v>
                </c:pt>
                <c:pt idx="1">
                  <c:v>2.0766949580730385</c:v>
                </c:pt>
                <c:pt idx="2">
                  <c:v>2.0743005657666576</c:v>
                </c:pt>
                <c:pt idx="3">
                  <c:v>2.0708572625030865</c:v>
                </c:pt>
              </c:numCache>
            </c:numRef>
          </c:val>
          <c:extLst>
            <c:ext xmlns:c16="http://schemas.microsoft.com/office/drawing/2014/chart" uri="{C3380CC4-5D6E-409C-BE32-E72D297353CC}">
              <c16:uniqueId val="{00000001-6450-499A-9B30-810E65647B20}"/>
            </c:ext>
          </c:extLst>
        </c:ser>
        <c:ser>
          <c:idx val="2"/>
          <c:order val="2"/>
          <c:tx>
            <c:strRef>
              <c:f>'[graph cpi.xlsx]Sheet1'!$S$26</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cpi.xlsx]Sheet1'!$S$27:$S$30</c:f>
              <c:numCache>
                <c:formatCode>0.00</c:formatCode>
                <c:ptCount val="4"/>
                <c:pt idx="0">
                  <c:v>0.92730365135569803</c:v>
                </c:pt>
                <c:pt idx="1">
                  <c:v>0.92343274319334179</c:v>
                </c:pt>
                <c:pt idx="2">
                  <c:v>0.92195860028729881</c:v>
                </c:pt>
                <c:pt idx="3">
                  <c:v>0.92181064025270243</c:v>
                </c:pt>
              </c:numCache>
            </c:numRef>
          </c:val>
          <c:extLst>
            <c:ext xmlns:c16="http://schemas.microsoft.com/office/drawing/2014/chart" uri="{C3380CC4-5D6E-409C-BE32-E72D297353CC}">
              <c16:uniqueId val="{00000002-6450-499A-9B30-810E65647B20}"/>
            </c:ext>
          </c:extLst>
        </c:ser>
        <c:ser>
          <c:idx val="3"/>
          <c:order val="3"/>
          <c:tx>
            <c:strRef>
              <c:f>'[graph cpi.xlsx]Sheet1'!$T$26</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cpi.xlsx]Sheet1'!$T$27:$T$30</c:f>
              <c:numCache>
                <c:formatCode>0.00</c:formatCode>
                <c:ptCount val="4"/>
                <c:pt idx="0">
                  <c:v>5.4700494122677847</c:v>
                </c:pt>
                <c:pt idx="1">
                  <c:v>5.044010429549596</c:v>
                </c:pt>
                <c:pt idx="2">
                  <c:v>4.7268163155491916</c:v>
                </c:pt>
                <c:pt idx="3">
                  <c:v>3.8842661308247375</c:v>
                </c:pt>
              </c:numCache>
            </c:numRef>
          </c:val>
          <c:extLst>
            <c:ext xmlns:c16="http://schemas.microsoft.com/office/drawing/2014/chart" uri="{C3380CC4-5D6E-409C-BE32-E72D297353CC}">
              <c16:uniqueId val="{00000003-6450-499A-9B30-810E65647B20}"/>
            </c:ext>
          </c:extLst>
        </c:ser>
        <c:ser>
          <c:idx val="4"/>
          <c:order val="4"/>
          <c:tx>
            <c:strRef>
              <c:f>'[graph cpi.xlsx]Sheet1'!$U$26</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cpi.xlsx]Sheet1'!$B$27:$B$30</c:f>
              <c:strCache>
                <c:ptCount val="4"/>
                <c:pt idx="0">
                  <c:v>128KB/8 way</c:v>
                </c:pt>
                <c:pt idx="1">
                  <c:v>256KB/16 way</c:v>
                </c:pt>
                <c:pt idx="2">
                  <c:v>512KB/8 way</c:v>
                </c:pt>
                <c:pt idx="3">
                  <c:v>1024KB/16 way</c:v>
                </c:pt>
              </c:strCache>
            </c:strRef>
          </c:cat>
          <c:val>
            <c:numRef>
              <c:f>'[graph cpi.xlsx]Sheet1'!$U$27:$U$30</c:f>
              <c:numCache>
                <c:formatCode>0.00</c:formatCode>
                <c:ptCount val="4"/>
                <c:pt idx="0">
                  <c:v>1.1856362289734088</c:v>
                </c:pt>
                <c:pt idx="1">
                  <c:v>1.1625656677327476</c:v>
                </c:pt>
                <c:pt idx="2">
                  <c:v>1.0011673285671712</c:v>
                </c:pt>
                <c:pt idx="3">
                  <c:v>0.91053639382749296</c:v>
                </c:pt>
              </c:numCache>
            </c:numRef>
          </c:val>
          <c:extLst>
            <c:ext xmlns:c16="http://schemas.microsoft.com/office/drawing/2014/chart" uri="{C3380CC4-5D6E-409C-BE32-E72D297353CC}">
              <c16:uniqueId val="{00000004-6450-499A-9B30-810E65647B20}"/>
            </c:ext>
          </c:extLst>
        </c:ser>
        <c:dLbls>
          <c:dLblPos val="outEnd"/>
          <c:showLegendKey val="0"/>
          <c:showVal val="1"/>
          <c:showCatName val="0"/>
          <c:showSerName val="0"/>
          <c:showPercent val="0"/>
          <c:showBubbleSize val="0"/>
        </c:dLbls>
        <c:gapWidth val="219"/>
        <c:overlap val="-27"/>
        <c:axId val="632960464"/>
        <c:axId val="632958544"/>
      </c:barChart>
      <c:catAx>
        <c:axId val="63296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58544"/>
        <c:crosses val="autoZero"/>
        <c:auto val="1"/>
        <c:lblAlgn val="ctr"/>
        <c:lblOffset val="100"/>
        <c:noMultiLvlLbl val="0"/>
      </c:catAx>
      <c:valAx>
        <c:axId val="632958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CPI</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60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Relative Performance(LRU vs DRRIP)</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'[graph cpi.xlsx]Sheet1'!$P$3</c:f>
              <c:strCache>
                <c:ptCount val="1"/>
                <c:pt idx="0">
                  <c:v>128KB/8 way</c:v>
                </c:pt>
              </c:strCache>
            </c:strRef>
          </c:tx>
          <c:spPr>
            <a:ln w="38100" cap="rnd">
              <a:solidFill>
                <a:schemeClr val="accent1"/>
              </a:solidFill>
              <a:prstDash val="sysDash"/>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cpi.xlsx]Sheet1'!$Z$3:$AD$3</c:f>
              <c:numCache>
                <c:formatCode>General</c:formatCode>
                <c:ptCount val="5"/>
                <c:pt idx="0">
                  <c:v>1.0019088653215198</c:v>
                </c:pt>
                <c:pt idx="1">
                  <c:v>1.0002305987718332</c:v>
                </c:pt>
                <c:pt idx="2">
                  <c:v>1.0018252788665685</c:v>
                </c:pt>
                <c:pt idx="3">
                  <c:v>1.0380523340224241</c:v>
                </c:pt>
                <c:pt idx="4">
                  <c:v>1.0379601311871305</c:v>
                </c:pt>
              </c:numCache>
            </c:numRef>
          </c:val>
          <c:smooth val="0"/>
          <c:extLst>
            <c:ext xmlns:c16="http://schemas.microsoft.com/office/drawing/2014/chart" uri="{C3380CC4-5D6E-409C-BE32-E72D297353CC}">
              <c16:uniqueId val="{00000000-8903-40D7-BEF9-79C0C6924F51}"/>
            </c:ext>
          </c:extLst>
        </c:ser>
        <c:ser>
          <c:idx val="1"/>
          <c:order val="1"/>
          <c:tx>
            <c:strRef>
              <c:f>'[graph cpi.xlsx]Sheet1'!$P$4</c:f>
              <c:strCache>
                <c:ptCount val="1"/>
                <c:pt idx="0">
                  <c:v>256KB/16 way</c:v>
                </c:pt>
              </c:strCache>
            </c:strRef>
          </c:tx>
          <c:spPr>
            <a:ln w="38100" cap="rnd">
              <a:solidFill>
                <a:schemeClr val="accent2"/>
              </a:solidFill>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cpi.xlsx]Sheet1'!$Z$4:$AD$4</c:f>
              <c:numCache>
                <c:formatCode>General</c:formatCode>
                <c:ptCount val="5"/>
                <c:pt idx="0">
                  <c:v>0.99985557283386373</c:v>
                </c:pt>
                <c:pt idx="1">
                  <c:v>1.0013642786395225</c:v>
                </c:pt>
                <c:pt idx="2">
                  <c:v>1.0035893302228824</c:v>
                </c:pt>
                <c:pt idx="3">
                  <c:v>1.0509365171205414</c:v>
                </c:pt>
                <c:pt idx="4">
                  <c:v>1.02928087665266</c:v>
                </c:pt>
              </c:numCache>
            </c:numRef>
          </c:val>
          <c:smooth val="0"/>
          <c:extLst>
            <c:ext xmlns:c16="http://schemas.microsoft.com/office/drawing/2014/chart" uri="{C3380CC4-5D6E-409C-BE32-E72D297353CC}">
              <c16:uniqueId val="{00000001-8903-40D7-BEF9-79C0C6924F51}"/>
            </c:ext>
          </c:extLst>
        </c:ser>
        <c:ser>
          <c:idx val="2"/>
          <c:order val="2"/>
          <c:tx>
            <c:strRef>
              <c:f>'[graph cpi.xlsx]Sheet1'!$P$5</c:f>
              <c:strCache>
                <c:ptCount val="1"/>
                <c:pt idx="0">
                  <c:v>512KB/8 way</c:v>
                </c:pt>
              </c:strCache>
            </c:strRef>
          </c:tx>
          <c:spPr>
            <a:ln w="38100" cap="rnd">
              <a:solidFill>
                <a:schemeClr val="accent3"/>
              </a:solidFill>
              <a:prstDash val="sysDot"/>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cpi.xlsx]Sheet1'!$Z$5:$AD$5</c:f>
              <c:numCache>
                <c:formatCode>General</c:formatCode>
                <c:ptCount val="5"/>
                <c:pt idx="0">
                  <c:v>0.9997308871127627</c:v>
                </c:pt>
                <c:pt idx="1">
                  <c:v>0.99935887920996103</c:v>
                </c:pt>
                <c:pt idx="2">
                  <c:v>1.003716821203045</c:v>
                </c:pt>
                <c:pt idx="3">
                  <c:v>1.0414837424161096</c:v>
                </c:pt>
                <c:pt idx="4">
                  <c:v>1.026239975583227</c:v>
                </c:pt>
              </c:numCache>
            </c:numRef>
          </c:val>
          <c:smooth val="0"/>
          <c:extLst>
            <c:ext xmlns:c16="http://schemas.microsoft.com/office/drawing/2014/chart" uri="{C3380CC4-5D6E-409C-BE32-E72D297353CC}">
              <c16:uniqueId val="{00000002-8903-40D7-BEF9-79C0C6924F51}"/>
            </c:ext>
          </c:extLst>
        </c:ser>
        <c:ser>
          <c:idx val="3"/>
          <c:order val="3"/>
          <c:tx>
            <c:strRef>
              <c:f>'[graph cpi.xlsx]Sheet1'!$P$6</c:f>
              <c:strCache>
                <c:ptCount val="1"/>
                <c:pt idx="0">
                  <c:v>1024KB/16 way</c:v>
                </c:pt>
              </c:strCache>
            </c:strRef>
          </c:tx>
          <c:spPr>
            <a:ln w="38100" cap="rnd">
              <a:solidFill>
                <a:schemeClr val="accent4"/>
              </a:solidFill>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cpi.xlsx]Sheet1'!$Z$6:$AD$6</c:f>
              <c:numCache>
                <c:formatCode>General</c:formatCode>
                <c:ptCount val="5"/>
                <c:pt idx="0">
                  <c:v>0.99976605592462453</c:v>
                </c:pt>
                <c:pt idx="1">
                  <c:v>1.0008659166712219</c:v>
                </c:pt>
                <c:pt idx="2">
                  <c:v>0.99941564953047457</c:v>
                </c:pt>
                <c:pt idx="3">
                  <c:v>1.0542716032431043</c:v>
                </c:pt>
                <c:pt idx="4">
                  <c:v>1.0000612489498257</c:v>
                </c:pt>
              </c:numCache>
            </c:numRef>
          </c:val>
          <c:smooth val="0"/>
          <c:extLst>
            <c:ext xmlns:c16="http://schemas.microsoft.com/office/drawing/2014/chart" uri="{C3380CC4-5D6E-409C-BE32-E72D297353CC}">
              <c16:uniqueId val="{00000003-8903-40D7-BEF9-79C0C6924F51}"/>
            </c:ext>
          </c:extLst>
        </c:ser>
        <c:dLbls>
          <c:showLegendKey val="0"/>
          <c:showVal val="0"/>
          <c:showCatName val="0"/>
          <c:showSerName val="0"/>
          <c:showPercent val="0"/>
          <c:showBubbleSize val="0"/>
        </c:dLbls>
        <c:smooth val="0"/>
        <c:axId val="728443024"/>
        <c:axId val="728439504"/>
      </c:lineChart>
      <c:catAx>
        <c:axId val="72844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728439504"/>
        <c:crosses val="autoZero"/>
        <c:auto val="1"/>
        <c:lblAlgn val="ctr"/>
        <c:lblOffset val="100"/>
        <c:noMultiLvlLbl val="0"/>
      </c:catAx>
      <c:valAx>
        <c:axId val="7284395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CPI(LRU)/CPI(DRRIP)</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8443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Relative Performance(LRU vs SRRIP)</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'[graph cpi.xlsx]Sheet1'!$P$3</c:f>
              <c:strCache>
                <c:ptCount val="1"/>
                <c:pt idx="0">
                  <c:v>128KB/8 way</c:v>
                </c:pt>
              </c:strCache>
            </c:strRef>
          </c:tx>
          <c:spPr>
            <a:ln w="38100" cap="rnd">
              <a:solidFill>
                <a:schemeClr val="accent1"/>
              </a:solidFill>
              <a:prstDash val="sysDash"/>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cpi.xlsx]Sheet1'!$AF$3:$AJ$3</c:f>
              <c:numCache>
                <c:formatCode>General</c:formatCode>
                <c:ptCount val="5"/>
                <c:pt idx="0">
                  <c:v>0.99378858940589054</c:v>
                </c:pt>
                <c:pt idx="1">
                  <c:v>1.0025294965477565</c:v>
                </c:pt>
                <c:pt idx="2">
                  <c:v>0.9938975861140783</c:v>
                </c:pt>
                <c:pt idx="3">
                  <c:v>1.0118302519464515</c:v>
                </c:pt>
                <c:pt idx="4">
                  <c:v>1.0272792092322152</c:v>
                </c:pt>
              </c:numCache>
            </c:numRef>
          </c:val>
          <c:smooth val="0"/>
          <c:extLst>
            <c:ext xmlns:c16="http://schemas.microsoft.com/office/drawing/2014/chart" uri="{C3380CC4-5D6E-409C-BE32-E72D297353CC}">
              <c16:uniqueId val="{00000000-73D7-4698-9356-85F420826D80}"/>
            </c:ext>
          </c:extLst>
        </c:ser>
        <c:ser>
          <c:idx val="1"/>
          <c:order val="1"/>
          <c:tx>
            <c:strRef>
              <c:f>'[graph cpi.xlsx]Sheet1'!$P$4</c:f>
              <c:strCache>
                <c:ptCount val="1"/>
                <c:pt idx="0">
                  <c:v>256KB/16 way</c:v>
                </c:pt>
              </c:strCache>
            </c:strRef>
          </c:tx>
          <c:spPr>
            <a:ln w="38100" cap="rnd">
              <a:solidFill>
                <a:schemeClr val="accent2"/>
              </a:solidFill>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cpi.xlsx]Sheet1'!$AF$4:$AJ$4</c:f>
              <c:numCache>
                <c:formatCode>General</c:formatCode>
                <c:ptCount val="5"/>
                <c:pt idx="0">
                  <c:v>0.9948715842003153</c:v>
                </c:pt>
                <c:pt idx="1">
                  <c:v>1.0128315657165343</c:v>
                </c:pt>
                <c:pt idx="2">
                  <c:v>1.0079003063907406</c:v>
                </c:pt>
                <c:pt idx="3">
                  <c:v>1.0163180433674339</c:v>
                </c:pt>
                <c:pt idx="4">
                  <c:v>1.0471405944437309</c:v>
                </c:pt>
              </c:numCache>
            </c:numRef>
          </c:val>
          <c:smooth val="0"/>
          <c:extLst>
            <c:ext xmlns:c16="http://schemas.microsoft.com/office/drawing/2014/chart" uri="{C3380CC4-5D6E-409C-BE32-E72D297353CC}">
              <c16:uniqueId val="{00000001-73D7-4698-9356-85F420826D80}"/>
            </c:ext>
          </c:extLst>
        </c:ser>
        <c:ser>
          <c:idx val="2"/>
          <c:order val="2"/>
          <c:tx>
            <c:strRef>
              <c:f>'[graph cpi.xlsx]Sheet1'!$P$5</c:f>
              <c:strCache>
                <c:ptCount val="1"/>
                <c:pt idx="0">
                  <c:v>512KB/8 way</c:v>
                </c:pt>
              </c:strCache>
            </c:strRef>
          </c:tx>
          <c:spPr>
            <a:ln w="38100" cap="rnd">
              <a:solidFill>
                <a:schemeClr val="accent3"/>
              </a:solidFill>
              <a:prstDash val="sysDot"/>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cpi.xlsx]Sheet1'!$AF$5:$AJ$5</c:f>
              <c:numCache>
                <c:formatCode>General</c:formatCode>
                <c:ptCount val="5"/>
                <c:pt idx="0">
                  <c:v>0.99981905416204231</c:v>
                </c:pt>
                <c:pt idx="1">
                  <c:v>1.0084833122376229</c:v>
                </c:pt>
                <c:pt idx="2">
                  <c:v>0.99998882110719822</c:v>
                </c:pt>
                <c:pt idx="3">
                  <c:v>1.0235736641282829</c:v>
                </c:pt>
                <c:pt idx="4">
                  <c:v>1.0218811450499041</c:v>
                </c:pt>
              </c:numCache>
            </c:numRef>
          </c:val>
          <c:smooth val="0"/>
          <c:extLst>
            <c:ext xmlns:c16="http://schemas.microsoft.com/office/drawing/2014/chart" uri="{C3380CC4-5D6E-409C-BE32-E72D297353CC}">
              <c16:uniqueId val="{00000002-73D7-4698-9356-85F420826D80}"/>
            </c:ext>
          </c:extLst>
        </c:ser>
        <c:ser>
          <c:idx val="3"/>
          <c:order val="3"/>
          <c:tx>
            <c:strRef>
              <c:f>'[graph cpi.xlsx]Sheet1'!$P$6</c:f>
              <c:strCache>
                <c:ptCount val="1"/>
                <c:pt idx="0">
                  <c:v>1024KB/16 way</c:v>
                </c:pt>
              </c:strCache>
            </c:strRef>
          </c:tx>
          <c:spPr>
            <a:ln w="38100" cap="rnd">
              <a:solidFill>
                <a:schemeClr val="accent4"/>
              </a:solidFill>
              <a:round/>
            </a:ln>
            <a:effectLst/>
          </c:spPr>
          <c:marker>
            <c:symbol val="none"/>
          </c:marker>
          <c:cat>
            <c:strRef>
              <c:f>'[graph cpi.xlsx]Sheet1'!$Q$2:$U$2</c:f>
              <c:strCache>
                <c:ptCount val="5"/>
                <c:pt idx="0">
                  <c:v>bzip2</c:v>
                </c:pt>
                <c:pt idx="1">
                  <c:v>cactusADM</c:v>
                </c:pt>
                <c:pt idx="2">
                  <c:v>hmmer</c:v>
                </c:pt>
                <c:pt idx="3">
                  <c:v>mcf</c:v>
                </c:pt>
                <c:pt idx="4">
                  <c:v>sphinx3</c:v>
                </c:pt>
              </c:strCache>
            </c:strRef>
          </c:cat>
          <c:val>
            <c:numRef>
              <c:f>'[graph cpi.xlsx]Sheet1'!$AF$6:$AJ$6</c:f>
              <c:numCache>
                <c:formatCode>General</c:formatCode>
                <c:ptCount val="5"/>
                <c:pt idx="0">
                  <c:v>1</c:v>
                </c:pt>
                <c:pt idx="1">
                  <c:v>1.0001795973042866</c:v>
                </c:pt>
                <c:pt idx="2">
                  <c:v>1</c:v>
                </c:pt>
                <c:pt idx="3">
                  <c:v>1.0371196560189733</c:v>
                </c:pt>
                <c:pt idx="4">
                  <c:v>1.0042692339875492</c:v>
                </c:pt>
              </c:numCache>
            </c:numRef>
          </c:val>
          <c:smooth val="0"/>
          <c:extLst>
            <c:ext xmlns:c16="http://schemas.microsoft.com/office/drawing/2014/chart" uri="{C3380CC4-5D6E-409C-BE32-E72D297353CC}">
              <c16:uniqueId val="{00000003-73D7-4698-9356-85F420826D80}"/>
            </c:ext>
          </c:extLst>
        </c:ser>
        <c:dLbls>
          <c:showLegendKey val="0"/>
          <c:showVal val="0"/>
          <c:showCatName val="0"/>
          <c:showSerName val="0"/>
          <c:showPercent val="0"/>
          <c:showBubbleSize val="0"/>
        </c:dLbls>
        <c:smooth val="0"/>
        <c:axId val="646565520"/>
        <c:axId val="645406968"/>
      </c:lineChart>
      <c:catAx>
        <c:axId val="64656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45406968"/>
        <c:crosses val="autoZero"/>
        <c:auto val="1"/>
        <c:lblAlgn val="ctr"/>
        <c:lblOffset val="100"/>
        <c:noMultiLvlLbl val="0"/>
      </c:catAx>
      <c:valAx>
        <c:axId val="64540696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CPI(LRU)/CPI(SRRIP)</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5655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SRRIP</a:t>
            </a:r>
            <a:r>
              <a:rPr lang="en-US" sz="1400" b="0" i="0" u="none" strike="noStrike" baseline="0">
                <a:effectLst/>
              </a:rPr>
              <a:t>(No prefetcher)</a:t>
            </a:r>
            <a:endParaRPr lang="zh-CN" altLang="en-US"/>
          </a:p>
        </c:rich>
      </c:tx>
      <c:layout>
        <c:manualLayout>
          <c:xMode val="edge"/>
          <c:yMode val="edge"/>
          <c:x val="0.4138888888888889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cache size.xlsx]Sheet1'!$J$2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size.xlsx]Sheet1'!$I$3:$I$6</c:f>
              <c:strCache>
                <c:ptCount val="4"/>
                <c:pt idx="0">
                  <c:v>256KB/16 way</c:v>
                </c:pt>
                <c:pt idx="1">
                  <c:v>128KB/8 way</c:v>
                </c:pt>
                <c:pt idx="2">
                  <c:v>1024KB/16 way</c:v>
                </c:pt>
                <c:pt idx="3">
                  <c:v>512KB/8 way</c:v>
                </c:pt>
              </c:strCache>
            </c:strRef>
          </c:cat>
          <c:val>
            <c:numRef>
              <c:f>'[graph cache size.xlsx]Sheet1'!$J$3:$J$6</c:f>
              <c:numCache>
                <c:formatCode>0.00</c:formatCode>
                <c:ptCount val="4"/>
                <c:pt idx="0">
                  <c:v>0.1846697682551913</c:v>
                </c:pt>
                <c:pt idx="1">
                  <c:v>0.40884509007118908</c:v>
                </c:pt>
                <c:pt idx="2">
                  <c:v>0.14458532245358374</c:v>
                </c:pt>
                <c:pt idx="3">
                  <c:v>0.14502984206281724</c:v>
                </c:pt>
              </c:numCache>
            </c:numRef>
          </c:val>
          <c:extLst>
            <c:ext xmlns:c16="http://schemas.microsoft.com/office/drawing/2014/chart" uri="{C3380CC4-5D6E-409C-BE32-E72D297353CC}">
              <c16:uniqueId val="{00000000-8FF8-485A-B8B2-CB673818372A}"/>
            </c:ext>
          </c:extLst>
        </c:ser>
        <c:ser>
          <c:idx val="1"/>
          <c:order val="1"/>
          <c:tx>
            <c:strRef>
              <c:f>'[graph cache size.xlsx]Sheet1'!$K$2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size.xlsx]Sheet1'!$I$3:$I$6</c:f>
              <c:strCache>
                <c:ptCount val="4"/>
                <c:pt idx="0">
                  <c:v>256KB/16 way</c:v>
                </c:pt>
                <c:pt idx="1">
                  <c:v>128KB/8 way</c:v>
                </c:pt>
                <c:pt idx="2">
                  <c:v>1024KB/16 way</c:v>
                </c:pt>
                <c:pt idx="3">
                  <c:v>512KB/8 way</c:v>
                </c:pt>
              </c:strCache>
            </c:strRef>
          </c:cat>
          <c:val>
            <c:numRef>
              <c:f>'[graph cache size.xlsx]Sheet1'!$K$3:$K$6</c:f>
              <c:numCache>
                <c:formatCode>0.00</c:formatCode>
                <c:ptCount val="4"/>
                <c:pt idx="0">
                  <c:v>0.76238113537220176</c:v>
                </c:pt>
                <c:pt idx="1">
                  <c:v>0.80224426591106524</c:v>
                </c:pt>
                <c:pt idx="2">
                  <c:v>0.62622154275366937</c:v>
                </c:pt>
                <c:pt idx="3">
                  <c:v>0.71304570741390938</c:v>
                </c:pt>
              </c:numCache>
            </c:numRef>
          </c:val>
          <c:extLst>
            <c:ext xmlns:c16="http://schemas.microsoft.com/office/drawing/2014/chart" uri="{C3380CC4-5D6E-409C-BE32-E72D297353CC}">
              <c16:uniqueId val="{00000001-8FF8-485A-B8B2-CB673818372A}"/>
            </c:ext>
          </c:extLst>
        </c:ser>
        <c:ser>
          <c:idx val="2"/>
          <c:order val="2"/>
          <c:tx>
            <c:strRef>
              <c:f>'[graph cache size.xlsx]Sheet1'!$L$2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size.xlsx]Sheet1'!$I$3:$I$6</c:f>
              <c:strCache>
                <c:ptCount val="4"/>
                <c:pt idx="0">
                  <c:v>256KB/16 way</c:v>
                </c:pt>
                <c:pt idx="1">
                  <c:v>128KB/8 way</c:v>
                </c:pt>
                <c:pt idx="2">
                  <c:v>1024KB/16 way</c:v>
                </c:pt>
                <c:pt idx="3">
                  <c:v>512KB/8 way</c:v>
                </c:pt>
              </c:strCache>
            </c:strRef>
          </c:cat>
          <c:val>
            <c:numRef>
              <c:f>'[graph cache size.xlsx]Sheet1'!$L$3:$L$6</c:f>
              <c:numCache>
                <c:formatCode>0.00</c:formatCode>
                <c:ptCount val="4"/>
                <c:pt idx="0">
                  <c:v>0.29624263341072476</c:v>
                </c:pt>
                <c:pt idx="1">
                  <c:v>0.54815576017582834</c:v>
                </c:pt>
                <c:pt idx="2">
                  <c:v>0.18506602721135143</c:v>
                </c:pt>
                <c:pt idx="3">
                  <c:v>0.19670367600035171</c:v>
                </c:pt>
              </c:numCache>
            </c:numRef>
          </c:val>
          <c:extLst>
            <c:ext xmlns:c16="http://schemas.microsoft.com/office/drawing/2014/chart" uri="{C3380CC4-5D6E-409C-BE32-E72D297353CC}">
              <c16:uniqueId val="{00000002-8FF8-485A-B8B2-CB673818372A}"/>
            </c:ext>
          </c:extLst>
        </c:ser>
        <c:ser>
          <c:idx val="3"/>
          <c:order val="3"/>
          <c:tx>
            <c:strRef>
              <c:f>'[graph cache size.xlsx]Sheet1'!$M$2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size.xlsx]Sheet1'!$I$3:$I$6</c:f>
              <c:strCache>
                <c:ptCount val="4"/>
                <c:pt idx="0">
                  <c:v>256KB/16 way</c:v>
                </c:pt>
                <c:pt idx="1">
                  <c:v>128KB/8 way</c:v>
                </c:pt>
                <c:pt idx="2">
                  <c:v>1024KB/16 way</c:v>
                </c:pt>
                <c:pt idx="3">
                  <c:v>512KB/8 way</c:v>
                </c:pt>
              </c:strCache>
            </c:strRef>
          </c:cat>
          <c:val>
            <c:numRef>
              <c:f>'[graph cache size.xlsx]Sheet1'!$M$3:$M$6</c:f>
              <c:numCache>
                <c:formatCode>0.00</c:formatCode>
                <c:ptCount val="4"/>
                <c:pt idx="0">
                  <c:v>0.57798603715647612</c:v>
                </c:pt>
                <c:pt idx="1">
                  <c:v>0.73389625904880518</c:v>
                </c:pt>
                <c:pt idx="2">
                  <c:v>0.35269306186646265</c:v>
                </c:pt>
                <c:pt idx="3">
                  <c:v>0.50609648644324912</c:v>
                </c:pt>
              </c:numCache>
            </c:numRef>
          </c:val>
          <c:extLst>
            <c:ext xmlns:c16="http://schemas.microsoft.com/office/drawing/2014/chart" uri="{C3380CC4-5D6E-409C-BE32-E72D297353CC}">
              <c16:uniqueId val="{00000003-8FF8-485A-B8B2-CB673818372A}"/>
            </c:ext>
          </c:extLst>
        </c:ser>
        <c:ser>
          <c:idx val="4"/>
          <c:order val="4"/>
          <c:tx>
            <c:strRef>
              <c:f>'[graph cache size.xlsx]Sheet1'!$N$2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size.xlsx]Sheet1'!$I$3:$I$6</c:f>
              <c:strCache>
                <c:ptCount val="4"/>
                <c:pt idx="0">
                  <c:v>256KB/16 way</c:v>
                </c:pt>
                <c:pt idx="1">
                  <c:v>128KB/8 way</c:v>
                </c:pt>
                <c:pt idx="2">
                  <c:v>1024KB/16 way</c:v>
                </c:pt>
                <c:pt idx="3">
                  <c:v>512KB/8 way</c:v>
                </c:pt>
              </c:strCache>
            </c:strRef>
          </c:cat>
          <c:val>
            <c:numRef>
              <c:f>'[graph cache size.xlsx]Sheet1'!$N$3:$N$6</c:f>
              <c:numCache>
                <c:formatCode>0.00</c:formatCode>
                <c:ptCount val="4"/>
                <c:pt idx="0">
                  <c:v>0.7737441492383843</c:v>
                </c:pt>
                <c:pt idx="1">
                  <c:v>0.83593312763871919</c:v>
                </c:pt>
                <c:pt idx="2">
                  <c:v>0.15477806220192172</c:v>
                </c:pt>
                <c:pt idx="3">
                  <c:v>0.31830365982026898</c:v>
                </c:pt>
              </c:numCache>
            </c:numRef>
          </c:val>
          <c:extLst>
            <c:ext xmlns:c16="http://schemas.microsoft.com/office/drawing/2014/chart" uri="{C3380CC4-5D6E-409C-BE32-E72D297353CC}">
              <c16:uniqueId val="{00000004-8FF8-485A-B8B2-CB673818372A}"/>
            </c:ext>
          </c:extLst>
        </c:ser>
        <c:dLbls>
          <c:dLblPos val="outEnd"/>
          <c:showLegendKey val="0"/>
          <c:showVal val="1"/>
          <c:showCatName val="0"/>
          <c:showSerName val="0"/>
          <c:showPercent val="0"/>
          <c:showBubbleSize val="0"/>
        </c:dLbls>
        <c:gapWidth val="219"/>
        <c:axId val="605844144"/>
        <c:axId val="729050640"/>
      </c:barChart>
      <c:catAx>
        <c:axId val="60584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50640"/>
        <c:crosses val="autoZero"/>
        <c:auto val="1"/>
        <c:lblAlgn val="ctr"/>
        <c:lblOffset val="100"/>
        <c:noMultiLvlLbl val="0"/>
      </c:catAx>
      <c:valAx>
        <c:axId val="729050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Miss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84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LRU</a:t>
            </a:r>
            <a:r>
              <a:rPr lang="en-US" sz="1400" b="0" i="0" u="none" strike="noStrike" baseline="0">
                <a:effectLst/>
              </a:rPr>
              <a:t>(No prefetcher)</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cache size.xlsx]Sheet1'!$Q$2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size.xlsx]Sheet1'!$P$3:$P$6</c:f>
              <c:strCache>
                <c:ptCount val="4"/>
                <c:pt idx="0">
                  <c:v>256KB/16 way</c:v>
                </c:pt>
                <c:pt idx="1">
                  <c:v>128KB/8 way</c:v>
                </c:pt>
                <c:pt idx="2">
                  <c:v>1024KB/16 way</c:v>
                </c:pt>
                <c:pt idx="3">
                  <c:v>512KB/8 way</c:v>
                </c:pt>
              </c:strCache>
            </c:strRef>
          </c:cat>
          <c:val>
            <c:numRef>
              <c:f>'[graph cache size.xlsx]Sheet1'!$Q$3:$Q$6</c:f>
              <c:numCache>
                <c:formatCode>0.00</c:formatCode>
                <c:ptCount val="4"/>
                <c:pt idx="0">
                  <c:v>0.17571777105639597</c:v>
                </c:pt>
                <c:pt idx="1">
                  <c:v>0.36911026119134688</c:v>
                </c:pt>
                <c:pt idx="2">
                  <c:v>0.14458532245358374</c:v>
                </c:pt>
                <c:pt idx="3">
                  <c:v>0.14480097721200089</c:v>
                </c:pt>
              </c:numCache>
            </c:numRef>
          </c:val>
          <c:extLst>
            <c:ext xmlns:c16="http://schemas.microsoft.com/office/drawing/2014/chart" uri="{C3380CC4-5D6E-409C-BE32-E72D297353CC}">
              <c16:uniqueId val="{00000000-7D38-4C83-A686-A8AED94D0ADC}"/>
            </c:ext>
          </c:extLst>
        </c:ser>
        <c:ser>
          <c:idx val="1"/>
          <c:order val="1"/>
          <c:tx>
            <c:strRef>
              <c:f>'[graph cache size.xlsx]Sheet1'!$R$2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size.xlsx]Sheet1'!$P$3:$P$6</c:f>
              <c:strCache>
                <c:ptCount val="4"/>
                <c:pt idx="0">
                  <c:v>256KB/16 way</c:v>
                </c:pt>
                <c:pt idx="1">
                  <c:v>128KB/8 way</c:v>
                </c:pt>
                <c:pt idx="2">
                  <c:v>1024KB/16 way</c:v>
                </c:pt>
                <c:pt idx="3">
                  <c:v>512KB/8 way</c:v>
                </c:pt>
              </c:strCache>
            </c:strRef>
          </c:cat>
          <c:val>
            <c:numRef>
              <c:f>'[graph cache size.xlsx]Sheet1'!$R$3:$R$6</c:f>
              <c:numCache>
                <c:formatCode>0.00</c:formatCode>
                <c:ptCount val="4"/>
                <c:pt idx="0">
                  <c:v>0.78460755762911916</c:v>
                </c:pt>
                <c:pt idx="1">
                  <c:v>0.78463371769648949</c:v>
                </c:pt>
                <c:pt idx="2">
                  <c:v>0.62569313312171848</c:v>
                </c:pt>
                <c:pt idx="3">
                  <c:v>0.70456624126077594</c:v>
                </c:pt>
              </c:numCache>
            </c:numRef>
          </c:val>
          <c:extLst>
            <c:ext xmlns:c16="http://schemas.microsoft.com/office/drawing/2014/chart" uri="{C3380CC4-5D6E-409C-BE32-E72D297353CC}">
              <c16:uniqueId val="{00000001-7D38-4C83-A686-A8AED94D0ADC}"/>
            </c:ext>
          </c:extLst>
        </c:ser>
        <c:ser>
          <c:idx val="2"/>
          <c:order val="2"/>
          <c:tx>
            <c:strRef>
              <c:f>'[graph cache size.xlsx]Sheet1'!$S$2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size.xlsx]Sheet1'!$P$3:$P$6</c:f>
              <c:strCache>
                <c:ptCount val="4"/>
                <c:pt idx="0">
                  <c:v>256KB/16 way</c:v>
                </c:pt>
                <c:pt idx="1">
                  <c:v>128KB/8 way</c:v>
                </c:pt>
                <c:pt idx="2">
                  <c:v>1024KB/16 way</c:v>
                </c:pt>
                <c:pt idx="3">
                  <c:v>512KB/8 way</c:v>
                </c:pt>
              </c:strCache>
            </c:strRef>
          </c:cat>
          <c:val>
            <c:numRef>
              <c:f>'[graph cache size.xlsx]Sheet1'!$S$3:$S$6</c:f>
              <c:numCache>
                <c:formatCode>0.00</c:formatCode>
                <c:ptCount val="4"/>
                <c:pt idx="0">
                  <c:v>0.30953342139291234</c:v>
                </c:pt>
                <c:pt idx="1">
                  <c:v>0.45154639080516007</c:v>
                </c:pt>
                <c:pt idx="2">
                  <c:v>0.18506602721135143</c:v>
                </c:pt>
                <c:pt idx="3">
                  <c:v>0.19664108060811927</c:v>
                </c:pt>
              </c:numCache>
            </c:numRef>
          </c:val>
          <c:extLst>
            <c:ext xmlns:c16="http://schemas.microsoft.com/office/drawing/2014/chart" uri="{C3380CC4-5D6E-409C-BE32-E72D297353CC}">
              <c16:uniqueId val="{00000002-7D38-4C83-A686-A8AED94D0ADC}"/>
            </c:ext>
          </c:extLst>
        </c:ser>
        <c:ser>
          <c:idx val="3"/>
          <c:order val="3"/>
          <c:tx>
            <c:strRef>
              <c:f>'[graph cache size.xlsx]Sheet1'!$T$2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size.xlsx]Sheet1'!$P$3:$P$6</c:f>
              <c:strCache>
                <c:ptCount val="4"/>
                <c:pt idx="0">
                  <c:v>256KB/16 way</c:v>
                </c:pt>
                <c:pt idx="1">
                  <c:v>128KB/8 way</c:v>
                </c:pt>
                <c:pt idx="2">
                  <c:v>1024KB/16 way</c:v>
                </c:pt>
                <c:pt idx="3">
                  <c:v>512KB/8 way</c:v>
                </c:pt>
              </c:strCache>
            </c:strRef>
          </c:cat>
          <c:val>
            <c:numRef>
              <c:f>'[graph cache size.xlsx]Sheet1'!$T$3:$T$6</c:f>
              <c:numCache>
                <c:formatCode>0.00</c:formatCode>
                <c:ptCount val="4"/>
                <c:pt idx="0">
                  <c:v>0.60537434566653514</c:v>
                </c:pt>
                <c:pt idx="1">
                  <c:v>0.75265114881317785</c:v>
                </c:pt>
                <c:pt idx="2">
                  <c:v>0.39869362904019506</c:v>
                </c:pt>
                <c:pt idx="3">
                  <c:v>0.53939405351167591</c:v>
                </c:pt>
              </c:numCache>
            </c:numRef>
          </c:val>
          <c:extLst>
            <c:ext xmlns:c16="http://schemas.microsoft.com/office/drawing/2014/chart" uri="{C3380CC4-5D6E-409C-BE32-E72D297353CC}">
              <c16:uniqueId val="{00000003-7D38-4C83-A686-A8AED94D0ADC}"/>
            </c:ext>
          </c:extLst>
        </c:ser>
        <c:ser>
          <c:idx val="4"/>
          <c:order val="4"/>
          <c:tx>
            <c:strRef>
              <c:f>'[graph cache size.xlsx]Sheet1'!$U$2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cache size.xlsx]Sheet1'!$P$3:$P$6</c:f>
              <c:strCache>
                <c:ptCount val="4"/>
                <c:pt idx="0">
                  <c:v>256KB/16 way</c:v>
                </c:pt>
                <c:pt idx="1">
                  <c:v>128KB/8 way</c:v>
                </c:pt>
                <c:pt idx="2">
                  <c:v>1024KB/16 way</c:v>
                </c:pt>
                <c:pt idx="3">
                  <c:v>512KB/8 way</c:v>
                </c:pt>
              </c:strCache>
            </c:strRef>
          </c:cat>
          <c:val>
            <c:numRef>
              <c:f>'[graph cache size.xlsx]Sheet1'!$U$3:$U$6</c:f>
              <c:numCache>
                <c:formatCode>0.00</c:formatCode>
                <c:ptCount val="4"/>
                <c:pt idx="0">
                  <c:v>0.83687022774328512</c:v>
                </c:pt>
                <c:pt idx="1">
                  <c:v>0.86563507105377435</c:v>
                </c:pt>
                <c:pt idx="2">
                  <c:v>0.16225290500110306</c:v>
                </c:pt>
                <c:pt idx="3">
                  <c:v>0.34718582063503794</c:v>
                </c:pt>
              </c:numCache>
            </c:numRef>
          </c:val>
          <c:extLst>
            <c:ext xmlns:c16="http://schemas.microsoft.com/office/drawing/2014/chart" uri="{C3380CC4-5D6E-409C-BE32-E72D297353CC}">
              <c16:uniqueId val="{00000004-7D38-4C83-A686-A8AED94D0ADC}"/>
            </c:ext>
          </c:extLst>
        </c:ser>
        <c:dLbls>
          <c:dLblPos val="outEnd"/>
          <c:showLegendKey val="0"/>
          <c:showVal val="1"/>
          <c:showCatName val="0"/>
          <c:showSerName val="0"/>
          <c:showPercent val="0"/>
          <c:showBubbleSize val="0"/>
        </c:dLbls>
        <c:gapWidth val="219"/>
        <c:axId val="605844144"/>
        <c:axId val="729050640"/>
      </c:barChart>
      <c:catAx>
        <c:axId val="60584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50640"/>
        <c:crosses val="autoZero"/>
        <c:auto val="1"/>
        <c:lblAlgn val="ctr"/>
        <c:lblOffset val="100"/>
        <c:noMultiLvlLbl val="0"/>
      </c:catAx>
      <c:valAx>
        <c:axId val="729050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Miss</a:t>
                </a:r>
                <a:r>
                  <a:rPr lang="en-US" altLang="zh-CN" baseline="0"/>
                  <a:t> Rate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84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DRRIP (With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prefetcher.xlsx]Sheet1'!$C$2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prefetcher.xlsx]Sheet1'!$C$3:$C$6</c:f>
              <c:numCache>
                <c:formatCode>0.00</c:formatCode>
                <c:ptCount val="4"/>
                <c:pt idx="0">
                  <c:v>0.13794122473387016</c:v>
                </c:pt>
                <c:pt idx="1">
                  <c:v>0.34750670723995453</c:v>
                </c:pt>
                <c:pt idx="2">
                  <c:v>0.10334167659234007</c:v>
                </c:pt>
                <c:pt idx="3">
                  <c:v>0.10366277342865356</c:v>
                </c:pt>
              </c:numCache>
            </c:numRef>
          </c:val>
          <c:extLst>
            <c:ext xmlns:c16="http://schemas.microsoft.com/office/drawing/2014/chart" uri="{C3380CC4-5D6E-409C-BE32-E72D297353CC}">
              <c16:uniqueId val="{00000000-E379-4E5C-86D9-CBF61FC97FA2}"/>
            </c:ext>
          </c:extLst>
        </c:ser>
        <c:ser>
          <c:idx val="1"/>
          <c:order val="1"/>
          <c:tx>
            <c:strRef>
              <c:f>'[graph prefetcher.xlsx]Sheet1'!$D$2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prefetcher.xlsx]Sheet1'!$D$3:$D$6</c:f>
              <c:numCache>
                <c:formatCode>0.00</c:formatCode>
                <c:ptCount val="4"/>
                <c:pt idx="0">
                  <c:v>0.78570922883839889</c:v>
                </c:pt>
                <c:pt idx="1">
                  <c:v>0.78790778242627091</c:v>
                </c:pt>
                <c:pt idx="2">
                  <c:v>0.62684602266345812</c:v>
                </c:pt>
                <c:pt idx="3">
                  <c:v>0.70162873445263552</c:v>
                </c:pt>
              </c:numCache>
            </c:numRef>
          </c:val>
          <c:extLst>
            <c:ext xmlns:c16="http://schemas.microsoft.com/office/drawing/2014/chart" uri="{C3380CC4-5D6E-409C-BE32-E72D297353CC}">
              <c16:uniqueId val="{00000001-E379-4E5C-86D9-CBF61FC97FA2}"/>
            </c:ext>
          </c:extLst>
        </c:ser>
        <c:ser>
          <c:idx val="2"/>
          <c:order val="2"/>
          <c:tx>
            <c:strRef>
              <c:f>'[graph prefetcher.xlsx]Sheet1'!$E$2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prefetcher.xlsx]Sheet1'!$E$3:$E$6</c:f>
              <c:numCache>
                <c:formatCode>0.00</c:formatCode>
                <c:ptCount val="4"/>
                <c:pt idx="0">
                  <c:v>0.28771460081859268</c:v>
                </c:pt>
                <c:pt idx="1">
                  <c:v>0.45220905531530009</c:v>
                </c:pt>
                <c:pt idx="2">
                  <c:v>0.18534651065201005</c:v>
                </c:pt>
                <c:pt idx="3">
                  <c:v>0.19081405239719032</c:v>
                </c:pt>
              </c:numCache>
            </c:numRef>
          </c:val>
          <c:extLst>
            <c:ext xmlns:c16="http://schemas.microsoft.com/office/drawing/2014/chart" uri="{C3380CC4-5D6E-409C-BE32-E72D297353CC}">
              <c16:uniqueId val="{00000002-E379-4E5C-86D9-CBF61FC97FA2}"/>
            </c:ext>
          </c:extLst>
        </c:ser>
        <c:ser>
          <c:idx val="3"/>
          <c:order val="3"/>
          <c:tx>
            <c:strRef>
              <c:f>'[graph prefetcher.xlsx]Sheet1'!$F$2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prefetcher.xlsx]Sheet1'!$F$3:$F$6</c:f>
              <c:numCache>
                <c:formatCode>0.00</c:formatCode>
                <c:ptCount val="4"/>
                <c:pt idx="0">
                  <c:v>0.50429878662389604</c:v>
                </c:pt>
                <c:pt idx="1">
                  <c:v>0.65438229151274063</c:v>
                </c:pt>
                <c:pt idx="2">
                  <c:v>0.28795849848469068</c:v>
                </c:pt>
                <c:pt idx="3">
                  <c:v>0.41597272729412021</c:v>
                </c:pt>
              </c:numCache>
            </c:numRef>
          </c:val>
          <c:extLst>
            <c:ext xmlns:c16="http://schemas.microsoft.com/office/drawing/2014/chart" uri="{C3380CC4-5D6E-409C-BE32-E72D297353CC}">
              <c16:uniqueId val="{00000003-E379-4E5C-86D9-CBF61FC97FA2}"/>
            </c:ext>
          </c:extLst>
        </c:ser>
        <c:ser>
          <c:idx val="4"/>
          <c:order val="4"/>
          <c:tx>
            <c:strRef>
              <c:f>'[graph prefetcher.xlsx]Sheet1'!$G$2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prefetcher.xlsx]Sheet1'!$G$3:$G$6</c:f>
              <c:numCache>
                <c:formatCode>0.00</c:formatCode>
                <c:ptCount val="4"/>
                <c:pt idx="0">
                  <c:v>0.79861122934121642</c:v>
                </c:pt>
                <c:pt idx="1">
                  <c:v>0.84657169579331826</c:v>
                </c:pt>
                <c:pt idx="2">
                  <c:v>0.16473992930156536</c:v>
                </c:pt>
                <c:pt idx="3">
                  <c:v>0.40689540586593015</c:v>
                </c:pt>
              </c:numCache>
            </c:numRef>
          </c:val>
          <c:extLst>
            <c:ext xmlns:c16="http://schemas.microsoft.com/office/drawing/2014/chart" uri="{C3380CC4-5D6E-409C-BE32-E72D297353CC}">
              <c16:uniqueId val="{00000004-E379-4E5C-86D9-CBF61FC97FA2}"/>
            </c:ext>
          </c:extLst>
        </c:ser>
        <c:dLbls>
          <c:dLblPos val="outEnd"/>
          <c:showLegendKey val="0"/>
          <c:showVal val="1"/>
          <c:showCatName val="0"/>
          <c:showSerName val="0"/>
          <c:showPercent val="0"/>
          <c:showBubbleSize val="0"/>
        </c:dLbls>
        <c:gapWidth val="219"/>
        <c:overlap val="-27"/>
        <c:axId val="670071160"/>
        <c:axId val="670073720"/>
      </c:barChart>
      <c:catAx>
        <c:axId val="670071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073720"/>
        <c:crosses val="autoZero"/>
        <c:auto val="1"/>
        <c:lblAlgn val="ctr"/>
        <c:lblOffset val="100"/>
        <c:noMultiLvlLbl val="0"/>
      </c:catAx>
      <c:valAx>
        <c:axId val="670073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Miss</a:t>
                </a:r>
                <a:r>
                  <a:rPr lang="en-US" altLang="zh-CN" baseline="0"/>
                  <a:t> Rate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071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SRRIP (With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prefetcher.xlsx]Sheet1'!$J$2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prefetcher.xlsx]Sheet1'!$J$3:$J$6</c:f>
              <c:numCache>
                <c:formatCode>0.00</c:formatCode>
                <c:ptCount val="4"/>
                <c:pt idx="0">
                  <c:v>0.1382948034628092</c:v>
                </c:pt>
                <c:pt idx="1">
                  <c:v>0.3783541535034653</c:v>
                </c:pt>
                <c:pt idx="2">
                  <c:v>0.10311462648072943</c:v>
                </c:pt>
                <c:pt idx="3">
                  <c:v>0.10347041173803986</c:v>
                </c:pt>
              </c:numCache>
            </c:numRef>
          </c:val>
          <c:extLst>
            <c:ext xmlns:c16="http://schemas.microsoft.com/office/drawing/2014/chart" uri="{C3380CC4-5D6E-409C-BE32-E72D297353CC}">
              <c16:uniqueId val="{00000000-FBF1-41B6-A580-7405CD828170}"/>
            </c:ext>
          </c:extLst>
        </c:ser>
        <c:ser>
          <c:idx val="1"/>
          <c:order val="1"/>
          <c:tx>
            <c:strRef>
              <c:f>'[graph prefetcher.xlsx]Sheet1'!$K$2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prefetcher.xlsx]Sheet1'!$K$3:$K$6</c:f>
              <c:numCache>
                <c:formatCode>0.00</c:formatCode>
                <c:ptCount val="4"/>
                <c:pt idx="0">
                  <c:v>0.76201954945287298</c:v>
                </c:pt>
                <c:pt idx="1">
                  <c:v>0.8021337091263131</c:v>
                </c:pt>
                <c:pt idx="2">
                  <c:v>0.6261126233097174</c:v>
                </c:pt>
                <c:pt idx="3">
                  <c:v>0.71296248797864381</c:v>
                </c:pt>
              </c:numCache>
            </c:numRef>
          </c:val>
          <c:extLst>
            <c:ext xmlns:c16="http://schemas.microsoft.com/office/drawing/2014/chart" uri="{C3380CC4-5D6E-409C-BE32-E72D297353CC}">
              <c16:uniqueId val="{00000001-FBF1-41B6-A580-7405CD828170}"/>
            </c:ext>
          </c:extLst>
        </c:ser>
        <c:ser>
          <c:idx val="2"/>
          <c:order val="2"/>
          <c:tx>
            <c:strRef>
              <c:f>'[graph prefetcher.xlsx]Sheet1'!$L$2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prefetcher.xlsx]Sheet1'!$L$3:$L$6</c:f>
              <c:numCache>
                <c:formatCode>0.00</c:formatCode>
                <c:ptCount val="4"/>
                <c:pt idx="0">
                  <c:v>0.29564270029811845</c:v>
                </c:pt>
                <c:pt idx="1">
                  <c:v>0.54615561765691201</c:v>
                </c:pt>
                <c:pt idx="2">
                  <c:v>0.18449631457576141</c:v>
                </c:pt>
                <c:pt idx="3">
                  <c:v>0.19606714598185948</c:v>
                </c:pt>
              </c:numCache>
            </c:numRef>
          </c:val>
          <c:extLst>
            <c:ext xmlns:c16="http://schemas.microsoft.com/office/drawing/2014/chart" uri="{C3380CC4-5D6E-409C-BE32-E72D297353CC}">
              <c16:uniqueId val="{00000002-FBF1-41B6-A580-7405CD828170}"/>
            </c:ext>
          </c:extLst>
        </c:ser>
        <c:ser>
          <c:idx val="3"/>
          <c:order val="3"/>
          <c:tx>
            <c:strRef>
              <c:f>'[graph prefetcher.xlsx]Sheet1'!$M$2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prefetcher.xlsx]Sheet1'!$M$3:$M$6</c:f>
              <c:numCache>
                <c:formatCode>0.00</c:formatCode>
                <c:ptCount val="4"/>
                <c:pt idx="0">
                  <c:v>0.51699149219486706</c:v>
                </c:pt>
                <c:pt idx="1">
                  <c:v>0.67726373240967819</c:v>
                </c:pt>
                <c:pt idx="2">
                  <c:v>0.28745831066457422</c:v>
                </c:pt>
                <c:pt idx="3">
                  <c:v>0.42737189040968004</c:v>
                </c:pt>
              </c:numCache>
            </c:numRef>
          </c:val>
          <c:extLst>
            <c:ext xmlns:c16="http://schemas.microsoft.com/office/drawing/2014/chart" uri="{C3380CC4-5D6E-409C-BE32-E72D297353CC}">
              <c16:uniqueId val="{00000003-FBF1-41B6-A580-7405CD828170}"/>
            </c:ext>
          </c:extLst>
        </c:ser>
        <c:ser>
          <c:idx val="4"/>
          <c:order val="4"/>
          <c:tx>
            <c:strRef>
              <c:f>'[graph prefetcher.xlsx]Sheet1'!$N$2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prefetcher.xlsx]Sheet1'!$N$3:$N$6</c:f>
              <c:numCache>
                <c:formatCode>0.00</c:formatCode>
                <c:ptCount val="4"/>
                <c:pt idx="0">
                  <c:v>0.77652848899990268</c:v>
                </c:pt>
                <c:pt idx="1">
                  <c:v>0.84211556479135441</c:v>
                </c:pt>
                <c:pt idx="2">
                  <c:v>0.16404354937237711</c:v>
                </c:pt>
                <c:pt idx="3">
                  <c:v>0.36485236875582971</c:v>
                </c:pt>
              </c:numCache>
            </c:numRef>
          </c:val>
          <c:extLst>
            <c:ext xmlns:c16="http://schemas.microsoft.com/office/drawing/2014/chart" uri="{C3380CC4-5D6E-409C-BE32-E72D297353CC}">
              <c16:uniqueId val="{00000004-FBF1-41B6-A580-7405CD828170}"/>
            </c:ext>
          </c:extLst>
        </c:ser>
        <c:dLbls>
          <c:dLblPos val="outEnd"/>
          <c:showLegendKey val="0"/>
          <c:showVal val="1"/>
          <c:showCatName val="0"/>
          <c:showSerName val="0"/>
          <c:showPercent val="0"/>
          <c:showBubbleSize val="0"/>
        </c:dLbls>
        <c:gapWidth val="219"/>
        <c:overlap val="-27"/>
        <c:axId val="699100984"/>
        <c:axId val="699101304"/>
      </c:barChart>
      <c:catAx>
        <c:axId val="699100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101304"/>
        <c:crosses val="autoZero"/>
        <c:auto val="1"/>
        <c:lblAlgn val="ctr"/>
        <c:lblOffset val="100"/>
        <c:noMultiLvlLbl val="0"/>
      </c:catAx>
      <c:valAx>
        <c:axId val="699101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Miss Rate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100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LRU (With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prefetcher.xlsx]Sheet1'!$Q$2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prefetcher.xlsx]Sheet1'!$Q$3:$Q$6</c:f>
              <c:numCache>
                <c:formatCode>0.00</c:formatCode>
                <c:ptCount val="4"/>
                <c:pt idx="0">
                  <c:v>0.13021328929925921</c:v>
                </c:pt>
                <c:pt idx="1">
                  <c:v>0.3431717610035438</c:v>
                </c:pt>
                <c:pt idx="2">
                  <c:v>0.10311462648072943</c:v>
                </c:pt>
                <c:pt idx="3">
                  <c:v>0.10327153238985246</c:v>
                </c:pt>
              </c:numCache>
            </c:numRef>
          </c:val>
          <c:extLst>
            <c:ext xmlns:c16="http://schemas.microsoft.com/office/drawing/2014/chart" uri="{C3380CC4-5D6E-409C-BE32-E72D297353CC}">
              <c16:uniqueId val="{00000000-A8F5-4673-925D-1537F82EF1A4}"/>
            </c:ext>
          </c:extLst>
        </c:ser>
        <c:ser>
          <c:idx val="1"/>
          <c:order val="1"/>
          <c:tx>
            <c:strRef>
              <c:f>'[graph prefetcher.xlsx]Sheet1'!$R$2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prefetcher.xlsx]Sheet1'!$R$3:$R$6</c:f>
              <c:numCache>
                <c:formatCode>0.00</c:formatCode>
                <c:ptCount val="4"/>
                <c:pt idx="0">
                  <c:v>0.78436194466618459</c:v>
                </c:pt>
                <c:pt idx="1">
                  <c:v>0.78425643705895598</c:v>
                </c:pt>
                <c:pt idx="2">
                  <c:v>0.62561049491509146</c:v>
                </c:pt>
                <c:pt idx="3">
                  <c:v>0.70460334959465365</c:v>
                </c:pt>
              </c:numCache>
            </c:numRef>
          </c:val>
          <c:extLst>
            <c:ext xmlns:c16="http://schemas.microsoft.com/office/drawing/2014/chart" uri="{C3380CC4-5D6E-409C-BE32-E72D297353CC}">
              <c16:uniqueId val="{00000001-A8F5-4673-925D-1537F82EF1A4}"/>
            </c:ext>
          </c:extLst>
        </c:ser>
        <c:ser>
          <c:idx val="2"/>
          <c:order val="2"/>
          <c:tx>
            <c:strRef>
              <c:f>'[graph prefetcher.xlsx]Sheet1'!$S$2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prefetcher.xlsx]Sheet1'!$S$3:$S$6</c:f>
              <c:numCache>
                <c:formatCode>0.00</c:formatCode>
                <c:ptCount val="4"/>
                <c:pt idx="0">
                  <c:v>0.30999706358404644</c:v>
                </c:pt>
                <c:pt idx="1">
                  <c:v>0.45138704650231581</c:v>
                </c:pt>
                <c:pt idx="2">
                  <c:v>0.18449631457576141</c:v>
                </c:pt>
                <c:pt idx="3">
                  <c:v>0.19596248792948187</c:v>
                </c:pt>
              </c:numCache>
            </c:numRef>
          </c:val>
          <c:extLst>
            <c:ext xmlns:c16="http://schemas.microsoft.com/office/drawing/2014/chart" uri="{C3380CC4-5D6E-409C-BE32-E72D297353CC}">
              <c16:uniqueId val="{00000002-A8F5-4673-925D-1537F82EF1A4}"/>
            </c:ext>
          </c:extLst>
        </c:ser>
        <c:ser>
          <c:idx val="3"/>
          <c:order val="3"/>
          <c:tx>
            <c:strRef>
              <c:f>'[graph prefetcher.xlsx]Sheet1'!$T$2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prefetcher.xlsx]Sheet1'!$T$3:$T$6</c:f>
              <c:numCache>
                <c:formatCode>0.00</c:formatCode>
                <c:ptCount val="4"/>
                <c:pt idx="0">
                  <c:v>0.53373981044137431</c:v>
                </c:pt>
                <c:pt idx="1">
                  <c:v>0.69338360710024349</c:v>
                </c:pt>
                <c:pt idx="2">
                  <c:v>0.31786756227781998</c:v>
                </c:pt>
                <c:pt idx="3">
                  <c:v>0.45052666826807392</c:v>
                </c:pt>
              </c:numCache>
            </c:numRef>
          </c:val>
          <c:extLst>
            <c:ext xmlns:c16="http://schemas.microsoft.com/office/drawing/2014/chart" uri="{C3380CC4-5D6E-409C-BE32-E72D297353CC}">
              <c16:uniqueId val="{00000003-A8F5-4673-925D-1537F82EF1A4}"/>
            </c:ext>
          </c:extLst>
        </c:ser>
        <c:ser>
          <c:idx val="4"/>
          <c:order val="4"/>
          <c:tx>
            <c:strRef>
              <c:f>'[graph prefetcher.xlsx]Sheet1'!$U$2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prefetcher.xlsx]Sheet1'!$B$3:$B$6</c:f>
              <c:strCache>
                <c:ptCount val="4"/>
                <c:pt idx="0">
                  <c:v>256KB/16 way</c:v>
                </c:pt>
                <c:pt idx="1">
                  <c:v>128KB/8 way</c:v>
                </c:pt>
                <c:pt idx="2">
                  <c:v>1024KB/16 way</c:v>
                </c:pt>
                <c:pt idx="3">
                  <c:v>512KB/8 way</c:v>
                </c:pt>
              </c:strCache>
            </c:strRef>
          </c:cat>
          <c:val>
            <c:numRef>
              <c:f>'[graph prefetcher.xlsx]Sheet1'!$U$3:$U$6</c:f>
              <c:numCache>
                <c:formatCode>0.00</c:formatCode>
                <c:ptCount val="4"/>
                <c:pt idx="0">
                  <c:v>0.839793301995024</c:v>
                </c:pt>
                <c:pt idx="1">
                  <c:v>0.86581692996115522</c:v>
                </c:pt>
                <c:pt idx="2">
                  <c:v>0.17197695390532866</c:v>
                </c:pt>
                <c:pt idx="3">
                  <c:v>0.40471662057783803</c:v>
                </c:pt>
              </c:numCache>
            </c:numRef>
          </c:val>
          <c:extLst>
            <c:ext xmlns:c16="http://schemas.microsoft.com/office/drawing/2014/chart" uri="{C3380CC4-5D6E-409C-BE32-E72D297353CC}">
              <c16:uniqueId val="{00000004-A8F5-4673-925D-1537F82EF1A4}"/>
            </c:ext>
          </c:extLst>
        </c:ser>
        <c:dLbls>
          <c:dLblPos val="outEnd"/>
          <c:showLegendKey val="0"/>
          <c:showVal val="1"/>
          <c:showCatName val="0"/>
          <c:showSerName val="0"/>
          <c:showPercent val="0"/>
          <c:showBubbleSize val="0"/>
        </c:dLbls>
        <c:gapWidth val="219"/>
        <c:overlap val="-27"/>
        <c:axId val="699103224"/>
        <c:axId val="699103864"/>
      </c:barChart>
      <c:catAx>
        <c:axId val="69910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103864"/>
        <c:crosses val="autoZero"/>
        <c:auto val="1"/>
        <c:lblAlgn val="ctr"/>
        <c:lblOffset val="100"/>
        <c:noMultiLvlLbl val="0"/>
      </c:catAx>
      <c:valAx>
        <c:axId val="699103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Miss Rate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103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Relative Performance(LRU vs DRRIP)</a:t>
            </a:r>
            <a:endParaRPr lang="zh-CN"/>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'[graph Scurve.xlsx]Sheet1'!$B$10</c:f>
              <c:strCache>
                <c:ptCount val="1"/>
                <c:pt idx="0">
                  <c:v>256KB/16 way</c:v>
                </c:pt>
              </c:strCache>
            </c:strRef>
          </c:tx>
          <c:spPr>
            <a:ln w="38100" cap="rnd">
              <a:solidFill>
                <a:schemeClr val="accent1"/>
              </a:solidFill>
              <a:prstDash val="sysDash"/>
              <a:round/>
            </a:ln>
            <a:effectLst/>
          </c:spPr>
          <c:marker>
            <c:symbol val="none"/>
          </c:marker>
          <c:cat>
            <c:strRef>
              <c:f>'[graph Scurve.xlsx]Sheet1'!$C$9:$G$9</c:f>
              <c:strCache>
                <c:ptCount val="5"/>
                <c:pt idx="0">
                  <c:v>bzip2</c:v>
                </c:pt>
                <c:pt idx="1">
                  <c:v>cactusADM</c:v>
                </c:pt>
                <c:pt idx="2">
                  <c:v>hmmer</c:v>
                </c:pt>
                <c:pt idx="3">
                  <c:v>mcf</c:v>
                </c:pt>
                <c:pt idx="4">
                  <c:v>sphinx3</c:v>
                </c:pt>
              </c:strCache>
            </c:strRef>
          </c:cat>
          <c:val>
            <c:numRef>
              <c:f>'[graph Scurve.xlsx]Sheet1'!$B$16:$F$16</c:f>
              <c:numCache>
                <c:formatCode>General</c:formatCode>
                <c:ptCount val="5"/>
                <c:pt idx="0">
                  <c:v>0.97988149659922275</c:v>
                </c:pt>
                <c:pt idx="1">
                  <c:v>0.99963199345874021</c:v>
                </c:pt>
                <c:pt idx="2">
                  <c:v>1.0242206498440907</c:v>
                </c:pt>
                <c:pt idx="3">
                  <c:v>1.0611362653454617</c:v>
                </c:pt>
                <c:pt idx="4">
                  <c:v>1.0641335053871606</c:v>
                </c:pt>
              </c:numCache>
            </c:numRef>
          </c:val>
          <c:smooth val="0"/>
          <c:extLst>
            <c:ext xmlns:c16="http://schemas.microsoft.com/office/drawing/2014/chart" uri="{C3380CC4-5D6E-409C-BE32-E72D297353CC}">
              <c16:uniqueId val="{00000000-4457-47B2-97BB-1B9964B6FCD6}"/>
            </c:ext>
          </c:extLst>
        </c:ser>
        <c:ser>
          <c:idx val="1"/>
          <c:order val="1"/>
          <c:tx>
            <c:strRef>
              <c:f>'[graph Scurve.xlsx]Sheet1'!$B$11</c:f>
              <c:strCache>
                <c:ptCount val="1"/>
                <c:pt idx="0">
                  <c:v>128KB/8 way</c:v>
                </c:pt>
              </c:strCache>
            </c:strRef>
          </c:tx>
          <c:spPr>
            <a:ln w="38100" cap="rnd">
              <a:solidFill>
                <a:schemeClr val="accent2"/>
              </a:solidFill>
              <a:round/>
            </a:ln>
            <a:effectLst/>
          </c:spPr>
          <c:marker>
            <c:symbol val="none"/>
          </c:marker>
          <c:cat>
            <c:strRef>
              <c:f>'[graph Scurve.xlsx]Sheet1'!$C$9:$G$9</c:f>
              <c:strCache>
                <c:ptCount val="5"/>
                <c:pt idx="0">
                  <c:v>bzip2</c:v>
                </c:pt>
                <c:pt idx="1">
                  <c:v>cactusADM</c:v>
                </c:pt>
                <c:pt idx="2">
                  <c:v>hmmer</c:v>
                </c:pt>
                <c:pt idx="3">
                  <c:v>mcf</c:v>
                </c:pt>
                <c:pt idx="4">
                  <c:v>sphinx3</c:v>
                </c:pt>
              </c:strCache>
            </c:strRef>
          </c:cat>
          <c:val>
            <c:numRef>
              <c:f>'[graph Scurve.xlsx]Sheet1'!$B$17:$F$17</c:f>
              <c:numCache>
                <c:formatCode>General</c:formatCode>
                <c:ptCount val="5"/>
                <c:pt idx="0">
                  <c:v>0.99308220935548908</c:v>
                </c:pt>
                <c:pt idx="1">
                  <c:v>0.99607645590172378</c:v>
                </c:pt>
                <c:pt idx="2">
                  <c:v>0.99537626757759534</c:v>
                </c:pt>
                <c:pt idx="3">
                  <c:v>1.0973865566315348</c:v>
                </c:pt>
                <c:pt idx="4">
                  <c:v>1.0558374321804664</c:v>
                </c:pt>
              </c:numCache>
            </c:numRef>
          </c:val>
          <c:smooth val="0"/>
          <c:extLst>
            <c:ext xmlns:c16="http://schemas.microsoft.com/office/drawing/2014/chart" uri="{C3380CC4-5D6E-409C-BE32-E72D297353CC}">
              <c16:uniqueId val="{00000001-4457-47B2-97BB-1B9964B6FCD6}"/>
            </c:ext>
          </c:extLst>
        </c:ser>
        <c:ser>
          <c:idx val="2"/>
          <c:order val="2"/>
          <c:tx>
            <c:strRef>
              <c:f>'[graph Scurve.xlsx]Sheet1'!$B$12</c:f>
              <c:strCache>
                <c:ptCount val="1"/>
                <c:pt idx="0">
                  <c:v>1024KB/16 way</c:v>
                </c:pt>
              </c:strCache>
            </c:strRef>
          </c:tx>
          <c:spPr>
            <a:ln w="38100" cap="rnd">
              <a:solidFill>
                <a:schemeClr val="accent3"/>
              </a:solidFill>
              <a:prstDash val="sysDot"/>
              <a:round/>
            </a:ln>
            <a:effectLst/>
          </c:spPr>
          <c:marker>
            <c:symbol val="none"/>
          </c:marker>
          <c:cat>
            <c:strRef>
              <c:f>'[graph Scurve.xlsx]Sheet1'!$C$9:$G$9</c:f>
              <c:strCache>
                <c:ptCount val="5"/>
                <c:pt idx="0">
                  <c:v>bzip2</c:v>
                </c:pt>
                <c:pt idx="1">
                  <c:v>cactusADM</c:v>
                </c:pt>
                <c:pt idx="2">
                  <c:v>hmmer</c:v>
                </c:pt>
                <c:pt idx="3">
                  <c:v>mcf</c:v>
                </c:pt>
                <c:pt idx="4">
                  <c:v>sphinx3</c:v>
                </c:pt>
              </c:strCache>
            </c:strRef>
          </c:cat>
          <c:val>
            <c:numRef>
              <c:f>'[graph Scurve.xlsx]Sheet1'!$B$18:$F$18</c:f>
              <c:numCache>
                <c:formatCode>General</c:formatCode>
                <c:ptCount val="5"/>
                <c:pt idx="0">
                  <c:v>0.99720510067450541</c:v>
                </c:pt>
                <c:pt idx="1">
                  <c:v>0.99791491164329016</c:v>
                </c:pt>
                <c:pt idx="2">
                  <c:v>1.0023843180074967</c:v>
                </c:pt>
                <c:pt idx="3">
                  <c:v>1.1317836778216379</c:v>
                </c:pt>
                <c:pt idx="4">
                  <c:v>1.0578550056918461</c:v>
                </c:pt>
              </c:numCache>
            </c:numRef>
          </c:val>
          <c:smooth val="0"/>
          <c:extLst>
            <c:ext xmlns:c16="http://schemas.microsoft.com/office/drawing/2014/chart" uri="{C3380CC4-5D6E-409C-BE32-E72D297353CC}">
              <c16:uniqueId val="{00000002-4457-47B2-97BB-1B9964B6FCD6}"/>
            </c:ext>
          </c:extLst>
        </c:ser>
        <c:ser>
          <c:idx val="3"/>
          <c:order val="3"/>
          <c:tx>
            <c:strRef>
              <c:f>'[graph Scurve.xlsx]Sheet1'!$B$13</c:f>
              <c:strCache>
                <c:ptCount val="1"/>
                <c:pt idx="0">
                  <c:v>512KB/8 way</c:v>
                </c:pt>
              </c:strCache>
            </c:strRef>
          </c:tx>
          <c:spPr>
            <a:ln w="38100" cap="rnd">
              <a:solidFill>
                <a:schemeClr val="accent4"/>
              </a:solidFill>
              <a:round/>
            </a:ln>
            <a:effectLst/>
          </c:spPr>
          <c:marker>
            <c:symbol val="none"/>
          </c:marker>
          <c:cat>
            <c:strRef>
              <c:f>'[graph Scurve.xlsx]Sheet1'!$C$9:$G$9</c:f>
              <c:strCache>
                <c:ptCount val="5"/>
                <c:pt idx="0">
                  <c:v>bzip2</c:v>
                </c:pt>
                <c:pt idx="1">
                  <c:v>cactusADM</c:v>
                </c:pt>
                <c:pt idx="2">
                  <c:v>hmmer</c:v>
                </c:pt>
                <c:pt idx="3">
                  <c:v>mcf</c:v>
                </c:pt>
                <c:pt idx="4">
                  <c:v>sphinx3</c:v>
                </c:pt>
              </c:strCache>
            </c:strRef>
          </c:cat>
          <c:val>
            <c:numRef>
              <c:f>'[graph Scurve.xlsx]Sheet1'!$B$19:$F$19</c:f>
              <c:numCache>
                <c:formatCode>General</c:formatCode>
                <c:ptCount val="5"/>
                <c:pt idx="0">
                  <c:v>0.99637153412617752</c:v>
                </c:pt>
                <c:pt idx="1">
                  <c:v>1.0052041702460037</c:v>
                </c:pt>
                <c:pt idx="2">
                  <c:v>1.0363609259107758</c:v>
                </c:pt>
                <c:pt idx="3">
                  <c:v>1.0807635039255621</c:v>
                </c:pt>
                <c:pt idx="4">
                  <c:v>1.1147413729758526</c:v>
                </c:pt>
              </c:numCache>
            </c:numRef>
          </c:val>
          <c:smooth val="0"/>
          <c:extLst>
            <c:ext xmlns:c16="http://schemas.microsoft.com/office/drawing/2014/chart" uri="{C3380CC4-5D6E-409C-BE32-E72D297353CC}">
              <c16:uniqueId val="{00000003-4457-47B2-97BB-1B9964B6FCD6}"/>
            </c:ext>
          </c:extLst>
        </c:ser>
        <c:dLbls>
          <c:showLegendKey val="0"/>
          <c:showVal val="0"/>
          <c:showCatName val="0"/>
          <c:showSerName val="0"/>
          <c:showPercent val="0"/>
          <c:showBubbleSize val="0"/>
        </c:dLbls>
        <c:smooth val="0"/>
        <c:axId val="699104184"/>
        <c:axId val="699106104"/>
      </c:lineChart>
      <c:catAx>
        <c:axId val="699104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99106104"/>
        <c:crosses val="autoZero"/>
        <c:auto val="1"/>
        <c:lblAlgn val="ctr"/>
        <c:lblOffset val="100"/>
        <c:noMultiLvlLbl val="0"/>
      </c:catAx>
      <c:valAx>
        <c:axId val="699106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Miss Rate(LRU)/Miss Rate(DRRIP)</a:t>
                </a:r>
                <a:endParaRPr lang="zh-CN"/>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104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Relative Performance(LRU vs SRRIP)</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'[graph Scurve.xlsx]Sheet1'!$B$10</c:f>
              <c:strCache>
                <c:ptCount val="1"/>
                <c:pt idx="0">
                  <c:v>256KB/16 way</c:v>
                </c:pt>
              </c:strCache>
            </c:strRef>
          </c:tx>
          <c:spPr>
            <a:ln w="38100" cap="rnd">
              <a:solidFill>
                <a:schemeClr val="accent1"/>
              </a:solidFill>
              <a:prstDash val="sysDash"/>
              <a:round/>
            </a:ln>
            <a:effectLst/>
          </c:spPr>
          <c:marker>
            <c:symbol val="none"/>
          </c:marker>
          <c:cat>
            <c:strRef>
              <c:f>'[graph Scurve.xlsx]Sheet1'!$J$9:$N$9</c:f>
              <c:strCache>
                <c:ptCount val="5"/>
                <c:pt idx="0">
                  <c:v>bzip2</c:v>
                </c:pt>
                <c:pt idx="1">
                  <c:v>cactusADM</c:v>
                </c:pt>
                <c:pt idx="2">
                  <c:v>hmmer</c:v>
                </c:pt>
                <c:pt idx="3">
                  <c:v>mcf</c:v>
                </c:pt>
                <c:pt idx="4">
                  <c:v>sphinx3</c:v>
                </c:pt>
              </c:strCache>
            </c:strRef>
          </c:cat>
          <c:val>
            <c:numRef>
              <c:f>'[graph Scurve.xlsx]Sheet1'!$I$16:$M$16</c:f>
              <c:numCache>
                <c:formatCode>General</c:formatCode>
                <c:ptCount val="5"/>
                <c:pt idx="0">
                  <c:v>0.95152429505177727</c:v>
                </c:pt>
                <c:pt idx="1">
                  <c:v>1.029153950990755</c:v>
                </c:pt>
                <c:pt idx="2">
                  <c:v>1.044864534956252</c:v>
                </c:pt>
                <c:pt idx="3">
                  <c:v>1.047385761505246</c:v>
                </c:pt>
                <c:pt idx="4">
                  <c:v>1.0815852094869309</c:v>
                </c:pt>
              </c:numCache>
            </c:numRef>
          </c:val>
          <c:smooth val="0"/>
          <c:extLst>
            <c:ext xmlns:c16="http://schemas.microsoft.com/office/drawing/2014/chart" uri="{C3380CC4-5D6E-409C-BE32-E72D297353CC}">
              <c16:uniqueId val="{00000000-5E96-4F5C-9593-4C28333B232C}"/>
            </c:ext>
          </c:extLst>
        </c:ser>
        <c:ser>
          <c:idx val="1"/>
          <c:order val="1"/>
          <c:tx>
            <c:strRef>
              <c:f>'[graph Scurve.xlsx]Sheet1'!$B$11</c:f>
              <c:strCache>
                <c:ptCount val="1"/>
                <c:pt idx="0">
                  <c:v>128KB/8 way</c:v>
                </c:pt>
              </c:strCache>
            </c:strRef>
          </c:tx>
          <c:spPr>
            <a:ln w="38100" cap="rnd">
              <a:solidFill>
                <a:schemeClr val="accent2"/>
              </a:solidFill>
              <a:round/>
            </a:ln>
            <a:effectLst/>
          </c:spPr>
          <c:marker>
            <c:symbol val="none"/>
          </c:marker>
          <c:cat>
            <c:strRef>
              <c:f>'[graph Scurve.xlsx]Sheet1'!$J$9:$N$9</c:f>
              <c:strCache>
                <c:ptCount val="5"/>
                <c:pt idx="0">
                  <c:v>bzip2</c:v>
                </c:pt>
                <c:pt idx="1">
                  <c:v>cactusADM</c:v>
                </c:pt>
                <c:pt idx="2">
                  <c:v>hmmer</c:v>
                </c:pt>
                <c:pt idx="3">
                  <c:v>mcf</c:v>
                </c:pt>
                <c:pt idx="4">
                  <c:v>sphinx3</c:v>
                </c:pt>
              </c:strCache>
            </c:strRef>
          </c:cat>
          <c:val>
            <c:numRef>
              <c:f>'[graph Scurve.xlsx]Sheet1'!$I$17:$M$17</c:f>
              <c:numCache>
                <c:formatCode>General</c:formatCode>
                <c:ptCount val="5"/>
                <c:pt idx="0">
                  <c:v>0.90281201891669172</c:v>
                </c:pt>
                <c:pt idx="1">
                  <c:v>0.97804839627669216</c:v>
                </c:pt>
                <c:pt idx="2">
                  <c:v>0.8237556249711222</c:v>
                </c:pt>
                <c:pt idx="3">
                  <c:v>1.0255552328181652</c:v>
                </c:pt>
                <c:pt idx="4">
                  <c:v>1.0355314826425828</c:v>
                </c:pt>
              </c:numCache>
            </c:numRef>
          </c:val>
          <c:smooth val="0"/>
          <c:extLst>
            <c:ext xmlns:c16="http://schemas.microsoft.com/office/drawing/2014/chart" uri="{C3380CC4-5D6E-409C-BE32-E72D297353CC}">
              <c16:uniqueId val="{00000001-5E96-4F5C-9593-4C28333B232C}"/>
            </c:ext>
          </c:extLst>
        </c:ser>
        <c:ser>
          <c:idx val="2"/>
          <c:order val="2"/>
          <c:tx>
            <c:strRef>
              <c:f>'[graph Scurve.xlsx]Sheet1'!$B$12</c:f>
              <c:strCache>
                <c:ptCount val="1"/>
                <c:pt idx="0">
                  <c:v>1024KB/16 way</c:v>
                </c:pt>
              </c:strCache>
            </c:strRef>
          </c:tx>
          <c:spPr>
            <a:ln w="38100" cap="rnd">
              <a:solidFill>
                <a:schemeClr val="accent3"/>
              </a:solidFill>
              <a:prstDash val="sysDot"/>
              <a:round/>
            </a:ln>
            <a:effectLst/>
          </c:spPr>
          <c:marker>
            <c:symbol val="none"/>
          </c:marker>
          <c:cat>
            <c:strRef>
              <c:f>'[graph Scurve.xlsx]Sheet1'!$J$9:$N$9</c:f>
              <c:strCache>
                <c:ptCount val="5"/>
                <c:pt idx="0">
                  <c:v>bzip2</c:v>
                </c:pt>
                <c:pt idx="1">
                  <c:v>cactusADM</c:v>
                </c:pt>
                <c:pt idx="2">
                  <c:v>hmmer</c:v>
                </c:pt>
                <c:pt idx="3">
                  <c:v>mcf</c:v>
                </c:pt>
                <c:pt idx="4">
                  <c:v>sphinx3</c:v>
                </c:pt>
              </c:strCache>
            </c:strRef>
          </c:cat>
          <c:val>
            <c:numRef>
              <c:f>'[graph Scurve.xlsx]Sheet1'!$I$18:$M$18</c:f>
              <c:numCache>
                <c:formatCode>General</c:formatCode>
                <c:ptCount val="5"/>
                <c:pt idx="0">
                  <c:v>1</c:v>
                </c:pt>
                <c:pt idx="1">
                  <c:v>0.99915619378147336</c:v>
                </c:pt>
                <c:pt idx="2">
                  <c:v>1</c:v>
                </c:pt>
                <c:pt idx="3">
                  <c:v>1.1304266291213554</c:v>
                </c:pt>
                <c:pt idx="4">
                  <c:v>1.0482939422605624</c:v>
                </c:pt>
              </c:numCache>
            </c:numRef>
          </c:val>
          <c:smooth val="0"/>
          <c:extLst>
            <c:ext xmlns:c16="http://schemas.microsoft.com/office/drawing/2014/chart" uri="{C3380CC4-5D6E-409C-BE32-E72D297353CC}">
              <c16:uniqueId val="{00000002-5E96-4F5C-9593-4C28333B232C}"/>
            </c:ext>
          </c:extLst>
        </c:ser>
        <c:ser>
          <c:idx val="3"/>
          <c:order val="3"/>
          <c:tx>
            <c:strRef>
              <c:f>'[graph Scurve.xlsx]Sheet1'!$B$13</c:f>
              <c:strCache>
                <c:ptCount val="1"/>
                <c:pt idx="0">
                  <c:v>512KB/8 way</c:v>
                </c:pt>
              </c:strCache>
            </c:strRef>
          </c:tx>
          <c:spPr>
            <a:ln w="38100" cap="rnd">
              <a:solidFill>
                <a:schemeClr val="accent4"/>
              </a:solidFill>
              <a:round/>
            </a:ln>
            <a:effectLst/>
          </c:spPr>
          <c:marker>
            <c:symbol val="none"/>
          </c:marker>
          <c:cat>
            <c:strRef>
              <c:f>'[graph Scurve.xlsx]Sheet1'!$J$9:$N$9</c:f>
              <c:strCache>
                <c:ptCount val="5"/>
                <c:pt idx="0">
                  <c:v>bzip2</c:v>
                </c:pt>
                <c:pt idx="1">
                  <c:v>cactusADM</c:v>
                </c:pt>
                <c:pt idx="2">
                  <c:v>hmmer</c:v>
                </c:pt>
                <c:pt idx="3">
                  <c:v>mcf</c:v>
                </c:pt>
                <c:pt idx="4">
                  <c:v>sphinx3</c:v>
                </c:pt>
              </c:strCache>
            </c:strRef>
          </c:cat>
          <c:val>
            <c:numRef>
              <c:f>'[graph Scurve.xlsx]Sheet1'!$I$19:$M$19</c:f>
              <c:numCache>
                <c:formatCode>General</c:formatCode>
                <c:ptCount val="5"/>
                <c:pt idx="0">
                  <c:v>0.99842194649348626</c:v>
                </c:pt>
                <c:pt idx="1">
                  <c:v>0.98810810293790707</c:v>
                </c:pt>
                <c:pt idx="2">
                  <c:v>0.99968177822852522</c:v>
                </c:pt>
                <c:pt idx="3">
                  <c:v>1.0657929228128729</c:v>
                </c:pt>
                <c:pt idx="4">
                  <c:v>1.0907377591293714</c:v>
                </c:pt>
              </c:numCache>
            </c:numRef>
          </c:val>
          <c:smooth val="0"/>
          <c:extLst>
            <c:ext xmlns:c16="http://schemas.microsoft.com/office/drawing/2014/chart" uri="{C3380CC4-5D6E-409C-BE32-E72D297353CC}">
              <c16:uniqueId val="{00000003-5E96-4F5C-9593-4C28333B232C}"/>
            </c:ext>
          </c:extLst>
        </c:ser>
        <c:dLbls>
          <c:showLegendKey val="0"/>
          <c:showVal val="0"/>
          <c:showCatName val="0"/>
          <c:showSerName val="0"/>
          <c:showPercent val="0"/>
          <c:showBubbleSize val="0"/>
        </c:dLbls>
        <c:smooth val="0"/>
        <c:axId val="712941968"/>
        <c:axId val="712951888"/>
      </c:lineChart>
      <c:catAx>
        <c:axId val="71294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712951888"/>
        <c:crosses val="autoZero"/>
        <c:auto val="1"/>
        <c:lblAlgn val="ctr"/>
        <c:lblOffset val="100"/>
        <c:noMultiLvlLbl val="0"/>
      </c:catAx>
      <c:valAx>
        <c:axId val="7129518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Miss Rate(LRU)/Miss Rate(SRRIP)</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29419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SRRIP (No prefetcher)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 cpi.xlsx]Sheet1'!$J$2</c:f>
              <c:strCache>
                <c:ptCount val="1"/>
                <c:pt idx="0">
                  <c:v>bzip2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cpi.xlsx]Sheet1'!$I$3:$I$6</c:f>
              <c:strCache>
                <c:ptCount val="4"/>
                <c:pt idx="0">
                  <c:v>128KB/8 way</c:v>
                </c:pt>
                <c:pt idx="1">
                  <c:v>256KB/16 way</c:v>
                </c:pt>
                <c:pt idx="2">
                  <c:v>512KB/8 way</c:v>
                </c:pt>
                <c:pt idx="3">
                  <c:v>1024KB/16 way</c:v>
                </c:pt>
              </c:strCache>
            </c:strRef>
          </c:cat>
          <c:val>
            <c:numRef>
              <c:f>'[graph cpi.xlsx]Sheet1'!$J$3:$J$6</c:f>
              <c:numCache>
                <c:formatCode>0.00</c:formatCode>
                <c:ptCount val="4"/>
                <c:pt idx="0">
                  <c:v>1.3185767418730616</c:v>
                </c:pt>
                <c:pt idx="1">
                  <c:v>1.1875889326046405</c:v>
                </c:pt>
                <c:pt idx="2">
                  <c:v>1.1541707180916887</c:v>
                </c:pt>
                <c:pt idx="3">
                  <c:v>1.1537892586206848</c:v>
                </c:pt>
              </c:numCache>
            </c:numRef>
          </c:val>
          <c:extLst>
            <c:ext xmlns:c16="http://schemas.microsoft.com/office/drawing/2014/chart" uri="{C3380CC4-5D6E-409C-BE32-E72D297353CC}">
              <c16:uniqueId val="{00000000-A28F-4437-B940-AD5B8F3067F2}"/>
            </c:ext>
          </c:extLst>
        </c:ser>
        <c:ser>
          <c:idx val="1"/>
          <c:order val="1"/>
          <c:tx>
            <c:strRef>
              <c:f>'[graph cpi.xlsx]Sheet1'!$K$2</c:f>
              <c:strCache>
                <c:ptCount val="1"/>
                <c:pt idx="0">
                  <c:v>cactusADM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cpi.xlsx]Sheet1'!$I$3:$I$6</c:f>
              <c:strCache>
                <c:ptCount val="4"/>
                <c:pt idx="0">
                  <c:v>128KB/8 way</c:v>
                </c:pt>
                <c:pt idx="1">
                  <c:v>256KB/16 way</c:v>
                </c:pt>
                <c:pt idx="2">
                  <c:v>512KB/8 way</c:v>
                </c:pt>
                <c:pt idx="3">
                  <c:v>1024KB/16 way</c:v>
                </c:pt>
              </c:strCache>
            </c:strRef>
          </c:cat>
          <c:val>
            <c:numRef>
              <c:f>'[graph cpi.xlsx]Sheet1'!$K$3:$K$6</c:f>
              <c:numCache>
                <c:formatCode>0.00</c:formatCode>
                <c:ptCount val="4"/>
                <c:pt idx="0">
                  <c:v>2.3596007107575292</c:v>
                </c:pt>
                <c:pt idx="1">
                  <c:v>2.3296609978921703</c:v>
                </c:pt>
                <c:pt idx="2">
                  <c:v>2.2961456425663842</c:v>
                </c:pt>
                <c:pt idx="3">
                  <c:v>2.2597501192307661</c:v>
                </c:pt>
              </c:numCache>
            </c:numRef>
          </c:val>
          <c:extLst>
            <c:ext xmlns:c16="http://schemas.microsoft.com/office/drawing/2014/chart" uri="{C3380CC4-5D6E-409C-BE32-E72D297353CC}">
              <c16:uniqueId val="{00000001-A28F-4437-B940-AD5B8F3067F2}"/>
            </c:ext>
          </c:extLst>
        </c:ser>
        <c:ser>
          <c:idx val="2"/>
          <c:order val="2"/>
          <c:tx>
            <c:strRef>
              <c:f>'[graph cpi.xlsx]Sheet1'!$L$2</c:f>
              <c:strCache>
                <c:ptCount val="1"/>
                <c:pt idx="0">
                  <c:v>hmmer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cpi.xlsx]Sheet1'!$I$3:$I$6</c:f>
              <c:strCache>
                <c:ptCount val="4"/>
                <c:pt idx="0">
                  <c:v>128KB/8 way</c:v>
                </c:pt>
                <c:pt idx="1">
                  <c:v>256KB/16 way</c:v>
                </c:pt>
                <c:pt idx="2">
                  <c:v>512KB/8 way</c:v>
                </c:pt>
                <c:pt idx="3">
                  <c:v>1024KB/16 way</c:v>
                </c:pt>
              </c:strCache>
            </c:strRef>
          </c:cat>
          <c:val>
            <c:numRef>
              <c:f>'[graph cpi.xlsx]Sheet1'!$L$3:$L$6</c:f>
              <c:numCache>
                <c:formatCode>0.00</c:formatCode>
                <c:ptCount val="4"/>
                <c:pt idx="0">
                  <c:v>1.0555108876987427</c:v>
                </c:pt>
                <c:pt idx="1">
                  <c:v>0.97926513444443253</c:v>
                </c:pt>
                <c:pt idx="2">
                  <c:v>0.95514505903870717</c:v>
                </c:pt>
                <c:pt idx="3">
                  <c:v>0.95150723367284429</c:v>
                </c:pt>
              </c:numCache>
            </c:numRef>
          </c:val>
          <c:extLst>
            <c:ext xmlns:c16="http://schemas.microsoft.com/office/drawing/2014/chart" uri="{C3380CC4-5D6E-409C-BE32-E72D297353CC}">
              <c16:uniqueId val="{00000002-A28F-4437-B940-AD5B8F3067F2}"/>
            </c:ext>
          </c:extLst>
        </c:ser>
        <c:ser>
          <c:idx val="3"/>
          <c:order val="3"/>
          <c:tx>
            <c:strRef>
              <c:f>'[graph cpi.xlsx]Sheet1'!$M$2</c:f>
              <c:strCache>
                <c:ptCount val="1"/>
                <c:pt idx="0">
                  <c:v>mcf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cpi.xlsx]Sheet1'!$I$3:$I$6</c:f>
              <c:strCache>
                <c:ptCount val="4"/>
                <c:pt idx="0">
                  <c:v>128KB/8 way</c:v>
                </c:pt>
                <c:pt idx="1">
                  <c:v>256KB/16 way</c:v>
                </c:pt>
                <c:pt idx="2">
                  <c:v>512KB/8 way</c:v>
                </c:pt>
                <c:pt idx="3">
                  <c:v>1024KB/16 way</c:v>
                </c:pt>
              </c:strCache>
            </c:strRef>
          </c:cat>
          <c:val>
            <c:numRef>
              <c:f>'[graph cpi.xlsx]Sheet1'!$M$3:$M$6</c:f>
              <c:numCache>
                <c:formatCode>0.00</c:formatCode>
                <c:ptCount val="4"/>
                <c:pt idx="0">
                  <c:v>7.5498988231626196</c:v>
                </c:pt>
                <c:pt idx="1">
                  <c:v>6.9525714659126026</c:v>
                </c:pt>
                <c:pt idx="2">
                  <c:v>6.5269185737208693</c:v>
                </c:pt>
                <c:pt idx="3">
                  <c:v>4.7900029047565313</c:v>
                </c:pt>
              </c:numCache>
            </c:numRef>
          </c:val>
          <c:extLst>
            <c:ext xmlns:c16="http://schemas.microsoft.com/office/drawing/2014/chart" uri="{C3380CC4-5D6E-409C-BE32-E72D297353CC}">
              <c16:uniqueId val="{00000003-A28F-4437-B940-AD5B8F3067F2}"/>
            </c:ext>
          </c:extLst>
        </c:ser>
        <c:ser>
          <c:idx val="4"/>
          <c:order val="4"/>
          <c:tx>
            <c:strRef>
              <c:f>'[graph cpi.xlsx]Sheet1'!$N$2</c:f>
              <c:strCache>
                <c:ptCount val="1"/>
                <c:pt idx="0">
                  <c:v>sphinx3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 cpi.xlsx]Sheet1'!$I$3:$I$6</c:f>
              <c:strCache>
                <c:ptCount val="4"/>
                <c:pt idx="0">
                  <c:v>128KB/8 way</c:v>
                </c:pt>
                <c:pt idx="1">
                  <c:v>256KB/16 way</c:v>
                </c:pt>
                <c:pt idx="2">
                  <c:v>512KB/8 way</c:v>
                </c:pt>
                <c:pt idx="3">
                  <c:v>1024KB/16 way</c:v>
                </c:pt>
              </c:strCache>
            </c:strRef>
          </c:cat>
          <c:val>
            <c:numRef>
              <c:f>'[graph cpi.xlsx]Sheet1'!$N$3:$N$6</c:f>
              <c:numCache>
                <c:formatCode>0.00</c:formatCode>
                <c:ptCount val="4"/>
                <c:pt idx="0">
                  <c:v>1.7630017352157703</c:v>
                </c:pt>
                <c:pt idx="1">
                  <c:v>1.6878378098721902</c:v>
                </c:pt>
                <c:pt idx="2">
                  <c:v>1.2945903917762358</c:v>
                </c:pt>
                <c:pt idx="3">
                  <c:v>1.145150736212593</c:v>
                </c:pt>
              </c:numCache>
            </c:numRef>
          </c:val>
          <c:extLst>
            <c:ext xmlns:c16="http://schemas.microsoft.com/office/drawing/2014/chart" uri="{C3380CC4-5D6E-409C-BE32-E72D297353CC}">
              <c16:uniqueId val="{00000004-A28F-4437-B940-AD5B8F3067F2}"/>
            </c:ext>
          </c:extLst>
        </c:ser>
        <c:dLbls>
          <c:dLblPos val="outEnd"/>
          <c:showLegendKey val="0"/>
          <c:showVal val="1"/>
          <c:showCatName val="0"/>
          <c:showSerName val="0"/>
          <c:showPercent val="0"/>
          <c:showBubbleSize val="0"/>
        </c:dLbls>
        <c:gapWidth val="219"/>
        <c:overlap val="-27"/>
        <c:axId val="645409848"/>
        <c:axId val="631234352"/>
      </c:barChart>
      <c:catAx>
        <c:axId val="645409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234352"/>
        <c:crosses val="autoZero"/>
        <c:auto val="1"/>
        <c:lblAlgn val="ctr"/>
        <c:lblOffset val="100"/>
        <c:noMultiLvlLbl val="0"/>
      </c:catAx>
      <c:valAx>
        <c:axId val="631234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CPI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09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689C5-4F07-4FD6-9116-466884069B02}" type="datetimeFigureOut">
              <a:rPr lang="en-US" smtClean="0"/>
              <a:t>12/6/2018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81FA6-9AB3-4932-93D4-CEFB6381CCA0}" type="slidenum">
              <a:rPr lang="en-US" smtClean="0"/>
              <a:t>‹#›</a:t>
            </a:fld>
            <a:endParaRPr lang="en-US"/>
          </a:p>
        </p:txBody>
      </p:sp>
    </p:spTree>
    <p:extLst>
      <p:ext uri="{BB962C8B-B14F-4D97-AF65-F5344CB8AC3E}">
        <p14:creationId xmlns:p14="http://schemas.microsoft.com/office/powerpoint/2010/main" val="174595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4CC38-084A-4D67-9D2E-366CDA23EC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C88E985-497E-4CC2-A1C0-F8E8CC375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2ECDE23D-0F4D-4BA5-A913-2B156F8454F8}"/>
              </a:ext>
            </a:extLst>
          </p:cNvPr>
          <p:cNvSpPr>
            <a:spLocks noGrp="1"/>
          </p:cNvSpPr>
          <p:nvPr>
            <p:ph type="dt" sz="half" idx="10"/>
          </p:nvPr>
        </p:nvSpPr>
        <p:spPr/>
        <p:txBody>
          <a:bodyPr/>
          <a:lstStyle/>
          <a:p>
            <a:fld id="{1D677B2B-4561-4C8F-8724-608D426D1E58}" type="datetime1">
              <a:rPr lang="en-US" smtClean="0"/>
              <a:t>12/6/2018</a:t>
            </a:fld>
            <a:endParaRPr lang="en-US"/>
          </a:p>
        </p:txBody>
      </p:sp>
      <p:sp>
        <p:nvSpPr>
          <p:cNvPr id="5" name="页脚占位符 4">
            <a:extLst>
              <a:ext uri="{FF2B5EF4-FFF2-40B4-BE49-F238E27FC236}">
                <a16:creationId xmlns:a16="http://schemas.microsoft.com/office/drawing/2014/main" id="{076BDC1F-310D-4128-8585-E8CE4FB0422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56CEC8B-1D0E-4C1E-AD16-86F4F560342D}"/>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4256554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A06D0-57DE-4B64-9D0A-76D32DDC4F46}"/>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2382E2D-3BAD-4BA3-8993-B5948ADA23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B354401-D373-4F0C-B104-9B751049C39E}"/>
              </a:ext>
            </a:extLst>
          </p:cNvPr>
          <p:cNvSpPr>
            <a:spLocks noGrp="1"/>
          </p:cNvSpPr>
          <p:nvPr>
            <p:ph type="dt" sz="half" idx="10"/>
          </p:nvPr>
        </p:nvSpPr>
        <p:spPr/>
        <p:txBody>
          <a:bodyPr/>
          <a:lstStyle/>
          <a:p>
            <a:fld id="{6F550933-1639-4F97-BB5B-C273BAA76807}" type="datetime1">
              <a:rPr lang="en-US" smtClean="0"/>
              <a:t>12/6/2018</a:t>
            </a:fld>
            <a:endParaRPr lang="en-US"/>
          </a:p>
        </p:txBody>
      </p:sp>
      <p:sp>
        <p:nvSpPr>
          <p:cNvPr id="5" name="页脚占位符 4">
            <a:extLst>
              <a:ext uri="{FF2B5EF4-FFF2-40B4-BE49-F238E27FC236}">
                <a16:creationId xmlns:a16="http://schemas.microsoft.com/office/drawing/2014/main" id="{4387B3B1-C084-46A5-985A-B8B41ECA92F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1A8E64A-130F-4F08-B100-7A7139B8A2CD}"/>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368439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53C567E-E688-4009-8C8F-F903CED113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981B49C-B7A5-47D4-B601-D7BAEDB3B31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D1B581E-5401-4DCC-939E-FDCEAA924436}"/>
              </a:ext>
            </a:extLst>
          </p:cNvPr>
          <p:cNvSpPr>
            <a:spLocks noGrp="1"/>
          </p:cNvSpPr>
          <p:nvPr>
            <p:ph type="dt" sz="half" idx="10"/>
          </p:nvPr>
        </p:nvSpPr>
        <p:spPr/>
        <p:txBody>
          <a:bodyPr/>
          <a:lstStyle/>
          <a:p>
            <a:fld id="{45664D69-F009-496B-91AC-CCCA961E9B6C}" type="datetime1">
              <a:rPr lang="en-US" smtClean="0"/>
              <a:t>12/6/2018</a:t>
            </a:fld>
            <a:endParaRPr lang="en-US"/>
          </a:p>
        </p:txBody>
      </p:sp>
      <p:sp>
        <p:nvSpPr>
          <p:cNvPr id="5" name="页脚占位符 4">
            <a:extLst>
              <a:ext uri="{FF2B5EF4-FFF2-40B4-BE49-F238E27FC236}">
                <a16:creationId xmlns:a16="http://schemas.microsoft.com/office/drawing/2014/main" id="{A77E4BDC-A153-408E-AA9D-522EE9889D2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280F059-EDD3-40CD-98FB-E569EFA71968}"/>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105501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10D83-EF5F-44C8-A6BC-534AEE5A152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6166B3-1696-45F6-891D-A7A0CD866F9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D669BBC1-E61B-4A1F-9B30-D2FF1E1DF86A}"/>
              </a:ext>
            </a:extLst>
          </p:cNvPr>
          <p:cNvSpPr>
            <a:spLocks noGrp="1"/>
          </p:cNvSpPr>
          <p:nvPr>
            <p:ph type="dt" sz="half" idx="10"/>
          </p:nvPr>
        </p:nvSpPr>
        <p:spPr/>
        <p:txBody>
          <a:bodyPr/>
          <a:lstStyle/>
          <a:p>
            <a:fld id="{958197F3-E131-4FCA-A301-76F120A8C060}" type="datetime1">
              <a:rPr lang="en-US" smtClean="0"/>
              <a:t>12/6/2018</a:t>
            </a:fld>
            <a:endParaRPr lang="en-US"/>
          </a:p>
        </p:txBody>
      </p:sp>
      <p:sp>
        <p:nvSpPr>
          <p:cNvPr id="5" name="页脚占位符 4">
            <a:extLst>
              <a:ext uri="{FF2B5EF4-FFF2-40B4-BE49-F238E27FC236}">
                <a16:creationId xmlns:a16="http://schemas.microsoft.com/office/drawing/2014/main" id="{DA48230F-481D-49DA-A4F0-89445968F1A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506EF0-EBC3-4765-B35C-60ABA570D5BD}"/>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143162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6A8CD-1426-4D4A-8F71-9F19B58F1F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D43E9D5-41C4-403F-A875-A3C124E1A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B6C613D-4BFD-4648-AE2D-AD179A38D7E4}"/>
              </a:ext>
            </a:extLst>
          </p:cNvPr>
          <p:cNvSpPr>
            <a:spLocks noGrp="1"/>
          </p:cNvSpPr>
          <p:nvPr>
            <p:ph type="dt" sz="half" idx="10"/>
          </p:nvPr>
        </p:nvSpPr>
        <p:spPr/>
        <p:txBody>
          <a:bodyPr/>
          <a:lstStyle/>
          <a:p>
            <a:fld id="{ACF0901A-6D60-4943-B38E-27EB5D01DB15}" type="datetime1">
              <a:rPr lang="en-US" smtClean="0"/>
              <a:t>12/6/2018</a:t>
            </a:fld>
            <a:endParaRPr lang="en-US"/>
          </a:p>
        </p:txBody>
      </p:sp>
      <p:sp>
        <p:nvSpPr>
          <p:cNvPr id="5" name="页脚占位符 4">
            <a:extLst>
              <a:ext uri="{FF2B5EF4-FFF2-40B4-BE49-F238E27FC236}">
                <a16:creationId xmlns:a16="http://schemas.microsoft.com/office/drawing/2014/main" id="{7A10E2A4-1096-4DA1-BF11-70D792B8432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CEA619D-36FB-412D-8479-E96E0B4FCCAA}"/>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415276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5B31B-C339-421C-B375-93EE7C59DA2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44E3840-0C5A-450D-AB44-5E18C144BFC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82EC1BAF-021C-4D02-9A4C-14567F03FC0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5962C84-86A5-470C-BF8F-A2F96053C555}"/>
              </a:ext>
            </a:extLst>
          </p:cNvPr>
          <p:cNvSpPr>
            <a:spLocks noGrp="1"/>
          </p:cNvSpPr>
          <p:nvPr>
            <p:ph type="dt" sz="half" idx="10"/>
          </p:nvPr>
        </p:nvSpPr>
        <p:spPr/>
        <p:txBody>
          <a:bodyPr/>
          <a:lstStyle/>
          <a:p>
            <a:fld id="{7906C147-5028-4526-B0D6-0A3A0E38AA08}" type="datetime1">
              <a:rPr lang="en-US" smtClean="0"/>
              <a:t>12/6/2018</a:t>
            </a:fld>
            <a:endParaRPr lang="en-US"/>
          </a:p>
        </p:txBody>
      </p:sp>
      <p:sp>
        <p:nvSpPr>
          <p:cNvPr id="6" name="页脚占位符 5">
            <a:extLst>
              <a:ext uri="{FF2B5EF4-FFF2-40B4-BE49-F238E27FC236}">
                <a16:creationId xmlns:a16="http://schemas.microsoft.com/office/drawing/2014/main" id="{8AD3119D-8E31-4207-8A68-1B72EA06F7C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2ABCAB5-C6BE-4002-9464-FA78656DD905}"/>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46960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E2D2-2D82-4FC5-9CFC-FF2DBF627EF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41F3927-8C28-4334-86D9-6C55EF580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7A0F68A-8233-4F3B-A329-246F6923ACC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ED478F57-B7DE-4E3D-9B89-D3B48918C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226E4F9-0BCD-413A-9885-E697C8537AC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3D12C0F8-D768-451C-BD9B-F204B2509897}"/>
              </a:ext>
            </a:extLst>
          </p:cNvPr>
          <p:cNvSpPr>
            <a:spLocks noGrp="1"/>
          </p:cNvSpPr>
          <p:nvPr>
            <p:ph type="dt" sz="half" idx="10"/>
          </p:nvPr>
        </p:nvSpPr>
        <p:spPr/>
        <p:txBody>
          <a:bodyPr/>
          <a:lstStyle/>
          <a:p>
            <a:fld id="{FC5B6FFF-0AA4-4BE7-836B-05CD80C4696B}" type="datetime1">
              <a:rPr lang="en-US" smtClean="0"/>
              <a:t>12/6/2018</a:t>
            </a:fld>
            <a:endParaRPr lang="en-US"/>
          </a:p>
        </p:txBody>
      </p:sp>
      <p:sp>
        <p:nvSpPr>
          <p:cNvPr id="8" name="页脚占位符 7">
            <a:extLst>
              <a:ext uri="{FF2B5EF4-FFF2-40B4-BE49-F238E27FC236}">
                <a16:creationId xmlns:a16="http://schemas.microsoft.com/office/drawing/2014/main" id="{4FDDD242-8EFF-422C-8745-341C14E2E8C5}"/>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BAE3A110-90F9-4856-9AFE-188AC14978EC}"/>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301337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4F68B-CC31-4E3F-9330-FD046A37076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EF8B2EF-26E2-45B3-A281-15FBA57924F5}"/>
              </a:ext>
            </a:extLst>
          </p:cNvPr>
          <p:cNvSpPr>
            <a:spLocks noGrp="1"/>
          </p:cNvSpPr>
          <p:nvPr>
            <p:ph type="dt" sz="half" idx="10"/>
          </p:nvPr>
        </p:nvSpPr>
        <p:spPr/>
        <p:txBody>
          <a:bodyPr/>
          <a:lstStyle/>
          <a:p>
            <a:fld id="{DAA4F7E9-6231-41DE-82F6-F095263E29B6}" type="datetime1">
              <a:rPr lang="en-US" smtClean="0"/>
              <a:t>12/6/2018</a:t>
            </a:fld>
            <a:endParaRPr lang="en-US"/>
          </a:p>
        </p:txBody>
      </p:sp>
      <p:sp>
        <p:nvSpPr>
          <p:cNvPr id="4" name="页脚占位符 3">
            <a:extLst>
              <a:ext uri="{FF2B5EF4-FFF2-40B4-BE49-F238E27FC236}">
                <a16:creationId xmlns:a16="http://schemas.microsoft.com/office/drawing/2014/main" id="{9444272F-40E1-49BC-B299-4ECB1C619A2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B3D523BF-E586-4CC1-B782-B75600099094}"/>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256535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2AB73F-6D81-4C2F-967C-D7685F756984}"/>
              </a:ext>
            </a:extLst>
          </p:cNvPr>
          <p:cNvSpPr>
            <a:spLocks noGrp="1"/>
          </p:cNvSpPr>
          <p:nvPr>
            <p:ph type="dt" sz="half" idx="10"/>
          </p:nvPr>
        </p:nvSpPr>
        <p:spPr/>
        <p:txBody>
          <a:bodyPr/>
          <a:lstStyle/>
          <a:p>
            <a:fld id="{6065BCF4-9A91-4435-8A05-CE0BA364AECD}" type="datetime1">
              <a:rPr lang="en-US" smtClean="0"/>
              <a:t>12/6/2018</a:t>
            </a:fld>
            <a:endParaRPr lang="en-US"/>
          </a:p>
        </p:txBody>
      </p:sp>
      <p:sp>
        <p:nvSpPr>
          <p:cNvPr id="3" name="页脚占位符 2">
            <a:extLst>
              <a:ext uri="{FF2B5EF4-FFF2-40B4-BE49-F238E27FC236}">
                <a16:creationId xmlns:a16="http://schemas.microsoft.com/office/drawing/2014/main" id="{1E34D3F4-900B-4A0F-8BAE-00D103231C9E}"/>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D87029A-292E-44B9-B918-11EB9153CBEA}"/>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24668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697BB-EE08-49D2-9EB0-F68A295680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52199CF-3BFD-4D91-9718-F78A1DA9F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B6250753-1368-4416-A615-CCEF36CBD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B4B1513-9832-494D-883F-ABE037C41B78}"/>
              </a:ext>
            </a:extLst>
          </p:cNvPr>
          <p:cNvSpPr>
            <a:spLocks noGrp="1"/>
          </p:cNvSpPr>
          <p:nvPr>
            <p:ph type="dt" sz="half" idx="10"/>
          </p:nvPr>
        </p:nvSpPr>
        <p:spPr/>
        <p:txBody>
          <a:bodyPr/>
          <a:lstStyle/>
          <a:p>
            <a:fld id="{823FC287-2B01-4CC5-AF04-D742CEACE4DC}" type="datetime1">
              <a:rPr lang="en-US" smtClean="0"/>
              <a:t>12/6/2018</a:t>
            </a:fld>
            <a:endParaRPr lang="en-US"/>
          </a:p>
        </p:txBody>
      </p:sp>
      <p:sp>
        <p:nvSpPr>
          <p:cNvPr id="6" name="页脚占位符 5">
            <a:extLst>
              <a:ext uri="{FF2B5EF4-FFF2-40B4-BE49-F238E27FC236}">
                <a16:creationId xmlns:a16="http://schemas.microsoft.com/office/drawing/2014/main" id="{FF98B772-F2D8-45A1-B479-D76284D167FB}"/>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452DFB4-8064-44F8-BED4-BA30CBA0057C}"/>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213364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CB65F-D708-4640-B379-A801C1C889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5A8222A-3DA0-4754-B1A7-EAFC87152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0BEB4B0F-9B6B-447C-9EE8-A106310D3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FE9F2A-BE79-4E36-B715-A2493D6C39C0}"/>
              </a:ext>
            </a:extLst>
          </p:cNvPr>
          <p:cNvSpPr>
            <a:spLocks noGrp="1"/>
          </p:cNvSpPr>
          <p:nvPr>
            <p:ph type="dt" sz="half" idx="10"/>
          </p:nvPr>
        </p:nvSpPr>
        <p:spPr/>
        <p:txBody>
          <a:bodyPr/>
          <a:lstStyle/>
          <a:p>
            <a:fld id="{080A8F2C-34A1-4976-9F27-0360F54C5DF4}" type="datetime1">
              <a:rPr lang="en-US" smtClean="0"/>
              <a:t>12/6/2018</a:t>
            </a:fld>
            <a:endParaRPr lang="en-US"/>
          </a:p>
        </p:txBody>
      </p:sp>
      <p:sp>
        <p:nvSpPr>
          <p:cNvPr id="6" name="页脚占位符 5">
            <a:extLst>
              <a:ext uri="{FF2B5EF4-FFF2-40B4-BE49-F238E27FC236}">
                <a16:creationId xmlns:a16="http://schemas.microsoft.com/office/drawing/2014/main" id="{5B0BBE29-8DC2-49BE-988C-86289F1FBE7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713B004-DF6B-470A-851A-A2DD98675E23}"/>
              </a:ext>
            </a:extLst>
          </p:cNvPr>
          <p:cNvSpPr>
            <a:spLocks noGrp="1"/>
          </p:cNvSpPr>
          <p:nvPr>
            <p:ph type="sldNum" sz="quarter" idx="12"/>
          </p:nvPr>
        </p:nvSpPr>
        <p:spPr/>
        <p:txBody>
          <a:bodyPr/>
          <a:lstStyle/>
          <a:p>
            <a:fld id="{CDB84AB8-1146-473A-8E23-D3D1DE271AF1}" type="slidenum">
              <a:rPr lang="en-US" smtClean="0"/>
              <a:t>‹#›</a:t>
            </a:fld>
            <a:endParaRPr lang="en-US"/>
          </a:p>
        </p:txBody>
      </p:sp>
    </p:spTree>
    <p:extLst>
      <p:ext uri="{BB962C8B-B14F-4D97-AF65-F5344CB8AC3E}">
        <p14:creationId xmlns:p14="http://schemas.microsoft.com/office/powerpoint/2010/main" val="167454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B23CC4-D320-473E-BC93-B6F1778D2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E7B7B78-A733-462B-AF90-E01410E44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19E6C06D-B668-4F83-A95B-BC341C340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4FF48-83B9-4C08-8ACA-358E18BBBE78}" type="datetime1">
              <a:rPr lang="en-US" smtClean="0"/>
              <a:t>12/6/2018</a:t>
            </a:fld>
            <a:endParaRPr lang="en-US"/>
          </a:p>
        </p:txBody>
      </p:sp>
      <p:sp>
        <p:nvSpPr>
          <p:cNvPr id="5" name="页脚占位符 4">
            <a:extLst>
              <a:ext uri="{FF2B5EF4-FFF2-40B4-BE49-F238E27FC236}">
                <a16:creationId xmlns:a16="http://schemas.microsoft.com/office/drawing/2014/main" id="{4EDFFFF7-51AD-42B4-8494-E1910AC15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5A84ED6-FE1D-4E59-95D4-EFBAEB080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84AB8-1146-473A-8E23-D3D1DE271AF1}" type="slidenum">
              <a:rPr lang="en-US" smtClean="0"/>
              <a:t>‹#›</a:t>
            </a:fld>
            <a:endParaRPr lang="en-US"/>
          </a:p>
        </p:txBody>
      </p:sp>
      <p:pic>
        <p:nvPicPr>
          <p:cNvPr id="7" name="图片 6"/>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flipV="1">
            <a:off x="11607800" y="133985"/>
            <a:ext cx="462280" cy="462280"/>
          </a:xfrm>
          <a:prstGeom prst="rect">
            <a:avLst/>
          </a:prstGeom>
        </p:spPr>
      </p:pic>
      <p:sp>
        <p:nvSpPr>
          <p:cNvPr id="8" name="文本框 7"/>
          <p:cNvSpPr txBox="1"/>
          <p:nvPr userDrawn="1"/>
        </p:nvSpPr>
        <p:spPr>
          <a:xfrm>
            <a:off x="8382000" y="121543"/>
            <a:ext cx="3362960" cy="307777"/>
          </a:xfrm>
          <a:prstGeom prst="rect">
            <a:avLst/>
          </a:prstGeom>
          <a:noFill/>
        </p:spPr>
        <p:txBody>
          <a:bodyPr wrap="square" rtlCol="0">
            <a:spAutoFit/>
          </a:bodyPr>
          <a:lstStyle/>
          <a:p>
            <a:r>
              <a:rPr lang="en-US" sz="1400" dirty="0" smtClean="0">
                <a:solidFill>
                  <a:schemeClr val="bg1">
                    <a:lumMod val="65000"/>
                  </a:schemeClr>
                </a:solidFill>
              </a:rPr>
              <a:t>EE382N.1 Computer Architecture Fall 2018</a:t>
            </a:r>
            <a:endParaRPr lang="en-US" sz="1400" dirty="0">
              <a:solidFill>
                <a:schemeClr val="bg1">
                  <a:lumMod val="65000"/>
                </a:schemeClr>
              </a:solidFill>
            </a:endParaRPr>
          </a:p>
        </p:txBody>
      </p:sp>
    </p:spTree>
    <p:extLst>
      <p:ext uri="{BB962C8B-B14F-4D97-AF65-F5344CB8AC3E}">
        <p14:creationId xmlns:p14="http://schemas.microsoft.com/office/powerpoint/2010/main" val="208106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BD17-CA1F-4A2D-B752-508BA79DFDC7}"/>
              </a:ext>
            </a:extLst>
          </p:cNvPr>
          <p:cNvSpPr>
            <a:spLocks noGrp="1"/>
          </p:cNvSpPr>
          <p:nvPr>
            <p:ph type="ctrTitle"/>
          </p:nvPr>
        </p:nvSpPr>
        <p:spPr>
          <a:xfrm>
            <a:off x="2252888" y="1881103"/>
            <a:ext cx="7399112" cy="2031055"/>
          </a:xfrm>
        </p:spPr>
        <p:txBody>
          <a:bodyPr anchor="ctr">
            <a:normAutofit fontScale="90000"/>
          </a:bodyPr>
          <a:lstStyle/>
          <a:p>
            <a:r>
              <a:rPr lang="en-US" dirty="0" smtClean="0">
                <a:solidFill>
                  <a:schemeClr val="tx1">
                    <a:lumMod val="75000"/>
                    <a:lumOff val="25000"/>
                  </a:schemeClr>
                </a:solidFill>
              </a:rPr>
              <a:t>Computer Architecture: G</a:t>
            </a:r>
            <a:r>
              <a:rPr lang="en-US" altLang="zh-CN" dirty="0" smtClean="0">
                <a:solidFill>
                  <a:schemeClr val="tx1">
                    <a:lumMod val="75000"/>
                    <a:lumOff val="25000"/>
                  </a:schemeClr>
                </a:solidFill>
              </a:rPr>
              <a:t>raduate Lab Report</a:t>
            </a:r>
            <a:endParaRPr lang="en-US" dirty="0">
              <a:solidFill>
                <a:schemeClr val="tx1">
                  <a:lumMod val="75000"/>
                  <a:lumOff val="25000"/>
                </a:schemeClr>
              </a:solidFill>
            </a:endParaRPr>
          </a:p>
        </p:txBody>
      </p:sp>
      <p:sp>
        <p:nvSpPr>
          <p:cNvPr id="3" name="副标题 2">
            <a:extLst>
              <a:ext uri="{FF2B5EF4-FFF2-40B4-BE49-F238E27FC236}">
                <a16:creationId xmlns:a16="http://schemas.microsoft.com/office/drawing/2014/main" id="{9883625D-7714-4AFD-8CB6-95FEAAF6E9C4}"/>
              </a:ext>
            </a:extLst>
          </p:cNvPr>
          <p:cNvSpPr>
            <a:spLocks noGrp="1"/>
          </p:cNvSpPr>
          <p:nvPr>
            <p:ph type="subTitle" idx="1"/>
          </p:nvPr>
        </p:nvSpPr>
        <p:spPr>
          <a:xfrm>
            <a:off x="3045368" y="4765598"/>
            <a:ext cx="6105194" cy="682079"/>
          </a:xfrm>
        </p:spPr>
        <p:txBody>
          <a:bodyPr>
            <a:normAutofit/>
          </a:bodyPr>
          <a:lstStyle/>
          <a:p>
            <a:r>
              <a:rPr lang="en-US" sz="1500" dirty="0">
                <a:solidFill>
                  <a:schemeClr val="tx1">
                    <a:lumMod val="75000"/>
                    <a:lumOff val="25000"/>
                  </a:schemeClr>
                </a:solidFill>
              </a:rPr>
              <a:t>Jiaqi Gu </a:t>
            </a:r>
            <a:r>
              <a:rPr lang="en-US" sz="1500" dirty="0" smtClean="0">
                <a:solidFill>
                  <a:schemeClr val="tx1">
                    <a:lumMod val="75000"/>
                    <a:lumOff val="25000"/>
                  </a:schemeClr>
                </a:solidFill>
              </a:rPr>
              <a:t>(jg68999)</a:t>
            </a:r>
            <a:endParaRPr lang="en-US" sz="1500" dirty="0">
              <a:solidFill>
                <a:schemeClr val="tx1">
                  <a:lumMod val="75000"/>
                  <a:lumOff val="25000"/>
                </a:schemeClr>
              </a:solidFill>
            </a:endParaRPr>
          </a:p>
          <a:p>
            <a:r>
              <a:rPr lang="en-US" sz="1500" dirty="0" err="1">
                <a:solidFill>
                  <a:schemeClr val="tx1">
                    <a:lumMod val="75000"/>
                    <a:lumOff val="25000"/>
                  </a:schemeClr>
                </a:solidFill>
              </a:rPr>
              <a:t>Yuesen</a:t>
            </a:r>
            <a:r>
              <a:rPr lang="en-US" sz="1500" dirty="0">
                <a:solidFill>
                  <a:schemeClr val="tx1">
                    <a:lumMod val="75000"/>
                    <a:lumOff val="25000"/>
                  </a:schemeClr>
                </a:solidFill>
              </a:rPr>
              <a:t> Lu (YL33489)</a:t>
            </a:r>
          </a:p>
        </p:txBody>
      </p:sp>
      <p:sp>
        <p:nvSpPr>
          <p:cNvPr id="4" name="灯片编号占位符 3"/>
          <p:cNvSpPr>
            <a:spLocks noGrp="1"/>
          </p:cNvSpPr>
          <p:nvPr>
            <p:ph type="sldNum" sz="quarter" idx="12"/>
          </p:nvPr>
        </p:nvSpPr>
        <p:spPr/>
        <p:txBody>
          <a:bodyPr/>
          <a:lstStyle/>
          <a:p>
            <a:fld id="{CDB84AB8-1146-473A-8E23-D3D1DE271AF1}" type="slidenum">
              <a:rPr lang="en-US" smtClean="0"/>
              <a:t>1</a:t>
            </a:fld>
            <a:endParaRPr lang="en-US"/>
          </a:p>
        </p:txBody>
      </p:sp>
    </p:spTree>
    <p:extLst>
      <p:ext uri="{BB962C8B-B14F-4D97-AF65-F5344CB8AC3E}">
        <p14:creationId xmlns:p14="http://schemas.microsoft.com/office/powerpoint/2010/main" val="1705594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FD11E-4241-4446-9121-9DC4FA523279}"/>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3.3 System Configuration</a:t>
            </a:r>
            <a:endParaRPr lang="en-US" sz="4000" b="1" dirty="0">
              <a:solidFill>
                <a:schemeClr val="tx1">
                  <a:lumMod val="75000"/>
                  <a:lumOff val="25000"/>
                </a:schemeClr>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915216413"/>
              </p:ext>
            </p:extLst>
          </p:nvPr>
        </p:nvGraphicFramePr>
        <p:xfrm>
          <a:off x="2032000" y="2336483"/>
          <a:ext cx="8128000" cy="3337560"/>
        </p:xfrm>
        <a:graphic>
          <a:graphicData uri="http://schemas.openxmlformats.org/drawingml/2006/table">
            <a:tbl>
              <a:tblPr firstRow="1" bandRow="1">
                <a:tableStyleId>{5C22544A-7EE6-4342-B048-85BDC9FD1C3A}</a:tableStyleId>
              </a:tblPr>
              <a:tblGrid>
                <a:gridCol w="3149600">
                  <a:extLst>
                    <a:ext uri="{9D8B030D-6E8A-4147-A177-3AD203B41FA5}">
                      <a16:colId xmlns:a16="http://schemas.microsoft.com/office/drawing/2014/main" val="2392538095"/>
                    </a:ext>
                  </a:extLst>
                </a:gridCol>
                <a:gridCol w="4978400">
                  <a:extLst>
                    <a:ext uri="{9D8B030D-6E8A-4147-A177-3AD203B41FA5}">
                      <a16:colId xmlns:a16="http://schemas.microsoft.com/office/drawing/2014/main" val="2086413727"/>
                    </a:ext>
                  </a:extLst>
                </a:gridCol>
              </a:tblGrid>
              <a:tr h="370840">
                <a:tc>
                  <a:txBody>
                    <a:bodyPr/>
                    <a:lstStyle/>
                    <a:p>
                      <a:pPr algn="ctr"/>
                      <a:r>
                        <a:rPr lang="en-US" dirty="0" smtClean="0"/>
                        <a:t>Configurations</a:t>
                      </a:r>
                      <a:endParaRPr lang="en-US" dirty="0"/>
                    </a:p>
                  </a:txBody>
                  <a:tcPr/>
                </a:tc>
                <a:tc>
                  <a:txBody>
                    <a:bodyPr/>
                    <a:lstStyle/>
                    <a:p>
                      <a:pPr algn="ctr"/>
                      <a:r>
                        <a:rPr lang="en-US" dirty="0" smtClean="0"/>
                        <a:t>Options</a:t>
                      </a:r>
                      <a:endParaRPr lang="en-US" dirty="0"/>
                    </a:p>
                  </a:txBody>
                  <a:tcPr/>
                </a:tc>
                <a:extLst>
                  <a:ext uri="{0D108BD9-81ED-4DB2-BD59-A6C34878D82A}">
                    <a16:rowId xmlns:a16="http://schemas.microsoft.com/office/drawing/2014/main" val="577270211"/>
                  </a:ext>
                </a:extLst>
              </a:tr>
              <a:tr h="370840">
                <a:tc>
                  <a:txBody>
                    <a:bodyPr/>
                    <a:lstStyle/>
                    <a:p>
                      <a:pPr algn="ctr"/>
                      <a:r>
                        <a:rPr lang="en-US" dirty="0" smtClean="0"/>
                        <a:t>Branch Prediction</a:t>
                      </a:r>
                      <a:endParaRPr lang="en-US" dirty="0"/>
                    </a:p>
                  </a:txBody>
                  <a:tcPr/>
                </a:tc>
                <a:tc>
                  <a:txBody>
                    <a:bodyPr/>
                    <a:lstStyle/>
                    <a:p>
                      <a:pPr algn="ctr"/>
                      <a:r>
                        <a:rPr lang="en-US" dirty="0" smtClean="0"/>
                        <a:t>Bimodal</a:t>
                      </a:r>
                      <a:endParaRPr lang="en-US" dirty="0"/>
                    </a:p>
                  </a:txBody>
                  <a:tcPr/>
                </a:tc>
                <a:extLst>
                  <a:ext uri="{0D108BD9-81ED-4DB2-BD59-A6C34878D82A}">
                    <a16:rowId xmlns:a16="http://schemas.microsoft.com/office/drawing/2014/main" val="2875112774"/>
                  </a:ext>
                </a:extLst>
              </a:tr>
              <a:tr h="370840">
                <a:tc>
                  <a:txBody>
                    <a:bodyPr/>
                    <a:lstStyle/>
                    <a:p>
                      <a:pPr algn="ctr"/>
                      <a:r>
                        <a:rPr lang="en-US" dirty="0" smtClean="0"/>
                        <a:t>L1 Data Cache </a:t>
                      </a:r>
                      <a:r>
                        <a:rPr lang="en-US" dirty="0" err="1" smtClean="0"/>
                        <a:t>Prefetcher</a:t>
                      </a:r>
                      <a:endParaRPr lang="en-US" dirty="0"/>
                    </a:p>
                  </a:txBody>
                  <a:tcPr/>
                </a:tc>
                <a:tc>
                  <a:txBody>
                    <a:bodyPr/>
                    <a:lstStyle/>
                    <a:p>
                      <a:r>
                        <a:rPr lang="en-US" dirty="0" smtClean="0"/>
                        <a:t>                   No                            </a:t>
                      </a:r>
                      <a:r>
                        <a:rPr lang="en-US" dirty="0" err="1" smtClean="0"/>
                        <a:t>Next_Line</a:t>
                      </a:r>
                      <a:endParaRPr lang="en-US" dirty="0"/>
                    </a:p>
                  </a:txBody>
                  <a:tcPr/>
                </a:tc>
                <a:extLst>
                  <a:ext uri="{0D108BD9-81ED-4DB2-BD59-A6C34878D82A}">
                    <a16:rowId xmlns:a16="http://schemas.microsoft.com/office/drawing/2014/main" val="1816933928"/>
                  </a:ext>
                </a:extLst>
              </a:tr>
              <a:tr h="370840">
                <a:tc>
                  <a:txBody>
                    <a:bodyPr/>
                    <a:lstStyle/>
                    <a:p>
                      <a:pPr algn="ctr"/>
                      <a:r>
                        <a:rPr lang="en-US" dirty="0" smtClean="0"/>
                        <a:t>L2 Coherent Cache </a:t>
                      </a:r>
                      <a:r>
                        <a:rPr lang="en-US" dirty="0" err="1" smtClean="0"/>
                        <a:t>Prefetcher</a:t>
                      </a:r>
                      <a:endParaRPr lang="en-US" dirty="0"/>
                    </a:p>
                  </a:txBody>
                  <a:tcPr/>
                </a:tc>
                <a:tc>
                  <a:txBody>
                    <a:bodyPr/>
                    <a:lstStyle/>
                    <a:p>
                      <a:r>
                        <a:rPr lang="en-US" dirty="0" smtClean="0"/>
                        <a:t>                   No</a:t>
                      </a:r>
                      <a:r>
                        <a:rPr lang="en-US" baseline="0" dirty="0" smtClean="0"/>
                        <a:t>                            </a:t>
                      </a:r>
                      <a:r>
                        <a:rPr lang="en-US" dirty="0" err="1" smtClean="0"/>
                        <a:t>Lp_Stride</a:t>
                      </a:r>
                      <a:endParaRPr lang="en-US" dirty="0"/>
                    </a:p>
                  </a:txBody>
                  <a:tcPr/>
                </a:tc>
                <a:extLst>
                  <a:ext uri="{0D108BD9-81ED-4DB2-BD59-A6C34878D82A}">
                    <a16:rowId xmlns:a16="http://schemas.microsoft.com/office/drawing/2014/main" val="1008054922"/>
                  </a:ext>
                </a:extLst>
              </a:tr>
              <a:tr h="370840">
                <a:tc>
                  <a:txBody>
                    <a:bodyPr/>
                    <a:lstStyle/>
                    <a:p>
                      <a:pPr algn="ctr"/>
                      <a:r>
                        <a:rPr lang="en-US" dirty="0" smtClean="0"/>
                        <a:t>LLC Replacement Policy</a:t>
                      </a:r>
                      <a:endParaRPr lang="en-US" dirty="0"/>
                    </a:p>
                  </a:txBody>
                  <a:tcPr/>
                </a:tc>
                <a:tc>
                  <a:txBody>
                    <a:bodyPr/>
                    <a:lstStyle/>
                    <a:p>
                      <a:r>
                        <a:rPr lang="en-US" dirty="0" smtClean="0"/>
                        <a:t>                   LRU           SRRIP</a:t>
                      </a:r>
                      <a:r>
                        <a:rPr lang="en-US" baseline="0" dirty="0" smtClean="0"/>
                        <a:t>           </a:t>
                      </a:r>
                      <a:r>
                        <a:rPr lang="en-US" dirty="0" smtClean="0"/>
                        <a:t>DRRIP</a:t>
                      </a:r>
                      <a:endParaRPr lang="en-US" dirty="0"/>
                    </a:p>
                  </a:txBody>
                  <a:tcPr/>
                </a:tc>
                <a:extLst>
                  <a:ext uri="{0D108BD9-81ED-4DB2-BD59-A6C34878D82A}">
                    <a16:rowId xmlns:a16="http://schemas.microsoft.com/office/drawing/2014/main" val="1798688837"/>
                  </a:ext>
                </a:extLst>
              </a:tr>
              <a:tr h="370840">
                <a:tc>
                  <a:txBody>
                    <a:bodyPr/>
                    <a:lstStyle/>
                    <a:p>
                      <a:pPr algn="ctr"/>
                      <a:r>
                        <a:rPr lang="en-US" dirty="0" smtClean="0"/>
                        <a:t>Core</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087614860"/>
                  </a:ext>
                </a:extLst>
              </a:tr>
              <a:tr h="370840">
                <a:tc>
                  <a:txBody>
                    <a:bodyPr/>
                    <a:lstStyle/>
                    <a:p>
                      <a:pPr algn="ctr"/>
                      <a:r>
                        <a:rPr lang="en-US" dirty="0" smtClean="0"/>
                        <a:t>LLC Set</a:t>
                      </a:r>
                      <a:endParaRPr lang="en-US" dirty="0"/>
                    </a:p>
                  </a:txBody>
                  <a:tcPr/>
                </a:tc>
                <a:tc>
                  <a:txBody>
                    <a:bodyPr/>
                    <a:lstStyle/>
                    <a:p>
                      <a:pPr algn="l"/>
                      <a:r>
                        <a:rPr lang="en-US" dirty="0" smtClean="0"/>
                        <a:t>                   2048                    </a:t>
                      </a:r>
                      <a:r>
                        <a:rPr lang="en-US" baseline="0" dirty="0" smtClean="0"/>
                        <a:t>            </a:t>
                      </a:r>
                      <a:r>
                        <a:rPr lang="en-US" dirty="0" smtClean="0"/>
                        <a:t>8192</a:t>
                      </a:r>
                      <a:endParaRPr lang="en-US" dirty="0"/>
                    </a:p>
                  </a:txBody>
                  <a:tcPr/>
                </a:tc>
                <a:extLst>
                  <a:ext uri="{0D108BD9-81ED-4DB2-BD59-A6C34878D82A}">
                    <a16:rowId xmlns:a16="http://schemas.microsoft.com/office/drawing/2014/main" val="3254817771"/>
                  </a:ext>
                </a:extLst>
              </a:tr>
              <a:tr h="370840">
                <a:tc>
                  <a:txBody>
                    <a:bodyPr/>
                    <a:lstStyle/>
                    <a:p>
                      <a:pPr algn="ctr"/>
                      <a:r>
                        <a:rPr lang="en-US" dirty="0" smtClean="0"/>
                        <a:t>LLC Way</a:t>
                      </a:r>
                      <a:endParaRPr lang="en-US" dirty="0"/>
                    </a:p>
                  </a:txBody>
                  <a:tcPr/>
                </a:tc>
                <a:tc>
                  <a:txBody>
                    <a:bodyPr/>
                    <a:lstStyle/>
                    <a:p>
                      <a:r>
                        <a:rPr lang="en-US" dirty="0" smtClean="0"/>
                        <a:t>                   8</a:t>
                      </a:r>
                      <a:r>
                        <a:rPr lang="en-US" baseline="0" dirty="0" smtClean="0"/>
                        <a:t>                                           </a:t>
                      </a:r>
                      <a:r>
                        <a:rPr lang="en-US" dirty="0" smtClean="0"/>
                        <a:t>16</a:t>
                      </a:r>
                      <a:endParaRPr lang="en-US" dirty="0"/>
                    </a:p>
                  </a:txBody>
                  <a:tcPr/>
                </a:tc>
                <a:extLst>
                  <a:ext uri="{0D108BD9-81ED-4DB2-BD59-A6C34878D82A}">
                    <a16:rowId xmlns:a16="http://schemas.microsoft.com/office/drawing/2014/main" val="3073018364"/>
                  </a:ext>
                </a:extLst>
              </a:tr>
              <a:tr h="370840">
                <a:tc>
                  <a:txBody>
                    <a:bodyPr/>
                    <a:lstStyle/>
                    <a:p>
                      <a:pPr algn="ctr"/>
                      <a:r>
                        <a:rPr lang="en-US" dirty="0" smtClean="0"/>
                        <a:t>LLC Cache</a:t>
                      </a:r>
                      <a:r>
                        <a:rPr lang="en-US" baseline="0" dirty="0" smtClean="0"/>
                        <a:t> Block (Byte)</a:t>
                      </a:r>
                      <a:endParaRPr lang="en-US" dirty="0"/>
                    </a:p>
                  </a:txBody>
                  <a:tcPr/>
                </a:tc>
                <a:tc>
                  <a:txBody>
                    <a:bodyPr/>
                    <a:lstStyle/>
                    <a:p>
                      <a:pPr algn="ctr"/>
                      <a:r>
                        <a:rPr lang="en-US" dirty="0" smtClean="0"/>
                        <a:t>8</a:t>
                      </a:r>
                      <a:endParaRPr lang="en-US" dirty="0"/>
                    </a:p>
                  </a:txBody>
                  <a:tcPr/>
                </a:tc>
                <a:extLst>
                  <a:ext uri="{0D108BD9-81ED-4DB2-BD59-A6C34878D82A}">
                    <a16:rowId xmlns:a16="http://schemas.microsoft.com/office/drawing/2014/main" val="1119927793"/>
                  </a:ext>
                </a:extLst>
              </a:tr>
            </a:tbl>
          </a:graphicData>
        </a:graphic>
      </p:graphicFrame>
      <p:sp>
        <p:nvSpPr>
          <p:cNvPr id="3" name="灯片编号占位符 2"/>
          <p:cNvSpPr>
            <a:spLocks noGrp="1"/>
          </p:cNvSpPr>
          <p:nvPr>
            <p:ph type="sldNum" sz="quarter" idx="12"/>
          </p:nvPr>
        </p:nvSpPr>
        <p:spPr/>
        <p:txBody>
          <a:bodyPr/>
          <a:lstStyle/>
          <a:p>
            <a:fld id="{CDB84AB8-1146-473A-8E23-D3D1DE271AF1}" type="slidenum">
              <a:rPr lang="en-US" smtClean="0"/>
              <a:t>10</a:t>
            </a:fld>
            <a:endParaRPr lang="en-US"/>
          </a:p>
        </p:txBody>
      </p:sp>
    </p:spTree>
    <p:extLst>
      <p:ext uri="{BB962C8B-B14F-4D97-AF65-F5344CB8AC3E}">
        <p14:creationId xmlns:p14="http://schemas.microsoft.com/office/powerpoint/2010/main" val="2227188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FD11E-4241-4446-9121-9DC4FA523279}"/>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3.4 Simulation Configuration</a:t>
            </a:r>
            <a:endParaRPr lang="en-US" sz="4000" b="1" dirty="0">
              <a:solidFill>
                <a:schemeClr val="tx1">
                  <a:lumMod val="75000"/>
                  <a:lumOff val="25000"/>
                </a:schemeClr>
              </a:solidFill>
            </a:endParaRPr>
          </a:p>
        </p:txBody>
      </p:sp>
      <p:sp>
        <p:nvSpPr>
          <p:cNvPr id="3" name="内容占位符 2">
            <a:extLst>
              <a:ext uri="{FF2B5EF4-FFF2-40B4-BE49-F238E27FC236}">
                <a16:creationId xmlns:a16="http://schemas.microsoft.com/office/drawing/2014/main" id="{402605FA-A8BB-464E-87B2-6BB49842775A}"/>
              </a:ext>
            </a:extLst>
          </p:cNvPr>
          <p:cNvSpPr>
            <a:spLocks noGrp="1"/>
          </p:cNvSpPr>
          <p:nvPr>
            <p:ph idx="1"/>
          </p:nvPr>
        </p:nvSpPr>
        <p:spPr>
          <a:xfrm>
            <a:off x="1179074" y="2696730"/>
            <a:ext cx="10266166" cy="3334590"/>
          </a:xfrm>
        </p:spPr>
        <p:txBody>
          <a:bodyPr>
            <a:normAutofit/>
          </a:bodyPr>
          <a:lstStyle/>
          <a:p>
            <a:pPr algn="just"/>
            <a:r>
              <a:rPr lang="en-US" altLang="zh-CN" sz="2400" dirty="0" err="1" smtClean="0">
                <a:solidFill>
                  <a:schemeClr val="tx1">
                    <a:lumMod val="75000"/>
                    <a:lumOff val="25000"/>
                  </a:schemeClr>
                </a:solidFill>
              </a:rPr>
              <a:t>ChampSim</a:t>
            </a:r>
            <a:r>
              <a:rPr lang="en-US" altLang="zh-CN" sz="2400" dirty="0" smtClean="0">
                <a:solidFill>
                  <a:schemeClr val="tx1">
                    <a:lumMod val="75000"/>
                    <a:lumOff val="25000"/>
                  </a:schemeClr>
                </a:solidFill>
              </a:rPr>
              <a:t> Simulation</a:t>
            </a:r>
          </a:p>
          <a:p>
            <a:pPr lvl="1" algn="just"/>
            <a:r>
              <a:rPr lang="en-US" altLang="zh-CN" sz="2000" dirty="0" smtClean="0">
                <a:solidFill>
                  <a:schemeClr val="tx1">
                    <a:lumMod val="75000"/>
                    <a:lumOff val="25000"/>
                  </a:schemeClr>
                </a:solidFill>
              </a:rPr>
              <a:t>Trace Length = 30 million</a:t>
            </a:r>
          </a:p>
          <a:p>
            <a:pPr lvl="1" algn="just"/>
            <a:r>
              <a:rPr lang="en-US" altLang="zh-CN" sz="2000" dirty="0" smtClean="0">
                <a:solidFill>
                  <a:schemeClr val="tx1">
                    <a:lumMod val="75000"/>
                    <a:lumOff val="25000"/>
                  </a:schemeClr>
                </a:solidFill>
              </a:rPr>
              <a:t>Warm-up Length = 1 million</a:t>
            </a:r>
            <a:endParaRPr lang="en-US" altLang="zh-CN" sz="2000" dirty="0">
              <a:solidFill>
                <a:schemeClr val="tx1">
                  <a:lumMod val="75000"/>
                  <a:lumOff val="25000"/>
                </a:schemeClr>
              </a:solidFill>
            </a:endParaRPr>
          </a:p>
          <a:p>
            <a:pPr algn="just"/>
            <a:r>
              <a:rPr lang="en-US" altLang="zh-CN" sz="2400" dirty="0" smtClean="0">
                <a:solidFill>
                  <a:schemeClr val="tx1">
                    <a:lumMod val="75000"/>
                    <a:lumOff val="25000"/>
                  </a:schemeClr>
                </a:solidFill>
              </a:rPr>
              <a:t>Simulate on all traces with 48 different system configurations.</a:t>
            </a:r>
            <a:endParaRPr lang="en-US" altLang="zh-CN" sz="2400" dirty="0">
              <a:solidFill>
                <a:schemeClr val="tx1">
                  <a:lumMod val="75000"/>
                  <a:lumOff val="25000"/>
                </a:schemeClr>
              </a:solidFill>
            </a:endParaRPr>
          </a:p>
        </p:txBody>
      </p:sp>
      <p:sp>
        <p:nvSpPr>
          <p:cNvPr id="4" name="灯片编号占位符 3"/>
          <p:cNvSpPr>
            <a:spLocks noGrp="1"/>
          </p:cNvSpPr>
          <p:nvPr>
            <p:ph type="sldNum" sz="quarter" idx="12"/>
          </p:nvPr>
        </p:nvSpPr>
        <p:spPr/>
        <p:txBody>
          <a:bodyPr/>
          <a:lstStyle/>
          <a:p>
            <a:fld id="{CDB84AB8-1146-473A-8E23-D3D1DE271AF1}" type="slidenum">
              <a:rPr lang="en-US" smtClean="0"/>
              <a:t>11</a:t>
            </a:fld>
            <a:endParaRPr lang="en-US"/>
          </a:p>
        </p:txBody>
      </p:sp>
    </p:spTree>
    <p:extLst>
      <p:ext uri="{BB962C8B-B14F-4D97-AF65-F5344CB8AC3E}">
        <p14:creationId xmlns:p14="http://schemas.microsoft.com/office/powerpoint/2010/main" val="3872644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7EFD11E-4241-4446-9121-9DC4FA523279}"/>
              </a:ext>
            </a:extLst>
          </p:cNvPr>
          <p:cNvSpPr txBox="1">
            <a:spLocks/>
          </p:cNvSpPr>
          <p:nvPr/>
        </p:nvSpPr>
        <p:spPr>
          <a:xfrm>
            <a:off x="1056640" y="685584"/>
            <a:ext cx="43505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smtClean="0">
                <a:solidFill>
                  <a:schemeClr val="tx1">
                    <a:lumMod val="75000"/>
                    <a:lumOff val="25000"/>
                  </a:schemeClr>
                </a:solidFill>
              </a:rPr>
              <a:t>3.5 Data Collection</a:t>
            </a:r>
            <a:endParaRPr lang="en-US" sz="4000" b="1" dirty="0">
              <a:solidFill>
                <a:schemeClr val="tx1">
                  <a:lumMod val="75000"/>
                  <a:lumOff val="25000"/>
                </a:schemeClr>
              </a:solidFill>
            </a:endParaRPr>
          </a:p>
        </p:txBody>
      </p:sp>
      <p:sp>
        <p:nvSpPr>
          <p:cNvPr id="9" name="内容占位符 2">
            <a:extLst>
              <a:ext uri="{FF2B5EF4-FFF2-40B4-BE49-F238E27FC236}">
                <a16:creationId xmlns:a16="http://schemas.microsoft.com/office/drawing/2014/main" id="{402605FA-A8BB-464E-87B2-6BB49842775A}"/>
              </a:ext>
            </a:extLst>
          </p:cNvPr>
          <p:cNvSpPr txBox="1">
            <a:spLocks/>
          </p:cNvSpPr>
          <p:nvPr/>
        </p:nvSpPr>
        <p:spPr>
          <a:xfrm>
            <a:off x="1238315" y="2011147"/>
            <a:ext cx="4168829" cy="33345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2400" dirty="0" smtClean="0">
                <a:solidFill>
                  <a:schemeClr val="tx1">
                    <a:lumMod val="75000"/>
                    <a:lumOff val="25000"/>
                  </a:schemeClr>
                </a:solidFill>
              </a:rPr>
              <a:t>Extract by MATLAB Script</a:t>
            </a:r>
          </a:p>
          <a:p>
            <a:pPr lvl="1" algn="just"/>
            <a:r>
              <a:rPr lang="en-US" altLang="zh-CN" sz="2000" dirty="0" smtClean="0">
                <a:solidFill>
                  <a:schemeClr val="tx1">
                    <a:lumMod val="75000"/>
                    <a:lumOff val="25000"/>
                  </a:schemeClr>
                </a:solidFill>
              </a:rPr>
              <a:t>CPU 0 cumulative IPC</a:t>
            </a:r>
          </a:p>
          <a:p>
            <a:pPr lvl="1" algn="just"/>
            <a:r>
              <a:rPr lang="en-US" altLang="zh-CN" sz="2000" dirty="0" smtClean="0">
                <a:solidFill>
                  <a:schemeClr val="tx1">
                    <a:lumMod val="75000"/>
                    <a:lumOff val="25000"/>
                  </a:schemeClr>
                </a:solidFill>
              </a:rPr>
              <a:t>LLC TOTAL MISS</a:t>
            </a:r>
          </a:p>
          <a:p>
            <a:pPr lvl="1" algn="just"/>
            <a:r>
              <a:rPr lang="en-US" altLang="zh-CN" sz="2000" dirty="0" smtClean="0">
                <a:solidFill>
                  <a:schemeClr val="tx1">
                    <a:lumMod val="75000"/>
                    <a:lumOff val="25000"/>
                  </a:schemeClr>
                </a:solidFill>
              </a:rPr>
              <a:t>LLC TOTAL ACCESS</a:t>
            </a:r>
            <a:endParaRPr lang="en-US" altLang="zh-CN" sz="2000" dirty="0">
              <a:solidFill>
                <a:schemeClr val="tx1">
                  <a:lumMod val="75000"/>
                  <a:lumOff val="25000"/>
                </a:schemeClr>
              </a:solidFill>
            </a:endParaRPr>
          </a:p>
        </p:txBody>
      </p:sp>
      <p:pic>
        <p:nvPicPr>
          <p:cNvPr id="10" name="图片 9">
            <a:extLst>
              <a:ext uri="{FF2B5EF4-FFF2-40B4-BE49-F238E27FC236}">
                <a16:creationId xmlns:a16="http://schemas.microsoft.com/office/drawing/2014/main" id="{4C0C9A8A-476C-4932-839C-9BF2D82BB668}"/>
              </a:ext>
            </a:extLst>
          </p:cNvPr>
          <p:cNvPicPr>
            <a:picLocks noChangeAspect="1"/>
          </p:cNvPicPr>
          <p:nvPr/>
        </p:nvPicPr>
        <p:blipFill rotWithShape="1">
          <a:blip r:embed="rId2"/>
          <a:srcRect l="1431"/>
          <a:stretch/>
        </p:blipFill>
        <p:spPr>
          <a:xfrm>
            <a:off x="6020487" y="827824"/>
            <a:ext cx="6161353" cy="5188969"/>
          </a:xfrm>
          <a:prstGeom prst="rect">
            <a:avLst/>
          </a:prstGeom>
        </p:spPr>
      </p:pic>
      <p:sp>
        <p:nvSpPr>
          <p:cNvPr id="2" name="灯片编号占位符 1"/>
          <p:cNvSpPr>
            <a:spLocks noGrp="1"/>
          </p:cNvSpPr>
          <p:nvPr>
            <p:ph type="sldNum" sz="quarter" idx="12"/>
          </p:nvPr>
        </p:nvSpPr>
        <p:spPr/>
        <p:txBody>
          <a:bodyPr/>
          <a:lstStyle/>
          <a:p>
            <a:fld id="{CDB84AB8-1146-473A-8E23-D3D1DE271AF1}" type="slidenum">
              <a:rPr lang="en-US" smtClean="0"/>
              <a:t>12</a:t>
            </a:fld>
            <a:endParaRPr lang="en-US"/>
          </a:p>
        </p:txBody>
      </p:sp>
    </p:spTree>
    <p:extLst>
      <p:ext uri="{BB962C8B-B14F-4D97-AF65-F5344CB8AC3E}">
        <p14:creationId xmlns:p14="http://schemas.microsoft.com/office/powerpoint/2010/main" val="885389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EFC89-91B5-4FE4-AE41-BC514E8A4DEF}"/>
              </a:ext>
            </a:extLst>
          </p:cNvPr>
          <p:cNvSpPr>
            <a:spLocks noGrp="1"/>
          </p:cNvSpPr>
          <p:nvPr>
            <p:ph type="title"/>
          </p:nvPr>
        </p:nvSpPr>
        <p:spPr>
          <a:xfrm>
            <a:off x="1154393" y="1120298"/>
            <a:ext cx="4818306" cy="1325563"/>
          </a:xfrm>
        </p:spPr>
        <p:txBody>
          <a:bodyPr/>
          <a:lstStyle/>
          <a:p>
            <a:r>
              <a:rPr lang="en-US" b="1" dirty="0">
                <a:solidFill>
                  <a:schemeClr val="tx1">
                    <a:lumMod val="75000"/>
                    <a:lumOff val="25000"/>
                  </a:schemeClr>
                </a:solidFill>
              </a:rPr>
              <a:t>Miss Rate Evaluation</a:t>
            </a:r>
          </a:p>
        </p:txBody>
      </p:sp>
      <p:graphicFrame>
        <p:nvGraphicFramePr>
          <p:cNvPr id="7" name="图表 6">
            <a:extLst>
              <a:ext uri="{FF2B5EF4-FFF2-40B4-BE49-F238E27FC236}">
                <a16:creationId xmlns:a16="http://schemas.microsoft.com/office/drawing/2014/main" id="{28E82807-4169-487B-A7C2-99F735BD530B}"/>
              </a:ext>
            </a:extLst>
          </p:cNvPr>
          <p:cNvGraphicFramePr>
            <a:graphicFrameLocks/>
          </p:cNvGraphicFramePr>
          <p:nvPr>
            <p:extLst/>
          </p:nvPr>
        </p:nvGraphicFramePr>
        <p:xfrm>
          <a:off x="303419" y="3352800"/>
          <a:ext cx="5669280" cy="3291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a:extLst>
              <a:ext uri="{FF2B5EF4-FFF2-40B4-BE49-F238E27FC236}">
                <a16:creationId xmlns:a16="http://schemas.microsoft.com/office/drawing/2014/main" id="{8A7786B7-04A6-4871-9576-86DDFC61CD6B}"/>
              </a:ext>
            </a:extLst>
          </p:cNvPr>
          <p:cNvGraphicFramePr>
            <a:graphicFrameLocks/>
          </p:cNvGraphicFramePr>
          <p:nvPr>
            <p:extLst/>
          </p:nvPr>
        </p:nvGraphicFramePr>
        <p:xfrm>
          <a:off x="5972699" y="3429000"/>
          <a:ext cx="5669280" cy="3291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id="{B9D9C69C-69F9-47C4-8CA1-BC7FAFFC7891}"/>
              </a:ext>
            </a:extLst>
          </p:cNvPr>
          <p:cNvGraphicFramePr>
            <a:graphicFrameLocks/>
          </p:cNvGraphicFramePr>
          <p:nvPr>
            <p:extLst>
              <p:ext uri="{D42A27DB-BD31-4B8C-83A1-F6EECF244321}">
                <p14:modId xmlns:p14="http://schemas.microsoft.com/office/powerpoint/2010/main" val="2365218216"/>
              </p:ext>
            </p:extLst>
          </p:nvPr>
        </p:nvGraphicFramePr>
        <p:xfrm>
          <a:off x="6096000" y="269239"/>
          <a:ext cx="5669280" cy="3291840"/>
        </p:xfrm>
        <a:graphic>
          <a:graphicData uri="http://schemas.openxmlformats.org/drawingml/2006/chart">
            <c:chart xmlns:c="http://schemas.openxmlformats.org/drawingml/2006/chart" xmlns:r="http://schemas.openxmlformats.org/officeDocument/2006/relationships" r:id="rId4"/>
          </a:graphicData>
        </a:graphic>
      </p:graphicFrame>
      <p:sp>
        <p:nvSpPr>
          <p:cNvPr id="3" name="灯片编号占位符 2"/>
          <p:cNvSpPr>
            <a:spLocks noGrp="1"/>
          </p:cNvSpPr>
          <p:nvPr>
            <p:ph type="sldNum" sz="quarter" idx="12"/>
          </p:nvPr>
        </p:nvSpPr>
        <p:spPr/>
        <p:txBody>
          <a:bodyPr/>
          <a:lstStyle/>
          <a:p>
            <a:fld id="{CDB84AB8-1146-473A-8E23-D3D1DE271AF1}" type="slidenum">
              <a:rPr lang="en-US" smtClean="0"/>
              <a:t>13</a:t>
            </a:fld>
            <a:endParaRPr lang="en-US"/>
          </a:p>
        </p:txBody>
      </p:sp>
    </p:spTree>
    <p:extLst>
      <p:ext uri="{BB962C8B-B14F-4D97-AF65-F5344CB8AC3E}">
        <p14:creationId xmlns:p14="http://schemas.microsoft.com/office/powerpoint/2010/main" val="678896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EFC89-91B5-4FE4-AE41-BC514E8A4DEF}"/>
              </a:ext>
            </a:extLst>
          </p:cNvPr>
          <p:cNvSpPr>
            <a:spLocks noGrp="1"/>
          </p:cNvSpPr>
          <p:nvPr>
            <p:ph type="title"/>
          </p:nvPr>
        </p:nvSpPr>
        <p:spPr>
          <a:xfrm>
            <a:off x="1154393" y="1120298"/>
            <a:ext cx="4818306" cy="1325563"/>
          </a:xfrm>
        </p:spPr>
        <p:txBody>
          <a:bodyPr/>
          <a:lstStyle/>
          <a:p>
            <a:r>
              <a:rPr lang="en-US" b="1" dirty="0">
                <a:solidFill>
                  <a:schemeClr val="tx1">
                    <a:lumMod val="75000"/>
                    <a:lumOff val="25000"/>
                  </a:schemeClr>
                </a:solidFill>
              </a:rPr>
              <a:t>Miss Rate Evaluation</a:t>
            </a:r>
          </a:p>
        </p:txBody>
      </p:sp>
      <p:graphicFrame>
        <p:nvGraphicFramePr>
          <p:cNvPr id="6" name="图表 5">
            <a:extLst>
              <a:ext uri="{FF2B5EF4-FFF2-40B4-BE49-F238E27FC236}">
                <a16:creationId xmlns:a16="http://schemas.microsoft.com/office/drawing/2014/main" id="{C87D3E1A-81ED-4B15-B4BC-4C96411C2154}"/>
              </a:ext>
            </a:extLst>
          </p:cNvPr>
          <p:cNvGraphicFramePr>
            <a:graphicFrameLocks/>
          </p:cNvGraphicFramePr>
          <p:nvPr>
            <p:extLst/>
          </p:nvPr>
        </p:nvGraphicFramePr>
        <p:xfrm>
          <a:off x="569595" y="3390901"/>
          <a:ext cx="5669280" cy="3291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a:extLst>
              <a:ext uri="{FF2B5EF4-FFF2-40B4-BE49-F238E27FC236}">
                <a16:creationId xmlns:a16="http://schemas.microsoft.com/office/drawing/2014/main" id="{570C6F66-5708-4264-8B31-8F6BE7EEF9BC}"/>
              </a:ext>
            </a:extLst>
          </p:cNvPr>
          <p:cNvGraphicFramePr>
            <a:graphicFrameLocks/>
          </p:cNvGraphicFramePr>
          <p:nvPr>
            <p:extLst/>
          </p:nvPr>
        </p:nvGraphicFramePr>
        <p:xfrm>
          <a:off x="6238875" y="3390901"/>
          <a:ext cx="5669280" cy="3291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id="{03802E62-6DC1-4F43-A344-D52DBC58AB41}"/>
              </a:ext>
            </a:extLst>
          </p:cNvPr>
          <p:cNvGraphicFramePr>
            <a:graphicFrameLocks/>
          </p:cNvGraphicFramePr>
          <p:nvPr>
            <p:extLst>
              <p:ext uri="{D42A27DB-BD31-4B8C-83A1-F6EECF244321}">
                <p14:modId xmlns:p14="http://schemas.microsoft.com/office/powerpoint/2010/main" val="2297149018"/>
              </p:ext>
            </p:extLst>
          </p:nvPr>
        </p:nvGraphicFramePr>
        <p:xfrm>
          <a:off x="6238875" y="208279"/>
          <a:ext cx="5669280" cy="3291840"/>
        </p:xfrm>
        <a:graphic>
          <a:graphicData uri="http://schemas.openxmlformats.org/drawingml/2006/chart">
            <c:chart xmlns:c="http://schemas.openxmlformats.org/drawingml/2006/chart" xmlns:r="http://schemas.openxmlformats.org/officeDocument/2006/relationships" r:id="rId4"/>
          </a:graphicData>
        </a:graphic>
      </p:graphicFrame>
      <p:sp>
        <p:nvSpPr>
          <p:cNvPr id="3" name="灯片编号占位符 2"/>
          <p:cNvSpPr>
            <a:spLocks noGrp="1"/>
          </p:cNvSpPr>
          <p:nvPr>
            <p:ph type="sldNum" sz="quarter" idx="12"/>
          </p:nvPr>
        </p:nvSpPr>
        <p:spPr/>
        <p:txBody>
          <a:bodyPr/>
          <a:lstStyle/>
          <a:p>
            <a:fld id="{CDB84AB8-1146-473A-8E23-D3D1DE271AF1}" type="slidenum">
              <a:rPr lang="en-US" smtClean="0"/>
              <a:t>14</a:t>
            </a:fld>
            <a:endParaRPr lang="en-US"/>
          </a:p>
        </p:txBody>
      </p:sp>
    </p:spTree>
    <p:extLst>
      <p:ext uri="{BB962C8B-B14F-4D97-AF65-F5344CB8AC3E}">
        <p14:creationId xmlns:p14="http://schemas.microsoft.com/office/powerpoint/2010/main" val="371590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F3B636F-8AA5-4F04-B221-14496FFD8072}"/>
              </a:ext>
            </a:extLst>
          </p:cNvPr>
          <p:cNvSpPr>
            <a:spLocks noGrp="1"/>
          </p:cNvSpPr>
          <p:nvPr>
            <p:ph type="title"/>
          </p:nvPr>
        </p:nvSpPr>
        <p:spPr>
          <a:xfrm>
            <a:off x="766901" y="68801"/>
            <a:ext cx="2350611" cy="471087"/>
          </a:xfrm>
        </p:spPr>
        <p:txBody>
          <a:bodyPr>
            <a:noAutofit/>
          </a:bodyPr>
          <a:lstStyle/>
          <a:p>
            <a:r>
              <a:rPr lang="en-US" sz="2800" dirty="0"/>
              <a:t>S-Curve</a:t>
            </a:r>
          </a:p>
        </p:txBody>
      </p:sp>
      <p:graphicFrame>
        <p:nvGraphicFramePr>
          <p:cNvPr id="6" name="图表 5">
            <a:extLst>
              <a:ext uri="{FF2B5EF4-FFF2-40B4-BE49-F238E27FC236}">
                <a16:creationId xmlns:a16="http://schemas.microsoft.com/office/drawing/2014/main" id="{271620AC-1C1F-4773-8CB2-5A9DD40F6A83}"/>
              </a:ext>
            </a:extLst>
          </p:cNvPr>
          <p:cNvGraphicFramePr>
            <a:graphicFrameLocks/>
          </p:cNvGraphicFramePr>
          <p:nvPr>
            <p:extLst/>
          </p:nvPr>
        </p:nvGraphicFramePr>
        <p:xfrm>
          <a:off x="1004000" y="228600"/>
          <a:ext cx="1051560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42964E7E-F9E7-47A0-82C7-8B7ACFFC20D9}"/>
              </a:ext>
            </a:extLst>
          </p:cNvPr>
          <p:cNvGraphicFramePr>
            <a:graphicFrameLocks/>
          </p:cNvGraphicFramePr>
          <p:nvPr>
            <p:extLst/>
          </p:nvPr>
        </p:nvGraphicFramePr>
        <p:xfrm>
          <a:off x="1004000" y="3429000"/>
          <a:ext cx="105156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2" name="灯片编号占位符 1"/>
          <p:cNvSpPr>
            <a:spLocks noGrp="1"/>
          </p:cNvSpPr>
          <p:nvPr>
            <p:ph type="sldNum" sz="quarter" idx="12"/>
          </p:nvPr>
        </p:nvSpPr>
        <p:spPr/>
        <p:txBody>
          <a:bodyPr/>
          <a:lstStyle/>
          <a:p>
            <a:fld id="{CDB84AB8-1146-473A-8E23-D3D1DE271AF1}" type="slidenum">
              <a:rPr lang="en-US" smtClean="0"/>
              <a:t>15</a:t>
            </a:fld>
            <a:endParaRPr lang="en-US"/>
          </a:p>
        </p:txBody>
      </p:sp>
    </p:spTree>
    <p:extLst>
      <p:ext uri="{BB962C8B-B14F-4D97-AF65-F5344CB8AC3E}">
        <p14:creationId xmlns:p14="http://schemas.microsoft.com/office/powerpoint/2010/main" val="343443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4C9B0-473F-4F07-A929-A42FDBFD8C80}"/>
              </a:ext>
            </a:extLst>
          </p:cNvPr>
          <p:cNvSpPr>
            <a:spLocks noGrp="1"/>
          </p:cNvSpPr>
          <p:nvPr>
            <p:ph type="title"/>
          </p:nvPr>
        </p:nvSpPr>
        <p:spPr>
          <a:xfrm>
            <a:off x="1314450" y="946150"/>
            <a:ext cx="10515600" cy="1325563"/>
          </a:xfrm>
        </p:spPr>
        <p:txBody>
          <a:bodyPr/>
          <a:lstStyle/>
          <a:p>
            <a:r>
              <a:rPr lang="en-US" b="1" dirty="0">
                <a:solidFill>
                  <a:schemeClr val="tx1">
                    <a:lumMod val="75000"/>
                    <a:lumOff val="25000"/>
                  </a:schemeClr>
                </a:solidFill>
              </a:rPr>
              <a:t>CPI Evaluation</a:t>
            </a:r>
          </a:p>
        </p:txBody>
      </p:sp>
      <p:graphicFrame>
        <p:nvGraphicFramePr>
          <p:cNvPr id="5" name="内容占位符 4">
            <a:extLst>
              <a:ext uri="{FF2B5EF4-FFF2-40B4-BE49-F238E27FC236}">
                <a16:creationId xmlns:a16="http://schemas.microsoft.com/office/drawing/2014/main" id="{3B73096D-D16E-46C4-8BC2-101367AD1DC6}"/>
              </a:ext>
            </a:extLst>
          </p:cNvPr>
          <p:cNvGraphicFramePr>
            <a:graphicFrameLocks noGrp="1"/>
          </p:cNvGraphicFramePr>
          <p:nvPr>
            <p:ph idx="1"/>
            <p:extLst>
              <p:ext uri="{D42A27DB-BD31-4B8C-83A1-F6EECF244321}">
                <p14:modId xmlns:p14="http://schemas.microsoft.com/office/powerpoint/2010/main" val="3392319663"/>
              </p:ext>
            </p:extLst>
          </p:nvPr>
        </p:nvGraphicFramePr>
        <p:xfrm>
          <a:off x="6235091" y="3566160"/>
          <a:ext cx="5669280" cy="3291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a:extLst>
              <a:ext uri="{FF2B5EF4-FFF2-40B4-BE49-F238E27FC236}">
                <a16:creationId xmlns:a16="http://schemas.microsoft.com/office/drawing/2014/main" id="{7738677C-F62F-4BE6-BD73-8A8F32BF4DF0}"/>
              </a:ext>
            </a:extLst>
          </p:cNvPr>
          <p:cNvGraphicFramePr>
            <a:graphicFrameLocks/>
          </p:cNvGraphicFramePr>
          <p:nvPr>
            <p:extLst>
              <p:ext uri="{D42A27DB-BD31-4B8C-83A1-F6EECF244321}">
                <p14:modId xmlns:p14="http://schemas.microsoft.com/office/powerpoint/2010/main" val="671978946"/>
              </p:ext>
            </p:extLst>
          </p:nvPr>
        </p:nvGraphicFramePr>
        <p:xfrm>
          <a:off x="476129" y="3566160"/>
          <a:ext cx="5669280" cy="3291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B3DFA763-91B7-4909-AF4F-F3B715B8FE74}"/>
              </a:ext>
            </a:extLst>
          </p:cNvPr>
          <p:cNvGraphicFramePr>
            <a:graphicFrameLocks/>
          </p:cNvGraphicFramePr>
          <p:nvPr>
            <p:extLst>
              <p:ext uri="{D42A27DB-BD31-4B8C-83A1-F6EECF244321}">
                <p14:modId xmlns:p14="http://schemas.microsoft.com/office/powerpoint/2010/main" val="2306320817"/>
              </p:ext>
            </p:extLst>
          </p:nvPr>
        </p:nvGraphicFramePr>
        <p:xfrm>
          <a:off x="6235091" y="247968"/>
          <a:ext cx="5669280" cy="3291840"/>
        </p:xfrm>
        <a:graphic>
          <a:graphicData uri="http://schemas.openxmlformats.org/drawingml/2006/chart">
            <c:chart xmlns:c="http://schemas.openxmlformats.org/drawingml/2006/chart" xmlns:r="http://schemas.openxmlformats.org/officeDocument/2006/relationships" r:id="rId4"/>
          </a:graphicData>
        </a:graphic>
      </p:graphicFrame>
      <p:sp>
        <p:nvSpPr>
          <p:cNvPr id="3" name="灯片编号占位符 2"/>
          <p:cNvSpPr>
            <a:spLocks noGrp="1"/>
          </p:cNvSpPr>
          <p:nvPr>
            <p:ph type="sldNum" sz="quarter" idx="12"/>
          </p:nvPr>
        </p:nvSpPr>
        <p:spPr/>
        <p:txBody>
          <a:bodyPr/>
          <a:lstStyle/>
          <a:p>
            <a:fld id="{CDB84AB8-1146-473A-8E23-D3D1DE271AF1}" type="slidenum">
              <a:rPr lang="en-US" smtClean="0"/>
              <a:t>16</a:t>
            </a:fld>
            <a:endParaRPr lang="en-US"/>
          </a:p>
        </p:txBody>
      </p:sp>
    </p:spTree>
    <p:extLst>
      <p:ext uri="{BB962C8B-B14F-4D97-AF65-F5344CB8AC3E}">
        <p14:creationId xmlns:p14="http://schemas.microsoft.com/office/powerpoint/2010/main" val="3304963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7D40A-284C-4D8A-B0CE-A6DEFCA4E36E}"/>
              </a:ext>
            </a:extLst>
          </p:cNvPr>
          <p:cNvSpPr>
            <a:spLocks noGrp="1"/>
          </p:cNvSpPr>
          <p:nvPr>
            <p:ph type="title"/>
          </p:nvPr>
        </p:nvSpPr>
        <p:spPr>
          <a:xfrm>
            <a:off x="1371600" y="1027906"/>
            <a:ext cx="10515600" cy="1325563"/>
          </a:xfrm>
        </p:spPr>
        <p:txBody>
          <a:bodyPr/>
          <a:lstStyle/>
          <a:p>
            <a:r>
              <a:rPr lang="en-US" b="1" dirty="0">
                <a:solidFill>
                  <a:schemeClr val="tx1">
                    <a:lumMod val="75000"/>
                    <a:lumOff val="25000"/>
                  </a:schemeClr>
                </a:solidFill>
              </a:rPr>
              <a:t>CPI Evaluation</a:t>
            </a:r>
          </a:p>
        </p:txBody>
      </p:sp>
      <p:graphicFrame>
        <p:nvGraphicFramePr>
          <p:cNvPr id="4" name="图表 3">
            <a:extLst>
              <a:ext uri="{FF2B5EF4-FFF2-40B4-BE49-F238E27FC236}">
                <a16:creationId xmlns:a16="http://schemas.microsoft.com/office/drawing/2014/main" id="{879CD0B0-0F6B-44DB-A76F-9120F3F632A8}"/>
              </a:ext>
            </a:extLst>
          </p:cNvPr>
          <p:cNvGraphicFramePr>
            <a:graphicFrameLocks/>
          </p:cNvGraphicFramePr>
          <p:nvPr>
            <p:extLst>
              <p:ext uri="{D42A27DB-BD31-4B8C-83A1-F6EECF244321}">
                <p14:modId xmlns:p14="http://schemas.microsoft.com/office/powerpoint/2010/main" val="2004448908"/>
              </p:ext>
            </p:extLst>
          </p:nvPr>
        </p:nvGraphicFramePr>
        <p:xfrm>
          <a:off x="590418" y="3520440"/>
          <a:ext cx="5669280" cy="3291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F0685AE4-039B-432E-A146-7908E0FFAB69}"/>
              </a:ext>
            </a:extLst>
          </p:cNvPr>
          <p:cNvGraphicFramePr>
            <a:graphicFrameLocks/>
          </p:cNvGraphicFramePr>
          <p:nvPr>
            <p:extLst>
              <p:ext uri="{D42A27DB-BD31-4B8C-83A1-F6EECF244321}">
                <p14:modId xmlns:p14="http://schemas.microsoft.com/office/powerpoint/2010/main" val="1555389330"/>
              </p:ext>
            </p:extLst>
          </p:nvPr>
        </p:nvGraphicFramePr>
        <p:xfrm>
          <a:off x="6259698" y="3566160"/>
          <a:ext cx="5669280" cy="3291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83E6DC98-8883-4AB7-ABC4-FAEB3BE30E81}"/>
              </a:ext>
            </a:extLst>
          </p:cNvPr>
          <p:cNvGraphicFramePr>
            <a:graphicFrameLocks/>
          </p:cNvGraphicFramePr>
          <p:nvPr>
            <p:extLst>
              <p:ext uri="{D42A27DB-BD31-4B8C-83A1-F6EECF244321}">
                <p14:modId xmlns:p14="http://schemas.microsoft.com/office/powerpoint/2010/main" val="108449684"/>
              </p:ext>
            </p:extLst>
          </p:nvPr>
        </p:nvGraphicFramePr>
        <p:xfrm>
          <a:off x="6259698" y="228600"/>
          <a:ext cx="5669280" cy="3291840"/>
        </p:xfrm>
        <a:graphic>
          <a:graphicData uri="http://schemas.openxmlformats.org/drawingml/2006/chart">
            <c:chart xmlns:c="http://schemas.openxmlformats.org/drawingml/2006/chart" xmlns:r="http://schemas.openxmlformats.org/officeDocument/2006/relationships" r:id="rId4"/>
          </a:graphicData>
        </a:graphic>
      </p:graphicFrame>
      <p:sp>
        <p:nvSpPr>
          <p:cNvPr id="3" name="灯片编号占位符 2"/>
          <p:cNvSpPr>
            <a:spLocks noGrp="1"/>
          </p:cNvSpPr>
          <p:nvPr>
            <p:ph type="sldNum" sz="quarter" idx="12"/>
          </p:nvPr>
        </p:nvSpPr>
        <p:spPr/>
        <p:txBody>
          <a:bodyPr/>
          <a:lstStyle/>
          <a:p>
            <a:fld id="{CDB84AB8-1146-473A-8E23-D3D1DE271AF1}" type="slidenum">
              <a:rPr lang="en-US" smtClean="0"/>
              <a:t>17</a:t>
            </a:fld>
            <a:endParaRPr lang="en-US"/>
          </a:p>
        </p:txBody>
      </p:sp>
    </p:spTree>
    <p:extLst>
      <p:ext uri="{BB962C8B-B14F-4D97-AF65-F5344CB8AC3E}">
        <p14:creationId xmlns:p14="http://schemas.microsoft.com/office/powerpoint/2010/main" val="3144579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D9CB807B-B2F5-45DF-A785-466FF63F4FBF}"/>
              </a:ext>
            </a:extLst>
          </p:cNvPr>
          <p:cNvGraphicFramePr>
            <a:graphicFrameLocks/>
          </p:cNvGraphicFramePr>
          <p:nvPr>
            <p:extLst>
              <p:ext uri="{D42A27DB-BD31-4B8C-83A1-F6EECF244321}">
                <p14:modId xmlns:p14="http://schemas.microsoft.com/office/powerpoint/2010/main" val="4139424401"/>
              </p:ext>
            </p:extLst>
          </p:nvPr>
        </p:nvGraphicFramePr>
        <p:xfrm>
          <a:off x="903962" y="115397"/>
          <a:ext cx="1051560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0AEE5238-AB43-4ADC-8986-71204677110E}"/>
              </a:ext>
            </a:extLst>
          </p:cNvPr>
          <p:cNvGraphicFramePr>
            <a:graphicFrameLocks/>
          </p:cNvGraphicFramePr>
          <p:nvPr>
            <p:extLst>
              <p:ext uri="{D42A27DB-BD31-4B8C-83A1-F6EECF244321}">
                <p14:modId xmlns:p14="http://schemas.microsoft.com/office/powerpoint/2010/main" val="1304858184"/>
              </p:ext>
            </p:extLst>
          </p:nvPr>
        </p:nvGraphicFramePr>
        <p:xfrm>
          <a:off x="903962" y="3429000"/>
          <a:ext cx="105156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7" name="标题 1">
            <a:extLst>
              <a:ext uri="{FF2B5EF4-FFF2-40B4-BE49-F238E27FC236}">
                <a16:creationId xmlns:a16="http://schemas.microsoft.com/office/drawing/2014/main" id="{067D3334-EC64-4586-B47B-BD721C6F24F1}"/>
              </a:ext>
            </a:extLst>
          </p:cNvPr>
          <p:cNvSpPr>
            <a:spLocks noGrp="1"/>
          </p:cNvSpPr>
          <p:nvPr>
            <p:ph type="title"/>
          </p:nvPr>
        </p:nvSpPr>
        <p:spPr>
          <a:xfrm>
            <a:off x="766901" y="68801"/>
            <a:ext cx="2350611" cy="471087"/>
          </a:xfrm>
        </p:spPr>
        <p:txBody>
          <a:bodyPr>
            <a:noAutofit/>
          </a:bodyPr>
          <a:lstStyle/>
          <a:p>
            <a:r>
              <a:rPr lang="en-US" sz="2800" dirty="0"/>
              <a:t>S-Curve</a:t>
            </a:r>
          </a:p>
        </p:txBody>
      </p:sp>
      <p:sp>
        <p:nvSpPr>
          <p:cNvPr id="2" name="灯片编号占位符 1"/>
          <p:cNvSpPr>
            <a:spLocks noGrp="1"/>
          </p:cNvSpPr>
          <p:nvPr>
            <p:ph type="sldNum" sz="quarter" idx="12"/>
          </p:nvPr>
        </p:nvSpPr>
        <p:spPr/>
        <p:txBody>
          <a:bodyPr/>
          <a:lstStyle/>
          <a:p>
            <a:fld id="{CDB84AB8-1146-473A-8E23-D3D1DE271AF1}" type="slidenum">
              <a:rPr lang="en-US" smtClean="0"/>
              <a:t>18</a:t>
            </a:fld>
            <a:endParaRPr lang="en-US"/>
          </a:p>
        </p:txBody>
      </p:sp>
    </p:spTree>
    <p:extLst>
      <p:ext uri="{BB962C8B-B14F-4D97-AF65-F5344CB8AC3E}">
        <p14:creationId xmlns:p14="http://schemas.microsoft.com/office/powerpoint/2010/main" val="289972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A5981-C05F-4EC2-8768-97FCB16B4A1F}"/>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4.1 </a:t>
            </a:r>
            <a:r>
              <a:rPr lang="en-US" sz="4000" b="1" dirty="0">
                <a:solidFill>
                  <a:schemeClr val="tx1">
                    <a:lumMod val="75000"/>
                    <a:lumOff val="25000"/>
                  </a:schemeClr>
                </a:solidFill>
              </a:rPr>
              <a:t>Analysis</a:t>
            </a:r>
          </a:p>
        </p:txBody>
      </p:sp>
      <p:sp>
        <p:nvSpPr>
          <p:cNvPr id="3" name="内容占位符 2">
            <a:extLst>
              <a:ext uri="{FF2B5EF4-FFF2-40B4-BE49-F238E27FC236}">
                <a16:creationId xmlns:a16="http://schemas.microsoft.com/office/drawing/2014/main" id="{13BCDCBB-C1B4-4990-8068-5AF6AA2A293E}"/>
              </a:ext>
            </a:extLst>
          </p:cNvPr>
          <p:cNvSpPr>
            <a:spLocks noGrp="1"/>
          </p:cNvSpPr>
          <p:nvPr>
            <p:ph idx="1"/>
          </p:nvPr>
        </p:nvSpPr>
        <p:spPr>
          <a:xfrm>
            <a:off x="1179226" y="2336830"/>
            <a:ext cx="9833548" cy="3501261"/>
          </a:xfrm>
        </p:spPr>
        <p:txBody>
          <a:bodyPr>
            <a:normAutofit/>
          </a:bodyPr>
          <a:lstStyle/>
          <a:p>
            <a:pPr algn="just"/>
            <a:r>
              <a:rPr lang="en-US" sz="2400" dirty="0" smtClean="0">
                <a:solidFill>
                  <a:schemeClr val="tx1">
                    <a:lumMod val="75000"/>
                    <a:lumOff val="25000"/>
                  </a:schemeClr>
                </a:solidFill>
              </a:rPr>
              <a:t>Different Cache Size</a:t>
            </a:r>
          </a:p>
          <a:p>
            <a:pPr lvl="1" algn="just"/>
            <a:r>
              <a:rPr lang="en-US" sz="2200" dirty="0" smtClean="0">
                <a:solidFill>
                  <a:schemeClr val="tx1">
                    <a:lumMod val="75000"/>
                    <a:lumOff val="25000"/>
                  </a:schemeClr>
                </a:solidFill>
              </a:rPr>
              <a:t>Generally larger cache size leads to smaller miss rate and smaller CPI</a:t>
            </a:r>
          </a:p>
          <a:p>
            <a:pPr lvl="1" algn="just"/>
            <a:r>
              <a:rPr lang="en-US" sz="2200" dirty="0" smtClean="0">
                <a:solidFill>
                  <a:schemeClr val="tx1">
                    <a:lumMod val="75000"/>
                    <a:lumOff val="25000"/>
                  </a:schemeClr>
                </a:solidFill>
              </a:rPr>
              <a:t>The improvement caused by RRIP is not very sensitive to cache size in our experiments. Because the cache size we use is smaller than the working set of those workloads (2M), thus a better replacement policy will have better performance as it resolves capacity miss.</a:t>
            </a:r>
          </a:p>
          <a:p>
            <a:pPr lvl="1" algn="just"/>
            <a:r>
              <a:rPr lang="en-US" sz="2200" dirty="0" smtClean="0">
                <a:solidFill>
                  <a:schemeClr val="tx1">
                    <a:lumMod val="75000"/>
                    <a:lumOff val="25000"/>
                  </a:schemeClr>
                </a:solidFill>
              </a:rPr>
              <a:t>Among different cache size, we can see DRRIP achieves better performance than SRRIP in CPI and miss rate under most cases.</a:t>
            </a:r>
          </a:p>
          <a:p>
            <a:pPr lvl="1" algn="just"/>
            <a:r>
              <a:rPr lang="en-US" sz="2200" dirty="0" smtClean="0">
                <a:solidFill>
                  <a:schemeClr val="tx1">
                    <a:lumMod val="75000"/>
                    <a:lumOff val="25000"/>
                  </a:schemeClr>
                </a:solidFill>
              </a:rPr>
              <a:t>When cache size is small, e.g. 128KB or 256 KB, sometimes RRIP, especially SRRIP will lead to higher miss rate and higher CPI than LRU.</a:t>
            </a:r>
          </a:p>
          <a:p>
            <a:pPr lvl="1" algn="just"/>
            <a:endParaRPr lang="en-US" sz="2000" dirty="0" smtClean="0">
              <a:solidFill>
                <a:schemeClr val="tx1">
                  <a:lumMod val="75000"/>
                  <a:lumOff val="25000"/>
                </a:schemeClr>
              </a:solidFill>
            </a:endParaRPr>
          </a:p>
          <a:p>
            <a:pPr lvl="1" algn="just"/>
            <a:endParaRPr lang="en-US" sz="2000" dirty="0">
              <a:solidFill>
                <a:schemeClr val="tx1">
                  <a:lumMod val="75000"/>
                  <a:lumOff val="25000"/>
                </a:schemeClr>
              </a:solidFill>
            </a:endParaRPr>
          </a:p>
        </p:txBody>
      </p:sp>
      <p:sp>
        <p:nvSpPr>
          <p:cNvPr id="4" name="灯片编号占位符 3"/>
          <p:cNvSpPr>
            <a:spLocks noGrp="1"/>
          </p:cNvSpPr>
          <p:nvPr>
            <p:ph type="sldNum" sz="quarter" idx="12"/>
          </p:nvPr>
        </p:nvSpPr>
        <p:spPr/>
        <p:txBody>
          <a:bodyPr/>
          <a:lstStyle/>
          <a:p>
            <a:fld id="{CDB84AB8-1146-473A-8E23-D3D1DE271AF1}" type="slidenum">
              <a:rPr lang="en-US" smtClean="0"/>
              <a:t>19</a:t>
            </a:fld>
            <a:endParaRPr lang="en-US"/>
          </a:p>
        </p:txBody>
      </p:sp>
    </p:spTree>
    <p:extLst>
      <p:ext uri="{BB962C8B-B14F-4D97-AF65-F5344CB8AC3E}">
        <p14:creationId xmlns:p14="http://schemas.microsoft.com/office/powerpoint/2010/main" val="2151684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92186-A2DA-46A3-9C92-8C4898403D40}"/>
              </a:ext>
            </a:extLst>
          </p:cNvPr>
          <p:cNvSpPr>
            <a:spLocks noGrp="1"/>
          </p:cNvSpPr>
          <p:nvPr>
            <p:ph type="title"/>
          </p:nvPr>
        </p:nvSpPr>
        <p:spPr>
          <a:xfrm>
            <a:off x="1179226" y="826680"/>
            <a:ext cx="9833548" cy="1325563"/>
          </a:xfrm>
        </p:spPr>
        <p:txBody>
          <a:bodyPr>
            <a:normAutofit/>
          </a:bodyPr>
          <a:lstStyle/>
          <a:p>
            <a:pPr algn="ctr"/>
            <a:r>
              <a:rPr lang="en-US" sz="4000" b="1" dirty="0">
                <a:solidFill>
                  <a:schemeClr val="tx1">
                    <a:lumMod val="75000"/>
                    <a:lumOff val="25000"/>
                  </a:schemeClr>
                </a:solidFill>
              </a:rPr>
              <a:t>Outline</a:t>
            </a:r>
          </a:p>
        </p:txBody>
      </p:sp>
      <p:sp>
        <p:nvSpPr>
          <p:cNvPr id="3" name="内容占位符 2">
            <a:extLst>
              <a:ext uri="{FF2B5EF4-FFF2-40B4-BE49-F238E27FC236}">
                <a16:creationId xmlns:a16="http://schemas.microsoft.com/office/drawing/2014/main" id="{84F22474-D157-4867-8B88-4F658EB98299}"/>
              </a:ext>
            </a:extLst>
          </p:cNvPr>
          <p:cNvSpPr>
            <a:spLocks noGrp="1"/>
          </p:cNvSpPr>
          <p:nvPr>
            <p:ph idx="1"/>
          </p:nvPr>
        </p:nvSpPr>
        <p:spPr>
          <a:xfrm>
            <a:off x="1179226" y="2422410"/>
            <a:ext cx="9833548" cy="2693976"/>
          </a:xfrm>
        </p:spPr>
        <p:txBody>
          <a:bodyPr>
            <a:normAutofit/>
          </a:bodyPr>
          <a:lstStyle/>
          <a:p>
            <a:pPr marL="514350" indent="-514350">
              <a:buAutoNum type="arabicPeriod"/>
            </a:pPr>
            <a:r>
              <a:rPr lang="en-US" sz="3200" dirty="0">
                <a:solidFill>
                  <a:schemeClr val="tx1">
                    <a:lumMod val="75000"/>
                    <a:lumOff val="25000"/>
                  </a:schemeClr>
                </a:solidFill>
              </a:rPr>
              <a:t>S</a:t>
            </a:r>
            <a:r>
              <a:rPr lang="en-US" sz="3200" dirty="0" smtClean="0">
                <a:solidFill>
                  <a:schemeClr val="tx1">
                    <a:lumMod val="75000"/>
                    <a:lumOff val="25000"/>
                  </a:schemeClr>
                </a:solidFill>
              </a:rPr>
              <a:t>ummary </a:t>
            </a:r>
            <a:r>
              <a:rPr lang="en-US" sz="3200" dirty="0">
                <a:solidFill>
                  <a:schemeClr val="tx1">
                    <a:lumMod val="75000"/>
                    <a:lumOff val="25000"/>
                  </a:schemeClr>
                </a:solidFill>
              </a:rPr>
              <a:t>of </a:t>
            </a:r>
            <a:r>
              <a:rPr lang="en-US" sz="3200" dirty="0" smtClean="0">
                <a:solidFill>
                  <a:schemeClr val="tx1">
                    <a:lumMod val="75000"/>
                    <a:lumOff val="25000"/>
                  </a:schemeClr>
                </a:solidFill>
              </a:rPr>
              <a:t>RRIP</a:t>
            </a:r>
            <a:endParaRPr lang="en-US" sz="3200" dirty="0">
              <a:solidFill>
                <a:schemeClr val="tx1">
                  <a:lumMod val="75000"/>
                  <a:lumOff val="25000"/>
                </a:schemeClr>
              </a:solidFill>
            </a:endParaRPr>
          </a:p>
          <a:p>
            <a:pPr marL="514350" indent="-514350">
              <a:buAutoNum type="arabicPeriod"/>
            </a:pPr>
            <a:r>
              <a:rPr lang="en-US" sz="3200" dirty="0" err="1">
                <a:solidFill>
                  <a:schemeClr val="tx1">
                    <a:lumMod val="75000"/>
                    <a:lumOff val="25000"/>
                  </a:schemeClr>
                </a:solidFill>
              </a:rPr>
              <a:t>SimPoint</a:t>
            </a:r>
            <a:r>
              <a:rPr lang="en-US" sz="3200" dirty="0">
                <a:solidFill>
                  <a:schemeClr val="tx1">
                    <a:lumMod val="75000"/>
                    <a:lumOff val="25000"/>
                  </a:schemeClr>
                </a:solidFill>
              </a:rPr>
              <a:t> Setup</a:t>
            </a:r>
          </a:p>
          <a:p>
            <a:pPr marL="514350" indent="-514350">
              <a:buAutoNum type="arabicPeriod"/>
            </a:pPr>
            <a:r>
              <a:rPr lang="en-US" sz="3200" dirty="0">
                <a:solidFill>
                  <a:schemeClr val="tx1">
                    <a:lumMod val="75000"/>
                    <a:lumOff val="25000"/>
                  </a:schemeClr>
                </a:solidFill>
              </a:rPr>
              <a:t>Quantitative E</a:t>
            </a:r>
            <a:r>
              <a:rPr lang="en-US" sz="3200" dirty="0" smtClean="0">
                <a:solidFill>
                  <a:schemeClr val="tx1">
                    <a:lumMod val="75000"/>
                    <a:lumOff val="25000"/>
                  </a:schemeClr>
                </a:solidFill>
              </a:rPr>
              <a:t>valuation</a:t>
            </a:r>
            <a:endParaRPr lang="en-US" sz="3200" dirty="0">
              <a:solidFill>
                <a:schemeClr val="tx1">
                  <a:lumMod val="75000"/>
                  <a:lumOff val="25000"/>
                </a:schemeClr>
              </a:solidFill>
            </a:endParaRPr>
          </a:p>
          <a:p>
            <a:pPr marL="514350" indent="-514350">
              <a:buAutoNum type="arabicPeriod"/>
            </a:pPr>
            <a:r>
              <a:rPr lang="en-US" sz="3200" dirty="0">
                <a:solidFill>
                  <a:schemeClr val="tx1">
                    <a:lumMod val="75000"/>
                    <a:lumOff val="25000"/>
                  </a:schemeClr>
                </a:solidFill>
              </a:rPr>
              <a:t>Analysis</a:t>
            </a:r>
          </a:p>
        </p:txBody>
      </p:sp>
      <p:sp>
        <p:nvSpPr>
          <p:cNvPr id="4" name="灯片编号占位符 3"/>
          <p:cNvSpPr>
            <a:spLocks noGrp="1"/>
          </p:cNvSpPr>
          <p:nvPr>
            <p:ph type="sldNum" sz="quarter" idx="12"/>
          </p:nvPr>
        </p:nvSpPr>
        <p:spPr/>
        <p:txBody>
          <a:bodyPr/>
          <a:lstStyle/>
          <a:p>
            <a:fld id="{CDB84AB8-1146-473A-8E23-D3D1DE271AF1}" type="slidenum">
              <a:rPr lang="en-US" smtClean="0"/>
              <a:t>2</a:t>
            </a:fld>
            <a:endParaRPr lang="en-US"/>
          </a:p>
        </p:txBody>
      </p:sp>
    </p:spTree>
    <p:extLst>
      <p:ext uri="{BB962C8B-B14F-4D97-AF65-F5344CB8AC3E}">
        <p14:creationId xmlns:p14="http://schemas.microsoft.com/office/powerpoint/2010/main" val="3057936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A5981-C05F-4EC2-8768-97FCB16B4A1F}"/>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4.1 </a:t>
            </a:r>
            <a:r>
              <a:rPr lang="en-US" sz="4000" b="1" dirty="0">
                <a:solidFill>
                  <a:schemeClr val="tx1">
                    <a:lumMod val="75000"/>
                    <a:lumOff val="25000"/>
                  </a:schemeClr>
                </a:solidFill>
              </a:rPr>
              <a:t>Analysis</a:t>
            </a:r>
          </a:p>
        </p:txBody>
      </p:sp>
      <p:sp>
        <p:nvSpPr>
          <p:cNvPr id="3" name="内容占位符 2">
            <a:extLst>
              <a:ext uri="{FF2B5EF4-FFF2-40B4-BE49-F238E27FC236}">
                <a16:creationId xmlns:a16="http://schemas.microsoft.com/office/drawing/2014/main" id="{13BCDCBB-C1B4-4990-8068-5AF6AA2A293E}"/>
              </a:ext>
            </a:extLst>
          </p:cNvPr>
          <p:cNvSpPr>
            <a:spLocks noGrp="1"/>
          </p:cNvSpPr>
          <p:nvPr>
            <p:ph idx="1"/>
          </p:nvPr>
        </p:nvSpPr>
        <p:spPr>
          <a:xfrm>
            <a:off x="1179226" y="2310455"/>
            <a:ext cx="9833548" cy="3483676"/>
          </a:xfrm>
        </p:spPr>
        <p:txBody>
          <a:bodyPr>
            <a:normAutofit/>
          </a:bodyPr>
          <a:lstStyle/>
          <a:p>
            <a:pPr algn="just"/>
            <a:r>
              <a:rPr lang="en-US" sz="2400" dirty="0" smtClean="0">
                <a:solidFill>
                  <a:schemeClr val="tx1">
                    <a:lumMod val="75000"/>
                    <a:lumOff val="25000"/>
                  </a:schemeClr>
                </a:solidFill>
              </a:rPr>
              <a:t>Different Set Associativity</a:t>
            </a:r>
          </a:p>
          <a:p>
            <a:pPr lvl="1" algn="just"/>
            <a:r>
              <a:rPr lang="en-US" sz="2200" dirty="0" smtClean="0">
                <a:solidFill>
                  <a:schemeClr val="tx1">
                    <a:lumMod val="75000"/>
                    <a:lumOff val="25000"/>
                  </a:schemeClr>
                </a:solidFill>
              </a:rPr>
              <a:t>In most cases, RRIP gains a little bit higher performance improvement in cache with 16-way set-associativity than 8-way set-associativity. But this trend may be due to different access patterns.</a:t>
            </a:r>
          </a:p>
          <a:p>
            <a:pPr lvl="1" algn="just"/>
            <a:r>
              <a:rPr lang="en-US" sz="2200" dirty="0" smtClean="0">
                <a:solidFill>
                  <a:schemeClr val="tx1">
                    <a:lumMod val="75000"/>
                    <a:lumOff val="25000"/>
                  </a:schemeClr>
                </a:solidFill>
              </a:rPr>
              <a:t>DRRIP is more sensitive to set associativity than SRRIP when metric is miss rate; SRRIP is more sensitive when metric is CPI, as shown in the variation among different s-curves.</a:t>
            </a:r>
            <a:endParaRPr lang="en-US" sz="2200" dirty="0">
              <a:solidFill>
                <a:schemeClr val="tx1">
                  <a:lumMod val="75000"/>
                  <a:lumOff val="25000"/>
                </a:schemeClr>
              </a:solidFill>
            </a:endParaRPr>
          </a:p>
        </p:txBody>
      </p:sp>
      <p:sp>
        <p:nvSpPr>
          <p:cNvPr id="4" name="灯片编号占位符 3"/>
          <p:cNvSpPr>
            <a:spLocks noGrp="1"/>
          </p:cNvSpPr>
          <p:nvPr>
            <p:ph type="sldNum" sz="quarter" idx="12"/>
          </p:nvPr>
        </p:nvSpPr>
        <p:spPr/>
        <p:txBody>
          <a:bodyPr/>
          <a:lstStyle/>
          <a:p>
            <a:fld id="{CDB84AB8-1146-473A-8E23-D3D1DE271AF1}" type="slidenum">
              <a:rPr lang="en-US" smtClean="0"/>
              <a:t>20</a:t>
            </a:fld>
            <a:endParaRPr lang="en-US"/>
          </a:p>
        </p:txBody>
      </p:sp>
    </p:spTree>
    <p:extLst>
      <p:ext uri="{BB962C8B-B14F-4D97-AF65-F5344CB8AC3E}">
        <p14:creationId xmlns:p14="http://schemas.microsoft.com/office/powerpoint/2010/main" val="3622158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A5981-C05F-4EC2-8768-97FCB16B4A1F}"/>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4.1 </a:t>
            </a:r>
            <a:r>
              <a:rPr lang="en-US" sz="4000" b="1" dirty="0">
                <a:solidFill>
                  <a:schemeClr val="tx1">
                    <a:lumMod val="75000"/>
                    <a:lumOff val="25000"/>
                  </a:schemeClr>
                </a:solidFill>
              </a:rPr>
              <a:t>Analysis</a:t>
            </a:r>
          </a:p>
        </p:txBody>
      </p:sp>
      <p:sp>
        <p:nvSpPr>
          <p:cNvPr id="3" name="内容占位符 2">
            <a:extLst>
              <a:ext uri="{FF2B5EF4-FFF2-40B4-BE49-F238E27FC236}">
                <a16:creationId xmlns:a16="http://schemas.microsoft.com/office/drawing/2014/main" id="{13BCDCBB-C1B4-4990-8068-5AF6AA2A293E}"/>
              </a:ext>
            </a:extLst>
          </p:cNvPr>
          <p:cNvSpPr>
            <a:spLocks noGrp="1"/>
          </p:cNvSpPr>
          <p:nvPr>
            <p:ph idx="1"/>
          </p:nvPr>
        </p:nvSpPr>
        <p:spPr>
          <a:xfrm>
            <a:off x="1179226" y="2292870"/>
            <a:ext cx="9833548" cy="3483676"/>
          </a:xfrm>
        </p:spPr>
        <p:txBody>
          <a:bodyPr>
            <a:normAutofit/>
          </a:bodyPr>
          <a:lstStyle/>
          <a:p>
            <a:pPr algn="just"/>
            <a:r>
              <a:rPr lang="en-US" sz="2400" dirty="0">
                <a:solidFill>
                  <a:schemeClr val="tx1">
                    <a:lumMod val="75000"/>
                    <a:lumOff val="25000"/>
                  </a:schemeClr>
                </a:solidFill>
              </a:rPr>
              <a:t>w</a:t>
            </a:r>
            <a:r>
              <a:rPr lang="en-US" sz="2400" dirty="0" smtClean="0">
                <a:solidFill>
                  <a:schemeClr val="tx1">
                    <a:lumMod val="75000"/>
                    <a:lumOff val="25000"/>
                  </a:schemeClr>
                </a:solidFill>
              </a:rPr>
              <a:t>./</a:t>
            </a:r>
            <a:r>
              <a:rPr lang="en-US" sz="2400" dirty="0" err="1" smtClean="0">
                <a:solidFill>
                  <a:schemeClr val="tx1">
                    <a:lumMod val="75000"/>
                    <a:lumOff val="25000"/>
                  </a:schemeClr>
                </a:solidFill>
              </a:rPr>
              <a:t>w.o</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Prefetcher</a:t>
            </a:r>
            <a:endParaRPr lang="en-US" sz="2400" dirty="0" smtClean="0">
              <a:solidFill>
                <a:schemeClr val="tx1">
                  <a:lumMod val="75000"/>
                  <a:lumOff val="25000"/>
                </a:schemeClr>
              </a:solidFill>
            </a:endParaRPr>
          </a:p>
          <a:p>
            <a:pPr lvl="1" algn="just"/>
            <a:r>
              <a:rPr lang="en-US" sz="2200" dirty="0" smtClean="0">
                <a:solidFill>
                  <a:schemeClr val="tx1">
                    <a:lumMod val="75000"/>
                    <a:lumOff val="25000"/>
                  </a:schemeClr>
                </a:solidFill>
              </a:rPr>
              <a:t>In most cases, </a:t>
            </a:r>
            <a:r>
              <a:rPr lang="en-US" sz="2200" dirty="0" err="1" smtClean="0">
                <a:solidFill>
                  <a:schemeClr val="tx1">
                    <a:lumMod val="75000"/>
                    <a:lumOff val="25000"/>
                  </a:schemeClr>
                </a:solidFill>
              </a:rPr>
              <a:t>prefetcher</a:t>
            </a:r>
            <a:r>
              <a:rPr lang="en-US" sz="2200" dirty="0" smtClean="0">
                <a:solidFill>
                  <a:schemeClr val="tx1">
                    <a:lumMod val="75000"/>
                    <a:lumOff val="25000"/>
                  </a:schemeClr>
                </a:solidFill>
              </a:rPr>
              <a:t> will improvement the performance, except for sphinx3.</a:t>
            </a:r>
          </a:p>
          <a:p>
            <a:pPr lvl="1" algn="just"/>
            <a:r>
              <a:rPr lang="en-US" sz="2200" dirty="0" smtClean="0">
                <a:solidFill>
                  <a:schemeClr val="tx1">
                    <a:lumMod val="75000"/>
                    <a:lumOff val="25000"/>
                  </a:schemeClr>
                </a:solidFill>
              </a:rPr>
              <a:t>CPI gets more benefit from </a:t>
            </a:r>
            <a:r>
              <a:rPr lang="en-US" sz="2200" dirty="0" err="1" smtClean="0">
                <a:solidFill>
                  <a:schemeClr val="tx1">
                    <a:lumMod val="75000"/>
                    <a:lumOff val="25000"/>
                  </a:schemeClr>
                </a:solidFill>
              </a:rPr>
              <a:t>prefetcher</a:t>
            </a:r>
            <a:r>
              <a:rPr lang="en-US" sz="2200" dirty="0" smtClean="0">
                <a:solidFill>
                  <a:schemeClr val="tx1">
                    <a:lumMod val="75000"/>
                    <a:lumOff val="25000"/>
                  </a:schemeClr>
                </a:solidFill>
              </a:rPr>
              <a:t> than miss rate.</a:t>
            </a:r>
          </a:p>
          <a:p>
            <a:pPr lvl="1" algn="just"/>
            <a:r>
              <a:rPr lang="en-US" sz="2200" dirty="0" smtClean="0">
                <a:solidFill>
                  <a:schemeClr val="tx1">
                    <a:lumMod val="75000"/>
                    <a:lumOff val="25000"/>
                  </a:schemeClr>
                </a:solidFill>
              </a:rPr>
              <a:t> Without </a:t>
            </a:r>
            <a:r>
              <a:rPr lang="en-US" sz="2200" dirty="0" err="1" smtClean="0">
                <a:solidFill>
                  <a:schemeClr val="tx1">
                    <a:lumMod val="75000"/>
                    <a:lumOff val="25000"/>
                  </a:schemeClr>
                </a:solidFill>
              </a:rPr>
              <a:t>prefetcher</a:t>
            </a:r>
            <a:r>
              <a:rPr lang="en-US" sz="2200" dirty="0" smtClean="0">
                <a:solidFill>
                  <a:schemeClr val="tx1">
                    <a:lumMod val="75000"/>
                    <a:lumOff val="25000"/>
                  </a:schemeClr>
                </a:solidFill>
              </a:rPr>
              <a:t>, RRIP can achieve more performance improvement than with </a:t>
            </a:r>
            <a:r>
              <a:rPr lang="en-US" sz="2200" dirty="0" err="1" smtClean="0">
                <a:solidFill>
                  <a:schemeClr val="tx1">
                    <a:lumMod val="75000"/>
                    <a:lumOff val="25000"/>
                  </a:schemeClr>
                </a:solidFill>
              </a:rPr>
              <a:t>prefetcher</a:t>
            </a:r>
            <a:r>
              <a:rPr lang="en-US" sz="2200" dirty="0" smtClean="0">
                <a:solidFill>
                  <a:schemeClr val="tx1">
                    <a:lumMod val="75000"/>
                    <a:lumOff val="25000"/>
                  </a:schemeClr>
                </a:solidFill>
              </a:rPr>
              <a:t>.</a:t>
            </a:r>
          </a:p>
          <a:p>
            <a:pPr lvl="1" algn="just"/>
            <a:endParaRPr lang="en-US" sz="2000" dirty="0" smtClean="0">
              <a:solidFill>
                <a:schemeClr val="tx1">
                  <a:lumMod val="75000"/>
                  <a:lumOff val="25000"/>
                </a:schemeClr>
              </a:solidFill>
            </a:endParaRPr>
          </a:p>
        </p:txBody>
      </p:sp>
      <p:sp>
        <p:nvSpPr>
          <p:cNvPr id="4" name="灯片编号占位符 3"/>
          <p:cNvSpPr>
            <a:spLocks noGrp="1"/>
          </p:cNvSpPr>
          <p:nvPr>
            <p:ph type="sldNum" sz="quarter" idx="12"/>
          </p:nvPr>
        </p:nvSpPr>
        <p:spPr/>
        <p:txBody>
          <a:bodyPr/>
          <a:lstStyle/>
          <a:p>
            <a:fld id="{CDB84AB8-1146-473A-8E23-D3D1DE271AF1}" type="slidenum">
              <a:rPr lang="en-US" smtClean="0"/>
              <a:t>21</a:t>
            </a:fld>
            <a:endParaRPr lang="en-US"/>
          </a:p>
        </p:txBody>
      </p:sp>
    </p:spTree>
    <p:extLst>
      <p:ext uri="{BB962C8B-B14F-4D97-AF65-F5344CB8AC3E}">
        <p14:creationId xmlns:p14="http://schemas.microsoft.com/office/powerpoint/2010/main" val="3376482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A5981-C05F-4EC2-8768-97FCB16B4A1F}"/>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4.2 Conclusion and Recommendation</a:t>
            </a:r>
            <a:endParaRPr lang="en-US" sz="4000" b="1" dirty="0">
              <a:solidFill>
                <a:schemeClr val="tx1">
                  <a:lumMod val="75000"/>
                  <a:lumOff val="25000"/>
                </a:schemeClr>
              </a:solidFill>
            </a:endParaRPr>
          </a:p>
        </p:txBody>
      </p:sp>
      <p:sp>
        <p:nvSpPr>
          <p:cNvPr id="3" name="内容占位符 2">
            <a:extLst>
              <a:ext uri="{FF2B5EF4-FFF2-40B4-BE49-F238E27FC236}">
                <a16:creationId xmlns:a16="http://schemas.microsoft.com/office/drawing/2014/main" id="{13BCDCBB-C1B4-4990-8068-5AF6AA2A293E}"/>
              </a:ext>
            </a:extLst>
          </p:cNvPr>
          <p:cNvSpPr>
            <a:spLocks noGrp="1"/>
          </p:cNvSpPr>
          <p:nvPr>
            <p:ph idx="1"/>
          </p:nvPr>
        </p:nvSpPr>
        <p:spPr>
          <a:xfrm>
            <a:off x="1179226" y="2338754"/>
            <a:ext cx="9833548" cy="3956538"/>
          </a:xfrm>
        </p:spPr>
        <p:txBody>
          <a:bodyPr>
            <a:normAutofit lnSpcReduction="10000"/>
          </a:bodyPr>
          <a:lstStyle/>
          <a:p>
            <a:pPr algn="just"/>
            <a:r>
              <a:rPr lang="en-US" sz="2400" dirty="0">
                <a:solidFill>
                  <a:schemeClr val="tx1">
                    <a:lumMod val="75000"/>
                    <a:lumOff val="25000"/>
                  </a:schemeClr>
                </a:solidFill>
              </a:rPr>
              <a:t>Both DRRIP and SRRIP have slightly lower miss rate and lower CPI than LRU on most benchmarks. And DRRIP has better performance than SRRIP on most benchmarks.</a:t>
            </a:r>
          </a:p>
          <a:p>
            <a:pPr algn="just"/>
            <a:r>
              <a:rPr lang="en-US" sz="2400" dirty="0" smtClean="0">
                <a:solidFill>
                  <a:schemeClr val="tx1">
                    <a:lumMod val="75000"/>
                    <a:lumOff val="25000"/>
                  </a:schemeClr>
                </a:solidFill>
              </a:rPr>
              <a:t>In some cases, RRIP achieves worse miss rate and CPI than LRU. One </a:t>
            </a:r>
            <a:r>
              <a:rPr lang="en-US" sz="2400" dirty="0">
                <a:solidFill>
                  <a:schemeClr val="tx1">
                    <a:lumMod val="75000"/>
                    <a:lumOff val="25000"/>
                  </a:schemeClr>
                </a:solidFill>
              </a:rPr>
              <a:t>possible reason </a:t>
            </a:r>
            <a:r>
              <a:rPr lang="en-US" sz="2400" dirty="0" smtClean="0">
                <a:solidFill>
                  <a:schemeClr val="tx1">
                    <a:lumMod val="75000"/>
                    <a:lumOff val="25000"/>
                  </a:schemeClr>
                </a:solidFill>
              </a:rPr>
              <a:t>is that the </a:t>
            </a:r>
            <a:r>
              <a:rPr lang="en-US" sz="2400" dirty="0">
                <a:solidFill>
                  <a:schemeClr val="tx1">
                    <a:lumMod val="75000"/>
                    <a:lumOff val="25000"/>
                  </a:schemeClr>
                </a:solidFill>
              </a:rPr>
              <a:t>locality over long-interval re-reference in these benchmarks rarely happens. So the advantage of RRIP is not fully utilized</a:t>
            </a:r>
            <a:r>
              <a:rPr lang="en-US" sz="2400" dirty="0" smtClean="0">
                <a:solidFill>
                  <a:schemeClr val="tx1">
                    <a:lumMod val="75000"/>
                    <a:lumOff val="25000"/>
                  </a:schemeClr>
                </a:solidFill>
              </a:rPr>
              <a:t>.</a:t>
            </a:r>
          </a:p>
          <a:p>
            <a:pPr algn="just"/>
            <a:r>
              <a:rPr lang="en-US" sz="2400" dirty="0" smtClean="0">
                <a:solidFill>
                  <a:schemeClr val="tx1">
                    <a:lumMod val="75000"/>
                    <a:lumOff val="25000"/>
                  </a:schemeClr>
                </a:solidFill>
              </a:rPr>
              <a:t>Generally, larger cache size and more set-associativity will fully utilize the benefits from RRIP.</a:t>
            </a:r>
          </a:p>
          <a:p>
            <a:pPr algn="just"/>
            <a:r>
              <a:rPr lang="en-US" sz="2400" dirty="0" smtClean="0">
                <a:solidFill>
                  <a:schemeClr val="tx1">
                    <a:lumMod val="75000"/>
                    <a:lumOff val="25000"/>
                  </a:schemeClr>
                </a:solidFill>
              </a:rPr>
              <a:t>RRIP are recommended to be used in large LLC cache with appropriate set-associativity, while the application running on the system should have long-reference locality and scanning patterns.</a:t>
            </a:r>
            <a:endParaRPr lang="en-US" sz="2400" dirty="0">
              <a:solidFill>
                <a:schemeClr val="tx1">
                  <a:lumMod val="75000"/>
                  <a:lumOff val="25000"/>
                </a:schemeClr>
              </a:solidFill>
            </a:endParaRPr>
          </a:p>
        </p:txBody>
      </p:sp>
      <p:sp>
        <p:nvSpPr>
          <p:cNvPr id="4" name="灯片编号占位符 3"/>
          <p:cNvSpPr>
            <a:spLocks noGrp="1"/>
          </p:cNvSpPr>
          <p:nvPr>
            <p:ph type="sldNum" sz="quarter" idx="12"/>
          </p:nvPr>
        </p:nvSpPr>
        <p:spPr/>
        <p:txBody>
          <a:bodyPr/>
          <a:lstStyle/>
          <a:p>
            <a:fld id="{CDB84AB8-1146-473A-8E23-D3D1DE271AF1}" type="slidenum">
              <a:rPr lang="en-US" smtClean="0"/>
              <a:t>22</a:t>
            </a:fld>
            <a:endParaRPr lang="en-US"/>
          </a:p>
        </p:txBody>
      </p:sp>
    </p:spTree>
    <p:extLst>
      <p:ext uri="{BB962C8B-B14F-4D97-AF65-F5344CB8AC3E}">
        <p14:creationId xmlns:p14="http://schemas.microsoft.com/office/powerpoint/2010/main" val="1558529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84D7B-6DC1-4615-8120-9186DBA438C7}"/>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1.1 </a:t>
            </a:r>
            <a:r>
              <a:rPr lang="en-US" sz="4000" b="1" dirty="0">
                <a:solidFill>
                  <a:schemeClr val="tx1">
                    <a:lumMod val="75000"/>
                    <a:lumOff val="25000"/>
                  </a:schemeClr>
                </a:solidFill>
              </a:rPr>
              <a:t>SRRIP Cache Replacement Policy</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8E88DE9-7470-4743-A8EB-7B2F59C3250B}"/>
                  </a:ext>
                </a:extLst>
              </p:cNvPr>
              <p:cNvSpPr>
                <a:spLocks noGrp="1"/>
              </p:cNvSpPr>
              <p:nvPr>
                <p:ph idx="1"/>
              </p:nvPr>
            </p:nvSpPr>
            <p:spPr>
              <a:xfrm>
                <a:off x="1179225" y="2422410"/>
                <a:ext cx="9995797" cy="3987182"/>
              </a:xfrm>
            </p:spPr>
            <p:txBody>
              <a:bodyPr>
                <a:noAutofit/>
              </a:bodyPr>
              <a:lstStyle/>
              <a:p>
                <a:r>
                  <a:rPr lang="en-US" altLang="zh-CN" sz="2200" dirty="0" smtClean="0">
                    <a:solidFill>
                      <a:schemeClr val="tx1">
                        <a:lumMod val="75000"/>
                        <a:lumOff val="25000"/>
                      </a:schemeClr>
                    </a:solidFill>
                  </a:rPr>
                  <a:t>M bits per cache block to store Re-Reference Prediction Values (RRPV) </a:t>
                </a:r>
                <a:r>
                  <a:rPr lang="zh-CN" altLang="en-US" sz="2200" dirty="0" smtClean="0">
                    <a:solidFill>
                      <a:schemeClr val="tx1">
                        <a:lumMod val="75000"/>
                        <a:lumOff val="25000"/>
                      </a:schemeClr>
                    </a:solidFill>
                  </a:rPr>
                  <a:t>∈</a:t>
                </a:r>
                <a:r>
                  <a:rPr lang="en-US" altLang="zh-CN" sz="2200" dirty="0" smtClean="0">
                    <a:solidFill>
                      <a:schemeClr val="tx1">
                        <a:lumMod val="75000"/>
                        <a:lumOff val="25000"/>
                      </a:schemeClr>
                    </a:solidFill>
                  </a:rPr>
                  <a:t>[0, </a:t>
                </a:r>
                <a14:m>
                  <m:oMath xmlns:m="http://schemas.openxmlformats.org/officeDocument/2006/math">
                    <m:sSup>
                      <m:sSupPr>
                        <m:ctrlPr>
                          <a:rPr lang="en-US" altLang="zh-CN" sz="2200" b="0" i="1" smtClean="0">
                            <a:solidFill>
                              <a:schemeClr val="tx1">
                                <a:lumMod val="75000"/>
                                <a:lumOff val="25000"/>
                              </a:schemeClr>
                            </a:solidFill>
                            <a:latin typeface="Cambria Math" panose="02040503050406030204" pitchFamily="18" charset="0"/>
                          </a:rPr>
                        </m:ctrlPr>
                      </m:sSupPr>
                      <m:e>
                        <m:r>
                          <a:rPr lang="en-US" altLang="zh-CN" sz="2200" b="0" i="1" smtClean="0">
                            <a:solidFill>
                              <a:schemeClr val="tx1">
                                <a:lumMod val="75000"/>
                                <a:lumOff val="25000"/>
                              </a:schemeClr>
                            </a:solidFill>
                            <a:latin typeface="Cambria Math" panose="02040503050406030204" pitchFamily="18" charset="0"/>
                          </a:rPr>
                          <m:t>2</m:t>
                        </m:r>
                      </m:e>
                      <m:sup>
                        <m:r>
                          <a:rPr lang="en-US" altLang="zh-CN" sz="2200" b="0" i="1" smtClean="0">
                            <a:solidFill>
                              <a:schemeClr val="tx1">
                                <a:lumMod val="75000"/>
                                <a:lumOff val="25000"/>
                              </a:schemeClr>
                            </a:solidFill>
                            <a:latin typeface="Cambria Math" panose="02040503050406030204" pitchFamily="18" charset="0"/>
                          </a:rPr>
                          <m:t>𝑀</m:t>
                        </m:r>
                      </m:sup>
                    </m:sSup>
                    <m:r>
                      <a:rPr lang="en-US" altLang="zh-CN" sz="2200" b="0" i="1" smtClean="0">
                        <a:solidFill>
                          <a:schemeClr val="tx1">
                            <a:lumMod val="75000"/>
                            <a:lumOff val="25000"/>
                          </a:schemeClr>
                        </a:solidFill>
                        <a:latin typeface="Cambria Math" panose="02040503050406030204" pitchFamily="18" charset="0"/>
                      </a:rPr>
                      <m:t>−1</m:t>
                    </m:r>
                  </m:oMath>
                </a14:m>
                <a:r>
                  <a:rPr lang="en-US" altLang="zh-CN" sz="2200" dirty="0" smtClean="0">
                    <a:solidFill>
                      <a:schemeClr val="tx1">
                        <a:lumMod val="75000"/>
                        <a:lumOff val="25000"/>
                      </a:schemeClr>
                    </a:solidFill>
                  </a:rPr>
                  <a:t>]</a:t>
                </a:r>
              </a:p>
              <a:p>
                <a:r>
                  <a:rPr lang="en-US" sz="2200" dirty="0" smtClean="0">
                    <a:solidFill>
                      <a:schemeClr val="tx1">
                        <a:lumMod val="75000"/>
                        <a:lumOff val="25000"/>
                      </a:schemeClr>
                    </a:solidFill>
                  </a:rPr>
                  <a:t>Cache Hit: Set the block’s RRPV to 0 (Hit Policy, HP)</a:t>
                </a:r>
              </a:p>
              <a:p>
                <a:r>
                  <a:rPr lang="en-US" sz="2200" dirty="0" smtClean="0">
                    <a:solidFill>
                      <a:schemeClr val="tx1">
                        <a:lumMod val="75000"/>
                        <a:lumOff val="25000"/>
                      </a:schemeClr>
                    </a:solidFill>
                  </a:rPr>
                  <a:t>Cache Miss: </a:t>
                </a:r>
              </a:p>
              <a:p>
                <a:pPr lvl="1"/>
                <a:r>
                  <a:rPr lang="en-US" sz="2200" dirty="0" smtClean="0">
                    <a:solidFill>
                      <a:schemeClr val="tx1">
                        <a:lumMod val="75000"/>
                        <a:lumOff val="25000"/>
                      </a:schemeClr>
                    </a:solidFill>
                  </a:rPr>
                  <a:t>No conflict</a:t>
                </a:r>
              </a:p>
              <a:p>
                <a:pPr lvl="2"/>
                <a:r>
                  <a:rPr lang="en-US" sz="2200" dirty="0" smtClean="0">
                    <a:solidFill>
                      <a:schemeClr val="tx1">
                        <a:lumMod val="75000"/>
                        <a:lumOff val="25000"/>
                      </a:schemeClr>
                    </a:solidFill>
                  </a:rPr>
                  <a:t>Insert and set RRPV to </a:t>
                </a:r>
                <a14:m>
                  <m:oMath xmlns:m="http://schemas.openxmlformats.org/officeDocument/2006/math">
                    <m:sSup>
                      <m:sSupPr>
                        <m:ctrlPr>
                          <a:rPr lang="en-US" sz="2200" b="0" i="1" smtClean="0">
                            <a:solidFill>
                              <a:schemeClr val="tx1">
                                <a:lumMod val="75000"/>
                                <a:lumOff val="25000"/>
                              </a:schemeClr>
                            </a:solidFill>
                            <a:latin typeface="Cambria Math" panose="02040503050406030204" pitchFamily="18" charset="0"/>
                          </a:rPr>
                        </m:ctrlPr>
                      </m:sSupPr>
                      <m:e>
                        <m:r>
                          <a:rPr lang="en-US" sz="2200" b="0" i="1" smtClean="0">
                            <a:solidFill>
                              <a:schemeClr val="tx1">
                                <a:lumMod val="75000"/>
                                <a:lumOff val="25000"/>
                              </a:schemeClr>
                            </a:solidFill>
                            <a:latin typeface="Cambria Math" panose="02040503050406030204" pitchFamily="18" charset="0"/>
                          </a:rPr>
                          <m:t>2</m:t>
                        </m:r>
                      </m:e>
                      <m:sup>
                        <m:r>
                          <a:rPr lang="en-US" sz="2200" b="0" i="1" smtClean="0">
                            <a:solidFill>
                              <a:schemeClr val="tx1">
                                <a:lumMod val="75000"/>
                                <a:lumOff val="25000"/>
                              </a:schemeClr>
                            </a:solidFill>
                            <a:latin typeface="Cambria Math" panose="02040503050406030204" pitchFamily="18" charset="0"/>
                          </a:rPr>
                          <m:t>𝑀</m:t>
                        </m:r>
                      </m:sup>
                    </m:sSup>
                    <m:r>
                      <a:rPr lang="en-US" sz="2200" b="0" i="1" smtClean="0">
                        <a:solidFill>
                          <a:schemeClr val="tx1">
                            <a:lumMod val="75000"/>
                            <a:lumOff val="25000"/>
                          </a:schemeClr>
                        </a:solidFill>
                        <a:latin typeface="Cambria Math" panose="02040503050406030204" pitchFamily="18" charset="0"/>
                      </a:rPr>
                      <m:t>−2</m:t>
                    </m:r>
                  </m:oMath>
                </a14:m>
                <a:r>
                  <a:rPr lang="en-US" sz="2200" dirty="0" smtClean="0">
                    <a:solidFill>
                      <a:schemeClr val="tx1">
                        <a:lumMod val="75000"/>
                        <a:lumOff val="25000"/>
                      </a:schemeClr>
                    </a:solidFill>
                  </a:rPr>
                  <a:t> (long-reference gives the best result)</a:t>
                </a:r>
              </a:p>
              <a:p>
                <a:pPr lvl="1"/>
                <a:r>
                  <a:rPr lang="en-US" sz="2200" dirty="0" smtClean="0">
                    <a:solidFill>
                      <a:schemeClr val="tx1">
                        <a:lumMod val="75000"/>
                        <a:lumOff val="25000"/>
                      </a:schemeClr>
                    </a:solidFill>
                  </a:rPr>
                  <a:t>Conflicts</a:t>
                </a:r>
              </a:p>
              <a:p>
                <a:pPr lvl="2"/>
                <a:r>
                  <a:rPr lang="en-US" sz="2200" dirty="0" smtClean="0">
                    <a:solidFill>
                      <a:schemeClr val="tx1">
                        <a:lumMod val="75000"/>
                        <a:lumOff val="25000"/>
                      </a:schemeClr>
                    </a:solidFill>
                  </a:rPr>
                  <a:t>Replace a block whose RRPV is </a:t>
                </a:r>
                <a14:m>
                  <m:oMath xmlns:m="http://schemas.openxmlformats.org/officeDocument/2006/math">
                    <m:sSup>
                      <m:sSupPr>
                        <m:ctrlPr>
                          <a:rPr lang="en-US" sz="2200" b="0" i="1" smtClean="0">
                            <a:solidFill>
                              <a:schemeClr val="tx1">
                                <a:lumMod val="75000"/>
                                <a:lumOff val="25000"/>
                              </a:schemeClr>
                            </a:solidFill>
                            <a:latin typeface="Cambria Math" panose="02040503050406030204" pitchFamily="18" charset="0"/>
                          </a:rPr>
                        </m:ctrlPr>
                      </m:sSupPr>
                      <m:e>
                        <m:r>
                          <a:rPr lang="en-US" sz="2200" b="0" i="1" smtClean="0">
                            <a:solidFill>
                              <a:schemeClr val="tx1">
                                <a:lumMod val="75000"/>
                                <a:lumOff val="25000"/>
                              </a:schemeClr>
                            </a:solidFill>
                            <a:latin typeface="Cambria Math" panose="02040503050406030204" pitchFamily="18" charset="0"/>
                          </a:rPr>
                          <m:t>2</m:t>
                        </m:r>
                      </m:e>
                      <m:sup>
                        <m:r>
                          <a:rPr lang="en-US" sz="2200" b="0" i="1" smtClean="0">
                            <a:solidFill>
                              <a:schemeClr val="tx1">
                                <a:lumMod val="75000"/>
                                <a:lumOff val="25000"/>
                              </a:schemeClr>
                            </a:solidFill>
                            <a:latin typeface="Cambria Math" panose="02040503050406030204" pitchFamily="18" charset="0"/>
                          </a:rPr>
                          <m:t>𝑀</m:t>
                        </m:r>
                      </m:sup>
                    </m:sSup>
                    <m:r>
                      <a:rPr lang="en-US" sz="2200" b="0" i="1" smtClean="0">
                        <a:solidFill>
                          <a:schemeClr val="tx1">
                            <a:lumMod val="75000"/>
                            <a:lumOff val="25000"/>
                          </a:schemeClr>
                        </a:solidFill>
                        <a:latin typeface="Cambria Math" panose="02040503050406030204" pitchFamily="18" charset="0"/>
                      </a:rPr>
                      <m:t>−1</m:t>
                    </m:r>
                  </m:oMath>
                </a14:m>
                <a:endParaRPr lang="en-US" sz="2200" b="0" dirty="0" smtClean="0">
                  <a:solidFill>
                    <a:schemeClr val="tx1">
                      <a:lumMod val="75000"/>
                      <a:lumOff val="25000"/>
                    </a:schemeClr>
                  </a:solidFill>
                </a:endParaRPr>
              </a:p>
              <a:p>
                <a:pPr lvl="2"/>
                <a:r>
                  <a:rPr lang="en-US" sz="2200" dirty="0" smtClean="0">
                    <a:solidFill>
                      <a:schemeClr val="tx1">
                        <a:lumMod val="75000"/>
                        <a:lumOff val="25000"/>
                      </a:schemeClr>
                    </a:solidFill>
                  </a:rPr>
                  <a:t>If none, increment all RRPVs by 1 until the victim can be identified.</a:t>
                </a:r>
              </a:p>
              <a:p>
                <a:pPr lvl="2"/>
                <a:r>
                  <a:rPr lang="en-US" sz="2200" dirty="0" smtClean="0">
                    <a:solidFill>
                      <a:schemeClr val="tx1">
                        <a:lumMod val="75000"/>
                        <a:lumOff val="25000"/>
                      </a:schemeClr>
                    </a:solidFill>
                  </a:rPr>
                  <a:t>If found, then insert it and set its RRPV to </a:t>
                </a:r>
                <a14:m>
                  <m:oMath xmlns:m="http://schemas.openxmlformats.org/officeDocument/2006/math">
                    <m:sSup>
                      <m:sSupPr>
                        <m:ctrlPr>
                          <a:rPr lang="en-US" sz="2200" b="0" i="1" smtClean="0">
                            <a:solidFill>
                              <a:schemeClr val="tx1">
                                <a:lumMod val="75000"/>
                                <a:lumOff val="25000"/>
                              </a:schemeClr>
                            </a:solidFill>
                            <a:latin typeface="Cambria Math" panose="02040503050406030204" pitchFamily="18" charset="0"/>
                          </a:rPr>
                        </m:ctrlPr>
                      </m:sSupPr>
                      <m:e>
                        <m:r>
                          <a:rPr lang="en-US" sz="2200" b="0" i="1" smtClean="0">
                            <a:solidFill>
                              <a:schemeClr val="tx1">
                                <a:lumMod val="75000"/>
                                <a:lumOff val="25000"/>
                              </a:schemeClr>
                            </a:solidFill>
                            <a:latin typeface="Cambria Math" panose="02040503050406030204" pitchFamily="18" charset="0"/>
                          </a:rPr>
                          <m:t>2</m:t>
                        </m:r>
                      </m:e>
                      <m:sup>
                        <m:r>
                          <a:rPr lang="en-US" sz="2200" b="0" i="1" smtClean="0">
                            <a:solidFill>
                              <a:schemeClr val="tx1">
                                <a:lumMod val="75000"/>
                                <a:lumOff val="25000"/>
                              </a:schemeClr>
                            </a:solidFill>
                            <a:latin typeface="Cambria Math" panose="02040503050406030204" pitchFamily="18" charset="0"/>
                          </a:rPr>
                          <m:t>𝑀</m:t>
                        </m:r>
                      </m:sup>
                    </m:sSup>
                    <m:r>
                      <a:rPr lang="en-US" sz="2200" b="0" i="1" smtClean="0">
                        <a:solidFill>
                          <a:schemeClr val="tx1">
                            <a:lumMod val="75000"/>
                            <a:lumOff val="25000"/>
                          </a:schemeClr>
                        </a:solidFill>
                        <a:latin typeface="Cambria Math" panose="02040503050406030204" pitchFamily="18" charset="0"/>
                      </a:rPr>
                      <m:t>−2</m:t>
                    </m:r>
                  </m:oMath>
                </a14:m>
                <a:endParaRPr lang="en-US" sz="2200" dirty="0" smtClean="0">
                  <a:solidFill>
                    <a:schemeClr val="tx1">
                      <a:lumMod val="75000"/>
                      <a:lumOff val="25000"/>
                    </a:schemeClr>
                  </a:solidFill>
                </a:endParaRPr>
              </a:p>
              <a:p>
                <a:r>
                  <a:rPr lang="en-US" sz="2200" dirty="0" smtClean="0">
                    <a:solidFill>
                      <a:schemeClr val="tx1">
                        <a:lumMod val="75000"/>
                        <a:lumOff val="25000"/>
                      </a:schemeClr>
                    </a:solidFill>
                  </a:rPr>
                  <a:t>A better scan-resist policy than LRU</a:t>
                </a:r>
                <a:endParaRPr lang="en-US" sz="2200" dirty="0">
                  <a:solidFill>
                    <a:schemeClr val="tx1">
                      <a:lumMod val="75000"/>
                      <a:lumOff val="25000"/>
                    </a:schemeClr>
                  </a:solidFill>
                </a:endParaRPr>
              </a:p>
            </p:txBody>
          </p:sp>
        </mc:Choice>
        <mc:Fallback>
          <p:sp>
            <p:nvSpPr>
              <p:cNvPr id="3" name="内容占位符 2">
                <a:extLst>
                  <a:ext uri="{FF2B5EF4-FFF2-40B4-BE49-F238E27FC236}">
                    <a16:creationId xmlns:a16="http://schemas.microsoft.com/office/drawing/2014/main" id="{18E88DE9-7470-4743-A8EB-7B2F59C3250B}"/>
                  </a:ext>
                </a:extLst>
              </p:cNvPr>
              <p:cNvSpPr>
                <a:spLocks noGrp="1" noRot="1" noChangeAspect="1" noMove="1" noResize="1" noEditPoints="1" noAdjustHandles="1" noChangeArrowheads="1" noChangeShapeType="1" noTextEdit="1"/>
              </p:cNvSpPr>
              <p:nvPr>
                <p:ph idx="1"/>
              </p:nvPr>
            </p:nvSpPr>
            <p:spPr>
              <a:xfrm>
                <a:off x="1179225" y="2422410"/>
                <a:ext cx="9995797" cy="3987182"/>
              </a:xfrm>
              <a:blipFill>
                <a:blip r:embed="rId2"/>
                <a:stretch>
                  <a:fillRect l="-671" t="-1988" b="-306"/>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CDB84AB8-1146-473A-8E23-D3D1DE271AF1}" type="slidenum">
              <a:rPr lang="en-US" smtClean="0"/>
              <a:t>3</a:t>
            </a:fld>
            <a:endParaRPr lang="en-US"/>
          </a:p>
        </p:txBody>
      </p:sp>
    </p:spTree>
    <p:extLst>
      <p:ext uri="{BB962C8B-B14F-4D97-AF65-F5344CB8AC3E}">
        <p14:creationId xmlns:p14="http://schemas.microsoft.com/office/powerpoint/2010/main" val="4162655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EA081-837A-40AE-BD56-92C205F97A7C}"/>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1.2 </a:t>
            </a:r>
            <a:r>
              <a:rPr lang="en-US" sz="4000" b="1" dirty="0">
                <a:solidFill>
                  <a:schemeClr val="tx1">
                    <a:lumMod val="75000"/>
                    <a:lumOff val="25000"/>
                  </a:schemeClr>
                </a:solidFill>
              </a:rPr>
              <a:t>DRRIP Cache Replacement Policy</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E87F21-1DA5-4A79-80BF-FC33626FFC69}"/>
                  </a:ext>
                </a:extLst>
              </p:cNvPr>
              <p:cNvSpPr>
                <a:spLocks noGrp="1"/>
              </p:cNvSpPr>
              <p:nvPr>
                <p:ph idx="1"/>
              </p:nvPr>
            </p:nvSpPr>
            <p:spPr>
              <a:xfrm>
                <a:off x="1179225" y="2432570"/>
                <a:ext cx="10382659" cy="3695668"/>
              </a:xfrm>
            </p:spPr>
            <p:txBody>
              <a:bodyPr>
                <a:noAutofit/>
              </a:bodyPr>
              <a:lstStyle/>
              <a:p>
                <a:r>
                  <a:rPr lang="en-US" sz="2200" dirty="0" smtClean="0">
                    <a:solidFill>
                      <a:schemeClr val="tx1">
                        <a:lumMod val="75000"/>
                        <a:lumOff val="25000"/>
                      </a:schemeClr>
                    </a:solidFill>
                  </a:rPr>
                  <a:t>Two Policies to dynamically choose</a:t>
                </a:r>
              </a:p>
              <a:p>
                <a:pPr lvl="1"/>
                <a:r>
                  <a:rPr lang="en-US" sz="2200" dirty="0" smtClean="0">
                    <a:solidFill>
                      <a:schemeClr val="tx1">
                        <a:lumMod val="75000"/>
                        <a:lumOff val="25000"/>
                      </a:schemeClr>
                    </a:solidFill>
                  </a:rPr>
                  <a:t>Scan-resist SRRIP</a:t>
                </a:r>
              </a:p>
              <a:p>
                <a:pPr lvl="1"/>
                <a:r>
                  <a:rPr lang="en-US" sz="2200" dirty="0" smtClean="0">
                    <a:solidFill>
                      <a:schemeClr val="tx1">
                        <a:lumMod val="75000"/>
                        <a:lumOff val="25000"/>
                      </a:schemeClr>
                    </a:solidFill>
                  </a:rPr>
                  <a:t>Thrash-resist Bimodal RRIP (BRRIP)</a:t>
                </a:r>
              </a:p>
              <a:p>
                <a:pPr lvl="2"/>
                <a:r>
                  <a:rPr lang="en-US" dirty="0" smtClean="0">
                    <a:solidFill>
                      <a:schemeClr val="tx1">
                        <a:lumMod val="75000"/>
                        <a:lumOff val="25000"/>
                      </a:schemeClr>
                    </a:solidFill>
                  </a:rPr>
                  <a:t>Insert majority of cache line with RRPV of </a:t>
                </a:r>
                <a14:m>
                  <m:oMath xmlns:m="http://schemas.openxmlformats.org/officeDocument/2006/math">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panose="02040503050406030204" pitchFamily="18" charset="0"/>
                          </a:rPr>
                          <m:t>2</m:t>
                        </m:r>
                      </m:e>
                      <m:sup>
                        <m:r>
                          <a:rPr lang="en-US" b="0" i="1" smtClean="0">
                            <a:solidFill>
                              <a:schemeClr val="tx1">
                                <a:lumMod val="75000"/>
                                <a:lumOff val="25000"/>
                              </a:schemeClr>
                            </a:solidFill>
                            <a:latin typeface="Cambria Math" panose="02040503050406030204" pitchFamily="18" charset="0"/>
                          </a:rPr>
                          <m:t>𝑀</m:t>
                        </m:r>
                      </m:sup>
                    </m:sSup>
                    <m:r>
                      <a:rPr lang="en-US" b="0" i="1" smtClean="0">
                        <a:solidFill>
                          <a:schemeClr val="tx1">
                            <a:lumMod val="75000"/>
                            <a:lumOff val="25000"/>
                          </a:schemeClr>
                        </a:solidFill>
                        <a:latin typeface="Cambria Math" panose="02040503050406030204" pitchFamily="18" charset="0"/>
                      </a:rPr>
                      <m:t>−1</m:t>
                    </m:r>
                  </m:oMath>
                </a14:m>
                <a:r>
                  <a:rPr lang="en-US" dirty="0" smtClean="0">
                    <a:solidFill>
                      <a:schemeClr val="tx1">
                        <a:lumMod val="75000"/>
                        <a:lumOff val="25000"/>
                      </a:schemeClr>
                    </a:solidFill>
                  </a:rPr>
                  <a:t>; infrequently with RRPV of </a:t>
                </a:r>
                <a14:m>
                  <m:oMath xmlns:m="http://schemas.openxmlformats.org/officeDocument/2006/math">
                    <m:sSup>
                      <m:sSupPr>
                        <m:ctrlPr>
                          <a:rPr lang="en-US" b="0" i="1" smtClean="0">
                            <a:solidFill>
                              <a:schemeClr val="tx1">
                                <a:lumMod val="75000"/>
                                <a:lumOff val="25000"/>
                              </a:schemeClr>
                            </a:solidFill>
                            <a:latin typeface="Cambria Math" panose="02040503050406030204" pitchFamily="18" charset="0"/>
                          </a:rPr>
                        </m:ctrlPr>
                      </m:sSupPr>
                      <m:e>
                        <m:r>
                          <a:rPr lang="en-US" b="0" i="1" smtClean="0">
                            <a:solidFill>
                              <a:schemeClr val="tx1">
                                <a:lumMod val="75000"/>
                                <a:lumOff val="25000"/>
                              </a:schemeClr>
                            </a:solidFill>
                            <a:latin typeface="Cambria Math" panose="02040503050406030204" pitchFamily="18" charset="0"/>
                          </a:rPr>
                          <m:t>2</m:t>
                        </m:r>
                      </m:e>
                      <m:sup>
                        <m:r>
                          <a:rPr lang="en-US" b="0" i="1" smtClean="0">
                            <a:solidFill>
                              <a:schemeClr val="tx1">
                                <a:lumMod val="75000"/>
                                <a:lumOff val="25000"/>
                              </a:schemeClr>
                            </a:solidFill>
                            <a:latin typeface="Cambria Math" panose="02040503050406030204" pitchFamily="18" charset="0"/>
                          </a:rPr>
                          <m:t>𝑀</m:t>
                        </m:r>
                      </m:sup>
                    </m:sSup>
                    <m:r>
                      <a:rPr lang="en-US" b="0" i="1" smtClean="0">
                        <a:solidFill>
                          <a:schemeClr val="tx1">
                            <a:lumMod val="75000"/>
                            <a:lumOff val="25000"/>
                          </a:schemeClr>
                        </a:solidFill>
                        <a:latin typeface="Cambria Math" panose="02040503050406030204" pitchFamily="18" charset="0"/>
                      </a:rPr>
                      <m:t>−2</m:t>
                    </m:r>
                  </m:oMath>
                </a14:m>
                <a:r>
                  <a:rPr lang="en-US" dirty="0" smtClean="0">
                    <a:solidFill>
                      <a:schemeClr val="tx1">
                        <a:lumMod val="75000"/>
                        <a:lumOff val="25000"/>
                      </a:schemeClr>
                    </a:solidFill>
                  </a:rPr>
                  <a:t> </a:t>
                </a:r>
              </a:p>
              <a:p>
                <a:r>
                  <a:rPr lang="en-US" sz="2200" dirty="0" smtClean="0">
                    <a:solidFill>
                      <a:schemeClr val="tx1">
                        <a:lumMod val="75000"/>
                        <a:lumOff val="25000"/>
                      </a:schemeClr>
                    </a:solidFill>
                  </a:rPr>
                  <a:t>Two Set Dueling Monitors (SDMs)</a:t>
                </a:r>
              </a:p>
              <a:p>
                <a:pPr lvl="1"/>
                <a:r>
                  <a:rPr lang="en-US" sz="2200" dirty="0" smtClean="0">
                    <a:solidFill>
                      <a:schemeClr val="tx1">
                        <a:lumMod val="75000"/>
                        <a:lumOff val="25000"/>
                      </a:schemeClr>
                    </a:solidFill>
                  </a:rPr>
                  <a:t>Estimate misses for given policy on a few dedicated sets</a:t>
                </a:r>
              </a:p>
              <a:p>
                <a:r>
                  <a:rPr lang="en-US" sz="2200" dirty="0" smtClean="0">
                    <a:solidFill>
                      <a:schemeClr val="tx1">
                        <a:lumMod val="75000"/>
                        <a:lumOff val="25000"/>
                      </a:schemeClr>
                    </a:solidFill>
                  </a:rPr>
                  <a:t>Policy Selection Counters (PSEL)</a:t>
                </a:r>
              </a:p>
              <a:p>
                <a:pPr lvl="1"/>
                <a:r>
                  <a:rPr lang="en-US" sz="2200" dirty="0" smtClean="0">
                    <a:solidFill>
                      <a:schemeClr val="tx1">
                        <a:lumMod val="75000"/>
                        <a:lumOff val="25000"/>
                      </a:schemeClr>
                    </a:solidFill>
                  </a:rPr>
                  <a:t>Determine Wining Policy</a:t>
                </a:r>
              </a:p>
              <a:p>
                <a:r>
                  <a:rPr lang="en-US" sz="2200" dirty="0" smtClean="0">
                    <a:solidFill>
                      <a:schemeClr val="tx1">
                        <a:lumMod val="75000"/>
                        <a:lumOff val="25000"/>
                      </a:schemeClr>
                    </a:solidFill>
                  </a:rPr>
                  <a:t>Use two SDMs for the remaining sets</a:t>
                </a:r>
                <a:endParaRPr lang="en-US" sz="2200" dirty="0">
                  <a:solidFill>
                    <a:schemeClr val="tx1">
                      <a:lumMod val="75000"/>
                      <a:lumOff val="25000"/>
                    </a:schemeClr>
                  </a:solidFill>
                </a:endParaRPr>
              </a:p>
            </p:txBody>
          </p:sp>
        </mc:Choice>
        <mc:Fallback xmlns="">
          <p:sp>
            <p:nvSpPr>
              <p:cNvPr id="3" name="内容占位符 2">
                <a:extLst>
                  <a:ext uri="{FF2B5EF4-FFF2-40B4-BE49-F238E27FC236}">
                    <a16:creationId xmlns:a16="http://schemas.microsoft.com/office/drawing/2014/main" id="{39E87F21-1DA5-4A79-80BF-FC33626FFC69}"/>
                  </a:ext>
                </a:extLst>
              </p:cNvPr>
              <p:cNvSpPr>
                <a:spLocks noGrp="1" noRot="1" noChangeAspect="1" noMove="1" noResize="1" noEditPoints="1" noAdjustHandles="1" noChangeArrowheads="1" noChangeShapeType="1" noTextEdit="1"/>
              </p:cNvSpPr>
              <p:nvPr>
                <p:ph idx="1"/>
              </p:nvPr>
            </p:nvSpPr>
            <p:spPr>
              <a:xfrm>
                <a:off x="1179225" y="2432570"/>
                <a:ext cx="10382659" cy="3695668"/>
              </a:xfrm>
              <a:blipFill>
                <a:blip r:embed="rId2"/>
                <a:stretch>
                  <a:fillRect l="-646" t="-2145"/>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CDB84AB8-1146-473A-8E23-D3D1DE271AF1}" type="slidenum">
              <a:rPr lang="en-US" smtClean="0"/>
              <a:t>4</a:t>
            </a:fld>
            <a:endParaRPr lang="en-US"/>
          </a:p>
        </p:txBody>
      </p:sp>
    </p:spTree>
    <p:extLst>
      <p:ext uri="{BB962C8B-B14F-4D97-AF65-F5344CB8AC3E}">
        <p14:creationId xmlns:p14="http://schemas.microsoft.com/office/powerpoint/2010/main" val="2791488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E781-1382-4E93-9CF3-A65D1D756D4C}"/>
              </a:ext>
            </a:extLst>
          </p:cNvPr>
          <p:cNvSpPr>
            <a:spLocks noGrp="1"/>
          </p:cNvSpPr>
          <p:nvPr>
            <p:ph type="title"/>
          </p:nvPr>
        </p:nvSpPr>
        <p:spPr>
          <a:xfrm>
            <a:off x="1209706" y="826680"/>
            <a:ext cx="9833548" cy="1325563"/>
          </a:xfrm>
        </p:spPr>
        <p:txBody>
          <a:bodyPr>
            <a:normAutofit/>
          </a:bodyPr>
          <a:lstStyle/>
          <a:p>
            <a:pPr algn="ctr"/>
            <a:r>
              <a:rPr lang="en-US" sz="4000" b="1" dirty="0" smtClean="0">
                <a:solidFill>
                  <a:schemeClr val="tx1">
                    <a:lumMod val="75000"/>
                    <a:lumOff val="25000"/>
                  </a:schemeClr>
                </a:solidFill>
              </a:rPr>
              <a:t>2</a:t>
            </a:r>
            <a:r>
              <a:rPr lang="en-US" sz="4000" b="1" dirty="0">
                <a:solidFill>
                  <a:schemeClr val="tx1">
                    <a:lumMod val="75000"/>
                    <a:lumOff val="25000"/>
                  </a:schemeClr>
                </a:solidFill>
              </a:rPr>
              <a:t>.</a:t>
            </a:r>
            <a:r>
              <a:rPr lang="en-US" sz="4000" b="1" dirty="0" smtClean="0">
                <a:solidFill>
                  <a:schemeClr val="tx1">
                    <a:lumMod val="75000"/>
                    <a:lumOff val="25000"/>
                  </a:schemeClr>
                </a:solidFill>
              </a:rPr>
              <a:t> </a:t>
            </a:r>
            <a:r>
              <a:rPr lang="en-US" sz="4000" b="1" dirty="0" err="1">
                <a:solidFill>
                  <a:schemeClr val="tx1">
                    <a:lumMod val="75000"/>
                    <a:lumOff val="25000"/>
                  </a:schemeClr>
                </a:solidFill>
              </a:rPr>
              <a:t>SimPoint</a:t>
            </a:r>
            <a:r>
              <a:rPr lang="en-US" sz="4000" b="1" dirty="0">
                <a:solidFill>
                  <a:schemeClr val="tx1">
                    <a:lumMod val="75000"/>
                    <a:lumOff val="25000"/>
                  </a:schemeClr>
                </a:solidFill>
              </a:rPr>
              <a:t> Setup</a:t>
            </a:r>
          </a:p>
        </p:txBody>
      </p:sp>
      <p:graphicFrame>
        <p:nvGraphicFramePr>
          <p:cNvPr id="4" name="表格 3"/>
          <p:cNvGraphicFramePr>
            <a:graphicFrameLocks noGrp="1"/>
          </p:cNvGraphicFramePr>
          <p:nvPr>
            <p:extLst>
              <p:ext uri="{D42A27DB-BD31-4B8C-83A1-F6EECF244321}">
                <p14:modId xmlns:p14="http://schemas.microsoft.com/office/powerpoint/2010/main" val="122579374"/>
              </p:ext>
            </p:extLst>
          </p:nvPr>
        </p:nvGraphicFramePr>
        <p:xfrm>
          <a:off x="852299" y="2974719"/>
          <a:ext cx="4863499" cy="2225040"/>
        </p:xfrm>
        <a:graphic>
          <a:graphicData uri="http://schemas.openxmlformats.org/drawingml/2006/table">
            <a:tbl>
              <a:tblPr firstRow="1" bandRow="1">
                <a:tableStyleId>{5C22544A-7EE6-4342-B048-85BDC9FD1C3A}</a:tableStyleId>
              </a:tblPr>
              <a:tblGrid>
                <a:gridCol w="1411706">
                  <a:extLst>
                    <a:ext uri="{9D8B030D-6E8A-4147-A177-3AD203B41FA5}">
                      <a16:colId xmlns:a16="http://schemas.microsoft.com/office/drawing/2014/main" val="1416631670"/>
                    </a:ext>
                  </a:extLst>
                </a:gridCol>
                <a:gridCol w="2199005">
                  <a:extLst>
                    <a:ext uri="{9D8B030D-6E8A-4147-A177-3AD203B41FA5}">
                      <a16:colId xmlns:a16="http://schemas.microsoft.com/office/drawing/2014/main" val="1170845014"/>
                    </a:ext>
                  </a:extLst>
                </a:gridCol>
                <a:gridCol w="1252788">
                  <a:extLst>
                    <a:ext uri="{9D8B030D-6E8A-4147-A177-3AD203B41FA5}">
                      <a16:colId xmlns:a16="http://schemas.microsoft.com/office/drawing/2014/main" val="4011518430"/>
                    </a:ext>
                  </a:extLst>
                </a:gridCol>
              </a:tblGrid>
              <a:tr h="370840">
                <a:tc>
                  <a:txBody>
                    <a:bodyPr/>
                    <a:lstStyle/>
                    <a:p>
                      <a:pPr algn="ctr"/>
                      <a:r>
                        <a:rPr lang="en-US" dirty="0" smtClean="0"/>
                        <a:t>Cluster</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t>Icount</a:t>
                      </a:r>
                      <a:r>
                        <a:rPr lang="en-US" dirty="0" smtClean="0"/>
                        <a:t>*</a:t>
                      </a:r>
                    </a:p>
                  </a:txBody>
                  <a:tcPr anchor="ctr"/>
                </a:tc>
                <a:tc>
                  <a:txBody>
                    <a:bodyPr/>
                    <a:lstStyle/>
                    <a:p>
                      <a:pPr algn="ctr"/>
                      <a:r>
                        <a:rPr lang="en-US" dirty="0" smtClean="0"/>
                        <a:t>Weights</a:t>
                      </a:r>
                      <a:endParaRPr lang="en-US" dirty="0"/>
                    </a:p>
                  </a:txBody>
                  <a:tcPr anchor="ctr"/>
                </a:tc>
                <a:extLst>
                  <a:ext uri="{0D108BD9-81ED-4DB2-BD59-A6C34878D82A}">
                    <a16:rowId xmlns:a16="http://schemas.microsoft.com/office/drawing/2014/main" val="3421544762"/>
                  </a:ext>
                </a:extLst>
              </a:tr>
              <a:tr h="370840">
                <a:tc>
                  <a:txBody>
                    <a:bodyPr/>
                    <a:lstStyle/>
                    <a:p>
                      <a:pPr algn="ctr"/>
                      <a:r>
                        <a:rPr lang="en-US" dirty="0" smtClean="0"/>
                        <a:t>1</a:t>
                      </a:r>
                      <a:endParaRPr lang="en-US" dirty="0"/>
                    </a:p>
                  </a:txBody>
                  <a:tcPr anchor="ctr"/>
                </a:tc>
                <a:tc>
                  <a:txBody>
                    <a:bodyPr/>
                    <a:lstStyle/>
                    <a:p>
                      <a:pPr algn="ctr"/>
                      <a:r>
                        <a:rPr lang="en-US" dirty="0" smtClean="0"/>
                        <a:t>8070001932</a:t>
                      </a:r>
                      <a:endParaRPr lang="en-US" dirty="0"/>
                    </a:p>
                  </a:txBody>
                  <a:tcPr anchor="ctr"/>
                </a:tc>
                <a:tc>
                  <a:txBody>
                    <a:bodyPr/>
                    <a:lstStyle/>
                    <a:p>
                      <a:pPr algn="ctr"/>
                      <a:r>
                        <a:rPr lang="en-US" dirty="0" smtClean="0"/>
                        <a:t>0.11240</a:t>
                      </a:r>
                      <a:endParaRPr lang="en-US" dirty="0"/>
                    </a:p>
                  </a:txBody>
                  <a:tcPr anchor="ctr"/>
                </a:tc>
                <a:extLst>
                  <a:ext uri="{0D108BD9-81ED-4DB2-BD59-A6C34878D82A}">
                    <a16:rowId xmlns:a16="http://schemas.microsoft.com/office/drawing/2014/main" val="692842729"/>
                  </a:ext>
                </a:extLst>
              </a:tr>
              <a:tr h="370840">
                <a:tc>
                  <a:txBody>
                    <a:bodyPr/>
                    <a:lstStyle/>
                    <a:p>
                      <a:pPr algn="ctr"/>
                      <a:r>
                        <a:rPr lang="en-US" dirty="0" smtClean="0"/>
                        <a:t>2</a:t>
                      </a:r>
                      <a:endParaRPr lang="en-US" dirty="0"/>
                    </a:p>
                  </a:txBody>
                  <a:tcPr anchor="ctr"/>
                </a:tc>
                <a:tc>
                  <a:txBody>
                    <a:bodyPr/>
                    <a:lstStyle/>
                    <a:p>
                      <a:pPr algn="ctr"/>
                      <a:r>
                        <a:rPr lang="en-US" dirty="0" smtClean="0"/>
                        <a:t>18120004274</a:t>
                      </a:r>
                      <a:endParaRPr lang="en-US" dirty="0"/>
                    </a:p>
                  </a:txBody>
                  <a:tcPr anchor="ctr"/>
                </a:tc>
                <a:tc>
                  <a:txBody>
                    <a:bodyPr/>
                    <a:lstStyle/>
                    <a:p>
                      <a:pPr algn="ctr"/>
                      <a:r>
                        <a:rPr lang="en-US" dirty="0" smtClean="0"/>
                        <a:t>0.10975</a:t>
                      </a:r>
                      <a:endParaRPr lang="en-US" dirty="0"/>
                    </a:p>
                  </a:txBody>
                  <a:tcPr anchor="ctr"/>
                </a:tc>
                <a:extLst>
                  <a:ext uri="{0D108BD9-81ED-4DB2-BD59-A6C34878D82A}">
                    <a16:rowId xmlns:a16="http://schemas.microsoft.com/office/drawing/2014/main" val="1861199979"/>
                  </a:ext>
                </a:extLst>
              </a:tr>
              <a:tr h="370840">
                <a:tc>
                  <a:txBody>
                    <a:bodyPr/>
                    <a:lstStyle/>
                    <a:p>
                      <a:pPr algn="ctr"/>
                      <a:r>
                        <a:rPr lang="en-US" dirty="0" smtClean="0"/>
                        <a:t>3</a:t>
                      </a:r>
                      <a:endParaRPr lang="en-US" dirty="0"/>
                    </a:p>
                  </a:txBody>
                  <a:tcPr anchor="ctr"/>
                </a:tc>
                <a:tc>
                  <a:txBody>
                    <a:bodyPr/>
                    <a:lstStyle/>
                    <a:p>
                      <a:pPr algn="ctr"/>
                      <a:r>
                        <a:rPr lang="en-US" dirty="0" smtClean="0"/>
                        <a:t>3090000819</a:t>
                      </a:r>
                      <a:endParaRPr lang="en-US" dirty="0"/>
                    </a:p>
                  </a:txBody>
                  <a:tcPr anchor="ctr"/>
                </a:tc>
                <a:tc>
                  <a:txBody>
                    <a:bodyPr/>
                    <a:lstStyle/>
                    <a:p>
                      <a:pPr algn="ctr"/>
                      <a:r>
                        <a:rPr lang="en-US" dirty="0" smtClean="0"/>
                        <a:t>0.08760</a:t>
                      </a:r>
                      <a:endParaRPr lang="en-US" dirty="0"/>
                    </a:p>
                  </a:txBody>
                  <a:tcPr anchor="ctr"/>
                </a:tc>
                <a:extLst>
                  <a:ext uri="{0D108BD9-81ED-4DB2-BD59-A6C34878D82A}">
                    <a16:rowId xmlns:a16="http://schemas.microsoft.com/office/drawing/2014/main" val="965516917"/>
                  </a:ext>
                </a:extLst>
              </a:tr>
              <a:tr h="370840">
                <a:tc>
                  <a:txBody>
                    <a:bodyPr/>
                    <a:lstStyle/>
                    <a:p>
                      <a:pPr algn="ctr"/>
                      <a:r>
                        <a:rPr lang="en-US" dirty="0" smtClean="0"/>
                        <a:t>4</a:t>
                      </a:r>
                      <a:endParaRPr lang="en-US" dirty="0"/>
                    </a:p>
                  </a:txBody>
                  <a:tcPr anchor="ctr"/>
                </a:tc>
                <a:tc>
                  <a:txBody>
                    <a:bodyPr/>
                    <a:lstStyle/>
                    <a:p>
                      <a:pPr algn="ctr"/>
                      <a:r>
                        <a:rPr lang="en-US" dirty="0" smtClean="0"/>
                        <a:t>23790005563</a:t>
                      </a:r>
                      <a:endParaRPr lang="en-US" dirty="0"/>
                    </a:p>
                  </a:txBody>
                  <a:tcPr anchor="ctr"/>
                </a:tc>
                <a:tc>
                  <a:txBody>
                    <a:bodyPr/>
                    <a:lstStyle/>
                    <a:p>
                      <a:pPr algn="ctr"/>
                      <a:r>
                        <a:rPr lang="en-US" dirty="0" smtClean="0"/>
                        <a:t>0.20397</a:t>
                      </a:r>
                      <a:endParaRPr lang="en-US" dirty="0"/>
                    </a:p>
                  </a:txBody>
                  <a:tcPr anchor="ctr"/>
                </a:tc>
                <a:extLst>
                  <a:ext uri="{0D108BD9-81ED-4DB2-BD59-A6C34878D82A}">
                    <a16:rowId xmlns:a16="http://schemas.microsoft.com/office/drawing/2014/main" val="3315418537"/>
                  </a:ext>
                </a:extLst>
              </a:tr>
              <a:tr h="370840">
                <a:tc>
                  <a:txBody>
                    <a:bodyPr/>
                    <a:lstStyle/>
                    <a:p>
                      <a:pPr algn="ctr"/>
                      <a:r>
                        <a:rPr lang="en-US" dirty="0" smtClean="0"/>
                        <a:t>5</a:t>
                      </a:r>
                      <a:endParaRPr lang="en-US" dirty="0"/>
                    </a:p>
                  </a:txBody>
                  <a:tcPr anchor="ctr"/>
                </a:tc>
                <a:tc>
                  <a:txBody>
                    <a:bodyPr/>
                    <a:lstStyle/>
                    <a:p>
                      <a:pPr algn="ctr"/>
                      <a:r>
                        <a:rPr lang="en-US" dirty="0" smtClean="0"/>
                        <a:t>51780011854</a:t>
                      </a:r>
                      <a:endParaRPr lang="en-US" dirty="0"/>
                    </a:p>
                  </a:txBody>
                  <a:tcPr anchor="ctr"/>
                </a:tc>
                <a:tc>
                  <a:txBody>
                    <a:bodyPr/>
                    <a:lstStyle/>
                    <a:p>
                      <a:pPr algn="ctr"/>
                      <a:r>
                        <a:rPr lang="en-US" dirty="0" smtClean="0"/>
                        <a:t>0.48628</a:t>
                      </a:r>
                      <a:endParaRPr lang="en-US" dirty="0"/>
                    </a:p>
                  </a:txBody>
                  <a:tcPr anchor="ctr"/>
                </a:tc>
                <a:extLst>
                  <a:ext uri="{0D108BD9-81ED-4DB2-BD59-A6C34878D82A}">
                    <a16:rowId xmlns:a16="http://schemas.microsoft.com/office/drawing/2014/main" val="2703288623"/>
                  </a:ext>
                </a:extLst>
              </a:tr>
            </a:tbl>
          </a:graphicData>
        </a:graphic>
      </p:graphicFrame>
      <p:sp>
        <p:nvSpPr>
          <p:cNvPr id="6" name="文本框 5"/>
          <p:cNvSpPr txBox="1"/>
          <p:nvPr/>
        </p:nvSpPr>
        <p:spPr>
          <a:xfrm>
            <a:off x="1483387" y="2565246"/>
            <a:ext cx="3601321" cy="400110"/>
          </a:xfrm>
          <a:prstGeom prst="rect">
            <a:avLst/>
          </a:prstGeom>
          <a:noFill/>
        </p:spPr>
        <p:txBody>
          <a:bodyPr wrap="square" rtlCol="0">
            <a:spAutoFit/>
          </a:bodyPr>
          <a:lstStyle/>
          <a:p>
            <a:pPr algn="ctr"/>
            <a:r>
              <a:rPr lang="en-US" sz="2000" dirty="0"/>
              <a:t>b</a:t>
            </a:r>
            <a:r>
              <a:rPr lang="en-US" sz="2000" dirty="0" smtClean="0"/>
              <a:t>zip2</a:t>
            </a:r>
            <a:endParaRPr lang="en-US" sz="2000" dirty="0"/>
          </a:p>
        </p:txBody>
      </p:sp>
      <p:sp>
        <p:nvSpPr>
          <p:cNvPr id="7" name="文本框 6"/>
          <p:cNvSpPr txBox="1"/>
          <p:nvPr/>
        </p:nvSpPr>
        <p:spPr>
          <a:xfrm>
            <a:off x="6373518" y="4768872"/>
            <a:ext cx="4980282" cy="1446550"/>
          </a:xfrm>
          <a:prstGeom prst="rect">
            <a:avLst/>
          </a:prstGeom>
          <a:noFill/>
        </p:spPr>
        <p:txBody>
          <a:bodyPr wrap="square" rtlCol="0">
            <a:spAutoFit/>
          </a:bodyPr>
          <a:lstStyle/>
          <a:p>
            <a:r>
              <a:rPr lang="en-US" sz="2200" dirty="0" smtClean="0">
                <a:solidFill>
                  <a:schemeClr val="tx1">
                    <a:lumMod val="75000"/>
                    <a:lumOff val="25000"/>
                  </a:schemeClr>
                </a:solidFill>
              </a:rPr>
              <a:t>Length of </a:t>
            </a:r>
            <a:r>
              <a:rPr lang="en-US" sz="2200" dirty="0" err="1" smtClean="0">
                <a:solidFill>
                  <a:schemeClr val="tx1">
                    <a:lumMod val="75000"/>
                    <a:lumOff val="25000"/>
                  </a:schemeClr>
                </a:solidFill>
              </a:rPr>
              <a:t>SimPoints</a:t>
            </a:r>
            <a:r>
              <a:rPr lang="en-US" sz="2200" dirty="0" smtClean="0">
                <a:solidFill>
                  <a:schemeClr val="tx1">
                    <a:lumMod val="75000"/>
                    <a:lumOff val="25000"/>
                  </a:schemeClr>
                </a:solidFill>
              </a:rPr>
              <a:t>: 30 Million</a:t>
            </a:r>
          </a:p>
          <a:p>
            <a:r>
              <a:rPr lang="en-US" sz="2200" dirty="0" smtClean="0">
                <a:solidFill>
                  <a:schemeClr val="tx1">
                    <a:lumMod val="75000"/>
                    <a:lumOff val="25000"/>
                  </a:schemeClr>
                </a:solidFill>
              </a:rPr>
              <a:t>S</a:t>
            </a:r>
            <a:r>
              <a:rPr lang="en-US" altLang="zh-CN" sz="2200" dirty="0" smtClean="0">
                <a:solidFill>
                  <a:schemeClr val="tx1">
                    <a:lumMod val="75000"/>
                    <a:lumOff val="25000"/>
                  </a:schemeClr>
                </a:solidFill>
              </a:rPr>
              <a:t>kip first 1 million instructions</a:t>
            </a:r>
            <a:r>
              <a:rPr lang="en-US" dirty="0" smtClean="0">
                <a:solidFill>
                  <a:schemeClr val="tx1">
                    <a:lumMod val="75000"/>
                    <a:lumOff val="25000"/>
                  </a:schemeClr>
                </a:solidFill>
              </a:rPr>
              <a:t>	</a:t>
            </a:r>
          </a:p>
          <a:p>
            <a:r>
              <a:rPr lang="en-US" sz="2200" dirty="0" smtClean="0">
                <a:solidFill>
                  <a:schemeClr val="tx1">
                    <a:lumMod val="75000"/>
                    <a:lumOff val="25000"/>
                  </a:schemeClr>
                </a:solidFill>
              </a:rPr>
              <a:t>Max cluster number (K): 5</a:t>
            </a:r>
          </a:p>
          <a:p>
            <a:r>
              <a:rPr lang="en-US" sz="2200" dirty="0" smtClean="0">
                <a:solidFill>
                  <a:schemeClr val="tx1">
                    <a:lumMod val="75000"/>
                    <a:lumOff val="25000"/>
                  </a:schemeClr>
                </a:solidFill>
              </a:rPr>
              <a:t>*</a:t>
            </a:r>
            <a:r>
              <a:rPr lang="en-US" sz="2200" dirty="0" err="1" smtClean="0">
                <a:solidFill>
                  <a:schemeClr val="tx1">
                    <a:lumMod val="75000"/>
                    <a:lumOff val="25000"/>
                  </a:schemeClr>
                </a:solidFill>
              </a:rPr>
              <a:t>Icount</a:t>
            </a:r>
            <a:r>
              <a:rPr lang="en-US" sz="2200" dirty="0" smtClean="0">
                <a:solidFill>
                  <a:schemeClr val="tx1">
                    <a:lumMod val="75000"/>
                    <a:lumOff val="25000"/>
                  </a:schemeClr>
                </a:solidFill>
              </a:rPr>
              <a:t>: start instruction of that trace	</a:t>
            </a:r>
            <a:endParaRPr lang="en-US" sz="2200" dirty="0">
              <a:solidFill>
                <a:schemeClr val="tx1">
                  <a:lumMod val="75000"/>
                  <a:lumOff val="25000"/>
                </a:schemeClr>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2141665920"/>
              </p:ext>
            </p:extLst>
          </p:nvPr>
        </p:nvGraphicFramePr>
        <p:xfrm>
          <a:off x="6373518" y="2974718"/>
          <a:ext cx="4863499" cy="1483360"/>
        </p:xfrm>
        <a:graphic>
          <a:graphicData uri="http://schemas.openxmlformats.org/drawingml/2006/table">
            <a:tbl>
              <a:tblPr firstRow="1" bandRow="1">
                <a:tableStyleId>{5C22544A-7EE6-4342-B048-85BDC9FD1C3A}</a:tableStyleId>
              </a:tblPr>
              <a:tblGrid>
                <a:gridCol w="1411706">
                  <a:extLst>
                    <a:ext uri="{9D8B030D-6E8A-4147-A177-3AD203B41FA5}">
                      <a16:colId xmlns:a16="http://schemas.microsoft.com/office/drawing/2014/main" val="1416631670"/>
                    </a:ext>
                  </a:extLst>
                </a:gridCol>
                <a:gridCol w="2199005">
                  <a:extLst>
                    <a:ext uri="{9D8B030D-6E8A-4147-A177-3AD203B41FA5}">
                      <a16:colId xmlns:a16="http://schemas.microsoft.com/office/drawing/2014/main" val="1170845014"/>
                    </a:ext>
                  </a:extLst>
                </a:gridCol>
                <a:gridCol w="1252788">
                  <a:extLst>
                    <a:ext uri="{9D8B030D-6E8A-4147-A177-3AD203B41FA5}">
                      <a16:colId xmlns:a16="http://schemas.microsoft.com/office/drawing/2014/main" val="4011518430"/>
                    </a:ext>
                  </a:extLst>
                </a:gridCol>
              </a:tblGrid>
              <a:tr h="370840">
                <a:tc>
                  <a:txBody>
                    <a:bodyPr/>
                    <a:lstStyle/>
                    <a:p>
                      <a:pPr algn="ctr"/>
                      <a:r>
                        <a:rPr lang="en-US" dirty="0" smtClean="0"/>
                        <a:t>Cluster</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t>Icount</a:t>
                      </a:r>
                      <a:endParaRPr lang="en-US" dirty="0" smtClean="0"/>
                    </a:p>
                  </a:txBody>
                  <a:tcPr anchor="ctr"/>
                </a:tc>
                <a:tc>
                  <a:txBody>
                    <a:bodyPr/>
                    <a:lstStyle/>
                    <a:p>
                      <a:pPr algn="ctr"/>
                      <a:r>
                        <a:rPr lang="en-US" dirty="0" smtClean="0"/>
                        <a:t>Weights</a:t>
                      </a:r>
                      <a:endParaRPr lang="en-US" dirty="0"/>
                    </a:p>
                  </a:txBody>
                  <a:tcPr anchor="ctr"/>
                </a:tc>
                <a:extLst>
                  <a:ext uri="{0D108BD9-81ED-4DB2-BD59-A6C34878D82A}">
                    <a16:rowId xmlns:a16="http://schemas.microsoft.com/office/drawing/2014/main" val="3421544762"/>
                  </a:ext>
                </a:extLst>
              </a:tr>
              <a:tr h="370840">
                <a:tc>
                  <a:txBody>
                    <a:bodyPr/>
                    <a:lstStyle/>
                    <a:p>
                      <a:pPr algn="ctr"/>
                      <a:r>
                        <a:rPr lang="en-US" dirty="0" smtClean="0"/>
                        <a:t>1</a:t>
                      </a:r>
                      <a:endParaRPr lang="en-US" dirty="0"/>
                    </a:p>
                  </a:txBody>
                  <a:tcPr anchor="ctr"/>
                </a:tc>
                <a:tc>
                  <a:txBody>
                    <a:bodyPr/>
                    <a:lstStyle/>
                    <a:p>
                      <a:pPr algn="ctr"/>
                      <a:r>
                        <a:rPr lang="en-US" dirty="0" smtClean="0"/>
                        <a:t>278250248589</a:t>
                      </a:r>
                      <a:endParaRPr lang="en-US" dirty="0"/>
                    </a:p>
                  </a:txBody>
                  <a:tcPr anchor="ctr"/>
                </a:tc>
                <a:tc>
                  <a:txBody>
                    <a:bodyPr/>
                    <a:lstStyle/>
                    <a:p>
                      <a:pPr algn="ctr"/>
                      <a:r>
                        <a:rPr lang="en-US" dirty="0" smtClean="0"/>
                        <a:t>0.00205</a:t>
                      </a:r>
                      <a:endParaRPr lang="en-US" dirty="0"/>
                    </a:p>
                  </a:txBody>
                  <a:tcPr anchor="ctr"/>
                </a:tc>
                <a:extLst>
                  <a:ext uri="{0D108BD9-81ED-4DB2-BD59-A6C34878D82A}">
                    <a16:rowId xmlns:a16="http://schemas.microsoft.com/office/drawing/2014/main" val="692842729"/>
                  </a:ext>
                </a:extLst>
              </a:tr>
              <a:tr h="370840">
                <a:tc>
                  <a:txBody>
                    <a:bodyPr/>
                    <a:lstStyle/>
                    <a:p>
                      <a:pPr algn="ctr"/>
                      <a:r>
                        <a:rPr lang="en-US" dirty="0" smtClean="0"/>
                        <a:t>2</a:t>
                      </a:r>
                      <a:endParaRPr lang="en-US" dirty="0"/>
                    </a:p>
                  </a:txBody>
                  <a:tcPr anchor="ctr"/>
                </a:tc>
                <a:tc>
                  <a:txBody>
                    <a:bodyPr/>
                    <a:lstStyle/>
                    <a:p>
                      <a:pPr algn="ctr"/>
                      <a:r>
                        <a:rPr lang="en-US" dirty="0" smtClean="0"/>
                        <a:t>2280152045099</a:t>
                      </a:r>
                      <a:endParaRPr lang="en-US" dirty="0"/>
                    </a:p>
                  </a:txBody>
                  <a:tcPr anchor="ctr"/>
                </a:tc>
                <a:tc>
                  <a:txBody>
                    <a:bodyPr/>
                    <a:lstStyle/>
                    <a:p>
                      <a:pPr algn="ctr"/>
                      <a:r>
                        <a:rPr lang="en-US" dirty="0" smtClean="0"/>
                        <a:t>0.27847</a:t>
                      </a:r>
                      <a:endParaRPr lang="en-US" dirty="0"/>
                    </a:p>
                  </a:txBody>
                  <a:tcPr anchor="ctr"/>
                </a:tc>
                <a:extLst>
                  <a:ext uri="{0D108BD9-81ED-4DB2-BD59-A6C34878D82A}">
                    <a16:rowId xmlns:a16="http://schemas.microsoft.com/office/drawing/2014/main" val="1861199979"/>
                  </a:ext>
                </a:extLst>
              </a:tr>
              <a:tr h="370840">
                <a:tc>
                  <a:txBody>
                    <a:bodyPr/>
                    <a:lstStyle/>
                    <a:p>
                      <a:pPr algn="ctr"/>
                      <a:r>
                        <a:rPr lang="en-US" dirty="0" smtClean="0"/>
                        <a:t>3</a:t>
                      </a:r>
                      <a:endParaRPr lang="en-US" dirty="0"/>
                    </a:p>
                  </a:txBody>
                  <a:tcPr anchor="ctr"/>
                </a:tc>
                <a:tc>
                  <a:txBody>
                    <a:bodyPr/>
                    <a:lstStyle/>
                    <a:p>
                      <a:pPr algn="ctr"/>
                      <a:r>
                        <a:rPr lang="en-US" dirty="0" smtClean="0"/>
                        <a:t>186330166230</a:t>
                      </a:r>
                      <a:endParaRPr lang="en-US" dirty="0"/>
                    </a:p>
                  </a:txBody>
                  <a:tcPr anchor="ctr"/>
                </a:tc>
                <a:tc>
                  <a:txBody>
                    <a:bodyPr/>
                    <a:lstStyle/>
                    <a:p>
                      <a:pPr algn="ctr"/>
                      <a:r>
                        <a:rPr lang="en-US" dirty="0" smtClean="0"/>
                        <a:t>0.71948</a:t>
                      </a:r>
                      <a:endParaRPr lang="en-US" dirty="0"/>
                    </a:p>
                  </a:txBody>
                  <a:tcPr anchor="ctr"/>
                </a:tc>
                <a:extLst>
                  <a:ext uri="{0D108BD9-81ED-4DB2-BD59-A6C34878D82A}">
                    <a16:rowId xmlns:a16="http://schemas.microsoft.com/office/drawing/2014/main" val="965516917"/>
                  </a:ext>
                </a:extLst>
              </a:tr>
            </a:tbl>
          </a:graphicData>
        </a:graphic>
      </p:graphicFrame>
      <p:sp>
        <p:nvSpPr>
          <p:cNvPr id="15" name="文本框 14"/>
          <p:cNvSpPr txBox="1"/>
          <p:nvPr/>
        </p:nvSpPr>
        <p:spPr>
          <a:xfrm>
            <a:off x="7004606" y="2565246"/>
            <a:ext cx="3601321" cy="400110"/>
          </a:xfrm>
          <a:prstGeom prst="rect">
            <a:avLst/>
          </a:prstGeom>
          <a:noFill/>
        </p:spPr>
        <p:txBody>
          <a:bodyPr wrap="square" rtlCol="0">
            <a:spAutoFit/>
          </a:bodyPr>
          <a:lstStyle/>
          <a:p>
            <a:pPr algn="ctr"/>
            <a:r>
              <a:rPr lang="en-US" sz="2000" dirty="0" err="1" smtClean="0"/>
              <a:t>cactusADM</a:t>
            </a:r>
            <a:endParaRPr lang="en-US" sz="2000" dirty="0"/>
          </a:p>
        </p:txBody>
      </p:sp>
      <p:sp>
        <p:nvSpPr>
          <p:cNvPr id="3" name="灯片编号占位符 2"/>
          <p:cNvSpPr>
            <a:spLocks noGrp="1"/>
          </p:cNvSpPr>
          <p:nvPr>
            <p:ph type="sldNum" sz="quarter" idx="12"/>
          </p:nvPr>
        </p:nvSpPr>
        <p:spPr/>
        <p:txBody>
          <a:bodyPr/>
          <a:lstStyle/>
          <a:p>
            <a:fld id="{CDB84AB8-1146-473A-8E23-D3D1DE271AF1}" type="slidenum">
              <a:rPr lang="en-US" smtClean="0"/>
              <a:t>5</a:t>
            </a:fld>
            <a:endParaRPr lang="en-US"/>
          </a:p>
        </p:txBody>
      </p:sp>
    </p:spTree>
    <p:extLst>
      <p:ext uri="{BB962C8B-B14F-4D97-AF65-F5344CB8AC3E}">
        <p14:creationId xmlns:p14="http://schemas.microsoft.com/office/powerpoint/2010/main" val="1163189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E9AFD-F473-4D22-B400-421AC7B7347B}"/>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2. </a:t>
            </a:r>
            <a:r>
              <a:rPr lang="en-US" sz="4000" b="1" dirty="0" err="1">
                <a:solidFill>
                  <a:schemeClr val="tx1">
                    <a:lumMod val="75000"/>
                    <a:lumOff val="25000"/>
                  </a:schemeClr>
                </a:solidFill>
              </a:rPr>
              <a:t>SimPoint</a:t>
            </a:r>
            <a:r>
              <a:rPr lang="en-US" sz="4000" b="1" dirty="0">
                <a:solidFill>
                  <a:schemeClr val="tx1">
                    <a:lumMod val="75000"/>
                    <a:lumOff val="25000"/>
                  </a:schemeClr>
                </a:solidFill>
              </a:rPr>
              <a:t> Setup</a:t>
            </a:r>
          </a:p>
        </p:txBody>
      </p:sp>
      <p:graphicFrame>
        <p:nvGraphicFramePr>
          <p:cNvPr id="12" name="表格 11"/>
          <p:cNvGraphicFramePr>
            <a:graphicFrameLocks noGrp="1"/>
          </p:cNvGraphicFramePr>
          <p:nvPr>
            <p:extLst>
              <p:ext uri="{D42A27DB-BD31-4B8C-83A1-F6EECF244321}">
                <p14:modId xmlns:p14="http://schemas.microsoft.com/office/powerpoint/2010/main" val="1886138332"/>
              </p:ext>
            </p:extLst>
          </p:nvPr>
        </p:nvGraphicFramePr>
        <p:xfrm>
          <a:off x="804177" y="3168506"/>
          <a:ext cx="4863499" cy="1854200"/>
        </p:xfrm>
        <a:graphic>
          <a:graphicData uri="http://schemas.openxmlformats.org/drawingml/2006/table">
            <a:tbl>
              <a:tblPr firstRow="1" bandRow="1">
                <a:tableStyleId>{5C22544A-7EE6-4342-B048-85BDC9FD1C3A}</a:tableStyleId>
              </a:tblPr>
              <a:tblGrid>
                <a:gridCol w="1411706">
                  <a:extLst>
                    <a:ext uri="{9D8B030D-6E8A-4147-A177-3AD203B41FA5}">
                      <a16:colId xmlns:a16="http://schemas.microsoft.com/office/drawing/2014/main" val="1416631670"/>
                    </a:ext>
                  </a:extLst>
                </a:gridCol>
                <a:gridCol w="2199005">
                  <a:extLst>
                    <a:ext uri="{9D8B030D-6E8A-4147-A177-3AD203B41FA5}">
                      <a16:colId xmlns:a16="http://schemas.microsoft.com/office/drawing/2014/main" val="1170845014"/>
                    </a:ext>
                  </a:extLst>
                </a:gridCol>
                <a:gridCol w="1252788">
                  <a:extLst>
                    <a:ext uri="{9D8B030D-6E8A-4147-A177-3AD203B41FA5}">
                      <a16:colId xmlns:a16="http://schemas.microsoft.com/office/drawing/2014/main" val="4011518430"/>
                    </a:ext>
                  </a:extLst>
                </a:gridCol>
              </a:tblGrid>
              <a:tr h="370840">
                <a:tc>
                  <a:txBody>
                    <a:bodyPr/>
                    <a:lstStyle/>
                    <a:p>
                      <a:pPr algn="ctr"/>
                      <a:r>
                        <a:rPr lang="en-US" dirty="0" smtClean="0"/>
                        <a:t>Cluster</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t>Icount</a:t>
                      </a:r>
                      <a:endParaRPr lang="en-US" dirty="0" smtClean="0"/>
                    </a:p>
                  </a:txBody>
                  <a:tcPr anchor="ctr"/>
                </a:tc>
                <a:tc>
                  <a:txBody>
                    <a:bodyPr/>
                    <a:lstStyle/>
                    <a:p>
                      <a:pPr algn="ctr"/>
                      <a:r>
                        <a:rPr lang="en-US" dirty="0" smtClean="0"/>
                        <a:t>Weights</a:t>
                      </a:r>
                      <a:endParaRPr lang="en-US" dirty="0"/>
                    </a:p>
                  </a:txBody>
                  <a:tcPr anchor="ctr"/>
                </a:tc>
                <a:extLst>
                  <a:ext uri="{0D108BD9-81ED-4DB2-BD59-A6C34878D82A}">
                    <a16:rowId xmlns:a16="http://schemas.microsoft.com/office/drawing/2014/main" val="3421544762"/>
                  </a:ext>
                </a:extLst>
              </a:tr>
              <a:tr h="370840">
                <a:tc>
                  <a:txBody>
                    <a:bodyPr/>
                    <a:lstStyle/>
                    <a:p>
                      <a:pPr algn="ctr"/>
                      <a:r>
                        <a:rPr lang="en-US" dirty="0" smtClean="0"/>
                        <a:t>1</a:t>
                      </a:r>
                      <a:endParaRPr lang="en-US" dirty="0"/>
                    </a:p>
                  </a:txBody>
                  <a:tcPr anchor="ctr"/>
                </a:tc>
                <a:tc>
                  <a:txBody>
                    <a:bodyPr/>
                    <a:lstStyle/>
                    <a:p>
                      <a:pPr algn="ctr"/>
                      <a:r>
                        <a:rPr lang="en-US" dirty="0" smtClean="0"/>
                        <a:t>40980020068</a:t>
                      </a:r>
                      <a:endParaRPr lang="en-US" dirty="0"/>
                    </a:p>
                  </a:txBody>
                  <a:tcPr anchor="ctr"/>
                </a:tc>
                <a:tc>
                  <a:txBody>
                    <a:bodyPr/>
                    <a:lstStyle/>
                    <a:p>
                      <a:pPr algn="ctr"/>
                      <a:r>
                        <a:rPr lang="en-US" dirty="0" smtClean="0"/>
                        <a:t>0.58558</a:t>
                      </a:r>
                      <a:endParaRPr lang="en-US" dirty="0"/>
                    </a:p>
                  </a:txBody>
                  <a:tcPr anchor="ctr"/>
                </a:tc>
                <a:extLst>
                  <a:ext uri="{0D108BD9-81ED-4DB2-BD59-A6C34878D82A}">
                    <a16:rowId xmlns:a16="http://schemas.microsoft.com/office/drawing/2014/main" val="692842729"/>
                  </a:ext>
                </a:extLst>
              </a:tr>
              <a:tr h="370840">
                <a:tc>
                  <a:txBody>
                    <a:bodyPr/>
                    <a:lstStyle/>
                    <a:p>
                      <a:pPr algn="ctr"/>
                      <a:r>
                        <a:rPr lang="en-US" dirty="0" smtClean="0"/>
                        <a:t>2</a:t>
                      </a:r>
                      <a:endParaRPr lang="en-US" dirty="0"/>
                    </a:p>
                  </a:txBody>
                  <a:tcPr anchor="ctr"/>
                </a:tc>
                <a:tc>
                  <a:txBody>
                    <a:bodyPr/>
                    <a:lstStyle/>
                    <a:p>
                      <a:pPr algn="ctr"/>
                      <a:r>
                        <a:rPr lang="en-US" dirty="0" smtClean="0"/>
                        <a:t>317520157280</a:t>
                      </a:r>
                      <a:endParaRPr lang="en-US" dirty="0"/>
                    </a:p>
                  </a:txBody>
                  <a:tcPr anchor="ctr"/>
                </a:tc>
                <a:tc>
                  <a:txBody>
                    <a:bodyPr/>
                    <a:lstStyle/>
                    <a:p>
                      <a:pPr algn="ctr"/>
                      <a:r>
                        <a:rPr lang="en-US" dirty="0" smtClean="0"/>
                        <a:t>0.24296</a:t>
                      </a:r>
                      <a:endParaRPr lang="en-US" dirty="0"/>
                    </a:p>
                  </a:txBody>
                  <a:tcPr anchor="ctr"/>
                </a:tc>
                <a:extLst>
                  <a:ext uri="{0D108BD9-81ED-4DB2-BD59-A6C34878D82A}">
                    <a16:rowId xmlns:a16="http://schemas.microsoft.com/office/drawing/2014/main" val="1861199979"/>
                  </a:ext>
                </a:extLst>
              </a:tr>
              <a:tr h="370840">
                <a:tc>
                  <a:txBody>
                    <a:bodyPr/>
                    <a:lstStyle/>
                    <a:p>
                      <a:pPr algn="ctr"/>
                      <a:r>
                        <a:rPr lang="en-US" dirty="0" smtClean="0"/>
                        <a:t>3</a:t>
                      </a:r>
                      <a:endParaRPr lang="en-US" dirty="0"/>
                    </a:p>
                  </a:txBody>
                  <a:tcPr anchor="ctr"/>
                </a:tc>
                <a:tc>
                  <a:txBody>
                    <a:bodyPr/>
                    <a:lstStyle/>
                    <a:p>
                      <a:pPr algn="ctr"/>
                      <a:r>
                        <a:rPr lang="en-US" dirty="0" smtClean="0"/>
                        <a:t>368940182854</a:t>
                      </a:r>
                      <a:endParaRPr lang="en-US" dirty="0"/>
                    </a:p>
                  </a:txBody>
                  <a:tcPr anchor="ctr"/>
                </a:tc>
                <a:tc>
                  <a:txBody>
                    <a:bodyPr/>
                    <a:lstStyle/>
                    <a:p>
                      <a:pPr algn="ctr"/>
                      <a:r>
                        <a:rPr lang="en-US" dirty="0" smtClean="0"/>
                        <a:t>0.02510</a:t>
                      </a:r>
                      <a:endParaRPr lang="en-US" dirty="0"/>
                    </a:p>
                  </a:txBody>
                  <a:tcPr anchor="ctr"/>
                </a:tc>
                <a:extLst>
                  <a:ext uri="{0D108BD9-81ED-4DB2-BD59-A6C34878D82A}">
                    <a16:rowId xmlns:a16="http://schemas.microsoft.com/office/drawing/2014/main" val="965516917"/>
                  </a:ext>
                </a:extLst>
              </a:tr>
              <a:tr h="370840">
                <a:tc>
                  <a:txBody>
                    <a:bodyPr/>
                    <a:lstStyle/>
                    <a:p>
                      <a:pPr algn="ctr"/>
                      <a:r>
                        <a:rPr lang="en-US" dirty="0" smtClean="0"/>
                        <a:t>4</a:t>
                      </a:r>
                      <a:endParaRPr lang="en-US" dirty="0"/>
                    </a:p>
                  </a:txBody>
                  <a:tcPr anchor="ctr"/>
                </a:tc>
                <a:tc>
                  <a:txBody>
                    <a:bodyPr/>
                    <a:lstStyle/>
                    <a:p>
                      <a:pPr algn="ctr"/>
                      <a:r>
                        <a:rPr lang="en-US" dirty="0" smtClean="0"/>
                        <a:t>342870169847</a:t>
                      </a:r>
                      <a:endParaRPr lang="en-US" dirty="0"/>
                    </a:p>
                  </a:txBody>
                  <a:tcPr anchor="ctr"/>
                </a:tc>
                <a:tc>
                  <a:txBody>
                    <a:bodyPr/>
                    <a:lstStyle/>
                    <a:p>
                      <a:pPr algn="ctr"/>
                      <a:r>
                        <a:rPr lang="en-US" dirty="0" smtClean="0"/>
                        <a:t>0.14630</a:t>
                      </a:r>
                      <a:endParaRPr lang="en-US" dirty="0"/>
                    </a:p>
                  </a:txBody>
                  <a:tcPr anchor="ctr"/>
                </a:tc>
                <a:extLst>
                  <a:ext uri="{0D108BD9-81ED-4DB2-BD59-A6C34878D82A}">
                    <a16:rowId xmlns:a16="http://schemas.microsoft.com/office/drawing/2014/main" val="3315418537"/>
                  </a:ext>
                </a:extLst>
              </a:tr>
            </a:tbl>
          </a:graphicData>
        </a:graphic>
      </p:graphicFrame>
      <p:sp>
        <p:nvSpPr>
          <p:cNvPr id="13" name="文本框 12"/>
          <p:cNvSpPr txBox="1"/>
          <p:nvPr/>
        </p:nvSpPr>
        <p:spPr>
          <a:xfrm>
            <a:off x="1574515" y="2737619"/>
            <a:ext cx="3601321" cy="400110"/>
          </a:xfrm>
          <a:prstGeom prst="rect">
            <a:avLst/>
          </a:prstGeom>
          <a:noFill/>
        </p:spPr>
        <p:txBody>
          <a:bodyPr wrap="square" rtlCol="0">
            <a:spAutoFit/>
          </a:bodyPr>
          <a:lstStyle/>
          <a:p>
            <a:pPr algn="ctr"/>
            <a:r>
              <a:rPr lang="en-US" sz="2000" dirty="0" err="1" smtClean="0"/>
              <a:t>hmmer</a:t>
            </a:r>
            <a:endParaRPr lang="en-US" sz="2000" dirty="0"/>
          </a:p>
        </p:txBody>
      </p:sp>
      <p:graphicFrame>
        <p:nvGraphicFramePr>
          <p:cNvPr id="14" name="表格 13"/>
          <p:cNvGraphicFramePr>
            <a:graphicFrameLocks noGrp="1"/>
          </p:cNvGraphicFramePr>
          <p:nvPr>
            <p:extLst>
              <p:ext uri="{D42A27DB-BD31-4B8C-83A1-F6EECF244321}">
                <p14:modId xmlns:p14="http://schemas.microsoft.com/office/powerpoint/2010/main" val="1653374875"/>
              </p:ext>
            </p:extLst>
          </p:nvPr>
        </p:nvGraphicFramePr>
        <p:xfrm>
          <a:off x="6471852" y="3165012"/>
          <a:ext cx="4863499" cy="1854200"/>
        </p:xfrm>
        <a:graphic>
          <a:graphicData uri="http://schemas.openxmlformats.org/drawingml/2006/table">
            <a:tbl>
              <a:tblPr firstRow="1" bandRow="1">
                <a:tableStyleId>{5C22544A-7EE6-4342-B048-85BDC9FD1C3A}</a:tableStyleId>
              </a:tblPr>
              <a:tblGrid>
                <a:gridCol w="1411706">
                  <a:extLst>
                    <a:ext uri="{9D8B030D-6E8A-4147-A177-3AD203B41FA5}">
                      <a16:colId xmlns:a16="http://schemas.microsoft.com/office/drawing/2014/main" val="1416631670"/>
                    </a:ext>
                  </a:extLst>
                </a:gridCol>
                <a:gridCol w="2199005">
                  <a:extLst>
                    <a:ext uri="{9D8B030D-6E8A-4147-A177-3AD203B41FA5}">
                      <a16:colId xmlns:a16="http://schemas.microsoft.com/office/drawing/2014/main" val="1170845014"/>
                    </a:ext>
                  </a:extLst>
                </a:gridCol>
                <a:gridCol w="1252788">
                  <a:extLst>
                    <a:ext uri="{9D8B030D-6E8A-4147-A177-3AD203B41FA5}">
                      <a16:colId xmlns:a16="http://schemas.microsoft.com/office/drawing/2014/main" val="4011518430"/>
                    </a:ext>
                  </a:extLst>
                </a:gridCol>
              </a:tblGrid>
              <a:tr h="370840">
                <a:tc>
                  <a:txBody>
                    <a:bodyPr/>
                    <a:lstStyle/>
                    <a:p>
                      <a:pPr algn="ctr"/>
                      <a:r>
                        <a:rPr lang="en-US" dirty="0" smtClean="0"/>
                        <a:t>Cluster</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t>Icount</a:t>
                      </a:r>
                      <a:endParaRPr lang="en-US" dirty="0" smtClean="0"/>
                    </a:p>
                  </a:txBody>
                  <a:tcPr anchor="ctr"/>
                </a:tc>
                <a:tc>
                  <a:txBody>
                    <a:bodyPr/>
                    <a:lstStyle/>
                    <a:p>
                      <a:pPr algn="ctr"/>
                      <a:r>
                        <a:rPr lang="en-US" dirty="0" smtClean="0"/>
                        <a:t>Weights</a:t>
                      </a:r>
                      <a:endParaRPr lang="en-US" dirty="0"/>
                    </a:p>
                  </a:txBody>
                  <a:tcPr anchor="ctr"/>
                </a:tc>
                <a:extLst>
                  <a:ext uri="{0D108BD9-81ED-4DB2-BD59-A6C34878D82A}">
                    <a16:rowId xmlns:a16="http://schemas.microsoft.com/office/drawing/2014/main" val="3421544762"/>
                  </a:ext>
                </a:extLst>
              </a:tr>
              <a:tr h="370840">
                <a:tc>
                  <a:txBody>
                    <a:bodyPr/>
                    <a:lstStyle/>
                    <a:p>
                      <a:pPr algn="ctr"/>
                      <a:r>
                        <a:rPr lang="en-US" dirty="0" smtClean="0"/>
                        <a:t>1</a:t>
                      </a:r>
                      <a:endParaRPr lang="en-US" dirty="0"/>
                    </a:p>
                  </a:txBody>
                  <a:tcPr anchor="ctr"/>
                </a:tc>
                <a:tc>
                  <a:txBody>
                    <a:bodyPr/>
                    <a:lstStyle/>
                    <a:p>
                      <a:pPr algn="ctr"/>
                      <a:r>
                        <a:rPr lang="en-US" dirty="0" smtClean="0"/>
                        <a:t>57840010926</a:t>
                      </a:r>
                      <a:endParaRPr lang="en-US" dirty="0"/>
                    </a:p>
                  </a:txBody>
                  <a:tcPr anchor="ctr"/>
                </a:tc>
                <a:tc>
                  <a:txBody>
                    <a:bodyPr/>
                    <a:lstStyle/>
                    <a:p>
                      <a:pPr algn="ctr"/>
                      <a:r>
                        <a:rPr lang="en-US" dirty="0" smtClean="0"/>
                        <a:t>0.42404</a:t>
                      </a:r>
                      <a:endParaRPr lang="en-US" dirty="0"/>
                    </a:p>
                  </a:txBody>
                  <a:tcPr anchor="ctr"/>
                </a:tc>
                <a:extLst>
                  <a:ext uri="{0D108BD9-81ED-4DB2-BD59-A6C34878D82A}">
                    <a16:rowId xmlns:a16="http://schemas.microsoft.com/office/drawing/2014/main" val="692842729"/>
                  </a:ext>
                </a:extLst>
              </a:tr>
              <a:tr h="370840">
                <a:tc>
                  <a:txBody>
                    <a:bodyPr/>
                    <a:lstStyle/>
                    <a:p>
                      <a:pPr algn="ctr"/>
                      <a:r>
                        <a:rPr lang="en-US" dirty="0" smtClean="0"/>
                        <a:t>2</a:t>
                      </a:r>
                      <a:endParaRPr lang="en-US" dirty="0"/>
                    </a:p>
                  </a:txBody>
                  <a:tcPr anchor="ctr"/>
                </a:tc>
                <a:tc>
                  <a:txBody>
                    <a:bodyPr/>
                    <a:lstStyle/>
                    <a:p>
                      <a:pPr algn="ctr"/>
                      <a:r>
                        <a:rPr lang="en-US" dirty="0" smtClean="0"/>
                        <a:t>116520019948</a:t>
                      </a:r>
                      <a:endParaRPr lang="en-US" dirty="0"/>
                    </a:p>
                  </a:txBody>
                  <a:tcPr anchor="ctr"/>
                </a:tc>
                <a:tc>
                  <a:txBody>
                    <a:bodyPr/>
                    <a:lstStyle/>
                    <a:p>
                      <a:pPr algn="ctr"/>
                      <a:r>
                        <a:rPr lang="en-US" dirty="0" smtClean="0"/>
                        <a:t>0.28964</a:t>
                      </a:r>
                      <a:endParaRPr lang="en-US" dirty="0"/>
                    </a:p>
                  </a:txBody>
                  <a:tcPr anchor="ctr"/>
                </a:tc>
                <a:extLst>
                  <a:ext uri="{0D108BD9-81ED-4DB2-BD59-A6C34878D82A}">
                    <a16:rowId xmlns:a16="http://schemas.microsoft.com/office/drawing/2014/main" val="1861199979"/>
                  </a:ext>
                </a:extLst>
              </a:tr>
              <a:tr h="370840">
                <a:tc>
                  <a:txBody>
                    <a:bodyPr/>
                    <a:lstStyle/>
                    <a:p>
                      <a:pPr algn="ctr"/>
                      <a:r>
                        <a:rPr lang="en-US" dirty="0" smtClean="0"/>
                        <a:t>3</a:t>
                      </a:r>
                      <a:endParaRPr lang="en-US" dirty="0"/>
                    </a:p>
                  </a:txBody>
                  <a:tcPr anchor="ctr"/>
                </a:tc>
                <a:tc>
                  <a:txBody>
                    <a:bodyPr/>
                    <a:lstStyle/>
                    <a:p>
                      <a:pPr algn="ctr"/>
                      <a:r>
                        <a:rPr lang="en-US" dirty="0" smtClean="0"/>
                        <a:t>267660041304</a:t>
                      </a:r>
                      <a:endParaRPr lang="en-US" dirty="0"/>
                    </a:p>
                  </a:txBody>
                  <a:tcPr anchor="ctr"/>
                </a:tc>
                <a:tc>
                  <a:txBody>
                    <a:bodyPr/>
                    <a:lstStyle/>
                    <a:p>
                      <a:pPr algn="ctr"/>
                      <a:r>
                        <a:rPr lang="en-US" dirty="0" smtClean="0"/>
                        <a:t>0.21647</a:t>
                      </a:r>
                      <a:endParaRPr lang="en-US" dirty="0"/>
                    </a:p>
                  </a:txBody>
                  <a:tcPr anchor="ctr"/>
                </a:tc>
                <a:extLst>
                  <a:ext uri="{0D108BD9-81ED-4DB2-BD59-A6C34878D82A}">
                    <a16:rowId xmlns:a16="http://schemas.microsoft.com/office/drawing/2014/main" val="965516917"/>
                  </a:ext>
                </a:extLst>
              </a:tr>
              <a:tr h="370840">
                <a:tc>
                  <a:txBody>
                    <a:bodyPr/>
                    <a:lstStyle/>
                    <a:p>
                      <a:pPr algn="ctr"/>
                      <a:r>
                        <a:rPr lang="en-US" dirty="0" smtClean="0"/>
                        <a:t>4</a:t>
                      </a:r>
                      <a:endParaRPr lang="en-US" dirty="0"/>
                    </a:p>
                  </a:txBody>
                  <a:tcPr anchor="ctr"/>
                </a:tc>
                <a:tc>
                  <a:txBody>
                    <a:bodyPr/>
                    <a:lstStyle/>
                    <a:p>
                      <a:pPr algn="ctr"/>
                      <a:r>
                        <a:rPr lang="en-US" dirty="0" smtClean="0"/>
                        <a:t>95160014702</a:t>
                      </a:r>
                      <a:endParaRPr lang="en-US" dirty="0"/>
                    </a:p>
                  </a:txBody>
                  <a:tcPr anchor="ctr"/>
                </a:tc>
                <a:tc>
                  <a:txBody>
                    <a:bodyPr/>
                    <a:lstStyle/>
                    <a:p>
                      <a:pPr algn="ctr"/>
                      <a:r>
                        <a:rPr lang="en-US" dirty="0" smtClean="0"/>
                        <a:t>0.06984</a:t>
                      </a:r>
                      <a:endParaRPr lang="en-US" dirty="0"/>
                    </a:p>
                  </a:txBody>
                  <a:tcPr anchor="ctr"/>
                </a:tc>
                <a:extLst>
                  <a:ext uri="{0D108BD9-81ED-4DB2-BD59-A6C34878D82A}">
                    <a16:rowId xmlns:a16="http://schemas.microsoft.com/office/drawing/2014/main" val="3315418537"/>
                  </a:ext>
                </a:extLst>
              </a:tr>
            </a:tbl>
          </a:graphicData>
        </a:graphic>
      </p:graphicFrame>
      <p:sp>
        <p:nvSpPr>
          <p:cNvPr id="15" name="文本框 14"/>
          <p:cNvSpPr txBox="1"/>
          <p:nvPr/>
        </p:nvSpPr>
        <p:spPr>
          <a:xfrm>
            <a:off x="7242190" y="2734125"/>
            <a:ext cx="3601321" cy="400110"/>
          </a:xfrm>
          <a:prstGeom prst="rect">
            <a:avLst/>
          </a:prstGeom>
          <a:noFill/>
        </p:spPr>
        <p:txBody>
          <a:bodyPr wrap="square" rtlCol="0">
            <a:spAutoFit/>
          </a:bodyPr>
          <a:lstStyle/>
          <a:p>
            <a:pPr algn="ctr"/>
            <a:r>
              <a:rPr lang="en-US" sz="2000" dirty="0" err="1" smtClean="0"/>
              <a:t>mcf</a:t>
            </a:r>
            <a:endParaRPr lang="en-US" sz="2000" dirty="0"/>
          </a:p>
        </p:txBody>
      </p:sp>
      <p:sp>
        <p:nvSpPr>
          <p:cNvPr id="3" name="灯片编号占位符 2"/>
          <p:cNvSpPr>
            <a:spLocks noGrp="1"/>
          </p:cNvSpPr>
          <p:nvPr>
            <p:ph type="sldNum" sz="quarter" idx="12"/>
          </p:nvPr>
        </p:nvSpPr>
        <p:spPr/>
        <p:txBody>
          <a:bodyPr/>
          <a:lstStyle/>
          <a:p>
            <a:fld id="{CDB84AB8-1146-473A-8E23-D3D1DE271AF1}" type="slidenum">
              <a:rPr lang="en-US" smtClean="0"/>
              <a:t>6</a:t>
            </a:fld>
            <a:endParaRPr lang="en-US"/>
          </a:p>
        </p:txBody>
      </p:sp>
    </p:spTree>
    <p:extLst>
      <p:ext uri="{BB962C8B-B14F-4D97-AF65-F5344CB8AC3E}">
        <p14:creationId xmlns:p14="http://schemas.microsoft.com/office/powerpoint/2010/main" val="2145559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E9AFD-F473-4D22-B400-421AC7B7347B}"/>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2. </a:t>
            </a:r>
            <a:r>
              <a:rPr lang="en-US" sz="4000" b="1" dirty="0" err="1">
                <a:solidFill>
                  <a:schemeClr val="tx1">
                    <a:lumMod val="75000"/>
                    <a:lumOff val="25000"/>
                  </a:schemeClr>
                </a:solidFill>
              </a:rPr>
              <a:t>SimPoint</a:t>
            </a:r>
            <a:r>
              <a:rPr lang="en-US" sz="4000" b="1" dirty="0">
                <a:solidFill>
                  <a:schemeClr val="tx1">
                    <a:lumMod val="75000"/>
                    <a:lumOff val="25000"/>
                  </a:schemeClr>
                </a:solidFill>
              </a:rPr>
              <a:t> Setup</a:t>
            </a:r>
          </a:p>
        </p:txBody>
      </p:sp>
      <p:graphicFrame>
        <p:nvGraphicFramePr>
          <p:cNvPr id="9" name="表格 8"/>
          <p:cNvGraphicFramePr>
            <a:graphicFrameLocks noGrp="1"/>
          </p:cNvGraphicFramePr>
          <p:nvPr>
            <p:extLst>
              <p:ext uri="{D42A27DB-BD31-4B8C-83A1-F6EECF244321}">
                <p14:modId xmlns:p14="http://schemas.microsoft.com/office/powerpoint/2010/main" val="683876215"/>
              </p:ext>
            </p:extLst>
          </p:nvPr>
        </p:nvGraphicFramePr>
        <p:xfrm>
          <a:off x="3611715" y="3145650"/>
          <a:ext cx="4863499" cy="2225040"/>
        </p:xfrm>
        <a:graphic>
          <a:graphicData uri="http://schemas.openxmlformats.org/drawingml/2006/table">
            <a:tbl>
              <a:tblPr firstRow="1" bandRow="1">
                <a:tableStyleId>{5C22544A-7EE6-4342-B048-85BDC9FD1C3A}</a:tableStyleId>
              </a:tblPr>
              <a:tblGrid>
                <a:gridCol w="1411706">
                  <a:extLst>
                    <a:ext uri="{9D8B030D-6E8A-4147-A177-3AD203B41FA5}">
                      <a16:colId xmlns:a16="http://schemas.microsoft.com/office/drawing/2014/main" val="1416631670"/>
                    </a:ext>
                  </a:extLst>
                </a:gridCol>
                <a:gridCol w="2199005">
                  <a:extLst>
                    <a:ext uri="{9D8B030D-6E8A-4147-A177-3AD203B41FA5}">
                      <a16:colId xmlns:a16="http://schemas.microsoft.com/office/drawing/2014/main" val="1170845014"/>
                    </a:ext>
                  </a:extLst>
                </a:gridCol>
                <a:gridCol w="1252788">
                  <a:extLst>
                    <a:ext uri="{9D8B030D-6E8A-4147-A177-3AD203B41FA5}">
                      <a16:colId xmlns:a16="http://schemas.microsoft.com/office/drawing/2014/main" val="4011518430"/>
                    </a:ext>
                  </a:extLst>
                </a:gridCol>
              </a:tblGrid>
              <a:tr h="370840">
                <a:tc>
                  <a:txBody>
                    <a:bodyPr/>
                    <a:lstStyle/>
                    <a:p>
                      <a:pPr algn="ctr"/>
                      <a:r>
                        <a:rPr lang="en-US" dirty="0" smtClean="0"/>
                        <a:t>Cluster</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t>Icount</a:t>
                      </a:r>
                      <a:endParaRPr lang="en-US" dirty="0" smtClean="0"/>
                    </a:p>
                  </a:txBody>
                  <a:tcPr anchor="ctr"/>
                </a:tc>
                <a:tc>
                  <a:txBody>
                    <a:bodyPr/>
                    <a:lstStyle/>
                    <a:p>
                      <a:pPr algn="ctr"/>
                      <a:r>
                        <a:rPr lang="en-US" dirty="0" smtClean="0"/>
                        <a:t>Weights</a:t>
                      </a:r>
                      <a:endParaRPr lang="en-US" dirty="0"/>
                    </a:p>
                  </a:txBody>
                  <a:tcPr anchor="ctr"/>
                </a:tc>
                <a:extLst>
                  <a:ext uri="{0D108BD9-81ED-4DB2-BD59-A6C34878D82A}">
                    <a16:rowId xmlns:a16="http://schemas.microsoft.com/office/drawing/2014/main" val="3421544762"/>
                  </a:ext>
                </a:extLst>
              </a:tr>
              <a:tr h="370840">
                <a:tc>
                  <a:txBody>
                    <a:bodyPr/>
                    <a:lstStyle/>
                    <a:p>
                      <a:pPr algn="ctr"/>
                      <a:r>
                        <a:rPr lang="en-US" dirty="0" smtClean="0"/>
                        <a:t>1</a:t>
                      </a:r>
                      <a:endParaRPr lang="en-US" dirty="0"/>
                    </a:p>
                  </a:txBody>
                  <a:tcPr anchor="ctr"/>
                </a:tc>
                <a:tc>
                  <a:txBody>
                    <a:bodyPr/>
                    <a:lstStyle/>
                    <a:p>
                      <a:pPr algn="ctr"/>
                      <a:r>
                        <a:rPr lang="en-US" dirty="0" smtClean="0"/>
                        <a:t>1641630399809</a:t>
                      </a:r>
                      <a:endParaRPr lang="en-US" dirty="0"/>
                    </a:p>
                  </a:txBody>
                  <a:tcPr anchor="ctr"/>
                </a:tc>
                <a:tc>
                  <a:txBody>
                    <a:bodyPr/>
                    <a:lstStyle/>
                    <a:p>
                      <a:pPr algn="ctr"/>
                      <a:r>
                        <a:rPr lang="en-US" dirty="0" smtClean="0"/>
                        <a:t>0.21044</a:t>
                      </a:r>
                      <a:endParaRPr lang="en-US" dirty="0"/>
                    </a:p>
                  </a:txBody>
                  <a:tcPr anchor="ctr"/>
                </a:tc>
                <a:extLst>
                  <a:ext uri="{0D108BD9-81ED-4DB2-BD59-A6C34878D82A}">
                    <a16:rowId xmlns:a16="http://schemas.microsoft.com/office/drawing/2014/main" val="692842729"/>
                  </a:ext>
                </a:extLst>
              </a:tr>
              <a:tr h="370840">
                <a:tc>
                  <a:txBody>
                    <a:bodyPr/>
                    <a:lstStyle/>
                    <a:p>
                      <a:pPr algn="ctr"/>
                      <a:r>
                        <a:rPr lang="en-US" dirty="0" smtClean="0"/>
                        <a:t>2</a:t>
                      </a:r>
                      <a:endParaRPr lang="en-US" dirty="0"/>
                    </a:p>
                  </a:txBody>
                  <a:tcPr anchor="ctr"/>
                </a:tc>
                <a:tc>
                  <a:txBody>
                    <a:bodyPr/>
                    <a:lstStyle/>
                    <a:p>
                      <a:pPr algn="ctr"/>
                      <a:r>
                        <a:rPr lang="en-US" dirty="0" smtClean="0"/>
                        <a:t>137700030560</a:t>
                      </a:r>
                      <a:endParaRPr lang="en-US" dirty="0"/>
                    </a:p>
                  </a:txBody>
                  <a:tcPr anchor="ctr"/>
                </a:tc>
                <a:tc>
                  <a:txBody>
                    <a:bodyPr/>
                    <a:lstStyle/>
                    <a:p>
                      <a:pPr algn="ctr"/>
                      <a:r>
                        <a:rPr lang="en-US" dirty="0" smtClean="0"/>
                        <a:t>0.12626</a:t>
                      </a:r>
                      <a:endParaRPr lang="en-US" dirty="0"/>
                    </a:p>
                  </a:txBody>
                  <a:tcPr anchor="ctr"/>
                </a:tc>
                <a:extLst>
                  <a:ext uri="{0D108BD9-81ED-4DB2-BD59-A6C34878D82A}">
                    <a16:rowId xmlns:a16="http://schemas.microsoft.com/office/drawing/2014/main" val="1861199979"/>
                  </a:ext>
                </a:extLst>
              </a:tr>
              <a:tr h="370840">
                <a:tc>
                  <a:txBody>
                    <a:bodyPr/>
                    <a:lstStyle/>
                    <a:p>
                      <a:pPr algn="ctr"/>
                      <a:r>
                        <a:rPr lang="en-US" dirty="0" smtClean="0"/>
                        <a:t>3</a:t>
                      </a:r>
                      <a:endParaRPr lang="en-US" dirty="0"/>
                    </a:p>
                  </a:txBody>
                  <a:tcPr anchor="ctr"/>
                </a:tc>
                <a:tc>
                  <a:txBody>
                    <a:bodyPr/>
                    <a:lstStyle/>
                    <a:p>
                      <a:pPr algn="ctr"/>
                      <a:r>
                        <a:rPr lang="en-US" dirty="0" smtClean="0"/>
                        <a:t>1045680248842</a:t>
                      </a:r>
                      <a:endParaRPr lang="en-US" dirty="0"/>
                    </a:p>
                  </a:txBody>
                  <a:tcPr anchor="ctr"/>
                </a:tc>
                <a:tc>
                  <a:txBody>
                    <a:bodyPr/>
                    <a:lstStyle/>
                    <a:p>
                      <a:pPr algn="ctr"/>
                      <a:r>
                        <a:rPr lang="en-US" dirty="0" smtClean="0"/>
                        <a:t>0.19970</a:t>
                      </a:r>
                      <a:endParaRPr lang="en-US" dirty="0"/>
                    </a:p>
                  </a:txBody>
                  <a:tcPr anchor="ctr"/>
                </a:tc>
                <a:extLst>
                  <a:ext uri="{0D108BD9-81ED-4DB2-BD59-A6C34878D82A}">
                    <a16:rowId xmlns:a16="http://schemas.microsoft.com/office/drawing/2014/main" val="965516917"/>
                  </a:ext>
                </a:extLst>
              </a:tr>
              <a:tr h="370840">
                <a:tc>
                  <a:txBody>
                    <a:bodyPr/>
                    <a:lstStyle/>
                    <a:p>
                      <a:pPr algn="ctr"/>
                      <a:r>
                        <a:rPr lang="en-US" dirty="0" smtClean="0"/>
                        <a:t>4</a:t>
                      </a:r>
                      <a:endParaRPr lang="en-US" dirty="0"/>
                    </a:p>
                  </a:txBody>
                  <a:tcPr anchor="ctr"/>
                </a:tc>
                <a:tc>
                  <a:txBody>
                    <a:bodyPr/>
                    <a:lstStyle/>
                    <a:p>
                      <a:pPr algn="ctr"/>
                      <a:r>
                        <a:rPr lang="en-US" dirty="0" smtClean="0"/>
                        <a:t>1038870247205</a:t>
                      </a:r>
                      <a:endParaRPr lang="en-US" dirty="0"/>
                    </a:p>
                  </a:txBody>
                  <a:tcPr anchor="ctr"/>
                </a:tc>
                <a:tc>
                  <a:txBody>
                    <a:bodyPr/>
                    <a:lstStyle/>
                    <a:p>
                      <a:pPr algn="ctr"/>
                      <a:r>
                        <a:rPr lang="en-US" dirty="0" smtClean="0"/>
                        <a:t>0.12612</a:t>
                      </a:r>
                      <a:endParaRPr lang="en-US" dirty="0"/>
                    </a:p>
                  </a:txBody>
                  <a:tcPr anchor="ctr"/>
                </a:tc>
                <a:extLst>
                  <a:ext uri="{0D108BD9-81ED-4DB2-BD59-A6C34878D82A}">
                    <a16:rowId xmlns:a16="http://schemas.microsoft.com/office/drawing/2014/main" val="3315418537"/>
                  </a:ext>
                </a:extLst>
              </a:tr>
              <a:tr h="370840">
                <a:tc>
                  <a:txBody>
                    <a:bodyPr/>
                    <a:lstStyle/>
                    <a:p>
                      <a:pPr algn="ctr"/>
                      <a:r>
                        <a:rPr lang="en-US" dirty="0" smtClean="0"/>
                        <a:t>5</a:t>
                      </a:r>
                      <a:endParaRPr lang="en-US" dirty="0"/>
                    </a:p>
                  </a:txBody>
                  <a:tcPr anchor="ctr"/>
                </a:tc>
                <a:tc>
                  <a:txBody>
                    <a:bodyPr/>
                    <a:lstStyle/>
                    <a:p>
                      <a:pPr algn="ctr"/>
                      <a:r>
                        <a:rPr lang="en-US" dirty="0" smtClean="0"/>
                        <a:t>2087850516085</a:t>
                      </a:r>
                      <a:endParaRPr lang="en-US" dirty="0"/>
                    </a:p>
                  </a:txBody>
                  <a:tcPr anchor="ctr"/>
                </a:tc>
                <a:tc>
                  <a:txBody>
                    <a:bodyPr/>
                    <a:lstStyle/>
                    <a:p>
                      <a:pPr algn="ctr"/>
                      <a:r>
                        <a:rPr lang="en-US" dirty="0" smtClean="0"/>
                        <a:t>0.33748</a:t>
                      </a:r>
                      <a:endParaRPr lang="en-US" dirty="0"/>
                    </a:p>
                  </a:txBody>
                  <a:tcPr anchor="ctr"/>
                </a:tc>
                <a:extLst>
                  <a:ext uri="{0D108BD9-81ED-4DB2-BD59-A6C34878D82A}">
                    <a16:rowId xmlns:a16="http://schemas.microsoft.com/office/drawing/2014/main" val="2703288623"/>
                  </a:ext>
                </a:extLst>
              </a:tr>
            </a:tbl>
          </a:graphicData>
        </a:graphic>
      </p:graphicFrame>
      <p:sp>
        <p:nvSpPr>
          <p:cNvPr id="11" name="文本框 10"/>
          <p:cNvSpPr txBox="1"/>
          <p:nvPr/>
        </p:nvSpPr>
        <p:spPr>
          <a:xfrm>
            <a:off x="4382053" y="2714763"/>
            <a:ext cx="3601321" cy="400110"/>
          </a:xfrm>
          <a:prstGeom prst="rect">
            <a:avLst/>
          </a:prstGeom>
          <a:noFill/>
        </p:spPr>
        <p:txBody>
          <a:bodyPr wrap="square" rtlCol="0">
            <a:spAutoFit/>
          </a:bodyPr>
          <a:lstStyle/>
          <a:p>
            <a:pPr algn="ctr"/>
            <a:r>
              <a:rPr lang="en-US" sz="2000" dirty="0" smtClean="0"/>
              <a:t>sphinx3</a:t>
            </a:r>
            <a:endParaRPr lang="en-US" sz="2000" dirty="0"/>
          </a:p>
        </p:txBody>
      </p:sp>
      <p:sp>
        <p:nvSpPr>
          <p:cNvPr id="3" name="灯片编号占位符 2"/>
          <p:cNvSpPr>
            <a:spLocks noGrp="1"/>
          </p:cNvSpPr>
          <p:nvPr>
            <p:ph type="sldNum" sz="quarter" idx="12"/>
          </p:nvPr>
        </p:nvSpPr>
        <p:spPr/>
        <p:txBody>
          <a:bodyPr/>
          <a:lstStyle/>
          <a:p>
            <a:fld id="{CDB84AB8-1146-473A-8E23-D3D1DE271AF1}" type="slidenum">
              <a:rPr lang="en-US" smtClean="0"/>
              <a:t>7</a:t>
            </a:fld>
            <a:endParaRPr lang="en-US"/>
          </a:p>
        </p:txBody>
      </p:sp>
    </p:spTree>
    <p:extLst>
      <p:ext uri="{BB962C8B-B14F-4D97-AF65-F5344CB8AC3E}">
        <p14:creationId xmlns:p14="http://schemas.microsoft.com/office/powerpoint/2010/main" val="2209595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2EBB9-3FEC-429E-BDAA-88015623070D}"/>
              </a:ext>
            </a:extLst>
          </p:cNvPr>
          <p:cNvSpPr>
            <a:spLocks noGrp="1"/>
          </p:cNvSpPr>
          <p:nvPr>
            <p:ph type="title"/>
          </p:nvPr>
        </p:nvSpPr>
        <p:spPr>
          <a:xfrm>
            <a:off x="1179226" y="826680"/>
            <a:ext cx="9833548" cy="1325563"/>
          </a:xfrm>
        </p:spPr>
        <p:txBody>
          <a:bodyPr>
            <a:normAutofit/>
          </a:bodyPr>
          <a:lstStyle/>
          <a:p>
            <a:pPr algn="ctr"/>
            <a:r>
              <a:rPr lang="en-US" sz="4000" b="1" dirty="0">
                <a:solidFill>
                  <a:schemeClr val="tx1">
                    <a:lumMod val="75000"/>
                    <a:lumOff val="25000"/>
                  </a:schemeClr>
                </a:solidFill>
              </a:rPr>
              <a:t>3.1 Quantitative Evaluation </a:t>
            </a:r>
            <a:r>
              <a:rPr lang="en-US" sz="4000" b="1" dirty="0" smtClean="0">
                <a:solidFill>
                  <a:schemeClr val="tx1">
                    <a:lumMod val="75000"/>
                    <a:lumOff val="25000"/>
                  </a:schemeClr>
                </a:solidFill>
              </a:rPr>
              <a:t>Metrics</a:t>
            </a:r>
            <a:endParaRPr lang="en-US" sz="4000" b="1" dirty="0">
              <a:solidFill>
                <a:schemeClr val="tx1">
                  <a:lumMod val="75000"/>
                  <a:lumOff val="25000"/>
                </a:schemeClr>
              </a:solidFill>
            </a:endParaRPr>
          </a:p>
        </p:txBody>
      </p:sp>
      <p:sp>
        <p:nvSpPr>
          <p:cNvPr id="3" name="内容占位符 2">
            <a:extLst>
              <a:ext uri="{FF2B5EF4-FFF2-40B4-BE49-F238E27FC236}">
                <a16:creationId xmlns:a16="http://schemas.microsoft.com/office/drawing/2014/main" id="{B8C2F561-CECC-4189-AFFE-FFA4E2ABB947}"/>
              </a:ext>
            </a:extLst>
          </p:cNvPr>
          <p:cNvSpPr>
            <a:spLocks noGrp="1"/>
          </p:cNvSpPr>
          <p:nvPr>
            <p:ph idx="1"/>
          </p:nvPr>
        </p:nvSpPr>
        <p:spPr>
          <a:xfrm>
            <a:off x="838200" y="2703941"/>
            <a:ext cx="10515600" cy="1761380"/>
          </a:xfrm>
        </p:spPr>
        <p:txBody>
          <a:bodyPr>
            <a:normAutofit/>
          </a:bodyPr>
          <a:lstStyle/>
          <a:p>
            <a:r>
              <a:rPr lang="en-US" sz="2400" b="1" dirty="0">
                <a:solidFill>
                  <a:schemeClr val="tx1">
                    <a:lumMod val="75000"/>
                    <a:lumOff val="25000"/>
                  </a:schemeClr>
                </a:solidFill>
              </a:rPr>
              <a:t>Miss Rate</a:t>
            </a:r>
          </a:p>
          <a:p>
            <a:pPr marL="0" indent="0" algn="just">
              <a:buNone/>
            </a:pPr>
            <a:r>
              <a:rPr lang="en-US" sz="2400" dirty="0">
                <a:solidFill>
                  <a:schemeClr val="tx1">
                    <a:lumMod val="75000"/>
                    <a:lumOff val="25000"/>
                  </a:schemeClr>
                </a:solidFill>
              </a:rPr>
              <a:t>When an attempt to read or write data from the cache is unsuccessful, it results in lower level or main memory access and results in a </a:t>
            </a:r>
            <a:r>
              <a:rPr lang="en-US" sz="2400" dirty="0" smtClean="0">
                <a:solidFill>
                  <a:schemeClr val="tx1">
                    <a:lumMod val="75000"/>
                    <a:lumOff val="25000"/>
                  </a:schemeClr>
                </a:solidFill>
              </a:rPr>
              <a:t>longer latency. A better </a:t>
            </a:r>
            <a:r>
              <a:rPr lang="en-US" sz="2400" dirty="0">
                <a:solidFill>
                  <a:schemeClr val="tx1">
                    <a:lumMod val="75000"/>
                    <a:lumOff val="25000"/>
                  </a:schemeClr>
                </a:solidFill>
              </a:rPr>
              <a:t>cache replacement policy should have </a:t>
            </a:r>
            <a:r>
              <a:rPr lang="en-US" sz="2400" dirty="0" smtClean="0">
                <a:solidFill>
                  <a:schemeClr val="tx1">
                    <a:lumMod val="75000"/>
                    <a:lumOff val="25000"/>
                  </a:schemeClr>
                </a:solidFill>
              </a:rPr>
              <a:t>lower </a:t>
            </a:r>
            <a:r>
              <a:rPr lang="en-US" sz="2400" dirty="0">
                <a:solidFill>
                  <a:schemeClr val="tx1">
                    <a:lumMod val="75000"/>
                    <a:lumOff val="25000"/>
                  </a:schemeClr>
                </a:solidFill>
              </a:rPr>
              <a:t>miss rate.</a:t>
            </a:r>
          </a:p>
        </p:txBody>
      </p:sp>
      <p:sp>
        <p:nvSpPr>
          <p:cNvPr id="9" name="内容占位符 2">
            <a:extLst>
              <a:ext uri="{FF2B5EF4-FFF2-40B4-BE49-F238E27FC236}">
                <a16:creationId xmlns:a16="http://schemas.microsoft.com/office/drawing/2014/main" id="{0A52526A-FEE0-47BD-ADEA-7F70E9F5A9AD}"/>
              </a:ext>
            </a:extLst>
          </p:cNvPr>
          <p:cNvSpPr txBox="1">
            <a:spLocks/>
          </p:cNvSpPr>
          <p:nvPr/>
        </p:nvSpPr>
        <p:spPr>
          <a:xfrm>
            <a:off x="838200" y="4465321"/>
            <a:ext cx="10515600" cy="1470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chemeClr val="tx1">
                    <a:lumMod val="75000"/>
                    <a:lumOff val="25000"/>
                  </a:schemeClr>
                </a:solidFill>
              </a:rPr>
              <a:t>C</a:t>
            </a:r>
            <a:r>
              <a:rPr lang="en-US" sz="2400" b="1" dirty="0" smtClean="0">
                <a:solidFill>
                  <a:schemeClr val="tx1">
                    <a:lumMod val="75000"/>
                    <a:lumOff val="25000"/>
                  </a:schemeClr>
                </a:solidFill>
              </a:rPr>
              <a:t>ycle Per Instruction, CPI</a:t>
            </a:r>
            <a:endParaRPr lang="en-US" sz="2400" b="1" dirty="0">
              <a:solidFill>
                <a:schemeClr val="tx1">
                  <a:lumMod val="75000"/>
                  <a:lumOff val="25000"/>
                </a:schemeClr>
              </a:solidFill>
            </a:endParaRPr>
          </a:p>
          <a:p>
            <a:pPr marL="0" indent="0" algn="just">
              <a:buFont typeface="Arial" panose="020B0604020202020204" pitchFamily="34" charset="0"/>
              <a:buNone/>
            </a:pPr>
            <a:r>
              <a:rPr lang="en-US" sz="2400" dirty="0">
                <a:solidFill>
                  <a:schemeClr val="tx1">
                    <a:lumMod val="75000"/>
                    <a:lumOff val="25000"/>
                  </a:schemeClr>
                </a:solidFill>
              </a:rPr>
              <a:t>It is the average cycles per instruction in a given process. A </a:t>
            </a:r>
            <a:r>
              <a:rPr lang="en-US" sz="2400" dirty="0" smtClean="0">
                <a:solidFill>
                  <a:schemeClr val="tx1">
                    <a:lumMod val="75000"/>
                    <a:lumOff val="25000"/>
                  </a:schemeClr>
                </a:solidFill>
              </a:rPr>
              <a:t>better </a:t>
            </a:r>
            <a:r>
              <a:rPr lang="en-US" sz="2400" dirty="0">
                <a:solidFill>
                  <a:schemeClr val="tx1">
                    <a:lumMod val="75000"/>
                    <a:lumOff val="25000"/>
                  </a:schemeClr>
                </a:solidFill>
              </a:rPr>
              <a:t>cache replacement policy should have </a:t>
            </a:r>
            <a:r>
              <a:rPr lang="en-US" sz="2400" dirty="0" smtClean="0">
                <a:solidFill>
                  <a:schemeClr val="tx1">
                    <a:lumMod val="75000"/>
                    <a:lumOff val="25000"/>
                  </a:schemeClr>
                </a:solidFill>
              </a:rPr>
              <a:t>lower </a:t>
            </a:r>
            <a:r>
              <a:rPr lang="en-US" sz="2400" dirty="0">
                <a:solidFill>
                  <a:schemeClr val="tx1">
                    <a:lumMod val="75000"/>
                    <a:lumOff val="25000"/>
                  </a:schemeClr>
                </a:solidFill>
              </a:rPr>
              <a:t>CPI.</a:t>
            </a:r>
          </a:p>
        </p:txBody>
      </p:sp>
      <mc:AlternateContent xmlns:mc="http://schemas.openxmlformats.org/markup-compatibility/2006" xmlns:a14="http://schemas.microsoft.com/office/drawing/2010/main">
        <mc:Choice Requires="a14">
          <p:sp>
            <p:nvSpPr>
              <p:cNvPr id="4" name="矩形 3"/>
              <p:cNvSpPr/>
              <p:nvPr/>
            </p:nvSpPr>
            <p:spPr>
              <a:xfrm>
                <a:off x="6497595" y="4099620"/>
                <a:ext cx="4662774" cy="8017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lumMod val="75000"/>
                              <a:lumOff val="25000"/>
                            </a:schemeClr>
                          </a:solidFill>
                          <a:latin typeface="Cambria Math" panose="02040503050406030204" pitchFamily="18" charset="0"/>
                        </a:rPr>
                        <m:t>𝑀</m:t>
                      </m:r>
                      <m:r>
                        <m:rPr>
                          <m:nor/>
                        </m:rPr>
                        <a:rPr lang="en-US" sz="2000" i="1">
                          <a:solidFill>
                            <a:schemeClr val="tx1">
                              <a:lumMod val="75000"/>
                              <a:lumOff val="25000"/>
                            </a:schemeClr>
                          </a:solidFill>
                          <a:latin typeface="Cambria Math" panose="02040503050406030204" pitchFamily="18" charset="0"/>
                        </a:rPr>
                        <m:t>iss</m:t>
                      </m:r>
                      <m:r>
                        <m:rPr>
                          <m:nor/>
                        </m:rPr>
                        <a:rPr lang="en-US" sz="2000" i="1">
                          <a:solidFill>
                            <a:schemeClr val="tx1">
                              <a:lumMod val="75000"/>
                              <a:lumOff val="25000"/>
                            </a:schemeClr>
                          </a:solidFill>
                          <a:latin typeface="Cambria Math" panose="02040503050406030204" pitchFamily="18" charset="0"/>
                        </a:rPr>
                        <m:t> </m:t>
                      </m:r>
                      <m:r>
                        <a:rPr lang="en-US" sz="2000" i="1">
                          <a:solidFill>
                            <a:schemeClr val="tx1">
                              <a:lumMod val="75000"/>
                              <a:lumOff val="25000"/>
                            </a:schemeClr>
                          </a:solidFill>
                          <a:latin typeface="Cambria Math" panose="02040503050406030204" pitchFamily="18" charset="0"/>
                        </a:rPr>
                        <m:t>𝑅𝑎𝑡𝑒</m:t>
                      </m:r>
                      <m:r>
                        <a:rPr lang="en-US" sz="2000" i="0">
                          <a:solidFill>
                            <a:schemeClr val="tx1">
                              <a:lumMod val="75000"/>
                              <a:lumOff val="25000"/>
                            </a:schemeClr>
                          </a:solidFill>
                          <a:latin typeface="Cambria Math" panose="02040503050406030204" pitchFamily="18" charset="0"/>
                        </a:rPr>
                        <m:t>=</m:t>
                      </m:r>
                      <m:f>
                        <m:fPr>
                          <m:ctrlPr>
                            <a:rPr lang="en-US" sz="2000" i="1">
                              <a:solidFill>
                                <a:schemeClr val="tx1">
                                  <a:lumMod val="75000"/>
                                  <a:lumOff val="25000"/>
                                </a:schemeClr>
                              </a:solidFill>
                              <a:latin typeface="Cambria Math" panose="02040503050406030204" pitchFamily="18" charset="0"/>
                            </a:rPr>
                          </m:ctrlPr>
                        </m:fPr>
                        <m:num>
                          <m:nary>
                            <m:naryPr>
                              <m:chr m:val="∑"/>
                              <m:limLoc m:val="undOvr"/>
                              <m:grow m:val="on"/>
                              <m:ctrlPr>
                                <a:rPr lang="en-US" sz="2000" i="1">
                                  <a:solidFill>
                                    <a:schemeClr val="tx1">
                                      <a:lumMod val="75000"/>
                                      <a:lumOff val="25000"/>
                                    </a:schemeClr>
                                  </a:solidFill>
                                  <a:latin typeface="Cambria Math" panose="02040503050406030204" pitchFamily="18" charset="0"/>
                                </a:rPr>
                              </m:ctrlPr>
                            </m:naryPr>
                            <m:sub>
                              <m:r>
                                <a:rPr lang="en-US" sz="2000" i="1">
                                  <a:solidFill>
                                    <a:schemeClr val="tx1">
                                      <a:lumMod val="75000"/>
                                      <a:lumOff val="25000"/>
                                    </a:schemeClr>
                                  </a:solidFill>
                                  <a:latin typeface="Cambria Math" panose="02040503050406030204" pitchFamily="18" charset="0"/>
                                </a:rPr>
                                <m:t>𝑖</m:t>
                              </m:r>
                              <m:r>
                                <a:rPr lang="en-US" sz="2000" i="0">
                                  <a:solidFill>
                                    <a:schemeClr val="tx1">
                                      <a:lumMod val="75000"/>
                                      <a:lumOff val="25000"/>
                                    </a:schemeClr>
                                  </a:solidFill>
                                  <a:latin typeface="Cambria Math" panose="02040503050406030204" pitchFamily="18" charset="0"/>
                                </a:rPr>
                                <m:t>=0</m:t>
                              </m:r>
                            </m:sub>
                            <m:sup>
                              <m:r>
                                <a:rPr lang="en-US" sz="2000" i="1">
                                  <a:solidFill>
                                    <a:schemeClr val="tx1">
                                      <a:lumMod val="75000"/>
                                      <a:lumOff val="25000"/>
                                    </a:schemeClr>
                                  </a:solidFill>
                                  <a:latin typeface="Cambria Math" panose="02040503050406030204" pitchFamily="18" charset="0"/>
                                </a:rPr>
                                <m:t>𝑁</m:t>
                              </m:r>
                              <m:r>
                                <a:rPr lang="en-US" sz="2000" i="0">
                                  <a:solidFill>
                                    <a:schemeClr val="tx1">
                                      <a:lumMod val="75000"/>
                                      <a:lumOff val="25000"/>
                                    </a:schemeClr>
                                  </a:solidFill>
                                  <a:latin typeface="Cambria Math" panose="02040503050406030204" pitchFamily="18" charset="0"/>
                                </a:rPr>
                                <m:t>−1</m:t>
                              </m:r>
                            </m:sup>
                            <m:e>
                              <m:sSub>
                                <m:sSubPr>
                                  <m:ctrlPr>
                                    <a:rPr lang="en-US" sz="2000" i="1">
                                      <a:solidFill>
                                        <a:schemeClr val="tx1">
                                          <a:lumMod val="75000"/>
                                          <a:lumOff val="25000"/>
                                        </a:schemeClr>
                                      </a:solidFill>
                                      <a:latin typeface="Cambria Math" panose="02040503050406030204" pitchFamily="18" charset="0"/>
                                    </a:rPr>
                                  </m:ctrlPr>
                                </m:sSubPr>
                                <m:e>
                                  <m:r>
                                    <a:rPr lang="en-US" sz="2000" i="1">
                                      <a:solidFill>
                                        <a:schemeClr val="tx1">
                                          <a:lumMod val="75000"/>
                                          <a:lumOff val="25000"/>
                                        </a:schemeClr>
                                      </a:solidFill>
                                      <a:latin typeface="Cambria Math" panose="02040503050406030204" pitchFamily="18" charset="0"/>
                                    </a:rPr>
                                    <m:t>𝑤</m:t>
                                  </m:r>
                                </m:e>
                                <m:sub>
                                  <m:r>
                                    <a:rPr lang="en-US" sz="2000" i="1">
                                      <a:solidFill>
                                        <a:schemeClr val="tx1">
                                          <a:lumMod val="75000"/>
                                          <a:lumOff val="25000"/>
                                        </a:schemeClr>
                                      </a:solidFill>
                                      <a:latin typeface="Cambria Math" panose="02040503050406030204" pitchFamily="18" charset="0"/>
                                    </a:rPr>
                                    <m:t>𝑖</m:t>
                                  </m:r>
                                </m:sub>
                              </m:sSub>
                              <m:r>
                                <a:rPr lang="en-US" sz="2000" i="0">
                                  <a:solidFill>
                                    <a:schemeClr val="tx1">
                                      <a:lumMod val="75000"/>
                                      <a:lumOff val="25000"/>
                                    </a:schemeClr>
                                  </a:solidFill>
                                  <a:latin typeface="Cambria Math" panose="02040503050406030204" pitchFamily="18" charset="0"/>
                                </a:rPr>
                                <m:t>⋅</m:t>
                              </m:r>
                              <m:r>
                                <a:rPr lang="en-US" sz="2000" i="1">
                                  <a:solidFill>
                                    <a:schemeClr val="tx1">
                                      <a:lumMod val="75000"/>
                                      <a:lumOff val="25000"/>
                                    </a:schemeClr>
                                  </a:solidFill>
                                  <a:latin typeface="Cambria Math" panose="02040503050406030204" pitchFamily="18" charset="0"/>
                                </a:rPr>
                                <m:t>𝐶𝑎𝑐h𝑒𝑀𝑖𝑠</m:t>
                              </m:r>
                              <m:sSub>
                                <m:sSubPr>
                                  <m:ctrlPr>
                                    <a:rPr lang="en-US" sz="2000" i="1">
                                      <a:solidFill>
                                        <a:schemeClr val="tx1">
                                          <a:lumMod val="75000"/>
                                          <a:lumOff val="25000"/>
                                        </a:schemeClr>
                                      </a:solidFill>
                                      <a:latin typeface="Cambria Math" panose="02040503050406030204" pitchFamily="18" charset="0"/>
                                    </a:rPr>
                                  </m:ctrlPr>
                                </m:sSubPr>
                                <m:e>
                                  <m:r>
                                    <a:rPr lang="en-US" sz="2000" i="1">
                                      <a:solidFill>
                                        <a:schemeClr val="tx1">
                                          <a:lumMod val="75000"/>
                                          <a:lumOff val="25000"/>
                                        </a:schemeClr>
                                      </a:solidFill>
                                      <a:latin typeface="Cambria Math" panose="02040503050406030204" pitchFamily="18" charset="0"/>
                                    </a:rPr>
                                    <m:t>𝑠</m:t>
                                  </m:r>
                                </m:e>
                                <m:sub>
                                  <m:r>
                                    <a:rPr lang="en-US" sz="2000" i="1">
                                      <a:solidFill>
                                        <a:schemeClr val="tx1">
                                          <a:lumMod val="75000"/>
                                          <a:lumOff val="25000"/>
                                        </a:schemeClr>
                                      </a:solidFill>
                                      <a:latin typeface="Cambria Math" panose="02040503050406030204" pitchFamily="18" charset="0"/>
                                    </a:rPr>
                                    <m:t>𝑖</m:t>
                                  </m:r>
                                </m:sub>
                              </m:sSub>
                            </m:e>
                          </m:nary>
                        </m:num>
                        <m:den>
                          <m:nary>
                            <m:naryPr>
                              <m:chr m:val="∑"/>
                              <m:limLoc m:val="undOvr"/>
                              <m:grow m:val="on"/>
                              <m:ctrlPr>
                                <a:rPr lang="en-US" sz="2000" i="1">
                                  <a:solidFill>
                                    <a:schemeClr val="tx1">
                                      <a:lumMod val="75000"/>
                                      <a:lumOff val="25000"/>
                                    </a:schemeClr>
                                  </a:solidFill>
                                  <a:latin typeface="Cambria Math" panose="02040503050406030204" pitchFamily="18" charset="0"/>
                                </a:rPr>
                              </m:ctrlPr>
                            </m:naryPr>
                            <m:sub>
                              <m:r>
                                <a:rPr lang="en-US" sz="2000" i="1">
                                  <a:solidFill>
                                    <a:schemeClr val="tx1">
                                      <a:lumMod val="75000"/>
                                      <a:lumOff val="25000"/>
                                    </a:schemeClr>
                                  </a:solidFill>
                                  <a:latin typeface="Cambria Math" panose="02040503050406030204" pitchFamily="18" charset="0"/>
                                </a:rPr>
                                <m:t>𝑖</m:t>
                              </m:r>
                              <m:r>
                                <a:rPr lang="en-US" sz="2000" i="0">
                                  <a:solidFill>
                                    <a:schemeClr val="tx1">
                                      <a:lumMod val="75000"/>
                                      <a:lumOff val="25000"/>
                                    </a:schemeClr>
                                  </a:solidFill>
                                  <a:latin typeface="Cambria Math" panose="02040503050406030204" pitchFamily="18" charset="0"/>
                                </a:rPr>
                                <m:t>=0</m:t>
                              </m:r>
                            </m:sub>
                            <m:sup>
                              <m:r>
                                <a:rPr lang="en-US" sz="2000" i="1">
                                  <a:solidFill>
                                    <a:schemeClr val="tx1">
                                      <a:lumMod val="75000"/>
                                      <a:lumOff val="25000"/>
                                    </a:schemeClr>
                                  </a:solidFill>
                                  <a:latin typeface="Cambria Math" panose="02040503050406030204" pitchFamily="18" charset="0"/>
                                </a:rPr>
                                <m:t>𝑁</m:t>
                              </m:r>
                              <m:r>
                                <a:rPr lang="en-US" sz="2000" i="0">
                                  <a:solidFill>
                                    <a:schemeClr val="tx1">
                                      <a:lumMod val="75000"/>
                                      <a:lumOff val="25000"/>
                                    </a:schemeClr>
                                  </a:solidFill>
                                  <a:latin typeface="Cambria Math" panose="02040503050406030204" pitchFamily="18" charset="0"/>
                                </a:rPr>
                                <m:t>−1</m:t>
                              </m:r>
                            </m:sup>
                            <m:e>
                              <m:sSub>
                                <m:sSubPr>
                                  <m:ctrlPr>
                                    <a:rPr lang="en-US" sz="2000" i="1">
                                      <a:solidFill>
                                        <a:schemeClr val="tx1">
                                          <a:lumMod val="75000"/>
                                          <a:lumOff val="25000"/>
                                        </a:schemeClr>
                                      </a:solidFill>
                                      <a:latin typeface="Cambria Math" panose="02040503050406030204" pitchFamily="18" charset="0"/>
                                    </a:rPr>
                                  </m:ctrlPr>
                                </m:sSubPr>
                                <m:e>
                                  <m:r>
                                    <a:rPr lang="en-US" sz="2000" i="1">
                                      <a:solidFill>
                                        <a:schemeClr val="tx1">
                                          <a:lumMod val="75000"/>
                                          <a:lumOff val="25000"/>
                                        </a:schemeClr>
                                      </a:solidFill>
                                      <a:latin typeface="Cambria Math" panose="02040503050406030204" pitchFamily="18" charset="0"/>
                                    </a:rPr>
                                    <m:t>𝑤</m:t>
                                  </m:r>
                                </m:e>
                                <m:sub>
                                  <m:r>
                                    <a:rPr lang="en-US" sz="2000" i="1">
                                      <a:solidFill>
                                        <a:schemeClr val="tx1">
                                          <a:lumMod val="75000"/>
                                          <a:lumOff val="25000"/>
                                        </a:schemeClr>
                                      </a:solidFill>
                                      <a:latin typeface="Cambria Math" panose="02040503050406030204" pitchFamily="18" charset="0"/>
                                    </a:rPr>
                                    <m:t>𝑖</m:t>
                                  </m:r>
                                </m:sub>
                              </m:sSub>
                              <m:r>
                                <a:rPr lang="en-US" sz="2000" i="0">
                                  <a:solidFill>
                                    <a:schemeClr val="tx1">
                                      <a:lumMod val="75000"/>
                                      <a:lumOff val="25000"/>
                                    </a:schemeClr>
                                  </a:solidFill>
                                  <a:latin typeface="Cambria Math" panose="02040503050406030204" pitchFamily="18" charset="0"/>
                                </a:rPr>
                                <m:t>⋅</m:t>
                              </m:r>
                              <m:r>
                                <a:rPr lang="en-US" sz="2000" i="1">
                                  <a:solidFill>
                                    <a:schemeClr val="tx1">
                                      <a:lumMod val="75000"/>
                                      <a:lumOff val="25000"/>
                                    </a:schemeClr>
                                  </a:solidFill>
                                  <a:latin typeface="Cambria Math" panose="02040503050406030204" pitchFamily="18" charset="0"/>
                                </a:rPr>
                                <m:t>𝐶𝑎𝑐h𝑒𝐴𝑐𝑐𝑒𝑠</m:t>
                              </m:r>
                              <m:sSub>
                                <m:sSubPr>
                                  <m:ctrlPr>
                                    <a:rPr lang="en-US" sz="2000" i="1">
                                      <a:solidFill>
                                        <a:schemeClr val="tx1">
                                          <a:lumMod val="75000"/>
                                          <a:lumOff val="25000"/>
                                        </a:schemeClr>
                                      </a:solidFill>
                                      <a:latin typeface="Cambria Math" panose="02040503050406030204" pitchFamily="18" charset="0"/>
                                    </a:rPr>
                                  </m:ctrlPr>
                                </m:sSubPr>
                                <m:e>
                                  <m:r>
                                    <a:rPr lang="en-US" sz="2000" i="1">
                                      <a:solidFill>
                                        <a:schemeClr val="tx1">
                                          <a:lumMod val="75000"/>
                                          <a:lumOff val="25000"/>
                                        </a:schemeClr>
                                      </a:solidFill>
                                      <a:latin typeface="Cambria Math" panose="02040503050406030204" pitchFamily="18" charset="0"/>
                                    </a:rPr>
                                    <m:t>𝑠</m:t>
                                  </m:r>
                                </m:e>
                                <m:sub>
                                  <m:r>
                                    <a:rPr lang="en-US" sz="2000" i="1">
                                      <a:solidFill>
                                        <a:schemeClr val="tx1">
                                          <a:lumMod val="75000"/>
                                          <a:lumOff val="25000"/>
                                        </a:schemeClr>
                                      </a:solidFill>
                                      <a:latin typeface="Cambria Math" panose="02040503050406030204" pitchFamily="18" charset="0"/>
                                    </a:rPr>
                                    <m:t>𝑖</m:t>
                                  </m:r>
                                </m:sub>
                              </m:sSub>
                            </m:e>
                          </m:nary>
                        </m:den>
                      </m:f>
                    </m:oMath>
                  </m:oMathPara>
                </a14:m>
                <a:endParaRPr lang="en-US" sz="2000" dirty="0">
                  <a:solidFill>
                    <a:schemeClr val="tx1">
                      <a:lumMod val="75000"/>
                      <a:lumOff val="25000"/>
                    </a:schemeClr>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6497595" y="4099620"/>
                <a:ext cx="4662774" cy="8017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684805" y="5425600"/>
                <a:ext cx="2144177"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75000"/>
                              <a:lumOff val="25000"/>
                            </a:schemeClr>
                          </a:solidFill>
                          <a:latin typeface="Cambria Math" panose="02040503050406030204" pitchFamily="18" charset="0"/>
                        </a:rPr>
                        <m:t>𝐶𝑃𝐼</m:t>
                      </m:r>
                      <m:r>
                        <a:rPr lang="en-US" i="0">
                          <a:solidFill>
                            <a:schemeClr val="tx1">
                              <a:lumMod val="75000"/>
                              <a:lumOff val="25000"/>
                            </a:schemeClr>
                          </a:solidFill>
                          <a:latin typeface="Cambria Math" panose="02040503050406030204" pitchFamily="18" charset="0"/>
                        </a:rPr>
                        <m:t>=</m:t>
                      </m:r>
                      <m:nary>
                        <m:naryPr>
                          <m:chr m:val="∑"/>
                          <m:limLoc m:val="undOvr"/>
                          <m:grow m:val="on"/>
                          <m:ctrlPr>
                            <a:rPr lang="en-US" i="1">
                              <a:solidFill>
                                <a:schemeClr val="tx1">
                                  <a:lumMod val="75000"/>
                                  <a:lumOff val="25000"/>
                                </a:schemeClr>
                              </a:solidFill>
                              <a:latin typeface="Cambria Math" panose="02040503050406030204" pitchFamily="18" charset="0"/>
                            </a:rPr>
                          </m:ctrlPr>
                        </m:naryPr>
                        <m:sub>
                          <m:r>
                            <a:rPr lang="en-US" i="1">
                              <a:solidFill>
                                <a:schemeClr val="tx1">
                                  <a:lumMod val="75000"/>
                                  <a:lumOff val="25000"/>
                                </a:schemeClr>
                              </a:solidFill>
                              <a:latin typeface="Cambria Math" panose="02040503050406030204" pitchFamily="18" charset="0"/>
                            </a:rPr>
                            <m:t>𝑖</m:t>
                          </m:r>
                          <m:r>
                            <a:rPr lang="en-US" i="0">
                              <a:solidFill>
                                <a:schemeClr val="tx1">
                                  <a:lumMod val="75000"/>
                                  <a:lumOff val="25000"/>
                                </a:schemeClr>
                              </a:solidFill>
                              <a:latin typeface="Cambria Math" panose="02040503050406030204" pitchFamily="18" charset="0"/>
                            </a:rPr>
                            <m:t>=0</m:t>
                          </m:r>
                        </m:sub>
                        <m:sup>
                          <m:r>
                            <a:rPr lang="en-US" i="1">
                              <a:solidFill>
                                <a:schemeClr val="tx1">
                                  <a:lumMod val="75000"/>
                                  <a:lumOff val="25000"/>
                                </a:schemeClr>
                              </a:solidFill>
                              <a:latin typeface="Cambria Math" panose="02040503050406030204" pitchFamily="18" charset="0"/>
                            </a:rPr>
                            <m:t>𝑁</m:t>
                          </m:r>
                          <m:r>
                            <a:rPr lang="en-US" i="0">
                              <a:solidFill>
                                <a:schemeClr val="tx1">
                                  <a:lumMod val="75000"/>
                                  <a:lumOff val="25000"/>
                                </a:schemeClr>
                              </a:solidFill>
                              <a:latin typeface="Cambria Math" panose="02040503050406030204" pitchFamily="18" charset="0"/>
                            </a:rPr>
                            <m:t>−1</m:t>
                          </m:r>
                        </m:sup>
                        <m:e>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𝑤</m:t>
                              </m:r>
                            </m:e>
                            <m:sub>
                              <m:r>
                                <a:rPr lang="en-US" i="1">
                                  <a:solidFill>
                                    <a:schemeClr val="tx1">
                                      <a:lumMod val="75000"/>
                                      <a:lumOff val="25000"/>
                                    </a:schemeClr>
                                  </a:solidFill>
                                  <a:latin typeface="Cambria Math" panose="02040503050406030204" pitchFamily="18" charset="0"/>
                                </a:rPr>
                                <m:t>𝑖</m:t>
                              </m:r>
                            </m:sub>
                          </m:sSub>
                          <m:r>
                            <a:rPr lang="en-US" i="0">
                              <a:solidFill>
                                <a:schemeClr val="tx1">
                                  <a:lumMod val="75000"/>
                                  <a:lumOff val="25000"/>
                                </a:schemeClr>
                              </a:solidFill>
                              <a:latin typeface="Cambria Math" panose="02040503050406030204" pitchFamily="18" charset="0"/>
                            </a:rPr>
                            <m:t>⋅</m:t>
                          </m:r>
                          <m:r>
                            <a:rPr lang="en-US" i="1">
                              <a:solidFill>
                                <a:schemeClr val="tx1">
                                  <a:lumMod val="75000"/>
                                  <a:lumOff val="25000"/>
                                </a:schemeClr>
                              </a:solidFill>
                              <a:latin typeface="Cambria Math" panose="02040503050406030204" pitchFamily="18" charset="0"/>
                            </a:rPr>
                            <m:t>𝐶𝑃</m:t>
                          </m:r>
                          <m:sSub>
                            <m:sSubPr>
                              <m:ctrlPr>
                                <a:rPr lang="en-US" i="1">
                                  <a:solidFill>
                                    <a:schemeClr val="tx1">
                                      <a:lumMod val="75000"/>
                                      <a:lumOff val="25000"/>
                                    </a:schemeClr>
                                  </a:solidFill>
                                  <a:latin typeface="Cambria Math" panose="02040503050406030204" pitchFamily="18" charset="0"/>
                                </a:rPr>
                              </m:ctrlPr>
                            </m:sSubPr>
                            <m:e>
                              <m:r>
                                <a:rPr lang="en-US" i="1">
                                  <a:solidFill>
                                    <a:schemeClr val="tx1">
                                      <a:lumMod val="75000"/>
                                      <a:lumOff val="25000"/>
                                    </a:schemeClr>
                                  </a:solidFill>
                                  <a:latin typeface="Cambria Math" panose="02040503050406030204" pitchFamily="18" charset="0"/>
                                </a:rPr>
                                <m:t>𝐼</m:t>
                              </m:r>
                            </m:e>
                            <m:sub>
                              <m:r>
                                <a:rPr lang="en-US" i="1">
                                  <a:solidFill>
                                    <a:schemeClr val="tx1">
                                      <a:lumMod val="75000"/>
                                      <a:lumOff val="25000"/>
                                    </a:schemeClr>
                                  </a:solidFill>
                                  <a:latin typeface="Cambria Math" panose="02040503050406030204" pitchFamily="18" charset="0"/>
                                </a:rPr>
                                <m:t>𝑖</m:t>
                              </m:r>
                            </m:sub>
                          </m:sSub>
                        </m:e>
                      </m:nary>
                    </m:oMath>
                  </m:oMathPara>
                </a14:m>
                <a:endParaRPr lang="en-US" dirty="0">
                  <a:solidFill>
                    <a:schemeClr val="tx1">
                      <a:lumMod val="75000"/>
                      <a:lumOff val="25000"/>
                    </a:schemeClr>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684805" y="5425600"/>
                <a:ext cx="2144177" cy="871457"/>
              </a:xfrm>
              <a:prstGeom prst="rect">
                <a:avLst/>
              </a:prstGeom>
              <a:blipFill>
                <a:blip r:embed="rId3"/>
                <a:stretch>
                  <a:fillRect/>
                </a:stretch>
              </a:blipFill>
            </p:spPr>
            <p:txBody>
              <a:bodyPr/>
              <a:lstStyle/>
              <a:p>
                <a:r>
                  <a:rPr lang="en-US">
                    <a:noFill/>
                  </a:rPr>
                  <a:t> </a:t>
                </a:r>
              </a:p>
            </p:txBody>
          </p:sp>
        </mc:Fallback>
      </mc:AlternateContent>
      <p:sp>
        <p:nvSpPr>
          <p:cNvPr id="6" name="文本框 5"/>
          <p:cNvSpPr txBox="1"/>
          <p:nvPr/>
        </p:nvSpPr>
        <p:spPr>
          <a:xfrm>
            <a:off x="8828982" y="5425600"/>
            <a:ext cx="2634762" cy="923330"/>
          </a:xfrm>
          <a:prstGeom prst="rect">
            <a:avLst/>
          </a:prstGeom>
          <a:noFill/>
        </p:spPr>
        <p:txBody>
          <a:bodyPr wrap="square" rtlCol="0">
            <a:spAutoFit/>
          </a:bodyPr>
          <a:lstStyle/>
          <a:p>
            <a:r>
              <a:rPr lang="en-US" dirty="0" smtClean="0">
                <a:solidFill>
                  <a:srgbClr val="404040"/>
                </a:solidFill>
              </a:rPr>
              <a:t>N: total number of traces</a:t>
            </a:r>
          </a:p>
          <a:p>
            <a:r>
              <a:rPr lang="en-US" dirty="0" smtClean="0">
                <a:solidFill>
                  <a:srgbClr val="404040"/>
                </a:solidFill>
              </a:rPr>
              <a:t>i: index of trace</a:t>
            </a:r>
          </a:p>
          <a:p>
            <a:r>
              <a:rPr lang="en-US" dirty="0" smtClean="0">
                <a:solidFill>
                  <a:srgbClr val="404040"/>
                </a:solidFill>
              </a:rPr>
              <a:t>w: weight of a trace</a:t>
            </a:r>
            <a:endParaRPr lang="en-US" dirty="0">
              <a:solidFill>
                <a:srgbClr val="404040"/>
              </a:solidFill>
            </a:endParaRPr>
          </a:p>
        </p:txBody>
      </p:sp>
      <p:sp>
        <p:nvSpPr>
          <p:cNvPr id="7" name="灯片编号占位符 6"/>
          <p:cNvSpPr>
            <a:spLocks noGrp="1"/>
          </p:cNvSpPr>
          <p:nvPr>
            <p:ph type="sldNum" sz="quarter" idx="12"/>
          </p:nvPr>
        </p:nvSpPr>
        <p:spPr/>
        <p:txBody>
          <a:bodyPr/>
          <a:lstStyle/>
          <a:p>
            <a:fld id="{CDB84AB8-1146-473A-8E23-D3D1DE271AF1}" type="slidenum">
              <a:rPr lang="en-US" smtClean="0"/>
              <a:t>8</a:t>
            </a:fld>
            <a:endParaRPr lang="en-US"/>
          </a:p>
        </p:txBody>
      </p:sp>
    </p:spTree>
    <p:extLst>
      <p:ext uri="{BB962C8B-B14F-4D97-AF65-F5344CB8AC3E}">
        <p14:creationId xmlns:p14="http://schemas.microsoft.com/office/powerpoint/2010/main" val="3465411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FD11E-4241-4446-9121-9DC4FA523279}"/>
              </a:ext>
            </a:extLst>
          </p:cNvPr>
          <p:cNvSpPr>
            <a:spLocks noGrp="1"/>
          </p:cNvSpPr>
          <p:nvPr>
            <p:ph type="title"/>
          </p:nvPr>
        </p:nvSpPr>
        <p:spPr>
          <a:xfrm>
            <a:off x="1179226" y="826680"/>
            <a:ext cx="9833548" cy="1325563"/>
          </a:xfrm>
        </p:spPr>
        <p:txBody>
          <a:bodyPr>
            <a:normAutofit/>
          </a:bodyPr>
          <a:lstStyle/>
          <a:p>
            <a:pPr algn="ctr"/>
            <a:r>
              <a:rPr lang="en-US" sz="4000" b="1" dirty="0" smtClean="0">
                <a:solidFill>
                  <a:schemeClr val="tx1">
                    <a:lumMod val="75000"/>
                    <a:lumOff val="25000"/>
                  </a:schemeClr>
                </a:solidFill>
              </a:rPr>
              <a:t>3.2 Methodology</a:t>
            </a:r>
            <a:endParaRPr lang="en-US" sz="4000" b="1" dirty="0">
              <a:solidFill>
                <a:schemeClr val="tx1">
                  <a:lumMod val="75000"/>
                  <a:lumOff val="25000"/>
                </a:schemeClr>
              </a:solidFill>
            </a:endParaRPr>
          </a:p>
        </p:txBody>
      </p:sp>
      <p:sp>
        <p:nvSpPr>
          <p:cNvPr id="5" name="内容占位符 2">
            <a:extLst>
              <a:ext uri="{FF2B5EF4-FFF2-40B4-BE49-F238E27FC236}">
                <a16:creationId xmlns:a16="http://schemas.microsoft.com/office/drawing/2014/main" id="{B8C2F561-CECC-4189-AFFE-FFA4E2ABB947}"/>
              </a:ext>
            </a:extLst>
          </p:cNvPr>
          <p:cNvSpPr>
            <a:spLocks noGrp="1"/>
          </p:cNvSpPr>
          <p:nvPr>
            <p:ph idx="1"/>
          </p:nvPr>
        </p:nvSpPr>
        <p:spPr>
          <a:xfrm>
            <a:off x="838200" y="2273117"/>
            <a:ext cx="10515600" cy="3019851"/>
          </a:xfrm>
        </p:spPr>
        <p:txBody>
          <a:bodyPr>
            <a:normAutofit/>
          </a:bodyPr>
          <a:lstStyle/>
          <a:p>
            <a:r>
              <a:rPr lang="en-US" sz="2400" dirty="0" smtClean="0">
                <a:solidFill>
                  <a:schemeClr val="tx1">
                    <a:lumMod val="75000"/>
                    <a:lumOff val="25000"/>
                  </a:schemeClr>
                </a:solidFill>
              </a:rPr>
              <a:t>Use </a:t>
            </a:r>
            <a:r>
              <a:rPr lang="en-US" sz="2400" dirty="0" err="1" smtClean="0">
                <a:solidFill>
                  <a:schemeClr val="tx1">
                    <a:lumMod val="75000"/>
                    <a:lumOff val="25000"/>
                  </a:schemeClr>
                </a:solidFill>
              </a:rPr>
              <a:t>Runspec</a:t>
            </a:r>
            <a:r>
              <a:rPr lang="en-US" sz="2400" dirty="0" smtClean="0">
                <a:solidFill>
                  <a:schemeClr val="tx1">
                    <a:lumMod val="75000"/>
                    <a:lumOff val="25000"/>
                  </a:schemeClr>
                </a:solidFill>
              </a:rPr>
              <a:t> to generate reference input and executable files of benchmarks</a:t>
            </a:r>
          </a:p>
          <a:p>
            <a:r>
              <a:rPr lang="en-US" sz="2400" dirty="0" smtClean="0">
                <a:solidFill>
                  <a:schemeClr val="tx1">
                    <a:lumMod val="75000"/>
                    <a:lumOff val="25000"/>
                  </a:schemeClr>
                </a:solidFill>
              </a:rPr>
              <a:t>Use </a:t>
            </a:r>
            <a:r>
              <a:rPr lang="en-US" sz="2400" dirty="0" err="1" smtClean="0">
                <a:solidFill>
                  <a:schemeClr val="tx1">
                    <a:lumMod val="75000"/>
                    <a:lumOff val="25000"/>
                  </a:schemeClr>
                </a:solidFill>
              </a:rPr>
              <a:t>PinPoints</a:t>
            </a:r>
            <a:r>
              <a:rPr lang="en-US" sz="2400" dirty="0" smtClean="0">
                <a:solidFill>
                  <a:schemeClr val="tx1">
                    <a:lumMod val="75000"/>
                    <a:lumOff val="25000"/>
                  </a:schemeClr>
                </a:solidFill>
              </a:rPr>
              <a:t> to generate </a:t>
            </a:r>
            <a:r>
              <a:rPr lang="en-US" sz="2400" dirty="0" err="1" smtClean="0">
                <a:solidFill>
                  <a:schemeClr val="tx1">
                    <a:lumMod val="75000"/>
                    <a:lumOff val="25000"/>
                  </a:schemeClr>
                </a:solidFill>
              </a:rPr>
              <a:t>SimPoints</a:t>
            </a:r>
            <a:r>
              <a:rPr lang="en-US" sz="2400" dirty="0" smtClean="0">
                <a:solidFill>
                  <a:schemeClr val="tx1">
                    <a:lumMod val="75000"/>
                    <a:lumOff val="25000"/>
                  </a:schemeClr>
                </a:solidFill>
              </a:rPr>
              <a:t> of five benchmarks</a:t>
            </a:r>
          </a:p>
          <a:p>
            <a:r>
              <a:rPr lang="en-US" sz="2400" dirty="0" smtClean="0">
                <a:solidFill>
                  <a:schemeClr val="tx1">
                    <a:lumMod val="75000"/>
                    <a:lumOff val="25000"/>
                  </a:schemeClr>
                </a:solidFill>
              </a:rPr>
              <a:t>Use </a:t>
            </a:r>
            <a:r>
              <a:rPr lang="en-US" sz="2400" dirty="0" err="1" smtClean="0">
                <a:solidFill>
                  <a:schemeClr val="tx1">
                    <a:lumMod val="75000"/>
                    <a:lumOff val="25000"/>
                  </a:schemeClr>
                </a:solidFill>
              </a:rPr>
              <a:t>Champsim_tracer</a:t>
            </a:r>
            <a:r>
              <a:rPr lang="en-US" sz="2400" dirty="0" smtClean="0">
                <a:solidFill>
                  <a:schemeClr val="tx1">
                    <a:lumMod val="75000"/>
                    <a:lumOff val="25000"/>
                  </a:schemeClr>
                </a:solidFill>
              </a:rPr>
              <a:t> file to generate tracer required by Pin tool </a:t>
            </a:r>
            <a:r>
              <a:rPr lang="en-US" altLang="zh-CN" sz="2400" dirty="0" smtClean="0">
                <a:solidFill>
                  <a:schemeClr val="tx1">
                    <a:lumMod val="75000"/>
                    <a:lumOff val="25000"/>
                  </a:schemeClr>
                </a:solidFill>
              </a:rPr>
              <a:t>later</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Use Pin and tracer to generate trace of each </a:t>
            </a:r>
            <a:r>
              <a:rPr lang="en-US" sz="2400" dirty="0" err="1" smtClean="0">
                <a:solidFill>
                  <a:schemeClr val="tx1">
                    <a:lumMod val="75000"/>
                    <a:lumOff val="25000"/>
                  </a:schemeClr>
                </a:solidFill>
              </a:rPr>
              <a:t>SimPoint</a:t>
            </a:r>
            <a:endParaRPr lang="en-US" sz="2400" dirty="0" smtClean="0">
              <a:solidFill>
                <a:schemeClr val="tx1">
                  <a:lumMod val="75000"/>
                  <a:lumOff val="25000"/>
                </a:schemeClr>
              </a:solidFill>
            </a:endParaRPr>
          </a:p>
          <a:p>
            <a:r>
              <a:rPr lang="en-US" sz="2400" dirty="0" smtClean="0">
                <a:solidFill>
                  <a:schemeClr val="tx1">
                    <a:lumMod val="75000"/>
                    <a:lumOff val="25000"/>
                  </a:schemeClr>
                </a:solidFill>
              </a:rPr>
              <a:t>Use </a:t>
            </a:r>
            <a:r>
              <a:rPr lang="en-US" sz="2400" dirty="0" err="1" smtClean="0">
                <a:solidFill>
                  <a:schemeClr val="tx1">
                    <a:lumMod val="75000"/>
                    <a:lumOff val="25000"/>
                  </a:schemeClr>
                </a:solidFill>
              </a:rPr>
              <a:t>Champsim</a:t>
            </a:r>
            <a:r>
              <a:rPr lang="en-US" sz="2400" dirty="0" smtClean="0">
                <a:solidFill>
                  <a:schemeClr val="tx1">
                    <a:lumMod val="75000"/>
                    <a:lumOff val="25000"/>
                  </a:schemeClr>
                </a:solidFill>
              </a:rPr>
              <a:t> to simulate based on the traces generated before</a:t>
            </a:r>
          </a:p>
          <a:p>
            <a:endParaRPr lang="en-US" sz="2400" dirty="0">
              <a:solidFill>
                <a:schemeClr val="tx1">
                  <a:lumMod val="75000"/>
                  <a:lumOff val="25000"/>
                </a:schemeClr>
              </a:solidFill>
            </a:endParaRPr>
          </a:p>
        </p:txBody>
      </p:sp>
      <p:sp>
        <p:nvSpPr>
          <p:cNvPr id="3" name="灯片编号占位符 2"/>
          <p:cNvSpPr>
            <a:spLocks noGrp="1"/>
          </p:cNvSpPr>
          <p:nvPr>
            <p:ph type="sldNum" sz="quarter" idx="12"/>
          </p:nvPr>
        </p:nvSpPr>
        <p:spPr/>
        <p:txBody>
          <a:bodyPr/>
          <a:lstStyle/>
          <a:p>
            <a:fld id="{CDB84AB8-1146-473A-8E23-D3D1DE271AF1}" type="slidenum">
              <a:rPr lang="en-US" smtClean="0"/>
              <a:t>9</a:t>
            </a:fld>
            <a:endParaRPr lang="en-US"/>
          </a:p>
        </p:txBody>
      </p:sp>
    </p:spTree>
    <p:extLst>
      <p:ext uri="{BB962C8B-B14F-4D97-AF65-F5344CB8AC3E}">
        <p14:creationId xmlns:p14="http://schemas.microsoft.com/office/powerpoint/2010/main" val="3911289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686</TotalTime>
  <Words>924</Words>
  <Application>Microsoft Office PowerPoint</Application>
  <PresentationFormat>宽屏</PresentationFormat>
  <Paragraphs>244</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Arial</vt:lpstr>
      <vt:lpstr>Calibri</vt:lpstr>
      <vt:lpstr>Calibri Light</vt:lpstr>
      <vt:lpstr>Cambria Math</vt:lpstr>
      <vt:lpstr>Office 主题​​</vt:lpstr>
      <vt:lpstr>Computer Architecture: Graduate Lab Report</vt:lpstr>
      <vt:lpstr>Outline</vt:lpstr>
      <vt:lpstr>1.1 SRRIP Cache Replacement Policy</vt:lpstr>
      <vt:lpstr>1.2 DRRIP Cache Replacement Policy</vt:lpstr>
      <vt:lpstr>2. SimPoint Setup</vt:lpstr>
      <vt:lpstr>2. SimPoint Setup</vt:lpstr>
      <vt:lpstr>2. SimPoint Setup</vt:lpstr>
      <vt:lpstr>3.1 Quantitative Evaluation Metrics</vt:lpstr>
      <vt:lpstr>3.2 Methodology</vt:lpstr>
      <vt:lpstr>3.3 System Configuration</vt:lpstr>
      <vt:lpstr>3.4 Simulation Configuration</vt:lpstr>
      <vt:lpstr>PowerPoint 演示文稿</vt:lpstr>
      <vt:lpstr>Miss Rate Evaluation</vt:lpstr>
      <vt:lpstr>Miss Rate Evaluation</vt:lpstr>
      <vt:lpstr>S-Curve</vt:lpstr>
      <vt:lpstr>CPI Evaluation</vt:lpstr>
      <vt:lpstr>CPI Evaluation</vt:lpstr>
      <vt:lpstr>S-Curve</vt:lpstr>
      <vt:lpstr>4.1 Analysis</vt:lpstr>
      <vt:lpstr>4.1 Analysis</vt:lpstr>
      <vt:lpstr>4.1 Analysis</vt:lpstr>
      <vt:lpstr>4.2 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lab</dc:title>
  <dc:creator>皇帝 吕小布</dc:creator>
  <cp:lastModifiedBy>Gu Jake</cp:lastModifiedBy>
  <cp:revision>139</cp:revision>
  <dcterms:created xsi:type="dcterms:W3CDTF">2018-11-27T19:12:19Z</dcterms:created>
  <dcterms:modified xsi:type="dcterms:W3CDTF">2018-12-06T15:17:39Z</dcterms:modified>
</cp:coreProperties>
</file>