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1"/>
    <p:sldMasterId id="2147483650" r:id="rId2"/>
  </p:sldMasterIdLst>
  <p:notesMasterIdLst>
    <p:notesMasterId r:id="rId17"/>
  </p:notesMasterIdLst>
  <p:handoutMasterIdLst>
    <p:handoutMasterId r:id="rId18"/>
  </p:handoutMasterIdLst>
  <p:sldIdLst>
    <p:sldId id="256" r:id="rId3"/>
    <p:sldId id="276" r:id="rId4"/>
    <p:sldId id="279" r:id="rId5"/>
    <p:sldId id="280" r:id="rId6"/>
    <p:sldId id="281" r:id="rId7"/>
    <p:sldId id="286" r:id="rId8"/>
    <p:sldId id="283" r:id="rId9"/>
    <p:sldId id="284" r:id="rId10"/>
    <p:sldId id="275" r:id="rId11"/>
    <p:sldId id="257" r:id="rId12"/>
    <p:sldId id="285" r:id="rId13"/>
    <p:sldId id="277" r:id="rId14"/>
    <p:sldId id="278" r:id="rId15"/>
    <p:sldId id="287" r:id="rId16"/>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ＭＳ Ｐゴシック" charset="0"/>
        <a:cs typeface="WenQuanYi Zen Hei"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ＭＳ Ｐゴシック" charset="0"/>
        <a:cs typeface="WenQuanYi Zen Hei"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ＭＳ Ｐゴシック" charset="0"/>
        <a:cs typeface="WenQuanYi Zen Hei"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ＭＳ Ｐゴシック" charset="0"/>
        <a:cs typeface="WenQuanYi Zen Hei"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ＭＳ Ｐゴシック" charset="0"/>
        <a:cs typeface="WenQuanYi Zen Hei" charset="0"/>
      </a:defRPr>
    </a:lvl5pPr>
    <a:lvl6pPr marL="2286000" algn="l" defTabSz="457200" rtl="0" eaLnBrk="1" latinLnBrk="0" hangingPunct="1">
      <a:defRPr kern="1200">
        <a:solidFill>
          <a:schemeClr val="tx1"/>
        </a:solidFill>
        <a:latin typeface="Arial" charset="0"/>
        <a:ea typeface="ＭＳ Ｐゴシック" charset="0"/>
        <a:cs typeface="WenQuanYi Zen Hei" charset="0"/>
      </a:defRPr>
    </a:lvl6pPr>
    <a:lvl7pPr marL="2743200" algn="l" defTabSz="457200" rtl="0" eaLnBrk="1" latinLnBrk="0" hangingPunct="1">
      <a:defRPr kern="1200">
        <a:solidFill>
          <a:schemeClr val="tx1"/>
        </a:solidFill>
        <a:latin typeface="Arial" charset="0"/>
        <a:ea typeface="ＭＳ Ｐゴシック" charset="0"/>
        <a:cs typeface="WenQuanYi Zen Hei" charset="0"/>
      </a:defRPr>
    </a:lvl7pPr>
    <a:lvl8pPr marL="3200400" algn="l" defTabSz="457200" rtl="0" eaLnBrk="1" latinLnBrk="0" hangingPunct="1">
      <a:defRPr kern="1200">
        <a:solidFill>
          <a:schemeClr val="tx1"/>
        </a:solidFill>
        <a:latin typeface="Arial" charset="0"/>
        <a:ea typeface="ＭＳ Ｐゴシック" charset="0"/>
        <a:cs typeface="WenQuanYi Zen Hei" charset="0"/>
      </a:defRPr>
    </a:lvl8pPr>
    <a:lvl9pPr marL="3657600" algn="l" defTabSz="457200" rtl="0" eaLnBrk="1" latinLnBrk="0" hangingPunct="1">
      <a:defRPr kern="1200">
        <a:solidFill>
          <a:schemeClr val="tx1"/>
        </a:solidFill>
        <a:latin typeface="Arial" charset="0"/>
        <a:ea typeface="ＭＳ Ｐゴシック" charset="0"/>
        <a:cs typeface="WenQuanYi Zen Hei"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6A12"/>
    <a:srgbClr val="0000FF"/>
    <a:srgbClr val="AAAAAA"/>
    <a:srgbClr val="DDDDDD"/>
    <a:srgbClr val="FCF8D0"/>
    <a:srgbClr val="FFFEBA"/>
    <a:srgbClr val="D5FC79"/>
    <a:srgbClr val="FFFD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07"/>
    <p:restoredTop sz="81768"/>
  </p:normalViewPr>
  <p:slideViewPr>
    <p:cSldViewPr snapToGrid="0">
      <p:cViewPr varScale="1">
        <p:scale>
          <a:sx n="92" d="100"/>
          <a:sy n="92" d="100"/>
        </p:scale>
        <p:origin x="1288" y="1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snapToGrid="0">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138" y="0"/>
            <a:ext cx="3368675" cy="503238"/>
          </a:xfrm>
          <a:prstGeom prst="rect">
            <a:avLst/>
          </a:prstGeom>
        </p:spPr>
        <p:txBody>
          <a:bodyPr vert="horz" lIns="91440" tIns="45720" rIns="91440" bIns="45720" rtlCol="0"/>
          <a:lstStyle>
            <a:lvl1pPr algn="r">
              <a:defRPr sz="1200"/>
            </a:lvl1pPr>
          </a:lstStyle>
          <a:p>
            <a:fld id="{8209D8E4-6F45-7642-803A-4949B7E4F4BB}" type="datetimeFigureOut">
              <a:rPr lang="en-US" smtClean="0"/>
              <a:t>10/31/17</a:t>
            </a:fld>
            <a:endParaRPr lang="en-US"/>
          </a:p>
        </p:txBody>
      </p:sp>
      <p:sp>
        <p:nvSpPr>
          <p:cNvPr id="4" name="Footer Placeholder 3"/>
          <p:cNvSpPr>
            <a:spLocks noGrp="1"/>
          </p:cNvSpPr>
          <p:nvPr>
            <p:ph type="ftr" sz="quarter" idx="2"/>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53575"/>
            <a:ext cx="3368675" cy="503238"/>
          </a:xfrm>
          <a:prstGeom prst="rect">
            <a:avLst/>
          </a:prstGeom>
        </p:spPr>
        <p:txBody>
          <a:bodyPr vert="horz" lIns="91440" tIns="45720" rIns="91440" bIns="45720" rtlCol="0" anchor="b"/>
          <a:lstStyle>
            <a:lvl1pPr algn="r">
              <a:defRPr sz="1200"/>
            </a:lvl1pPr>
          </a:lstStyle>
          <a:p>
            <a:fld id="{11FD7CF0-F621-8545-9210-5B86782F016E}" type="slidenum">
              <a:rPr lang="en-US" smtClean="0"/>
              <a:t>‹#›</a:t>
            </a:fld>
            <a:endParaRPr lang="en-US"/>
          </a:p>
        </p:txBody>
      </p:sp>
    </p:spTree>
    <p:extLst>
      <p:ext uri="{BB962C8B-B14F-4D97-AF65-F5344CB8AC3E}">
        <p14:creationId xmlns:p14="http://schemas.microsoft.com/office/powerpoint/2010/main" val="33267363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4098" name="Rectangle 2"/>
          <p:cNvSpPr>
            <a:spLocks noGrp="1" noChangeArrowheads="1"/>
          </p:cNvSpPr>
          <p:nvPr>
            <p:ph type="body"/>
          </p:nvPr>
        </p:nvSpPr>
        <p:spPr bwMode="auto">
          <a:xfrm>
            <a:off x="777875" y="4776788"/>
            <a:ext cx="6216650" cy="4524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a:p>
        </p:txBody>
      </p:sp>
      <p:sp>
        <p:nvSpPr>
          <p:cNvPr id="4099" name="Rectangle 3"/>
          <p:cNvSpPr>
            <a:spLocks noGrp="1" noChangeArrowheads="1"/>
          </p:cNvSpPr>
          <p:nvPr>
            <p:ph type="hdr"/>
          </p:nvPr>
        </p:nvSpPr>
        <p:spPr bwMode="auto">
          <a:xfrm>
            <a:off x="0" y="0"/>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charset="0"/>
                <a:cs typeface="DejaVu Sans" charset="0"/>
              </a:defRPr>
            </a:lvl1pPr>
          </a:lstStyle>
          <a:p>
            <a:endParaRPr lang="en-US"/>
          </a:p>
        </p:txBody>
      </p:sp>
      <p:sp>
        <p:nvSpPr>
          <p:cNvPr id="4100" name="Rectangle 4"/>
          <p:cNvSpPr>
            <a:spLocks noGrp="1" noChangeArrowheads="1"/>
          </p:cNvSpPr>
          <p:nvPr>
            <p:ph type="dt"/>
          </p:nvPr>
        </p:nvSpPr>
        <p:spPr bwMode="auto">
          <a:xfrm>
            <a:off x="4398963" y="0"/>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charset="0"/>
                <a:cs typeface="DejaVu Sans" charset="0"/>
              </a:defRPr>
            </a:lvl1pPr>
          </a:lstStyle>
          <a:p>
            <a:endParaRPr lang="en-US"/>
          </a:p>
        </p:txBody>
      </p:sp>
      <p:sp>
        <p:nvSpPr>
          <p:cNvPr id="4101" name="Rectangle 5"/>
          <p:cNvSpPr>
            <a:spLocks noGrp="1" noChangeArrowheads="1"/>
          </p:cNvSpPr>
          <p:nvPr>
            <p:ph type="ftr"/>
          </p:nvPr>
        </p:nvSpPr>
        <p:spPr bwMode="auto">
          <a:xfrm>
            <a:off x="0" y="9555163"/>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charset="0"/>
                <a:cs typeface="DejaVu Sans" charset="0"/>
              </a:defRPr>
            </a:lvl1pPr>
          </a:lstStyle>
          <a:p>
            <a:endParaRPr lang="en-US"/>
          </a:p>
        </p:txBody>
      </p:sp>
      <p:sp>
        <p:nvSpPr>
          <p:cNvPr id="4102" name="Rectangle 6"/>
          <p:cNvSpPr>
            <a:spLocks noGrp="1" noChangeArrowheads="1"/>
          </p:cNvSpPr>
          <p:nvPr>
            <p:ph type="sldNum"/>
          </p:nvPr>
        </p:nvSpPr>
        <p:spPr bwMode="auto">
          <a:xfrm>
            <a:off x="4398963" y="9555163"/>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charset="0"/>
                <a:cs typeface="DejaVu Sans" charset="0"/>
              </a:defRPr>
            </a:lvl1pPr>
          </a:lstStyle>
          <a:p>
            <a:fld id="{DA6D85B7-2671-FE42-ADD1-065FB779BF4E}" type="slidenum">
              <a:rPr lang="en-US"/>
              <a:pPr/>
              <a:t>‹#›</a:t>
            </a:fld>
            <a:endParaRPr lang="en-US"/>
          </a:p>
        </p:txBody>
      </p:sp>
    </p:spTree>
    <p:extLst>
      <p:ext uri="{BB962C8B-B14F-4D97-AF65-F5344CB8AC3E}">
        <p14:creationId xmlns:p14="http://schemas.microsoft.com/office/powerpoint/2010/main" val="14725855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57AAAB5-AB01-5945-8D96-18986B74FE81}" type="slidenum">
              <a:rPr lang="en-US"/>
              <a:pPr/>
              <a:t>1</a:t>
            </a:fld>
            <a:endParaRPr lang="en-US"/>
          </a:p>
        </p:txBody>
      </p:sp>
      <p:sp>
        <p:nvSpPr>
          <p:cNvPr id="18433" name="Text Box 1"/>
          <p:cNvSpPr txBox="1">
            <a:spLocks noGrp="1" noRot="1" noChangeAspect="1" noChangeArrowheads="1"/>
          </p:cNvSpPr>
          <p:nvPr>
            <p:ph type="sldImg"/>
          </p:nvPr>
        </p:nvSpPr>
        <p:spPr bwMode="auto">
          <a:xfrm>
            <a:off x="-13763625" y="-11796713"/>
            <a:ext cx="15730538" cy="117967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11798300" y="-11798300"/>
            <a:ext cx="11799888" cy="117998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9pPr>
          </a:lstStyle>
          <a:p>
            <a:pPr eaLnBrk="1">
              <a:spcBef>
                <a:spcPct val="0"/>
              </a:spcBef>
            </a:pPr>
            <a:r>
              <a:rPr lang="en-US" sz="1800">
                <a:latin typeface="Arial" charset="0"/>
                <a:cs typeface="WenQuanYi Zen Hei" charset="0"/>
              </a:rPr>
              <a:t>Hi everyone, my presentation is about …</a:t>
            </a:r>
          </a:p>
          <a:p>
            <a:pPr eaLnBrk="1">
              <a:spcBef>
                <a:spcPct val="0"/>
              </a:spcBef>
            </a:pPr>
            <a:r>
              <a:rPr lang="en-US" sz="1800">
                <a:latin typeface="Arial" charset="0"/>
                <a:cs typeface="WenQuanYi Zen Hei" charset="0"/>
              </a:rPr>
              <a:t>I’m Yibo Lin from …</a:t>
            </a:r>
          </a:p>
        </p:txBody>
      </p:sp>
      <p:sp>
        <p:nvSpPr>
          <p:cNvPr id="18435" name="Text Box 3"/>
          <p:cNvSpPr txBox="1">
            <a:spLocks noChangeArrowheads="1"/>
          </p:cNvSpPr>
          <p:nvPr/>
        </p:nvSpPr>
        <p:spPr bwMode="auto">
          <a:xfrm>
            <a:off x="-11798300" y="-11798300"/>
            <a:ext cx="11799888" cy="11799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9pPr>
          </a:lstStyle>
          <a:p>
            <a:pPr hangingPunct="1">
              <a:lnSpc>
                <a:spcPct val="100000"/>
              </a:lnSpc>
            </a:pPr>
            <a:fld id="{5C07F444-AA0F-5D48-85B2-07F34F01CE8D}" type="slidenum">
              <a:rPr lang="en-US">
                <a:latin typeface="+mn-lt" charset="0"/>
                <a:cs typeface="+mn-ea" charset="0"/>
              </a:rPr>
              <a:pPr hangingPunct="1">
                <a:lnSpc>
                  <a:spcPct val="100000"/>
                </a:lnSpc>
              </a:pPr>
              <a:t>1</a:t>
            </a:fld>
            <a:endParaRPr lang="en-US">
              <a:latin typeface="+mn-lt" charset="0"/>
              <a:cs typeface="+mn-ea" charset="0"/>
            </a:endParaRPr>
          </a:p>
        </p:txBody>
      </p:sp>
    </p:spTree>
    <p:extLst>
      <p:ext uri="{BB962C8B-B14F-4D97-AF65-F5344CB8AC3E}">
        <p14:creationId xmlns:p14="http://schemas.microsoft.com/office/powerpoint/2010/main" val="2125596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DA6D85B7-2671-FE42-ADD1-065FB779BF4E}" type="slidenum">
              <a:rPr lang="en-US" smtClean="0"/>
              <a:pPr/>
              <a:t>14</a:t>
            </a:fld>
            <a:endParaRPr lang="en-US"/>
          </a:p>
        </p:txBody>
      </p:sp>
    </p:spTree>
    <p:extLst>
      <p:ext uri="{BB962C8B-B14F-4D97-AF65-F5344CB8AC3E}">
        <p14:creationId xmlns:p14="http://schemas.microsoft.com/office/powerpoint/2010/main" val="254359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effectLst/>
                <a:latin typeface="Times New Roman" charset="0"/>
                <a:ea typeface="ＭＳ Ｐゴシック" charset="0"/>
                <a:cs typeface="+mn-cs"/>
              </a:rPr>
              <a:t>In this work, we focus on the manufacturing of blocks/cuts with/without selective etching. We denote blocks without selective etching as conventional blocks and those with selective etching as SAB. Here are two block patterns that will result in the equivalent printed lines. You may be familiar with conventional blocks which trim off lines. In SAB, lines are manufactured with alternative materials A and B, which can only be </a:t>
            </a:r>
            <a:r>
              <a:rPr lang="en-US" sz="1200" kern="1200" dirty="0" err="1" smtClean="0">
                <a:solidFill>
                  <a:srgbClr val="000000"/>
                </a:solidFill>
                <a:effectLst/>
                <a:latin typeface="Times New Roman" charset="0"/>
                <a:ea typeface="ＭＳ Ｐゴシック" charset="0"/>
                <a:cs typeface="+mn-cs"/>
              </a:rPr>
              <a:t>trimed</a:t>
            </a:r>
            <a:r>
              <a:rPr lang="en-US" sz="1200" kern="1200" dirty="0" smtClean="0">
                <a:solidFill>
                  <a:srgbClr val="000000"/>
                </a:solidFill>
                <a:effectLst/>
                <a:latin typeface="Times New Roman" charset="0"/>
                <a:ea typeface="ＭＳ Ｐゴシック" charset="0"/>
                <a:cs typeface="+mn-cs"/>
              </a:rPr>
              <a:t> off by their own specific blocks. In other words, the light blue blocks only trim off material A and the light green blocks only trim off material B.</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effectLst/>
                <a:latin typeface="Times New Roman" charset="0"/>
                <a:ea typeface="ＭＳ Ｐゴシック" charset="0"/>
                <a:cs typeface="+mn-cs"/>
              </a:rPr>
              <a:t/>
            </a:r>
            <a:br>
              <a:rPr lang="en-US" sz="1200" kern="1200" dirty="0" smtClean="0">
                <a:solidFill>
                  <a:srgbClr val="000000"/>
                </a:solidFill>
                <a:effectLst/>
                <a:latin typeface="Times New Roman" charset="0"/>
                <a:ea typeface="ＭＳ Ｐゴシック" charset="0"/>
                <a:cs typeface="+mn-cs"/>
              </a:rPr>
            </a:br>
            <a:r>
              <a:rPr lang="en-US" sz="1200" kern="1200" dirty="0" smtClean="0">
                <a:solidFill>
                  <a:srgbClr val="000000"/>
                </a:solidFill>
                <a:effectLst/>
                <a:latin typeface="Times New Roman" charset="0"/>
                <a:ea typeface="ＭＳ Ｐゴシック" charset="0"/>
                <a:cs typeface="+mn-cs"/>
              </a:rPr>
              <a:t>Due to process variation, the block end may shift. %to trim off neighboring lines or fail to trim off the target lines completely. </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effectLst/>
                <a:latin typeface="Times New Roman" charset="0"/>
                <a:ea typeface="ＭＳ Ｐゴシック" charset="0"/>
                <a:cs typeface="+mn-cs"/>
              </a:rPr>
              <a:t>Thus it is necessary to leave enough margin for block end variation. </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effectLst/>
                <a:latin typeface="Times New Roman" charset="0"/>
                <a:ea typeface="ＭＳ Ｐゴシック" charset="0"/>
                <a:cs typeface="+mn-cs"/>
              </a:rPr>
              <a:t>We define EPE margin as the maximum tolerance to the block end variation. </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effectLst/>
                <a:latin typeface="Times New Roman" charset="0"/>
                <a:ea typeface="ＭＳ Ｐゴシック" charset="0"/>
                <a:cs typeface="+mn-cs"/>
              </a:rPr>
              <a:t>For conventional blocks, the best EPE margin can be 1/4 P if we leave the block end at the middle of two lines, while for SAB the EPE margin can go up to 3/4 P due to the selectivity over materials. </a:t>
            </a:r>
            <a:endParaRPr lang="en-US" dirty="0" smtClean="0"/>
          </a:p>
        </p:txBody>
      </p:sp>
      <p:sp>
        <p:nvSpPr>
          <p:cNvPr id="4" name="Slide Number Placeholder 3"/>
          <p:cNvSpPr>
            <a:spLocks noGrp="1"/>
          </p:cNvSpPr>
          <p:nvPr>
            <p:ph type="sldNum" idx="10"/>
          </p:nvPr>
        </p:nvSpPr>
        <p:spPr/>
        <p:txBody>
          <a:bodyPr/>
          <a:lstStyle/>
          <a:p>
            <a:fld id="{DA6D85B7-2671-FE42-ADD1-065FB779BF4E}" type="slidenum">
              <a:rPr lang="en-US" smtClean="0"/>
              <a:pPr/>
              <a:t>2</a:t>
            </a:fld>
            <a:endParaRPr lang="en-US"/>
          </a:p>
        </p:txBody>
      </p:sp>
    </p:spTree>
    <p:extLst>
      <p:ext uri="{BB962C8B-B14F-4D97-AF65-F5344CB8AC3E}">
        <p14:creationId xmlns:p14="http://schemas.microsoft.com/office/powerpoint/2010/main" val="1484188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effectLst/>
                <a:latin typeface="Times New Roman" charset="0"/>
                <a:ea typeface="ＭＳ Ｐゴシック" charset="0"/>
                <a:cs typeface="+mn-cs"/>
              </a:rPr>
              <a:t>Despite the benefit in EPE margin, it</a:t>
            </a:r>
            <a:r>
              <a:rPr lang="en-US" sz="1200" kern="1200" baseline="0" dirty="0" smtClean="0">
                <a:solidFill>
                  <a:srgbClr val="000000"/>
                </a:solidFill>
                <a:effectLst/>
                <a:latin typeface="Times New Roman" charset="0"/>
                <a:ea typeface="ＭＳ Ｐゴシック" charset="0"/>
                <a:cs typeface="+mn-cs"/>
              </a:rPr>
              <a:t> is not yet clear that h</a:t>
            </a:r>
            <a:r>
              <a:rPr lang="en-US" sz="1200" kern="1200" dirty="0" smtClean="0">
                <a:solidFill>
                  <a:srgbClr val="000000"/>
                </a:solidFill>
                <a:effectLst/>
                <a:latin typeface="Times New Roman" charset="0"/>
                <a:ea typeface="ＭＳ Ｐゴシック" charset="0"/>
                <a:cs typeface="+mn-cs"/>
              </a:rPr>
              <a:t>ow large is the design space for SAB? How to enable fast design closure for SAB? In other words, by utilizing the large EPE margin of SAB, whether we can relax some design rules to enable larger design space and faster design closure. </a:t>
            </a:r>
          </a:p>
          <a:p>
            <a:endParaRPr lang="en-US" dirty="0" smtClean="0"/>
          </a:p>
          <a:p>
            <a:r>
              <a:rPr lang="en-US" sz="1200" kern="1200" dirty="0" smtClean="0">
                <a:solidFill>
                  <a:srgbClr val="000000"/>
                </a:solidFill>
                <a:effectLst/>
                <a:latin typeface="Times New Roman" charset="0"/>
                <a:ea typeface="ＭＳ Ｐゴシック" charset="0"/>
                <a:cs typeface="+mn-cs"/>
              </a:rPr>
              <a:t>We first need to explore the possible design rules to satisfy existing technology definitions such as pitches</a:t>
            </a:r>
            <a:r>
              <a:rPr lang="en-US" sz="1200" kern="1200" baseline="0" dirty="0" smtClean="0">
                <a:solidFill>
                  <a:srgbClr val="000000"/>
                </a:solidFill>
                <a:effectLst/>
                <a:latin typeface="Times New Roman" charset="0"/>
                <a:ea typeface="ＭＳ Ｐゴシック" charset="0"/>
                <a:cs typeface="+mn-cs"/>
              </a:rPr>
              <a:t> and lithography spacing</a:t>
            </a:r>
            <a:r>
              <a:rPr lang="en-US" sz="1200" kern="1200" dirty="0" smtClean="0">
                <a:solidFill>
                  <a:srgbClr val="000000"/>
                </a:solidFill>
                <a:effectLst/>
                <a:latin typeface="Times New Roman" charset="0"/>
                <a:ea typeface="ＭＳ Ｐゴシック" charset="0"/>
                <a:cs typeface="+mn-cs"/>
              </a:rPr>
              <a:t>. </a:t>
            </a:r>
          </a:p>
          <a:p>
            <a:r>
              <a:rPr lang="en-US" sz="1200" kern="1200" dirty="0" smtClean="0">
                <a:solidFill>
                  <a:srgbClr val="000000"/>
                </a:solidFill>
                <a:effectLst/>
                <a:latin typeface="Times New Roman" charset="0"/>
                <a:ea typeface="ＭＳ Ｐゴシック" charset="0"/>
                <a:cs typeface="+mn-cs"/>
              </a:rPr>
              <a:t>Then we need to evaluate the design space of proposed rules. </a:t>
            </a:r>
          </a:p>
          <a:p>
            <a:r>
              <a:rPr lang="en-US" sz="1200" kern="1200" dirty="0" smtClean="0">
                <a:solidFill>
                  <a:srgbClr val="000000"/>
                </a:solidFill>
                <a:effectLst/>
                <a:latin typeface="Times New Roman" charset="0"/>
                <a:ea typeface="ＭＳ Ｐゴシック" charset="0"/>
                <a:cs typeface="+mn-cs"/>
              </a:rPr>
              <a:t>This is done by adding a post optimization stage for SAB to the existing physical design flow to see how many violations left.</a:t>
            </a:r>
            <a:r>
              <a:rPr lang="en-US" sz="1200" kern="1200" baseline="0" dirty="0" smtClean="0">
                <a:solidFill>
                  <a:srgbClr val="000000"/>
                </a:solidFill>
                <a:effectLst/>
                <a:latin typeface="Times New Roman" charset="0"/>
                <a:ea typeface="ＭＳ Ｐゴシック" charset="0"/>
                <a:cs typeface="+mn-cs"/>
              </a:rPr>
              <a:t> </a:t>
            </a:r>
          </a:p>
          <a:p>
            <a:r>
              <a:rPr lang="en-US" sz="1200" kern="1200" baseline="0" dirty="0" smtClean="0">
                <a:solidFill>
                  <a:srgbClr val="000000"/>
                </a:solidFill>
                <a:effectLst/>
                <a:latin typeface="Times New Roman" charset="0"/>
                <a:ea typeface="ＭＳ Ｐゴシック" charset="0"/>
                <a:cs typeface="+mn-cs"/>
              </a:rPr>
              <a:t>%</a:t>
            </a:r>
            <a:r>
              <a:rPr lang="en-US" sz="1200" kern="1200" dirty="0" smtClean="0">
                <a:solidFill>
                  <a:srgbClr val="000000"/>
                </a:solidFill>
                <a:effectLst/>
                <a:latin typeface="Times New Roman" charset="0"/>
                <a:ea typeface="ＭＳ Ｐゴシック" charset="0"/>
                <a:cs typeface="+mn-cs"/>
              </a:rPr>
              <a:t>as we can remove design rule violations in post stages by line end extension. </a:t>
            </a:r>
            <a:endParaRPr lang="en-US" dirty="0" smtClean="0"/>
          </a:p>
        </p:txBody>
      </p:sp>
      <p:sp>
        <p:nvSpPr>
          <p:cNvPr id="4" name="Slide Number Placeholder 3"/>
          <p:cNvSpPr>
            <a:spLocks noGrp="1"/>
          </p:cNvSpPr>
          <p:nvPr>
            <p:ph type="sldNum" idx="10"/>
          </p:nvPr>
        </p:nvSpPr>
        <p:spPr/>
        <p:txBody>
          <a:bodyPr/>
          <a:lstStyle/>
          <a:p>
            <a:fld id="{DA6D85B7-2671-FE42-ADD1-065FB779BF4E}" type="slidenum">
              <a:rPr lang="en-US" smtClean="0"/>
              <a:pPr/>
              <a:t>3</a:t>
            </a:fld>
            <a:endParaRPr lang="en-US"/>
          </a:p>
        </p:txBody>
      </p:sp>
    </p:spTree>
    <p:extLst>
      <p:ext uri="{BB962C8B-B14F-4D97-AF65-F5344CB8AC3E}">
        <p14:creationId xmlns:p14="http://schemas.microsoft.com/office/powerpoint/2010/main" val="144323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rgbClr val="000000"/>
                </a:solidFill>
                <a:effectLst/>
                <a:latin typeface="Times New Roman" charset="0"/>
                <a:ea typeface="ＭＳ Ｐゴシック" charset="0"/>
                <a:cs typeface="+mn-cs"/>
              </a:rPr>
              <a:t>To develop design rules, we first examine all the possible patterns that may cause conflicts. We take SABs for material A as an example. All conflicts come from 4 types of patterns. We name them as parallel, abutting, stacking, and diagonal. </a:t>
            </a:r>
            <a:endParaRPr lang="en-US" smtClean="0"/>
          </a:p>
          <a:p>
            <a:r>
              <a:rPr lang="en-US" sz="1200" kern="1200" smtClean="0">
                <a:solidFill>
                  <a:srgbClr val="000000"/>
                </a:solidFill>
                <a:effectLst/>
                <a:latin typeface="Times New Roman" charset="0"/>
                <a:ea typeface="ＭＳ Ｐゴシック" charset="0"/>
                <a:cs typeface="+mn-cs"/>
              </a:rPr>
              <a:t>Each type of patterns has a corresponding distance requirement. The design rule exploration focuses on how large these required distances </a:t>
            </a:r>
            <a:r>
              <a:rPr lang="en-US" sz="1200" i="1" kern="1200" err="1" smtClean="0">
                <a:solidFill>
                  <a:srgbClr val="000000"/>
                </a:solidFill>
                <a:effectLst/>
                <a:latin typeface="Times New Roman" charset="0"/>
                <a:ea typeface="ＭＳ Ｐゴシック" charset="0"/>
                <a:cs typeface="+mn-cs"/>
              </a:rPr>
              <a:t>dp</a:t>
            </a:r>
            <a:r>
              <a:rPr lang="en-US" sz="1200" kern="1200" smtClean="0">
                <a:solidFill>
                  <a:srgbClr val="000000"/>
                </a:solidFill>
                <a:effectLst/>
                <a:latin typeface="Times New Roman" charset="0"/>
                <a:ea typeface="ＭＳ Ｐゴシック" charset="0"/>
                <a:cs typeface="+mn-cs"/>
              </a:rPr>
              <a:t>, </a:t>
            </a:r>
            <a:r>
              <a:rPr lang="en-US" sz="1200" i="1" kern="1200" smtClean="0">
                <a:solidFill>
                  <a:srgbClr val="000000"/>
                </a:solidFill>
                <a:effectLst/>
                <a:latin typeface="Times New Roman" charset="0"/>
                <a:ea typeface="ＭＳ Ｐゴシック" charset="0"/>
                <a:cs typeface="+mn-cs"/>
              </a:rPr>
              <a:t>da</a:t>
            </a:r>
            <a:r>
              <a:rPr lang="en-US" sz="1200" kern="1200" smtClean="0">
                <a:solidFill>
                  <a:srgbClr val="000000"/>
                </a:solidFill>
                <a:effectLst/>
                <a:latin typeface="Times New Roman" charset="0"/>
                <a:ea typeface="ＭＳ Ｐゴシック" charset="0"/>
                <a:cs typeface="+mn-cs"/>
              </a:rPr>
              <a:t>, </a:t>
            </a:r>
            <a:r>
              <a:rPr lang="en-US" sz="1200" i="1" kern="1200" smtClean="0">
                <a:solidFill>
                  <a:srgbClr val="000000"/>
                </a:solidFill>
                <a:effectLst/>
                <a:latin typeface="Times New Roman" charset="0"/>
                <a:ea typeface="ＭＳ Ｐゴシック" charset="0"/>
                <a:cs typeface="+mn-cs"/>
              </a:rPr>
              <a:t>ds</a:t>
            </a:r>
            <a:r>
              <a:rPr lang="en-US" sz="1200" kern="1200" smtClean="0">
                <a:solidFill>
                  <a:srgbClr val="000000"/>
                </a:solidFill>
                <a:effectLst/>
                <a:latin typeface="Times New Roman" charset="0"/>
                <a:ea typeface="ＭＳ Ｐゴシック" charset="0"/>
                <a:cs typeface="+mn-cs"/>
              </a:rPr>
              <a:t>, </a:t>
            </a:r>
            <a:r>
              <a:rPr lang="en-US" sz="1200" i="1" kern="1200" smtClean="0">
                <a:solidFill>
                  <a:srgbClr val="000000"/>
                </a:solidFill>
                <a:effectLst/>
                <a:latin typeface="Times New Roman" charset="0"/>
                <a:ea typeface="ＭＳ Ｐゴシック" charset="0"/>
                <a:cs typeface="+mn-cs"/>
              </a:rPr>
              <a:t>dh </a:t>
            </a:r>
            <a:r>
              <a:rPr lang="en-US" sz="1200" kern="1200" smtClean="0">
                <a:solidFill>
                  <a:srgbClr val="000000"/>
                </a:solidFill>
                <a:effectLst/>
                <a:latin typeface="Times New Roman" charset="0"/>
                <a:ea typeface="ＭＳ Ｐゴシック" charset="0"/>
                <a:cs typeface="+mn-cs"/>
              </a:rPr>
              <a:t>need to be to satisfy current technology definitions, say line pitch, lithography resolution, minimum area constraints, etc. </a:t>
            </a:r>
            <a:endParaRPr lang="en-US" smtClean="0"/>
          </a:p>
          <a:p>
            <a:endParaRPr lang="en-US"/>
          </a:p>
        </p:txBody>
      </p:sp>
      <p:sp>
        <p:nvSpPr>
          <p:cNvPr id="4" name="Slide Number Placeholder 3"/>
          <p:cNvSpPr>
            <a:spLocks noGrp="1"/>
          </p:cNvSpPr>
          <p:nvPr>
            <p:ph type="sldNum" idx="10"/>
          </p:nvPr>
        </p:nvSpPr>
        <p:spPr/>
        <p:txBody>
          <a:bodyPr/>
          <a:lstStyle/>
          <a:p>
            <a:fld id="{DA6D85B7-2671-FE42-ADD1-065FB779BF4E}" type="slidenum">
              <a:rPr lang="en-US" smtClean="0"/>
              <a:pPr/>
              <a:t>4</a:t>
            </a:fld>
            <a:endParaRPr lang="en-US"/>
          </a:p>
        </p:txBody>
      </p:sp>
    </p:spTree>
    <p:extLst>
      <p:ext uri="{BB962C8B-B14F-4D97-AF65-F5344CB8AC3E}">
        <p14:creationId xmlns:p14="http://schemas.microsoft.com/office/powerpoint/2010/main" val="50766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effectLst/>
                <a:latin typeface="Times New Roman" charset="0"/>
                <a:ea typeface="ＭＳ Ｐゴシック" charset="0"/>
                <a:cs typeface="+mn-cs"/>
              </a:rPr>
              <a:t>%We try to link our rules to technology definitions, such as line pitch </a:t>
            </a:r>
            <a:r>
              <a:rPr lang="en-US" sz="1200" i="1" kern="1200" dirty="0" smtClean="0">
                <a:solidFill>
                  <a:srgbClr val="000000"/>
                </a:solidFill>
                <a:effectLst/>
                <a:latin typeface="Times New Roman" charset="0"/>
                <a:ea typeface="ＭＳ Ｐゴシック" charset="0"/>
                <a:cs typeface="+mn-cs"/>
              </a:rPr>
              <a:t>P </a:t>
            </a:r>
            <a:r>
              <a:rPr lang="en-US" sz="1200" kern="1200" dirty="0" smtClean="0">
                <a:solidFill>
                  <a:srgbClr val="000000"/>
                </a:solidFill>
                <a:effectLst/>
                <a:latin typeface="Times New Roman" charset="0"/>
                <a:ea typeface="ＭＳ Ｐゴシック" charset="0"/>
                <a:cs typeface="+mn-cs"/>
              </a:rPr>
              <a:t>and lithography spacing </a:t>
            </a:r>
            <a:r>
              <a:rPr lang="en-US" sz="1200" i="1" kern="1200" dirty="0" smtClean="0">
                <a:solidFill>
                  <a:srgbClr val="000000"/>
                </a:solidFill>
                <a:effectLst/>
                <a:latin typeface="Times New Roman" charset="0"/>
                <a:ea typeface="ＭＳ Ｐゴシック" charset="0"/>
                <a:cs typeface="+mn-cs"/>
              </a:rPr>
              <a:t>s</a:t>
            </a:r>
            <a:r>
              <a:rPr lang="en-US" sz="1200" kern="1200" dirty="0" smtClean="0">
                <a:solidFill>
                  <a:srgbClr val="000000"/>
                </a:solidFill>
                <a:effectLst/>
                <a:latin typeface="Times New Roman" charset="0"/>
                <a:ea typeface="ＭＳ Ｐゴシック" charset="0"/>
                <a:cs typeface="+mn-cs"/>
              </a:rPr>
              <a:t>. </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effectLst/>
                <a:latin typeface="Times New Roman" charset="0"/>
                <a:ea typeface="ＭＳ Ｐゴシック" charset="0"/>
                <a:cs typeface="+mn-cs"/>
              </a:rPr>
              <a:t>A straight-forward rule is to set identical distances for different types of patterns, which means all the distances should be large enough. In such a configuration, the minimum distance is limited by parallel patterns in N7/N5, since both minimum area constraint and lithography spacing need to be satisfied. </a:t>
            </a:r>
            <a:endParaRPr lang="en-US" sz="1200" kern="1200" dirty="0">
              <a:solidFill>
                <a:srgbClr val="000000"/>
              </a:solidFill>
              <a:effectLst/>
              <a:latin typeface="Times New Roman" charset="0"/>
              <a:ea typeface="ＭＳ Ｐゴシック" charset="0"/>
              <a:cs typeface="+mn-cs"/>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dirty="0">
              <a:solidFill>
                <a:srgbClr val="000000"/>
              </a:solidFill>
              <a:effectLst/>
              <a:latin typeface="Times New Roman" charset="0"/>
              <a:ea typeface="ＭＳ Ｐゴシック" charset="0"/>
              <a:cs typeface="+mn-cs"/>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effectLst/>
                <a:latin typeface="Times New Roman" charset="0"/>
                <a:ea typeface="ＭＳ Ｐゴシック" charset="0"/>
                <a:cs typeface="+mn-cs"/>
              </a:rPr>
              <a:t>However, if we allow different required distances according to different patterns. The required distances for other patterns like abutting patterns, stacking patterns and diagonal patterns can be even reduced. Furthermore, as SAB enables larger EPE margin, we can tradeoff some margin for design space. That is, if 2</a:t>
            </a:r>
            <a:r>
              <a:rPr lang="en-US" sz="1200" i="1" kern="1200" dirty="0" smtClean="0">
                <a:solidFill>
                  <a:srgbClr val="000000"/>
                </a:solidFill>
                <a:effectLst/>
                <a:latin typeface="Times New Roman" charset="0"/>
                <a:ea typeface="ＭＳ Ｐゴシック" charset="0"/>
                <a:cs typeface="+mn-cs"/>
              </a:rPr>
              <a:t>P </a:t>
            </a:r>
            <a:r>
              <a:rPr lang="en-US" sz="1200" kern="1200" dirty="0" smtClean="0">
                <a:solidFill>
                  <a:srgbClr val="000000"/>
                </a:solidFill>
                <a:effectLst/>
                <a:latin typeface="Times New Roman" charset="0"/>
                <a:ea typeface="ＭＳ Ｐゴシック" charset="0"/>
                <a:cs typeface="+mn-cs"/>
              </a:rPr>
              <a:t>&lt; </a:t>
            </a:r>
            <a:r>
              <a:rPr lang="en-US" sz="1200" i="1" kern="1200" dirty="0" smtClean="0">
                <a:solidFill>
                  <a:srgbClr val="000000"/>
                </a:solidFill>
                <a:effectLst/>
                <a:latin typeface="Times New Roman" charset="0"/>
                <a:ea typeface="ＭＳ Ｐゴシック" charset="0"/>
                <a:cs typeface="+mn-cs"/>
              </a:rPr>
              <a:t>ds </a:t>
            </a:r>
            <a:r>
              <a:rPr lang="en-US" sz="1200" kern="1200" dirty="0" smtClean="0">
                <a:solidFill>
                  <a:srgbClr val="000000"/>
                </a:solidFill>
                <a:effectLst/>
                <a:latin typeface="Times New Roman" charset="0"/>
                <a:ea typeface="ＭＳ Ｐゴシック" charset="0"/>
                <a:cs typeface="+mn-cs"/>
              </a:rPr>
              <a:t>where stacking patterns cause conflicts, we allow to push back block end to resolve the conflicts. We call it block end extension. Be</a:t>
            </a:r>
            <a:r>
              <a:rPr lang="en-US" sz="1200" kern="1200" baseline="0" dirty="0" smtClean="0">
                <a:solidFill>
                  <a:srgbClr val="000000"/>
                </a:solidFill>
                <a:effectLst/>
                <a:latin typeface="Times New Roman" charset="0"/>
                <a:ea typeface="ＭＳ Ｐゴシック" charset="0"/>
                <a:cs typeface="+mn-cs"/>
              </a:rPr>
              <a:t> aware that this is negative extension</a:t>
            </a:r>
            <a:r>
              <a:rPr lang="en-US" sz="1200" kern="1200" dirty="0" smtClean="0">
                <a:solidFill>
                  <a:srgbClr val="000000"/>
                </a:solidFill>
                <a:effectLst/>
                <a:latin typeface="Times New Roman" charset="0"/>
                <a:ea typeface="ＭＳ Ｐゴシック" charset="0"/>
                <a:cs typeface="+mn-cs"/>
              </a:rPr>
              <a:t>. This set of rules is named as complex rules. </a:t>
            </a:r>
            <a:endParaRPr lang="en-US" dirty="0" smtClean="0"/>
          </a:p>
        </p:txBody>
      </p:sp>
      <p:sp>
        <p:nvSpPr>
          <p:cNvPr id="4" name="Slide Number Placeholder 3"/>
          <p:cNvSpPr>
            <a:spLocks noGrp="1"/>
          </p:cNvSpPr>
          <p:nvPr>
            <p:ph type="sldNum" idx="10"/>
          </p:nvPr>
        </p:nvSpPr>
        <p:spPr/>
        <p:txBody>
          <a:bodyPr/>
          <a:lstStyle/>
          <a:p>
            <a:fld id="{DA6D85B7-2671-FE42-ADD1-065FB779BF4E}" type="slidenum">
              <a:rPr lang="en-US" smtClean="0"/>
              <a:pPr/>
              <a:t>5</a:t>
            </a:fld>
            <a:endParaRPr lang="en-US"/>
          </a:p>
        </p:txBody>
      </p:sp>
    </p:spTree>
    <p:extLst>
      <p:ext uri="{BB962C8B-B14F-4D97-AF65-F5344CB8AC3E}">
        <p14:creationId xmlns:p14="http://schemas.microsoft.com/office/powerpoint/2010/main" val="1255623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effectLst/>
                <a:latin typeface="Times New Roman" charset="0"/>
                <a:ea typeface="ＭＳ Ｐゴシック" charset="0"/>
                <a:cs typeface="+mn-cs"/>
              </a:rPr>
              <a:t>With these two sets of rules, we can quickly evaluate their impacts on EPE margin with different pitches and lithography spacing. We consider the pitch ranges from 36nm to 24nm and lithography spacing ranges from 84nm to 80nm. According to the previous work, assume that 8nm EPE margin is required under current lithography technology. All margins satisfy minimum EPE margin are highlighted. We can see for both simple and complex rules, SAB has a wider range of acceptable margin than that of conventional blocks. Conventional blocks stop to satisfy 8nm margin at 28nm pitch, while SAB can go further. Complex rules result in smaller margin than do simple rules due to block end extension. But in the pitch around 32nm, it is still a viable solution. </a:t>
            </a:r>
            <a:endParaRPr lang="en-US" dirty="0" smtClean="0"/>
          </a:p>
          <a:p>
            <a:r>
              <a:rPr lang="en-US" sz="1200" kern="1200" dirty="0" smtClean="0">
                <a:solidFill>
                  <a:srgbClr val="000000"/>
                </a:solidFill>
                <a:effectLst/>
                <a:latin typeface="Times New Roman" charset="0"/>
                <a:ea typeface="ＭＳ Ｐゴシック" charset="0"/>
                <a:cs typeface="+mn-cs"/>
              </a:rPr>
              <a:t>Next, we will evaluate how much more design space can be achieved by</a:t>
            </a:r>
            <a:r>
              <a:rPr lang="en-US" sz="1200" kern="1200" baseline="0" dirty="0" smtClean="0">
                <a:solidFill>
                  <a:srgbClr val="000000"/>
                </a:solidFill>
                <a:effectLst/>
                <a:latin typeface="Times New Roman" charset="0"/>
                <a:ea typeface="ＭＳ Ｐゴシック" charset="0"/>
                <a:cs typeface="+mn-cs"/>
              </a:rPr>
              <a:t> complex rules. </a:t>
            </a:r>
            <a:endParaRPr lang="en-US" dirty="0" smtClean="0"/>
          </a:p>
          <a:p>
            <a:endParaRPr lang="en-US" dirty="0"/>
          </a:p>
        </p:txBody>
      </p:sp>
      <p:sp>
        <p:nvSpPr>
          <p:cNvPr id="4" name="Slide Number Placeholder 3"/>
          <p:cNvSpPr>
            <a:spLocks noGrp="1"/>
          </p:cNvSpPr>
          <p:nvPr>
            <p:ph type="sldNum" idx="10"/>
          </p:nvPr>
        </p:nvSpPr>
        <p:spPr/>
        <p:txBody>
          <a:bodyPr/>
          <a:lstStyle/>
          <a:p>
            <a:fld id="{DA6D85B7-2671-FE42-ADD1-065FB779BF4E}" type="slidenum">
              <a:rPr lang="en-US" smtClean="0"/>
              <a:pPr/>
              <a:t>6</a:t>
            </a:fld>
            <a:endParaRPr lang="en-US"/>
          </a:p>
        </p:txBody>
      </p:sp>
    </p:spTree>
    <p:extLst>
      <p:ext uri="{BB962C8B-B14F-4D97-AF65-F5344CB8AC3E}">
        <p14:creationId xmlns:p14="http://schemas.microsoft.com/office/powerpoint/2010/main" val="1722084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smtClean="0">
                <a:solidFill>
                  <a:srgbClr val="000000"/>
                </a:solidFill>
                <a:effectLst/>
                <a:latin typeface="Times New Roman" charset="0"/>
                <a:ea typeface="ＭＳ Ｐゴシック" charset="0"/>
                <a:cs typeface="+mn-cs"/>
              </a:rPr>
              <a:t>A post block mask optimization is developed and integrated in the existing physical design flow to evaluate the design space. We compare simple and complex rules with different lithography spacing under 32nm pitch, which is a promising setting for N5. The figure plots the average initial conflicts and final conflicts in the designs. While the optimization reduces the amount of conflicts effectively, complex rules enable much fewer conflicts than do simple rules, i.e., 22x fewer. Also, smaller lithography spacing like 80nm achieves 10% fewer conflicts for complex rules. </a:t>
            </a:r>
            <a:endParaRPr lang="en-US" smtClean="0"/>
          </a:p>
        </p:txBody>
      </p:sp>
      <p:sp>
        <p:nvSpPr>
          <p:cNvPr id="4" name="Slide Number Placeholder 3"/>
          <p:cNvSpPr>
            <a:spLocks noGrp="1"/>
          </p:cNvSpPr>
          <p:nvPr>
            <p:ph type="sldNum" idx="10"/>
          </p:nvPr>
        </p:nvSpPr>
        <p:spPr/>
        <p:txBody>
          <a:bodyPr/>
          <a:lstStyle/>
          <a:p>
            <a:fld id="{DA6D85B7-2671-FE42-ADD1-065FB779BF4E}" type="slidenum">
              <a:rPr lang="en-US" smtClean="0"/>
              <a:pPr/>
              <a:t>7</a:t>
            </a:fld>
            <a:endParaRPr lang="en-US"/>
          </a:p>
        </p:txBody>
      </p:sp>
    </p:spTree>
    <p:extLst>
      <p:ext uri="{BB962C8B-B14F-4D97-AF65-F5344CB8AC3E}">
        <p14:creationId xmlns:p14="http://schemas.microsoft.com/office/powerpoint/2010/main" val="721037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DA6D85B7-2671-FE42-ADD1-065FB779BF4E}" type="slidenum">
              <a:rPr lang="en-US" smtClean="0"/>
              <a:pPr/>
              <a:t>8</a:t>
            </a:fld>
            <a:endParaRPr lang="en-US"/>
          </a:p>
        </p:txBody>
      </p:sp>
    </p:spTree>
    <p:extLst>
      <p:ext uri="{BB962C8B-B14F-4D97-AF65-F5344CB8AC3E}">
        <p14:creationId xmlns:p14="http://schemas.microsoft.com/office/powerpoint/2010/main" val="32274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DC9B70D-AFCF-6041-B13D-E32B1802CC44}" type="slidenum">
              <a:rPr lang="en-US"/>
              <a:pPr/>
              <a:t>10</a:t>
            </a:fld>
            <a:endParaRPr lang="en-US"/>
          </a:p>
        </p:txBody>
      </p:sp>
      <p:sp>
        <p:nvSpPr>
          <p:cNvPr id="19457" name="Text Box 1"/>
          <p:cNvSpPr txBox="1">
            <a:spLocks noGrp="1" noRot="1" noChangeAspect="1" noChangeArrowheads="1"/>
          </p:cNvSpPr>
          <p:nvPr>
            <p:ph type="sldImg"/>
          </p:nvPr>
        </p:nvSpPr>
        <p:spPr bwMode="auto">
          <a:xfrm>
            <a:off x="-15335250" y="-12976225"/>
            <a:ext cx="17300575" cy="129762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9458" name="Text Box 2"/>
          <p:cNvSpPr txBox="1">
            <a:spLocks noGrp="1" noChangeArrowheads="1"/>
          </p:cNvSpPr>
          <p:nvPr>
            <p:ph type="body" idx="1"/>
          </p:nvPr>
        </p:nvSpPr>
        <p:spPr bwMode="auto">
          <a:xfrm>
            <a:off x="-11798300" y="-11798300"/>
            <a:ext cx="11799888" cy="117998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200">
                <a:solidFill>
                  <a:srgbClr val="000000"/>
                </a:solidFill>
                <a:latin typeface="Times New Roman" charset="0"/>
                <a:ea typeface="ＭＳ Ｐゴシック" charset="0"/>
              </a:defRPr>
            </a:lvl9pPr>
          </a:lstStyle>
          <a:p>
            <a:pPr eaLnBrk="1">
              <a:spcBef>
                <a:spcPct val="0"/>
              </a:spcBef>
            </a:pPr>
            <a:endParaRPr lang="en-US" sz="2000">
              <a:latin typeface="Arial" charset="0"/>
              <a:cs typeface="WenQuanYi Zen Hei" charset="0"/>
            </a:endParaRPr>
          </a:p>
        </p:txBody>
      </p:sp>
      <p:sp>
        <p:nvSpPr>
          <p:cNvPr id="19459" name="Text Box 3"/>
          <p:cNvSpPr txBox="1">
            <a:spLocks noChangeArrowheads="1"/>
          </p:cNvSpPr>
          <p:nvPr/>
        </p:nvSpPr>
        <p:spPr bwMode="auto">
          <a:xfrm>
            <a:off x="-11798300" y="-11798300"/>
            <a:ext cx="11799888" cy="11799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9pPr>
          </a:lstStyle>
          <a:p>
            <a:pPr hangingPunct="1">
              <a:lnSpc>
                <a:spcPct val="100000"/>
              </a:lnSpc>
            </a:pPr>
            <a:fld id="{71817135-158D-384A-A5C8-0E5384C4A31D}" type="slidenum">
              <a:rPr lang="en-US">
                <a:latin typeface="+mn-lt" charset="0"/>
                <a:cs typeface="+mn-ea" charset="0"/>
              </a:rPr>
              <a:pPr hangingPunct="1">
                <a:lnSpc>
                  <a:spcPct val="100000"/>
                </a:lnSpc>
              </a:pPr>
              <a:t>10</a:t>
            </a:fld>
            <a:endParaRPr lang="en-US">
              <a:latin typeface="+mn-lt" charset="0"/>
              <a:cs typeface="+mn-ea" charset="0"/>
            </a:endParaRPr>
          </a:p>
        </p:txBody>
      </p:sp>
    </p:spTree>
    <p:extLst>
      <p:ext uri="{BB962C8B-B14F-4D97-AF65-F5344CB8AC3E}">
        <p14:creationId xmlns:p14="http://schemas.microsoft.com/office/powerpoint/2010/main" val="1505134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976751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74643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604963"/>
            <a:ext cx="2017713" cy="3975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5905500" cy="3975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38980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295400" y="1905000"/>
            <a:ext cx="7237413" cy="1468438"/>
          </a:xfrm>
        </p:spPr>
        <p:txBody>
          <a:bodyPr/>
          <a:lstStyle/>
          <a:p>
            <a:r>
              <a:rPr lang="en-US" smtClean="0"/>
              <a:t>Click to edit Master title style</a:t>
            </a:r>
            <a:endParaRPr lang="en-US"/>
          </a:p>
        </p:txBody>
      </p:sp>
      <p:sp>
        <p:nvSpPr>
          <p:cNvPr id="6" name="Rectangle 8"/>
          <p:cNvSpPr txBox="1">
            <a:spLocks noChangeArrowheads="1"/>
          </p:cNvSpPr>
          <p:nvPr userDrawn="1"/>
        </p:nvSpPr>
        <p:spPr bwMode="auto">
          <a:xfrm flipH="1">
            <a:off x="8807452" y="7019924"/>
            <a:ext cx="866773" cy="33337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000" tIns="45000" rIns="90000" bIns="45000" numCol="1" anchor="t" anchorCtr="0" compatLnSpc="1">
            <a:prstTxWarp prst="textNoShape">
              <a:avLst/>
            </a:prstTxWarp>
          </a:bodyPr>
          <a:lstStyle>
            <a:defPPr>
              <a:defRPr lang="en-GB"/>
            </a:defPPr>
            <a:lvl1pPr algn="l" defTabSz="457200" rtl="0" fontAlgn="base" hangingPunct="1">
              <a:lnSpc>
                <a:spcPct val="100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kern="1200">
                <a:solidFill>
                  <a:srgbClr val="000000"/>
                </a:solidFill>
                <a:latin typeface="Arial" charset="0"/>
                <a:ea typeface="ＭＳ Ｐゴシック" charset="0"/>
                <a:cs typeface="DejaVu Sans"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ＭＳ Ｐゴシック" charset="0"/>
                <a:cs typeface="WenQuanYi Zen Hei"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ＭＳ Ｐゴシック" charset="0"/>
                <a:cs typeface="WenQuanYi Zen Hei"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ＭＳ Ｐゴシック" charset="0"/>
                <a:cs typeface="WenQuanYi Zen Hei"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ＭＳ Ｐゴシック" charset="0"/>
                <a:cs typeface="WenQuanYi Zen Hei" charset="0"/>
              </a:defRPr>
            </a:lvl5pPr>
            <a:lvl6pPr marL="2286000" algn="l" defTabSz="457200" rtl="0" eaLnBrk="1" latinLnBrk="0" hangingPunct="1">
              <a:defRPr kern="1200">
                <a:solidFill>
                  <a:schemeClr val="tx1"/>
                </a:solidFill>
                <a:latin typeface="Arial" charset="0"/>
                <a:ea typeface="ＭＳ Ｐゴシック" charset="0"/>
                <a:cs typeface="WenQuanYi Zen Hei" charset="0"/>
              </a:defRPr>
            </a:lvl6pPr>
            <a:lvl7pPr marL="2743200" algn="l" defTabSz="457200" rtl="0" eaLnBrk="1" latinLnBrk="0" hangingPunct="1">
              <a:defRPr kern="1200">
                <a:solidFill>
                  <a:schemeClr val="tx1"/>
                </a:solidFill>
                <a:latin typeface="Arial" charset="0"/>
                <a:ea typeface="ＭＳ Ｐゴシック" charset="0"/>
                <a:cs typeface="WenQuanYi Zen Hei" charset="0"/>
              </a:defRPr>
            </a:lvl7pPr>
            <a:lvl8pPr marL="3200400" algn="l" defTabSz="457200" rtl="0" eaLnBrk="1" latinLnBrk="0" hangingPunct="1">
              <a:defRPr kern="1200">
                <a:solidFill>
                  <a:schemeClr val="tx1"/>
                </a:solidFill>
                <a:latin typeface="Arial" charset="0"/>
                <a:ea typeface="ＭＳ Ｐゴシック" charset="0"/>
                <a:cs typeface="WenQuanYi Zen Hei" charset="0"/>
              </a:defRPr>
            </a:lvl8pPr>
            <a:lvl9pPr marL="3657600" algn="l" defTabSz="457200" rtl="0" eaLnBrk="1" latinLnBrk="0" hangingPunct="1">
              <a:defRPr kern="1200">
                <a:solidFill>
                  <a:schemeClr val="tx1"/>
                </a:solidFill>
                <a:latin typeface="Arial" charset="0"/>
                <a:ea typeface="ＭＳ Ｐゴシック" charset="0"/>
                <a:cs typeface="WenQuanYi Zen Hei" charset="0"/>
              </a:defRPr>
            </a:lvl9pPr>
          </a:lstStyle>
          <a:p>
            <a:fld id="{84FC58B4-9035-5641-8717-BFBB1C6C1511}" type="slidenum">
              <a:rPr lang="en-US" baseline="0" smtClean="0">
                <a:solidFill>
                  <a:schemeClr val="bg1">
                    <a:lumMod val="50000"/>
                  </a:schemeClr>
                </a:solidFill>
              </a:rPr>
              <a:pPr/>
              <a:t>‹#›</a:t>
            </a:fld>
            <a:endParaRPr lang="en-US" baseline="0">
              <a:solidFill>
                <a:schemeClr val="bg1">
                  <a:lumMod val="50000"/>
                </a:schemeClr>
              </a:solidFill>
            </a:endParaRPr>
          </a:p>
        </p:txBody>
      </p:sp>
    </p:spTree>
    <p:extLst>
      <p:ext uri="{BB962C8B-B14F-4D97-AF65-F5344CB8AC3E}">
        <p14:creationId xmlns:p14="http://schemas.microsoft.com/office/powerpoint/2010/main" val="25928428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F3A7F9C1-B798-794E-B6F1-B919CB84A70C}" type="slidenum">
              <a:rPr lang="en-US"/>
              <a:pPr/>
              <a:t>‹#›</a:t>
            </a:fld>
            <a:endParaRPr lang="en-US"/>
          </a:p>
        </p:txBody>
      </p:sp>
    </p:spTree>
    <p:extLst>
      <p:ext uri="{BB962C8B-B14F-4D97-AF65-F5344CB8AC3E}">
        <p14:creationId xmlns:p14="http://schemas.microsoft.com/office/powerpoint/2010/main" val="36194713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CFAB4279-0E4D-FE49-BB86-122ABE5917F4}" type="slidenum">
              <a:rPr lang="en-US"/>
              <a:pPr/>
              <a:t>‹#›</a:t>
            </a:fld>
            <a:endParaRPr lang="en-US"/>
          </a:p>
        </p:txBody>
      </p:sp>
    </p:spTree>
    <p:extLst>
      <p:ext uri="{BB962C8B-B14F-4D97-AF65-F5344CB8AC3E}">
        <p14:creationId xmlns:p14="http://schemas.microsoft.com/office/powerpoint/2010/main" val="342688888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7B3C4EBA-C0F4-EF41-AB4F-987107DF7B7B}" type="slidenum">
              <a:rPr lang="en-US"/>
              <a:pPr/>
              <a:t>‹#›</a:t>
            </a:fld>
            <a:endParaRPr lang="en-US"/>
          </a:p>
        </p:txBody>
      </p:sp>
    </p:spTree>
    <p:extLst>
      <p:ext uri="{BB962C8B-B14F-4D97-AF65-F5344CB8AC3E}">
        <p14:creationId xmlns:p14="http://schemas.microsoft.com/office/powerpoint/2010/main" val="222897705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1325" y="1031875"/>
            <a:ext cx="4540250" cy="5881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33975" y="1031875"/>
            <a:ext cx="4540250" cy="5881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079FCE9C-408C-2C49-A5E5-A13450ABBB41}" type="slidenum">
              <a:rPr lang="en-US"/>
              <a:pPr/>
              <a:t>‹#›</a:t>
            </a:fld>
            <a:endParaRPr lang="en-US"/>
          </a:p>
        </p:txBody>
      </p:sp>
    </p:spTree>
    <p:extLst>
      <p:ext uri="{BB962C8B-B14F-4D97-AF65-F5344CB8AC3E}">
        <p14:creationId xmlns:p14="http://schemas.microsoft.com/office/powerpoint/2010/main" val="133921578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Slide Number Placeholder 7"/>
          <p:cNvSpPr>
            <a:spLocks noGrp="1"/>
          </p:cNvSpPr>
          <p:nvPr>
            <p:ph type="sldNum" idx="11"/>
          </p:nvPr>
        </p:nvSpPr>
        <p:spPr/>
        <p:txBody>
          <a:bodyPr/>
          <a:lstStyle>
            <a:lvl1pPr>
              <a:defRPr/>
            </a:lvl1pPr>
          </a:lstStyle>
          <a:p>
            <a:fld id="{FC5BC728-46C1-3F4E-9BE5-F44A72DB8977}" type="slidenum">
              <a:rPr lang="en-US"/>
              <a:pPr/>
              <a:t>‹#›</a:t>
            </a:fld>
            <a:endParaRPr lang="en-US"/>
          </a:p>
        </p:txBody>
      </p:sp>
    </p:spTree>
    <p:extLst>
      <p:ext uri="{BB962C8B-B14F-4D97-AF65-F5344CB8AC3E}">
        <p14:creationId xmlns:p14="http://schemas.microsoft.com/office/powerpoint/2010/main" val="154352843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Slide Number Placeholder 3"/>
          <p:cNvSpPr>
            <a:spLocks noGrp="1"/>
          </p:cNvSpPr>
          <p:nvPr>
            <p:ph type="sldNum" idx="11"/>
          </p:nvPr>
        </p:nvSpPr>
        <p:spPr/>
        <p:txBody>
          <a:bodyPr/>
          <a:lstStyle>
            <a:lvl1pPr>
              <a:defRPr/>
            </a:lvl1pPr>
          </a:lstStyle>
          <a:p>
            <a:fld id="{6CB65E69-76BC-1F4F-B582-4D46E162D3B7}" type="slidenum">
              <a:rPr lang="en-US"/>
              <a:pPr/>
              <a:t>‹#›</a:t>
            </a:fld>
            <a:endParaRPr lang="en-US"/>
          </a:p>
        </p:txBody>
      </p:sp>
    </p:spTree>
    <p:extLst>
      <p:ext uri="{BB962C8B-B14F-4D97-AF65-F5344CB8AC3E}">
        <p14:creationId xmlns:p14="http://schemas.microsoft.com/office/powerpoint/2010/main" val="84958858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Slide Number Placeholder 2"/>
          <p:cNvSpPr>
            <a:spLocks noGrp="1"/>
          </p:cNvSpPr>
          <p:nvPr>
            <p:ph type="sldNum" idx="11"/>
          </p:nvPr>
        </p:nvSpPr>
        <p:spPr/>
        <p:txBody>
          <a:bodyPr/>
          <a:lstStyle>
            <a:lvl1pPr>
              <a:defRPr/>
            </a:lvl1pPr>
          </a:lstStyle>
          <a:p>
            <a:fld id="{75F34572-F324-9C4C-BFBC-443117E00332}" type="slidenum">
              <a:rPr lang="en-US"/>
              <a:pPr/>
              <a:t>‹#›</a:t>
            </a:fld>
            <a:endParaRPr lang="en-US"/>
          </a:p>
        </p:txBody>
      </p:sp>
    </p:spTree>
    <p:extLst>
      <p:ext uri="{BB962C8B-B14F-4D97-AF65-F5344CB8AC3E}">
        <p14:creationId xmlns:p14="http://schemas.microsoft.com/office/powerpoint/2010/main" val="17095629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112718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29018F01-FE76-F34D-AE03-3FDD2E7A54F9}" type="slidenum">
              <a:rPr lang="en-US"/>
              <a:pPr/>
              <a:t>‹#›</a:t>
            </a:fld>
            <a:endParaRPr lang="en-US"/>
          </a:p>
        </p:txBody>
      </p:sp>
    </p:spTree>
    <p:extLst>
      <p:ext uri="{BB962C8B-B14F-4D97-AF65-F5344CB8AC3E}">
        <p14:creationId xmlns:p14="http://schemas.microsoft.com/office/powerpoint/2010/main" val="185984484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89CF2518-4BCA-484D-B465-4BDABF09A9E9}" type="slidenum">
              <a:rPr lang="en-US"/>
              <a:pPr/>
              <a:t>‹#›</a:t>
            </a:fld>
            <a:endParaRPr lang="en-US"/>
          </a:p>
        </p:txBody>
      </p:sp>
    </p:spTree>
    <p:extLst>
      <p:ext uri="{BB962C8B-B14F-4D97-AF65-F5344CB8AC3E}">
        <p14:creationId xmlns:p14="http://schemas.microsoft.com/office/powerpoint/2010/main" val="404492008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AEF9F2E3-82E7-A64B-A133-2A399EFB3D97}" type="slidenum">
              <a:rPr lang="en-US"/>
              <a:pPr/>
              <a:t>‹#›</a:t>
            </a:fld>
            <a:endParaRPr lang="en-US"/>
          </a:p>
        </p:txBody>
      </p:sp>
    </p:spTree>
    <p:extLst>
      <p:ext uri="{BB962C8B-B14F-4D97-AF65-F5344CB8AC3E}">
        <p14:creationId xmlns:p14="http://schemas.microsoft.com/office/powerpoint/2010/main" val="202981946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112713"/>
            <a:ext cx="2308225" cy="6800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1325" y="112713"/>
            <a:ext cx="6772275" cy="6800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8C39107C-54EC-C244-A062-044234A5E791}" type="slidenum">
              <a:rPr lang="en-US"/>
              <a:pPr/>
              <a:t>‹#›</a:t>
            </a:fld>
            <a:endParaRPr lang="en-US"/>
          </a:p>
        </p:txBody>
      </p:sp>
    </p:spTree>
    <p:extLst>
      <p:ext uri="{BB962C8B-B14F-4D97-AF65-F5344CB8AC3E}">
        <p14:creationId xmlns:p14="http://schemas.microsoft.com/office/powerpoint/2010/main" val="16330692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316438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6525"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1604963"/>
            <a:ext cx="3946525"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06428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0942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468668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4940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840356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56170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5" Type="http://schemas.openxmlformats.org/officeDocument/2006/relationships/image" Target="../media/image2.png"/><Relationship Id="rId16"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vmlDrawing" Target="../drawings/vmlDrawing1.vml"/><Relationship Id="rId14" Type="http://schemas.openxmlformats.org/officeDocument/2006/relationships/oleObject" Target="../embeddings/oleObject1.bin"/><Relationship Id="rId15" Type="http://schemas.openxmlformats.org/officeDocument/2006/relationships/image" Target="../media/image4.emf"/><Relationship Id="rId16" Type="http://schemas.openxmlformats.org/officeDocument/2006/relationships/oleObject" Target="../embeddings/oleObject2.bin"/><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Line 2" hidden="1"/>
          <p:cNvSpPr>
            <a:spLocks noChangeShapeType="1"/>
          </p:cNvSpPr>
          <p:nvPr/>
        </p:nvSpPr>
        <p:spPr bwMode="auto">
          <a:xfrm>
            <a:off x="0" y="850900"/>
            <a:ext cx="9144000" cy="1588"/>
          </a:xfrm>
          <a:prstGeom prst="line">
            <a:avLst/>
          </a:prstGeom>
          <a:noFill/>
          <a:ln w="12600">
            <a:solidFill>
              <a:srgbClr val="D55C0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2052" name="Line 4"/>
          <p:cNvSpPr>
            <a:spLocks noChangeShapeType="1"/>
          </p:cNvSpPr>
          <p:nvPr/>
        </p:nvSpPr>
        <p:spPr bwMode="auto">
          <a:xfrm>
            <a:off x="0" y="1143000"/>
            <a:ext cx="9144000" cy="1588"/>
          </a:xfrm>
          <a:prstGeom prst="line">
            <a:avLst/>
          </a:prstGeom>
          <a:noFill/>
          <a:ln w="19080">
            <a:solidFill>
              <a:srgbClr val="FF99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pic>
        <p:nvPicPr>
          <p:cNvPr id="2054" name="Picture 6"/>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7467599" y="525783"/>
            <a:ext cx="1473195" cy="51330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055" name="Rectangle 7"/>
          <p:cNvSpPr>
            <a:spLocks noGrp="1" noChangeArrowheads="1"/>
          </p:cNvSpPr>
          <p:nvPr>
            <p:ph type="title"/>
          </p:nvPr>
        </p:nvSpPr>
        <p:spPr bwMode="auto">
          <a:xfrm>
            <a:off x="1295400" y="1905000"/>
            <a:ext cx="7237413" cy="146843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GB"/>
              <a:t>Click to edit the title text formatClick to edit Master title style</a:t>
            </a:r>
          </a:p>
        </p:txBody>
      </p:sp>
      <p:sp>
        <p:nvSpPr>
          <p:cNvPr id="2057" name="Text Box 9"/>
          <p:cNvSpPr txBox="1">
            <a:spLocks noChangeArrowheads="1"/>
          </p:cNvSpPr>
          <p:nvPr/>
        </p:nvSpPr>
        <p:spPr bwMode="auto">
          <a:xfrm>
            <a:off x="404813" y="6400800"/>
            <a:ext cx="2667000" cy="3619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2059"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304800"/>
            <a:ext cx="1588" cy="17907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062" name="Rectangle 14"/>
          <p:cNvSpPr>
            <a:spLocks noGrp="1" noChangeArrowheads="1"/>
          </p:cNvSpPr>
          <p:nvPr>
            <p:ph type="body" idx="1"/>
          </p:nvPr>
        </p:nvSpPr>
        <p:spPr bwMode="auto">
          <a:xfrm>
            <a:off x="457200" y="1604963"/>
            <a:ext cx="8045450" cy="39751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24695"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pic>
        <p:nvPicPr>
          <p:cNvPr id="2063"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304800"/>
            <a:ext cx="1588" cy="17907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0" name="Rectangle 8"/>
          <p:cNvSpPr txBox="1">
            <a:spLocks noChangeArrowheads="1"/>
          </p:cNvSpPr>
          <p:nvPr userDrawn="1"/>
        </p:nvSpPr>
        <p:spPr bwMode="auto">
          <a:xfrm flipH="1">
            <a:off x="8807452" y="7019924"/>
            <a:ext cx="866773" cy="33337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000" tIns="45000" rIns="90000" bIns="45000" numCol="1" anchor="t" anchorCtr="0" compatLnSpc="1">
            <a:prstTxWarp prst="textNoShape">
              <a:avLst/>
            </a:prstTxWarp>
          </a:bodyPr>
          <a:lstStyle>
            <a:defPPr>
              <a:defRPr lang="en-GB"/>
            </a:defPPr>
            <a:lvl1pPr algn="l" defTabSz="457200" rtl="0" fontAlgn="base" hangingPunct="1">
              <a:lnSpc>
                <a:spcPct val="100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kern="1200">
                <a:solidFill>
                  <a:srgbClr val="000000"/>
                </a:solidFill>
                <a:latin typeface="Arial" charset="0"/>
                <a:ea typeface="ＭＳ Ｐゴシック" charset="0"/>
                <a:cs typeface="DejaVu Sans"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ＭＳ Ｐゴシック" charset="0"/>
                <a:cs typeface="WenQuanYi Zen Hei"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ＭＳ Ｐゴシック" charset="0"/>
                <a:cs typeface="WenQuanYi Zen Hei"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ＭＳ Ｐゴシック" charset="0"/>
                <a:cs typeface="WenQuanYi Zen Hei"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ＭＳ Ｐゴシック" charset="0"/>
                <a:cs typeface="WenQuanYi Zen Hei" charset="0"/>
              </a:defRPr>
            </a:lvl5pPr>
            <a:lvl6pPr marL="2286000" algn="l" defTabSz="457200" rtl="0" eaLnBrk="1" latinLnBrk="0" hangingPunct="1">
              <a:defRPr kern="1200">
                <a:solidFill>
                  <a:schemeClr val="tx1"/>
                </a:solidFill>
                <a:latin typeface="Arial" charset="0"/>
                <a:ea typeface="ＭＳ Ｐゴシック" charset="0"/>
                <a:cs typeface="WenQuanYi Zen Hei" charset="0"/>
              </a:defRPr>
            </a:lvl6pPr>
            <a:lvl7pPr marL="2743200" algn="l" defTabSz="457200" rtl="0" eaLnBrk="1" latinLnBrk="0" hangingPunct="1">
              <a:defRPr kern="1200">
                <a:solidFill>
                  <a:schemeClr val="tx1"/>
                </a:solidFill>
                <a:latin typeface="Arial" charset="0"/>
                <a:ea typeface="ＭＳ Ｐゴシック" charset="0"/>
                <a:cs typeface="WenQuanYi Zen Hei" charset="0"/>
              </a:defRPr>
            </a:lvl7pPr>
            <a:lvl8pPr marL="3200400" algn="l" defTabSz="457200" rtl="0" eaLnBrk="1" latinLnBrk="0" hangingPunct="1">
              <a:defRPr kern="1200">
                <a:solidFill>
                  <a:schemeClr val="tx1"/>
                </a:solidFill>
                <a:latin typeface="Arial" charset="0"/>
                <a:ea typeface="ＭＳ Ｐゴシック" charset="0"/>
                <a:cs typeface="WenQuanYi Zen Hei" charset="0"/>
              </a:defRPr>
            </a:lvl8pPr>
            <a:lvl9pPr marL="3657600" algn="l" defTabSz="457200" rtl="0" eaLnBrk="1" latinLnBrk="0" hangingPunct="1">
              <a:defRPr kern="1200">
                <a:solidFill>
                  <a:schemeClr val="tx1"/>
                </a:solidFill>
                <a:latin typeface="Arial" charset="0"/>
                <a:ea typeface="ＭＳ Ｐゴシック" charset="0"/>
                <a:cs typeface="WenQuanYi Zen Hei" charset="0"/>
              </a:defRPr>
            </a:lvl9pPr>
          </a:lstStyle>
          <a:p>
            <a:fld id="{84FC58B4-9035-5641-8717-BFBB1C6C1511}" type="slidenum">
              <a:rPr lang="en-US" baseline="0" smtClean="0">
                <a:solidFill>
                  <a:schemeClr val="bg1">
                    <a:lumMod val="50000"/>
                  </a:schemeClr>
                </a:solidFill>
              </a:rPr>
              <a:pPr/>
              <a:t>‹#›</a:t>
            </a:fld>
            <a:endParaRPr lang="en-US" baseline="0">
              <a:solidFill>
                <a:schemeClr val="bg1">
                  <a:lumMod val="50000"/>
                </a:schemeClr>
              </a:solidFill>
            </a:endParaRPr>
          </a:p>
        </p:txBody>
      </p:sp>
      <p:sp>
        <p:nvSpPr>
          <p:cNvPr id="22" name="Date Placeholder 3"/>
          <p:cNvSpPr>
            <a:spLocks noGrp="1"/>
          </p:cNvSpPr>
          <p:nvPr>
            <p:ph type="dt" idx="2"/>
          </p:nvPr>
        </p:nvSpPr>
        <p:spPr>
          <a:xfrm flipH="1">
            <a:off x="450850" y="7024687"/>
            <a:ext cx="1057275" cy="323850"/>
          </a:xfrm>
          <a:prstGeom prst="rect">
            <a:avLst/>
          </a:prstGeom>
        </p:spPr>
        <p:txBody>
          <a:bodyPr/>
          <a:lstStyle>
            <a:lvl1pPr>
              <a:defRPr baseline="0">
                <a:solidFill>
                  <a:schemeClr val="bg1">
                    <a:lumMod val="50000"/>
                  </a:schemeClr>
                </a:solidFill>
              </a:defRPr>
            </a:lvl1pPr>
          </a:lstStyle>
          <a:p>
            <a:endParaRPr lang="en-US"/>
          </a:p>
        </p:txBody>
      </p:sp>
      <p:pic>
        <p:nvPicPr>
          <p:cNvPr id="21" name="Picture 20"/>
          <p:cNvPicPr>
            <a:picLocks noChangeAspect="1"/>
          </p:cNvPicPr>
          <p:nvPr userDrawn="1"/>
        </p:nvPicPr>
        <p:blipFill rotWithShape="1">
          <a:blip r:embed="rId16">
            <a:extLst>
              <a:ext uri="{28A0092B-C50C-407E-A947-70E740481C1C}">
                <a14:useLocalDpi xmlns:a14="http://schemas.microsoft.com/office/drawing/2010/main" val="0"/>
              </a:ext>
            </a:extLst>
          </a:blip>
          <a:srcRect l="14053" t="27895" r="13400" b="30245"/>
          <a:stretch/>
        </p:blipFill>
        <p:spPr>
          <a:xfrm>
            <a:off x="555204" y="614993"/>
            <a:ext cx="1641591" cy="443673"/>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4" r:id="rId12"/>
  </p:sldLayoutIdLst>
  <p:timing>
    <p:tnLst>
      <p:par>
        <p:cTn id="1" dur="indefinite" restart="never" nodeType="tmRoot"/>
      </p:par>
    </p:tnLst>
  </p:timing>
  <p:hf hdr="0" ftr="0" dt="0"/>
  <p:txStyles>
    <p:titleStyle>
      <a:lvl1pPr algn="l" defTabSz="457200" rtl="0" fontAlgn="base">
        <a:lnSpc>
          <a:spcPct val="93000"/>
        </a:lnSpc>
        <a:spcBef>
          <a:spcPct val="0"/>
        </a:spcBef>
        <a:spcAft>
          <a:spcPct val="0"/>
        </a:spcAft>
        <a:buClr>
          <a:srgbClr val="000000"/>
        </a:buClr>
        <a:buSzPct val="100000"/>
        <a:buFont typeface="Times New Roman" charset="0"/>
        <a:defRPr>
          <a:solidFill>
            <a:srgbClr val="000000"/>
          </a:solidFill>
          <a:latin typeface="+mj-lt"/>
          <a:ea typeface="+mj-ea"/>
          <a:cs typeface="+mj-cs"/>
        </a:defRPr>
      </a:lvl1pPr>
      <a:lvl2pPr marL="742950" indent="-285750" algn="l" defTabSz="457200" rtl="0" fontAlgn="base">
        <a:lnSpc>
          <a:spcPct val="93000"/>
        </a:lnSpc>
        <a:spcBef>
          <a:spcPct val="0"/>
        </a:spcBef>
        <a:spcAft>
          <a:spcPct val="0"/>
        </a:spcAft>
        <a:buClr>
          <a:srgbClr val="000000"/>
        </a:buClr>
        <a:buSzPct val="100000"/>
        <a:buFont typeface="Times New Roman" charset="0"/>
        <a:defRPr>
          <a:solidFill>
            <a:srgbClr val="000000"/>
          </a:solidFill>
          <a:latin typeface="Arial" charset="0"/>
          <a:ea typeface="ＭＳ Ｐゴシック" charset="0"/>
          <a:cs typeface="ＭＳ Ｐゴシック" charset="0"/>
        </a:defRPr>
      </a:lvl2pPr>
      <a:lvl3pPr marL="1143000" indent="-228600" algn="l" defTabSz="457200" rtl="0" fontAlgn="base">
        <a:lnSpc>
          <a:spcPct val="93000"/>
        </a:lnSpc>
        <a:spcBef>
          <a:spcPct val="0"/>
        </a:spcBef>
        <a:spcAft>
          <a:spcPct val="0"/>
        </a:spcAft>
        <a:buClr>
          <a:srgbClr val="000000"/>
        </a:buClr>
        <a:buSzPct val="100000"/>
        <a:buFont typeface="Times New Roman" charset="0"/>
        <a:defRPr>
          <a:solidFill>
            <a:srgbClr val="000000"/>
          </a:solidFill>
          <a:latin typeface="Arial" charset="0"/>
          <a:ea typeface="ＭＳ Ｐゴシック" charset="0"/>
          <a:cs typeface="ＭＳ Ｐゴシック" charset="0"/>
        </a:defRPr>
      </a:lvl3pPr>
      <a:lvl4pPr marL="1600200" indent="-228600" algn="l" defTabSz="457200" rtl="0" fontAlgn="base">
        <a:lnSpc>
          <a:spcPct val="93000"/>
        </a:lnSpc>
        <a:spcBef>
          <a:spcPct val="0"/>
        </a:spcBef>
        <a:spcAft>
          <a:spcPct val="0"/>
        </a:spcAft>
        <a:buClr>
          <a:srgbClr val="000000"/>
        </a:buClr>
        <a:buSzPct val="100000"/>
        <a:buFont typeface="Times New Roman" charset="0"/>
        <a:defRPr>
          <a:solidFill>
            <a:srgbClr val="000000"/>
          </a:solidFill>
          <a:latin typeface="Arial" charset="0"/>
          <a:ea typeface="ＭＳ Ｐゴシック" charset="0"/>
          <a:cs typeface="ＭＳ Ｐゴシック" charset="0"/>
        </a:defRPr>
      </a:lvl4pPr>
      <a:lvl5pPr marL="2057400" indent="-228600" algn="l" defTabSz="457200" rtl="0" fontAlgn="base">
        <a:lnSpc>
          <a:spcPct val="93000"/>
        </a:lnSpc>
        <a:spcBef>
          <a:spcPct val="0"/>
        </a:spcBef>
        <a:spcAft>
          <a:spcPct val="0"/>
        </a:spcAft>
        <a:buClr>
          <a:srgbClr val="000000"/>
        </a:buClr>
        <a:buSzPct val="100000"/>
        <a:buFont typeface="Times New Roman" charset="0"/>
        <a:defRPr>
          <a:solidFill>
            <a:srgbClr val="000000"/>
          </a:solidFill>
          <a:latin typeface="Arial" charset="0"/>
          <a:ea typeface="ＭＳ Ｐゴシック" charset="0"/>
          <a:cs typeface="ＭＳ Ｐゴシック" charset="0"/>
        </a:defRPr>
      </a:lvl5pPr>
      <a:lvl6pPr marL="2514600" indent="-228600" algn="l" defTabSz="457200" rtl="0" fontAlgn="base">
        <a:lnSpc>
          <a:spcPct val="93000"/>
        </a:lnSpc>
        <a:spcBef>
          <a:spcPct val="0"/>
        </a:spcBef>
        <a:spcAft>
          <a:spcPct val="0"/>
        </a:spcAft>
        <a:buClr>
          <a:srgbClr val="000000"/>
        </a:buClr>
        <a:buSzPct val="100000"/>
        <a:buFont typeface="Times New Roman" charset="0"/>
        <a:defRPr>
          <a:solidFill>
            <a:srgbClr val="000000"/>
          </a:solidFill>
          <a:latin typeface="Arial" charset="0"/>
          <a:ea typeface="ＭＳ Ｐゴシック" charset="0"/>
          <a:cs typeface="ＭＳ Ｐゴシック" charset="0"/>
        </a:defRPr>
      </a:lvl6pPr>
      <a:lvl7pPr marL="2971800" indent="-228600" algn="l" defTabSz="457200" rtl="0" fontAlgn="base">
        <a:lnSpc>
          <a:spcPct val="93000"/>
        </a:lnSpc>
        <a:spcBef>
          <a:spcPct val="0"/>
        </a:spcBef>
        <a:spcAft>
          <a:spcPct val="0"/>
        </a:spcAft>
        <a:buClr>
          <a:srgbClr val="000000"/>
        </a:buClr>
        <a:buSzPct val="100000"/>
        <a:buFont typeface="Times New Roman" charset="0"/>
        <a:defRPr>
          <a:solidFill>
            <a:srgbClr val="000000"/>
          </a:solidFill>
          <a:latin typeface="Arial" charset="0"/>
          <a:ea typeface="ＭＳ Ｐゴシック" charset="0"/>
          <a:cs typeface="ＭＳ Ｐゴシック" charset="0"/>
        </a:defRPr>
      </a:lvl7pPr>
      <a:lvl8pPr marL="3429000" indent="-228600" algn="l" defTabSz="457200" rtl="0" fontAlgn="base">
        <a:lnSpc>
          <a:spcPct val="93000"/>
        </a:lnSpc>
        <a:spcBef>
          <a:spcPct val="0"/>
        </a:spcBef>
        <a:spcAft>
          <a:spcPct val="0"/>
        </a:spcAft>
        <a:buClr>
          <a:srgbClr val="000000"/>
        </a:buClr>
        <a:buSzPct val="100000"/>
        <a:buFont typeface="Times New Roman" charset="0"/>
        <a:defRPr>
          <a:solidFill>
            <a:srgbClr val="000000"/>
          </a:solidFill>
          <a:latin typeface="Arial" charset="0"/>
          <a:ea typeface="ＭＳ Ｐゴシック" charset="0"/>
          <a:cs typeface="ＭＳ Ｐゴシック" charset="0"/>
        </a:defRPr>
      </a:lvl8pPr>
      <a:lvl9pPr marL="3886200" indent="-228600" algn="l" defTabSz="457200" rtl="0" fontAlgn="base">
        <a:lnSpc>
          <a:spcPct val="93000"/>
        </a:lnSpc>
        <a:spcBef>
          <a:spcPct val="0"/>
        </a:spcBef>
        <a:spcAft>
          <a:spcPct val="0"/>
        </a:spcAft>
        <a:buClr>
          <a:srgbClr val="000000"/>
        </a:buClr>
        <a:buSzPct val="100000"/>
        <a:buFont typeface="Times New Roman" charset="0"/>
        <a:defRPr>
          <a:solidFill>
            <a:srgbClr val="000000"/>
          </a:solidFill>
          <a:latin typeface="Arial" charset="0"/>
          <a:ea typeface="ＭＳ Ｐゴシック" charset="0"/>
          <a:cs typeface="ＭＳ Ｐゴシック" charset="0"/>
        </a:defRPr>
      </a:lvl9pPr>
    </p:titleStyle>
    <p:bodyStyle>
      <a:lvl1pPr marL="342900" indent="-342900" algn="l" defTabSz="457200" rtl="0" fontAlgn="base">
        <a:lnSpc>
          <a:spcPct val="93000"/>
        </a:lnSpc>
        <a:spcBef>
          <a:spcPct val="0"/>
        </a:spcBef>
        <a:spcAft>
          <a:spcPts val="1425"/>
        </a:spcAft>
        <a:buClr>
          <a:srgbClr val="000000"/>
        </a:buClr>
        <a:buSzPct val="100000"/>
        <a:buFont typeface="Times New Roman" charset="0"/>
        <a:defRPr sz="2800">
          <a:solidFill>
            <a:srgbClr val="000000"/>
          </a:solidFill>
          <a:latin typeface="+mn-lt"/>
          <a:ea typeface="+mn-ea"/>
          <a:cs typeface="+mn-cs"/>
        </a:defRPr>
      </a:lvl1pPr>
      <a:lvl2pPr marL="742950" indent="-285750" algn="l" defTabSz="457200" rtl="0" fontAlgn="base">
        <a:lnSpc>
          <a:spcPct val="93000"/>
        </a:lnSpc>
        <a:spcBef>
          <a:spcPct val="0"/>
        </a:spcBef>
        <a:spcAft>
          <a:spcPts val="1138"/>
        </a:spcAft>
        <a:buClr>
          <a:srgbClr val="000000"/>
        </a:buClr>
        <a:buSzPct val="100000"/>
        <a:buFont typeface="Times New Roman" charset="0"/>
        <a:defRPr sz="2000">
          <a:solidFill>
            <a:srgbClr val="000000"/>
          </a:solidFill>
          <a:latin typeface="+mn-lt"/>
          <a:ea typeface="+mn-ea"/>
          <a:cs typeface="Arial" charset="0"/>
        </a:defRPr>
      </a:lvl2pPr>
      <a:lvl3pPr marL="1143000" indent="-228600" algn="l" defTabSz="457200" rtl="0" fontAlgn="base">
        <a:lnSpc>
          <a:spcPct val="93000"/>
        </a:lnSpc>
        <a:spcBef>
          <a:spcPct val="0"/>
        </a:spcBef>
        <a:spcAft>
          <a:spcPts val="850"/>
        </a:spcAft>
        <a:buClr>
          <a:srgbClr val="000000"/>
        </a:buClr>
        <a:buSzPct val="100000"/>
        <a:buFont typeface="Times New Roman" charset="0"/>
        <a:defRPr>
          <a:solidFill>
            <a:srgbClr val="000000"/>
          </a:solidFill>
          <a:latin typeface="+mn-lt"/>
          <a:ea typeface="+mn-ea"/>
          <a:cs typeface="Arial" charset="0"/>
        </a:defRPr>
      </a:lvl3pPr>
      <a:lvl4pPr marL="1600200" indent="-228600" algn="l" defTabSz="457200" rtl="0" fontAlgn="base">
        <a:lnSpc>
          <a:spcPct val="93000"/>
        </a:lnSpc>
        <a:spcBef>
          <a:spcPct val="0"/>
        </a:spcBef>
        <a:spcAft>
          <a:spcPts val="575"/>
        </a:spcAft>
        <a:buClr>
          <a:srgbClr val="000000"/>
        </a:buClr>
        <a:buSzPct val="100000"/>
        <a:buFont typeface="Times New Roman" charset="0"/>
        <a:defRPr sz="1600">
          <a:solidFill>
            <a:srgbClr val="000000"/>
          </a:solidFill>
          <a:latin typeface="+mn-lt"/>
          <a:ea typeface="+mn-ea"/>
          <a:cs typeface="Arial" charset="0"/>
        </a:defRPr>
      </a:lvl4pPr>
      <a:lvl5pPr marL="2057400" indent="-228600" algn="l" defTabSz="457200" rtl="0" fontAlgn="base">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Arial" charset="0"/>
        </a:defRPr>
      </a:lvl5pPr>
      <a:lvl6pPr marL="2514600" indent="-228600" algn="l" defTabSz="457200" rtl="0" fontAlgn="base">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Arial" charset="0"/>
        </a:defRPr>
      </a:lvl6pPr>
      <a:lvl7pPr marL="2971800" indent="-228600" algn="l" defTabSz="457200" rtl="0" fontAlgn="base">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Arial" charset="0"/>
        </a:defRPr>
      </a:lvl7pPr>
      <a:lvl8pPr marL="3429000" indent="-228600" algn="l" defTabSz="457200" rtl="0" fontAlgn="base">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Arial" charset="0"/>
        </a:defRPr>
      </a:lvl8pPr>
      <a:lvl9pPr marL="3886200" indent="-228600" algn="l" defTabSz="457200" rtl="0" fontAlgn="base">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3073" name="AutoShape 1"/>
          <p:cNvGraphicFramePr>
            <a:graphicFrameLocks noChangeAspect="1"/>
          </p:cNvGraphicFramePr>
          <p:nvPr>
            <p:extLst>
              <p:ext uri="{D42A27DB-BD31-4B8C-83A1-F6EECF244321}">
                <p14:modId xmlns:p14="http://schemas.microsoft.com/office/powerpoint/2010/main" val="1699280075"/>
              </p:ext>
            </p:extLst>
          </p:nvPr>
        </p:nvGraphicFramePr>
        <p:xfrm>
          <a:off x="424525" y="344488"/>
          <a:ext cx="9525" cy="455099"/>
        </p:xfrm>
        <a:graphic>
          <a:graphicData uri="http://schemas.openxmlformats.org/presentationml/2006/ole">
            <mc:AlternateContent xmlns:mc="http://schemas.openxmlformats.org/markup-compatibility/2006">
              <mc:Choice xmlns:v="urn:schemas-microsoft-com:vml" Requires="v">
                <p:oleObj spid="_x0000_s3931" r:id="rId14" imgW="0" imgH="0" progId="">
                  <p:embed/>
                </p:oleObj>
              </mc:Choice>
              <mc:Fallback>
                <p:oleObj r:id="rId14" imgW="0" imgH="0" progId="">
                  <p:embed/>
                  <p:pic>
                    <p:nvPicPr>
                      <p:cNvPr id="0" name="AutoShape 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24525" y="344488"/>
                        <a:ext cx="9525" cy="455099"/>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074" name="Line 2"/>
          <p:cNvSpPr>
            <a:spLocks noChangeShapeType="1"/>
          </p:cNvSpPr>
          <p:nvPr/>
        </p:nvSpPr>
        <p:spPr bwMode="auto">
          <a:xfrm>
            <a:off x="582272" y="938213"/>
            <a:ext cx="9418320" cy="1587"/>
          </a:xfrm>
          <a:prstGeom prst="line">
            <a:avLst/>
          </a:prstGeom>
          <a:noFill/>
          <a:ln w="12600">
            <a:solidFill>
              <a:srgbClr val="D55C0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3076" name="Rectangle 4"/>
          <p:cNvSpPr>
            <a:spLocks noGrp="1" noChangeArrowheads="1"/>
          </p:cNvSpPr>
          <p:nvPr>
            <p:ph type="title"/>
          </p:nvPr>
        </p:nvSpPr>
        <p:spPr bwMode="auto">
          <a:xfrm>
            <a:off x="476250" y="112713"/>
            <a:ext cx="9117013" cy="787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GB"/>
              <a:t>Click to edit the title text formatClick to edit Master title style</a:t>
            </a:r>
          </a:p>
        </p:txBody>
      </p:sp>
      <p:sp>
        <p:nvSpPr>
          <p:cNvPr id="3077" name="Rectangle 5"/>
          <p:cNvSpPr>
            <a:spLocks noGrp="1" noChangeArrowheads="1"/>
          </p:cNvSpPr>
          <p:nvPr>
            <p:ph type="body" idx="1"/>
          </p:nvPr>
        </p:nvSpPr>
        <p:spPr bwMode="auto">
          <a:xfrm>
            <a:off x="441325" y="1031875"/>
            <a:ext cx="9232900" cy="5881688"/>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0"/>
            <a:r>
              <a:rPr lang="en-GB" dirty="0"/>
              <a:t>Seventh Outline </a:t>
            </a:r>
            <a:r>
              <a:rPr lang="en-GB" dirty="0" err="1"/>
              <a:t>LevelClick</a:t>
            </a:r>
            <a:r>
              <a:rPr lang="en-GB" dirty="0"/>
              <a:t> to edit Master text styles</a:t>
            </a:r>
          </a:p>
          <a:p>
            <a:pPr lvl="1"/>
            <a:r>
              <a:rPr lang="en-GB" dirty="0"/>
              <a:t>Second level</a:t>
            </a:r>
          </a:p>
          <a:p>
            <a:pPr lvl="1"/>
            <a:r>
              <a:rPr lang="en-GB" dirty="0"/>
              <a:t>Third level</a:t>
            </a:r>
          </a:p>
          <a:p>
            <a:pPr lvl="2"/>
            <a:r>
              <a:rPr lang="en-GB" dirty="0"/>
              <a:t>Fourth level</a:t>
            </a:r>
          </a:p>
          <a:p>
            <a:pPr lvl="3"/>
            <a:r>
              <a:rPr lang="en-GB" dirty="0"/>
              <a:t>Fifth </a:t>
            </a:r>
            <a:r>
              <a:rPr lang="en-GB" dirty="0" smtClean="0"/>
              <a:t>level</a:t>
            </a:r>
            <a:endParaRPr lang="en-GB" dirty="0"/>
          </a:p>
        </p:txBody>
      </p:sp>
      <p:sp>
        <p:nvSpPr>
          <p:cNvPr id="3078" name="Rectangle 6"/>
          <p:cNvSpPr>
            <a:spLocks noGrp="1" noChangeArrowheads="1"/>
          </p:cNvSpPr>
          <p:nvPr>
            <p:ph type="dt"/>
          </p:nvPr>
        </p:nvSpPr>
        <p:spPr bwMode="auto">
          <a:xfrm flipH="1">
            <a:off x="441325" y="7024687"/>
            <a:ext cx="1057275" cy="3238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baseline="0">
                <a:solidFill>
                  <a:schemeClr val="bg1">
                    <a:lumMod val="50000"/>
                  </a:schemeClr>
                </a:solidFill>
                <a:cs typeface="DejaVu Sans" charset="0"/>
              </a:defRPr>
            </a:lvl1pPr>
          </a:lstStyle>
          <a:p>
            <a:endParaRPr lang="en-US"/>
          </a:p>
        </p:txBody>
      </p:sp>
      <p:sp>
        <p:nvSpPr>
          <p:cNvPr id="3079" name="Text Box 7"/>
          <p:cNvSpPr txBox="1">
            <a:spLocks noChangeArrowheads="1"/>
          </p:cNvSpPr>
          <p:nvPr/>
        </p:nvSpPr>
        <p:spPr bwMode="auto">
          <a:xfrm>
            <a:off x="-11798300" y="-11798300"/>
            <a:ext cx="11799888" cy="11799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80" name="Rectangle 8"/>
          <p:cNvSpPr>
            <a:spLocks noGrp="1" noChangeArrowheads="1"/>
          </p:cNvSpPr>
          <p:nvPr>
            <p:ph type="sldNum"/>
          </p:nvPr>
        </p:nvSpPr>
        <p:spPr bwMode="auto">
          <a:xfrm flipH="1">
            <a:off x="8807452" y="7019924"/>
            <a:ext cx="866773" cy="33337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baseline="0">
                <a:solidFill>
                  <a:schemeClr val="bg1">
                    <a:lumMod val="50000"/>
                  </a:schemeClr>
                </a:solidFill>
                <a:cs typeface="DejaVu Sans" charset="0"/>
              </a:defRPr>
            </a:lvl1pPr>
          </a:lstStyle>
          <a:p>
            <a:fld id="{84FC58B4-9035-5641-8717-BFBB1C6C1511}" type="slidenum">
              <a:rPr lang="en-US" smtClean="0"/>
              <a:pPr/>
              <a:t>‹#›</a:t>
            </a:fld>
            <a:endParaRPr lang="en-US"/>
          </a:p>
        </p:txBody>
      </p:sp>
      <p:pic>
        <p:nvPicPr>
          <p:cNvPr id="3084" name="Picture 12"/>
          <p:cNvPicPr>
            <a:picLocks noChangeAspect="1" noChangeArrowheads="1"/>
          </p:cNvPicPr>
          <p:nvPr userDrawn="1"/>
        </p:nvPicPr>
        <p:blipFill>
          <a:blip r:embed="rId15">
            <a:extLst>
              <a:ext uri="{28A0092B-C50C-407E-A947-70E740481C1C}">
                <a14:useLocalDpi xmlns:a14="http://schemas.microsoft.com/office/drawing/2010/main" val="0"/>
              </a:ext>
            </a:extLst>
          </a:blip>
          <a:stretch>
            <a:fillRect/>
          </a:stretch>
        </p:blipFill>
        <p:spPr bwMode="auto">
          <a:xfrm>
            <a:off x="330340" y="839788"/>
            <a:ext cx="193395" cy="22383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4" name="Line 2"/>
          <p:cNvSpPr>
            <a:spLocks noChangeShapeType="1"/>
          </p:cNvSpPr>
          <p:nvPr userDrawn="1"/>
        </p:nvSpPr>
        <p:spPr bwMode="auto">
          <a:xfrm>
            <a:off x="0" y="938896"/>
            <a:ext cx="274320" cy="1587"/>
          </a:xfrm>
          <a:prstGeom prst="line">
            <a:avLst/>
          </a:prstGeom>
          <a:noFill/>
          <a:ln w="12600">
            <a:solidFill>
              <a:srgbClr val="D55C0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graphicFrame>
        <p:nvGraphicFramePr>
          <p:cNvPr id="17" name="AutoShape 1"/>
          <p:cNvGraphicFramePr>
            <a:graphicFrameLocks noChangeAspect="1"/>
          </p:cNvGraphicFramePr>
          <p:nvPr userDrawn="1">
            <p:extLst>
              <p:ext uri="{D42A27DB-BD31-4B8C-83A1-F6EECF244321}">
                <p14:modId xmlns:p14="http://schemas.microsoft.com/office/powerpoint/2010/main" val="1231879940"/>
              </p:ext>
            </p:extLst>
          </p:nvPr>
        </p:nvGraphicFramePr>
        <p:xfrm>
          <a:off x="424525" y="1107121"/>
          <a:ext cx="9525" cy="1221742"/>
        </p:xfrm>
        <a:graphic>
          <a:graphicData uri="http://schemas.openxmlformats.org/presentationml/2006/ole">
            <mc:AlternateContent xmlns:mc="http://schemas.openxmlformats.org/markup-compatibility/2006">
              <mc:Choice xmlns:v="urn:schemas-microsoft-com:vml" Requires="v">
                <p:oleObj spid="_x0000_s3932" r:id="rId16" imgW="0" imgH="0" progId="">
                  <p:embed/>
                </p:oleObj>
              </mc:Choice>
              <mc:Fallback>
                <p:oleObj r:id="rId16" imgW="0" imgH="0" progId="">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24525" y="1107121"/>
                        <a:ext cx="9525" cy="122174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7" name="Group 6"/>
          <p:cNvGrpSpPr/>
          <p:nvPr userDrawn="1"/>
        </p:nvGrpSpPr>
        <p:grpSpPr>
          <a:xfrm>
            <a:off x="428626" y="342900"/>
            <a:ext cx="6350" cy="457200"/>
            <a:chOff x="247651" y="342900"/>
            <a:chExt cx="6350" cy="457200"/>
          </a:xfrm>
        </p:grpSpPr>
        <p:cxnSp>
          <p:nvCxnSpPr>
            <p:cNvPr id="5" name="Straight Connector 4"/>
            <p:cNvCxnSpPr/>
            <p:nvPr userDrawn="1"/>
          </p:nvCxnSpPr>
          <p:spPr bwMode="auto">
            <a:xfrm>
              <a:off x="247651" y="342900"/>
              <a:ext cx="0" cy="457200"/>
            </a:xfrm>
            <a:prstGeom prst="line">
              <a:avLst/>
            </a:prstGeom>
            <a:ln w="6350">
              <a:solidFill>
                <a:srgbClr val="AAAAAA"/>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22" name="Straight Connector 21"/>
            <p:cNvCxnSpPr/>
            <p:nvPr userDrawn="1"/>
          </p:nvCxnSpPr>
          <p:spPr bwMode="auto">
            <a:xfrm>
              <a:off x="254001" y="342900"/>
              <a:ext cx="0" cy="457200"/>
            </a:xfrm>
            <a:prstGeom prst="line">
              <a:avLst/>
            </a:prstGeom>
            <a:ln w="6350">
              <a:solidFill>
                <a:srgbClr val="DDDDDD"/>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5"/>
            </a:lnRef>
            <a:fillRef idx="0">
              <a:schemeClr val="accent5"/>
            </a:fillRef>
            <a:effectRef idx="0">
              <a:schemeClr val="accent5"/>
            </a:effectRef>
            <a:fontRef idx="minor">
              <a:schemeClr val="tx1"/>
            </a:fontRef>
          </p:style>
        </p:cxnSp>
      </p:grpSp>
      <p:grpSp>
        <p:nvGrpSpPr>
          <p:cNvPr id="25" name="Group 24"/>
          <p:cNvGrpSpPr/>
          <p:nvPr userDrawn="1"/>
        </p:nvGrpSpPr>
        <p:grpSpPr>
          <a:xfrm>
            <a:off x="428626" y="1108075"/>
            <a:ext cx="6350" cy="1225296"/>
            <a:chOff x="247651" y="342900"/>
            <a:chExt cx="6350" cy="457200"/>
          </a:xfrm>
        </p:grpSpPr>
        <p:cxnSp>
          <p:nvCxnSpPr>
            <p:cNvPr id="26" name="Straight Connector 25"/>
            <p:cNvCxnSpPr/>
            <p:nvPr userDrawn="1"/>
          </p:nvCxnSpPr>
          <p:spPr bwMode="auto">
            <a:xfrm>
              <a:off x="247651" y="342900"/>
              <a:ext cx="0" cy="457200"/>
            </a:xfrm>
            <a:prstGeom prst="line">
              <a:avLst/>
            </a:prstGeom>
            <a:ln w="6350">
              <a:solidFill>
                <a:srgbClr val="AAAAAA"/>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5"/>
            </a:lnRef>
            <a:fillRef idx="0">
              <a:schemeClr val="accent5"/>
            </a:fillRef>
            <a:effectRef idx="0">
              <a:schemeClr val="accent5"/>
            </a:effectRef>
            <a:fontRef idx="minor">
              <a:schemeClr val="tx1"/>
            </a:fontRef>
          </p:style>
        </p:cxnSp>
        <p:cxnSp>
          <p:nvCxnSpPr>
            <p:cNvPr id="27" name="Straight Connector 26"/>
            <p:cNvCxnSpPr/>
            <p:nvPr userDrawn="1"/>
          </p:nvCxnSpPr>
          <p:spPr bwMode="auto">
            <a:xfrm>
              <a:off x="254001" y="342900"/>
              <a:ext cx="0" cy="457200"/>
            </a:xfrm>
            <a:prstGeom prst="line">
              <a:avLst/>
            </a:prstGeom>
            <a:ln w="6350">
              <a:solidFill>
                <a:srgbClr val="DDDDDD"/>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5"/>
            </a:lnRef>
            <a:fillRef idx="0">
              <a:schemeClr val="accent5"/>
            </a:fillRef>
            <a:effectRef idx="0">
              <a:schemeClr val="accent5"/>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defTabSz="457200" rtl="0" fontAlgn="base">
        <a:lnSpc>
          <a:spcPct val="93000"/>
        </a:lnSpc>
        <a:spcBef>
          <a:spcPct val="0"/>
        </a:spcBef>
        <a:spcAft>
          <a:spcPct val="0"/>
        </a:spcAft>
        <a:buClr>
          <a:srgbClr val="000000"/>
        </a:buClr>
        <a:buSzPct val="100000"/>
        <a:buFont typeface="Times New Roman" charset="0"/>
        <a:defRPr sz="2200">
          <a:solidFill>
            <a:srgbClr val="000000"/>
          </a:solidFill>
          <a:latin typeface="+mj-lt"/>
          <a:ea typeface="+mj-ea"/>
          <a:cs typeface="+mj-cs"/>
        </a:defRPr>
      </a:lvl1pPr>
      <a:lvl2pPr marL="742950" indent="-285750" algn="l" defTabSz="457200" rtl="0" fontAlgn="base">
        <a:lnSpc>
          <a:spcPct val="93000"/>
        </a:lnSpc>
        <a:spcBef>
          <a:spcPct val="0"/>
        </a:spcBef>
        <a:spcAft>
          <a:spcPct val="0"/>
        </a:spcAft>
        <a:buClr>
          <a:srgbClr val="000000"/>
        </a:buClr>
        <a:buSzPct val="100000"/>
        <a:buFont typeface="Times New Roman" charset="0"/>
        <a:defRPr sz="2200">
          <a:solidFill>
            <a:srgbClr val="000000"/>
          </a:solidFill>
          <a:latin typeface="Arial" charset="0"/>
          <a:ea typeface="ＭＳ Ｐゴシック" charset="0"/>
          <a:cs typeface="ＭＳ Ｐゴシック" charset="0"/>
        </a:defRPr>
      </a:lvl2pPr>
      <a:lvl3pPr marL="1143000" indent="-228600" algn="l" defTabSz="457200" rtl="0" fontAlgn="base">
        <a:lnSpc>
          <a:spcPct val="93000"/>
        </a:lnSpc>
        <a:spcBef>
          <a:spcPct val="0"/>
        </a:spcBef>
        <a:spcAft>
          <a:spcPct val="0"/>
        </a:spcAft>
        <a:buClr>
          <a:srgbClr val="000000"/>
        </a:buClr>
        <a:buSzPct val="100000"/>
        <a:buFont typeface="Times New Roman" charset="0"/>
        <a:defRPr sz="2200">
          <a:solidFill>
            <a:srgbClr val="000000"/>
          </a:solidFill>
          <a:latin typeface="Arial" charset="0"/>
          <a:ea typeface="ＭＳ Ｐゴシック" charset="0"/>
          <a:cs typeface="ＭＳ Ｐゴシック" charset="0"/>
        </a:defRPr>
      </a:lvl3pPr>
      <a:lvl4pPr marL="1600200" indent="-228600" algn="l" defTabSz="457200" rtl="0" fontAlgn="base">
        <a:lnSpc>
          <a:spcPct val="93000"/>
        </a:lnSpc>
        <a:spcBef>
          <a:spcPct val="0"/>
        </a:spcBef>
        <a:spcAft>
          <a:spcPct val="0"/>
        </a:spcAft>
        <a:buClr>
          <a:srgbClr val="000000"/>
        </a:buClr>
        <a:buSzPct val="100000"/>
        <a:buFont typeface="Times New Roman" charset="0"/>
        <a:defRPr sz="2200">
          <a:solidFill>
            <a:srgbClr val="000000"/>
          </a:solidFill>
          <a:latin typeface="Arial" charset="0"/>
          <a:ea typeface="ＭＳ Ｐゴシック" charset="0"/>
          <a:cs typeface="ＭＳ Ｐゴシック" charset="0"/>
        </a:defRPr>
      </a:lvl4pPr>
      <a:lvl5pPr marL="2057400" indent="-228600" algn="l" defTabSz="457200" rtl="0" fontAlgn="base">
        <a:lnSpc>
          <a:spcPct val="93000"/>
        </a:lnSpc>
        <a:spcBef>
          <a:spcPct val="0"/>
        </a:spcBef>
        <a:spcAft>
          <a:spcPct val="0"/>
        </a:spcAft>
        <a:buClr>
          <a:srgbClr val="000000"/>
        </a:buClr>
        <a:buSzPct val="100000"/>
        <a:buFont typeface="Times New Roman" charset="0"/>
        <a:defRPr sz="2200">
          <a:solidFill>
            <a:srgbClr val="000000"/>
          </a:solidFill>
          <a:latin typeface="Arial" charset="0"/>
          <a:ea typeface="ＭＳ Ｐゴシック" charset="0"/>
          <a:cs typeface="ＭＳ Ｐゴシック" charset="0"/>
        </a:defRPr>
      </a:lvl5pPr>
      <a:lvl6pPr marL="2514600" indent="-228600" algn="l" defTabSz="457200" rtl="0" fontAlgn="base">
        <a:lnSpc>
          <a:spcPct val="93000"/>
        </a:lnSpc>
        <a:spcBef>
          <a:spcPct val="0"/>
        </a:spcBef>
        <a:spcAft>
          <a:spcPct val="0"/>
        </a:spcAft>
        <a:buClr>
          <a:srgbClr val="000000"/>
        </a:buClr>
        <a:buSzPct val="100000"/>
        <a:buFont typeface="Times New Roman" charset="0"/>
        <a:defRPr sz="2200">
          <a:solidFill>
            <a:srgbClr val="000000"/>
          </a:solidFill>
          <a:latin typeface="Arial" charset="0"/>
          <a:ea typeface="ＭＳ Ｐゴシック" charset="0"/>
          <a:cs typeface="ＭＳ Ｐゴシック" charset="0"/>
        </a:defRPr>
      </a:lvl6pPr>
      <a:lvl7pPr marL="2971800" indent="-228600" algn="l" defTabSz="457200" rtl="0" fontAlgn="base">
        <a:lnSpc>
          <a:spcPct val="93000"/>
        </a:lnSpc>
        <a:spcBef>
          <a:spcPct val="0"/>
        </a:spcBef>
        <a:spcAft>
          <a:spcPct val="0"/>
        </a:spcAft>
        <a:buClr>
          <a:srgbClr val="000000"/>
        </a:buClr>
        <a:buSzPct val="100000"/>
        <a:buFont typeface="Times New Roman" charset="0"/>
        <a:defRPr sz="2200">
          <a:solidFill>
            <a:srgbClr val="000000"/>
          </a:solidFill>
          <a:latin typeface="Arial" charset="0"/>
          <a:ea typeface="ＭＳ Ｐゴシック" charset="0"/>
          <a:cs typeface="ＭＳ Ｐゴシック" charset="0"/>
        </a:defRPr>
      </a:lvl7pPr>
      <a:lvl8pPr marL="3429000" indent="-228600" algn="l" defTabSz="457200" rtl="0" fontAlgn="base">
        <a:lnSpc>
          <a:spcPct val="93000"/>
        </a:lnSpc>
        <a:spcBef>
          <a:spcPct val="0"/>
        </a:spcBef>
        <a:spcAft>
          <a:spcPct val="0"/>
        </a:spcAft>
        <a:buClr>
          <a:srgbClr val="000000"/>
        </a:buClr>
        <a:buSzPct val="100000"/>
        <a:buFont typeface="Times New Roman" charset="0"/>
        <a:defRPr sz="2200">
          <a:solidFill>
            <a:srgbClr val="000000"/>
          </a:solidFill>
          <a:latin typeface="Arial" charset="0"/>
          <a:ea typeface="ＭＳ Ｐゴシック" charset="0"/>
          <a:cs typeface="ＭＳ Ｐゴシック" charset="0"/>
        </a:defRPr>
      </a:lvl8pPr>
      <a:lvl9pPr marL="3886200" indent="-228600" algn="l" defTabSz="457200" rtl="0" fontAlgn="base">
        <a:lnSpc>
          <a:spcPct val="93000"/>
        </a:lnSpc>
        <a:spcBef>
          <a:spcPct val="0"/>
        </a:spcBef>
        <a:spcAft>
          <a:spcPct val="0"/>
        </a:spcAft>
        <a:buClr>
          <a:srgbClr val="000000"/>
        </a:buClr>
        <a:buSzPct val="100000"/>
        <a:buFont typeface="Times New Roman" charset="0"/>
        <a:defRPr sz="2200">
          <a:solidFill>
            <a:srgbClr val="000000"/>
          </a:solidFill>
          <a:latin typeface="Arial" charset="0"/>
          <a:ea typeface="ＭＳ Ｐゴシック" charset="0"/>
          <a:cs typeface="ＭＳ Ｐゴシック" charset="0"/>
        </a:defRPr>
      </a:lvl9pPr>
    </p:titleStyle>
    <p:bodyStyle>
      <a:lvl1pPr marL="342900" indent="-342900" algn="l" defTabSz="457200" rtl="0" fontAlgn="base">
        <a:lnSpc>
          <a:spcPct val="93000"/>
        </a:lnSpc>
        <a:spcBef>
          <a:spcPct val="0"/>
        </a:spcBef>
        <a:spcAft>
          <a:spcPts val="1563"/>
        </a:spcAft>
        <a:buClr>
          <a:srgbClr val="000000"/>
        </a:buClr>
        <a:buSzPct val="100000"/>
        <a:buFont typeface="Times New Roman" charset="0"/>
        <a:defRPr sz="3100">
          <a:solidFill>
            <a:srgbClr val="000000"/>
          </a:solidFill>
          <a:latin typeface="+mn-lt"/>
          <a:ea typeface="+mn-ea"/>
          <a:cs typeface="+mn-cs"/>
        </a:defRPr>
      </a:lvl1pPr>
      <a:lvl2pPr marL="742950" indent="-285750" algn="l" defTabSz="457200" rtl="0" fontAlgn="base">
        <a:lnSpc>
          <a:spcPct val="93000"/>
        </a:lnSpc>
        <a:spcBef>
          <a:spcPct val="0"/>
        </a:spcBef>
        <a:spcAft>
          <a:spcPts val="1250"/>
        </a:spcAft>
        <a:buClr>
          <a:srgbClr val="000000"/>
        </a:buClr>
        <a:buSzPct val="100000"/>
        <a:buFont typeface="Times New Roman" charset="0"/>
        <a:defRPr sz="2200">
          <a:solidFill>
            <a:srgbClr val="000000"/>
          </a:solidFill>
          <a:latin typeface="+mn-lt"/>
          <a:ea typeface="+mn-ea"/>
          <a:cs typeface="Arial" charset="0"/>
        </a:defRPr>
      </a:lvl2pPr>
      <a:lvl3pPr marL="1143000" indent="-228600" algn="l" defTabSz="457200" rtl="0" fontAlgn="base">
        <a:lnSpc>
          <a:spcPct val="93000"/>
        </a:lnSpc>
        <a:spcBef>
          <a:spcPct val="0"/>
        </a:spcBef>
        <a:spcAft>
          <a:spcPts val="938"/>
        </a:spcAft>
        <a:buClr>
          <a:srgbClr val="000000"/>
        </a:buClr>
        <a:buSzPct val="100000"/>
        <a:buFont typeface="Times New Roman" charset="0"/>
        <a:defRPr sz="2000">
          <a:solidFill>
            <a:srgbClr val="000000"/>
          </a:solidFill>
          <a:latin typeface="+mn-lt"/>
          <a:ea typeface="+mn-ea"/>
          <a:cs typeface="Arial" charset="0"/>
        </a:defRPr>
      </a:lvl3pPr>
      <a:lvl4pPr marL="1600200" indent="-228600" algn="l" defTabSz="457200" rtl="0" fontAlgn="base">
        <a:lnSpc>
          <a:spcPct val="93000"/>
        </a:lnSpc>
        <a:spcBef>
          <a:spcPct val="0"/>
        </a:spcBef>
        <a:spcAft>
          <a:spcPts val="625"/>
        </a:spcAft>
        <a:buClr>
          <a:srgbClr val="000000"/>
        </a:buClr>
        <a:buSzPct val="100000"/>
        <a:buFont typeface="Times New Roman" charset="0"/>
        <a:defRPr>
          <a:solidFill>
            <a:srgbClr val="000000"/>
          </a:solidFill>
          <a:latin typeface="+mn-lt"/>
          <a:ea typeface="+mn-ea"/>
          <a:cs typeface="Arial" charset="0"/>
        </a:defRPr>
      </a:lvl4pPr>
      <a:lvl5pPr marL="20574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5pPr>
      <a:lvl6pPr marL="25146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6pPr>
      <a:lvl7pPr marL="29718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7pPr>
      <a:lvl8pPr marL="34290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8pPr>
      <a:lvl9pPr marL="38862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3.emf"/><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8"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image" Target="../media/image31.emf"/></Relationships>
</file>

<file path=ppt/slides/_rels/slide12.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png"/><Relationship Id="rId6" Type="http://schemas.openxmlformats.org/officeDocument/2006/relationships/image" Target="../media/image13.emf"/><Relationship Id="rId1" Type="http://schemas.openxmlformats.org/officeDocument/2006/relationships/slideLayout" Target="../slideLayouts/slideLayout14.xml"/><Relationship Id="rId2" Type="http://schemas.openxmlformats.org/officeDocument/2006/relationships/image" Target="../media/image33.emf"/></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4" Type="http://schemas.openxmlformats.org/officeDocument/2006/relationships/image" Target="../media/image39.emf"/><Relationship Id="rId5" Type="http://schemas.openxmlformats.org/officeDocument/2006/relationships/image" Target="../media/image40.emf"/><Relationship Id="rId6" Type="http://schemas.openxmlformats.org/officeDocument/2006/relationships/image" Target="../media/image41.emf"/><Relationship Id="rId7" Type="http://schemas.openxmlformats.org/officeDocument/2006/relationships/image" Target="../media/image42.emf"/><Relationship Id="rId8" Type="http://schemas.openxmlformats.org/officeDocument/2006/relationships/image" Target="../media/image43.emf"/><Relationship Id="rId1" Type="http://schemas.openxmlformats.org/officeDocument/2006/relationships/slideLayout" Target="../slideLayouts/slideLayout14.xml"/><Relationship Id="rId2" Type="http://schemas.openxmlformats.org/officeDocument/2006/relationships/image" Target="../media/image37.emf"/></Relationships>
</file>

<file path=ppt/slides/_rels/slide14.x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29.emf"/><Relationship Id="rId5" Type="http://schemas.openxmlformats.org/officeDocument/2006/relationships/image" Target="../media/image45.emf"/><Relationship Id="rId6" Type="http://schemas.openxmlformats.org/officeDocument/2006/relationships/image" Target="../media/image30.png"/><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9.emf"/><Relationship Id="rId7" Type="http://schemas.openxmlformats.org/officeDocument/2006/relationships/image" Target="../media/image10.png"/><Relationship Id="rId8" Type="http://schemas.openxmlformats.org/officeDocument/2006/relationships/image" Target="../media/image11.emf"/><Relationship Id="rId9" Type="http://schemas.openxmlformats.org/officeDocument/2006/relationships/image" Target="../media/image12.emf"/><Relationship Id="rId10" Type="http://schemas.openxmlformats.org/officeDocument/2006/relationships/image" Target="../media/image13.emf"/><Relationship Id="rId11"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17.emf"/><Relationship Id="rId9" Type="http://schemas.openxmlformats.org/officeDocument/2006/relationships/image" Target="../media/image25.emf"/><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emf"/><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png"/><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subTitle" idx="4294967295"/>
          </p:nvPr>
        </p:nvSpPr>
        <p:spPr>
          <a:xfrm>
            <a:off x="969817" y="3423056"/>
            <a:ext cx="8063347" cy="2631378"/>
          </a:xfrm>
          <a:ln/>
        </p:spPr>
        <p:txBody>
          <a:bodyPr lIns="91440" tIns="45720" rIns="91440" bIns="45720"/>
          <a:lstStyle/>
          <a:p>
            <a:pPr algn="ctr"/>
            <a:r>
              <a:rPr lang="en-US" sz="2400" b="1" dirty="0">
                <a:latin typeface="NimbusSanL" charset="0"/>
              </a:rPr>
              <a:t>Yibo </a:t>
            </a:r>
            <a:r>
              <a:rPr lang="en-US" sz="2400" b="1" dirty="0">
                <a:latin typeface="NimbusSanL" charset="0"/>
              </a:rPr>
              <a:t>Lin</a:t>
            </a:r>
            <a:r>
              <a:rPr lang="en-US" sz="2400" baseline="30000" dirty="0" smtClean="0"/>
              <a:t>1</a:t>
            </a:r>
            <a:r>
              <a:rPr lang="en-US" sz="2400" dirty="0" smtClean="0"/>
              <a:t>, </a:t>
            </a:r>
            <a:r>
              <a:rPr lang="en-US" sz="2400" dirty="0">
                <a:latin typeface="NimbusSanL" charset="0"/>
              </a:rPr>
              <a:t>Peter Debacker</a:t>
            </a:r>
            <a:r>
              <a:rPr lang="en-US" sz="2400" baseline="30000" dirty="0">
                <a:latin typeface="NimbusSanL" charset="0"/>
              </a:rPr>
              <a:t>2</a:t>
            </a:r>
            <a:r>
              <a:rPr lang="en-US" sz="2400" dirty="0" smtClean="0"/>
              <a:t>, </a:t>
            </a:r>
            <a:r>
              <a:rPr lang="en-US" sz="2400" dirty="0" err="1">
                <a:latin typeface="NimbusSanL" charset="0"/>
              </a:rPr>
              <a:t>Darko</a:t>
            </a:r>
            <a:r>
              <a:rPr lang="en-US" sz="2400">
                <a:latin typeface="NimbusSanL" charset="0"/>
              </a:rPr>
              <a:t> Trivkovic</a:t>
            </a:r>
            <a:r>
              <a:rPr lang="en-US" sz="2400" baseline="30000">
                <a:latin typeface="NimbusSanL" charset="0"/>
              </a:rPr>
              <a:t>2</a:t>
            </a:r>
            <a:r>
              <a:rPr lang="en-US" sz="2400" smtClean="0"/>
              <a:t>, </a:t>
            </a:r>
            <a:endParaRPr lang="en-US" sz="2400" smtClean="0"/>
          </a:p>
          <a:p>
            <a:pPr marL="0" indent="0" algn="ctr">
              <a:lnSpc>
                <a:spcPct val="100000"/>
              </a:lnSpc>
              <a:spcBef>
                <a:spcPts val="488"/>
              </a:spcBef>
              <a:spcAft>
                <a:spcPct val="0"/>
              </a:spcAft>
              <a:tabLst>
                <a:tab pos="723900" algn="l"/>
                <a:tab pos="1447800" algn="l"/>
                <a:tab pos="2171700" algn="l"/>
                <a:tab pos="2895600" algn="l"/>
                <a:tab pos="3619500" algn="l"/>
                <a:tab pos="4343400" algn="l"/>
                <a:tab pos="5067300" algn="l"/>
                <a:tab pos="5791200" algn="l"/>
              </a:tabLst>
            </a:pPr>
            <a:r>
              <a:rPr lang="en-US" sz="2400" err="1">
                <a:latin typeface="NimbusSanL" charset="0"/>
              </a:rPr>
              <a:t>Ryoung</a:t>
            </a:r>
            <a:r>
              <a:rPr lang="en-US" sz="2400">
                <a:latin typeface="NimbusSanL" charset="0"/>
              </a:rPr>
              <a:t>-Han Kim</a:t>
            </a:r>
            <a:r>
              <a:rPr lang="en-US" sz="2400" baseline="30000" smtClean="0"/>
              <a:t>2</a:t>
            </a:r>
            <a:r>
              <a:rPr lang="en-US" sz="2400" smtClean="0"/>
              <a:t>, </a:t>
            </a:r>
            <a:r>
              <a:rPr lang="en-US" sz="2400">
                <a:latin typeface="NimbusSanL" charset="0"/>
              </a:rPr>
              <a:t>Praveen Raghavan</a:t>
            </a:r>
            <a:r>
              <a:rPr lang="en-US" sz="2400" baseline="30000"/>
              <a:t>2</a:t>
            </a:r>
            <a:r>
              <a:rPr lang="en-US" sz="2400" smtClean="0"/>
              <a:t>, </a:t>
            </a:r>
            <a:r>
              <a:rPr lang="en-US" sz="2400">
                <a:latin typeface="NimbusSanL" charset="0"/>
              </a:rPr>
              <a:t>David </a:t>
            </a:r>
            <a:r>
              <a:rPr lang="en-US" sz="2400">
                <a:latin typeface="NimbusSanL" charset="0"/>
              </a:rPr>
              <a:t>Z. </a:t>
            </a:r>
            <a:r>
              <a:rPr lang="en-US" sz="2400">
                <a:latin typeface="NimbusSanL" charset="0"/>
              </a:rPr>
              <a:t>Pan</a:t>
            </a:r>
            <a:r>
              <a:rPr lang="en-US" sz="2400" baseline="30000" smtClean="0"/>
              <a:t>1</a:t>
            </a:r>
          </a:p>
          <a:p>
            <a:pPr marL="0" indent="0" algn="ctr">
              <a:lnSpc>
                <a:spcPct val="100000"/>
              </a:lnSpc>
              <a:spcBef>
                <a:spcPts val="488"/>
              </a:spcBef>
              <a:spcAft>
                <a:spcPct val="0"/>
              </a:spcAft>
              <a:tabLst>
                <a:tab pos="723900" algn="l"/>
                <a:tab pos="1447800" algn="l"/>
                <a:tab pos="2171700" algn="l"/>
                <a:tab pos="2895600" algn="l"/>
                <a:tab pos="3619500" algn="l"/>
                <a:tab pos="4343400" algn="l"/>
                <a:tab pos="5067300" algn="l"/>
                <a:tab pos="5791200" algn="l"/>
              </a:tabLst>
            </a:pPr>
            <a:endParaRPr lang="en-US" sz="2400"/>
          </a:p>
          <a:p>
            <a:pPr marL="0" indent="0" algn="ctr">
              <a:lnSpc>
                <a:spcPct val="100000"/>
              </a:lnSpc>
              <a:spcBef>
                <a:spcPts val="488"/>
              </a:spcBef>
              <a:spcAft>
                <a:spcPct val="0"/>
              </a:spcAft>
              <a:tabLst>
                <a:tab pos="723900" algn="l"/>
                <a:tab pos="1447800" algn="l"/>
                <a:tab pos="2171700" algn="l"/>
                <a:tab pos="2895600" algn="l"/>
                <a:tab pos="3619500" algn="l"/>
                <a:tab pos="4343400" algn="l"/>
                <a:tab pos="5067300" algn="l"/>
                <a:tab pos="5791200" algn="l"/>
              </a:tabLst>
            </a:pPr>
            <a:r>
              <a:rPr lang="en-US" sz="2400" baseline="30000">
                <a:latin typeface="NimbusSanL" charset="0"/>
              </a:rPr>
              <a:t>1</a:t>
            </a:r>
            <a:r>
              <a:rPr lang="en-US" sz="2400">
                <a:latin typeface="NimbusSanL" charset="0"/>
              </a:rPr>
              <a:t>ECE Department, University </a:t>
            </a:r>
            <a:r>
              <a:rPr lang="en-US" sz="2400">
                <a:latin typeface="NimbusSanL" charset="0"/>
              </a:rPr>
              <a:t>of Texas at </a:t>
            </a:r>
            <a:r>
              <a:rPr lang="en-US" sz="2400">
                <a:latin typeface="NimbusSanL" charset="0"/>
              </a:rPr>
              <a:t>Austin</a:t>
            </a:r>
          </a:p>
          <a:p>
            <a:pPr marL="0" indent="0" algn="ctr">
              <a:lnSpc>
                <a:spcPct val="100000"/>
              </a:lnSpc>
              <a:spcBef>
                <a:spcPts val="488"/>
              </a:spcBef>
              <a:spcAft>
                <a:spcPct val="0"/>
              </a:spcAft>
              <a:tabLst>
                <a:tab pos="723900" algn="l"/>
                <a:tab pos="1447800" algn="l"/>
                <a:tab pos="2171700" algn="l"/>
                <a:tab pos="2895600" algn="l"/>
                <a:tab pos="3619500" algn="l"/>
                <a:tab pos="4343400" algn="l"/>
                <a:tab pos="5067300" algn="l"/>
                <a:tab pos="5791200" algn="l"/>
              </a:tabLst>
            </a:pPr>
            <a:r>
              <a:rPr lang="en-US" sz="2400" baseline="30000" smtClean="0"/>
              <a:t>2</a:t>
            </a:r>
            <a:r>
              <a:rPr lang="en-US" sz="2400">
                <a:latin typeface="NimbusSanL" charset="0"/>
              </a:rPr>
              <a:t>IMEC, Leuven, Belgium</a:t>
            </a:r>
          </a:p>
        </p:txBody>
      </p:sp>
      <p:sp>
        <p:nvSpPr>
          <p:cNvPr id="5122" name="Rectangle 2"/>
          <p:cNvSpPr>
            <a:spLocks noGrp="1" noChangeArrowheads="1"/>
          </p:cNvSpPr>
          <p:nvPr>
            <p:ph type="title" idx="4294967295"/>
          </p:nvPr>
        </p:nvSpPr>
        <p:spPr>
          <a:xfrm>
            <a:off x="1032163" y="1614053"/>
            <a:ext cx="8139545" cy="1470025"/>
          </a:xfrm>
          <a:ln/>
        </p:spPr>
        <p:txBody>
          <a:bodyPr/>
          <a:lstStyle/>
          <a:p>
            <a:r>
              <a:rPr lang="en-US" sz="3600">
                <a:solidFill>
                  <a:srgbClr val="006DBC"/>
                </a:solidFill>
                <a:latin typeface="NimbusSanL" charset="0"/>
              </a:rPr>
              <a:t>Patterning Aware Design Optimization of Selective Etching in N5 and </a:t>
            </a:r>
            <a:r>
              <a:rPr lang="en-US" sz="3600" smtClean="0">
                <a:solidFill>
                  <a:srgbClr val="006DBC"/>
                </a:solidFill>
                <a:latin typeface="NimbusSanL" charset="0"/>
              </a:rPr>
              <a:t>Beyond</a:t>
            </a:r>
            <a:endParaRPr lang="en-US" sz="3600">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639" y="6204760"/>
            <a:ext cx="2720109" cy="816033"/>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053" t="27895" r="13400" b="30245"/>
          <a:stretch/>
        </p:blipFill>
        <p:spPr>
          <a:xfrm>
            <a:off x="1302330" y="6350928"/>
            <a:ext cx="3383280" cy="91440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76250" y="111125"/>
            <a:ext cx="9118600" cy="788988"/>
          </a:xfrm>
          <a:ln/>
        </p:spPr>
        <p:txBody>
          <a:bodyPr/>
          <a:lstStyle/>
          <a:p>
            <a:r>
              <a:rPr lang="en-US" sz="3200" smtClean="0">
                <a:solidFill>
                  <a:srgbClr val="006DBC"/>
                </a:solidFill>
                <a:latin typeface="NimbusSanL" charset="0"/>
              </a:rPr>
              <a:t>Outline</a:t>
            </a:r>
            <a:endParaRPr lang="en-US" sz="3200">
              <a:solidFill>
                <a:srgbClr val="333399"/>
              </a:solidFill>
              <a:latin typeface="Arial Black" charset="0"/>
            </a:endParaRPr>
          </a:p>
        </p:txBody>
      </p:sp>
      <p:sp>
        <p:nvSpPr>
          <p:cNvPr id="6146" name="Text Box 2"/>
          <p:cNvSpPr txBox="1">
            <a:spLocks noChangeArrowheads="1"/>
          </p:cNvSpPr>
          <p:nvPr/>
        </p:nvSpPr>
        <p:spPr bwMode="auto">
          <a:xfrm>
            <a:off x="441325" y="1031875"/>
            <a:ext cx="9234488" cy="5883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95288" indent="-2730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WenQuanYi Zen 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WenQuanYi Zen 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WenQuanYi Zen 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WenQuanYi Zen 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WenQuanYi Zen 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WenQuanYi Zen 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WenQuanYi Zen 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WenQuanYi Zen 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WenQuanYi Zen Hei" charset="0"/>
              </a:defRPr>
            </a:lvl9pPr>
          </a:lstStyle>
          <a:p>
            <a:pPr marL="579438" indent="-457200" hangingPunct="1">
              <a:lnSpc>
                <a:spcPct val="100000"/>
              </a:lnSpc>
              <a:spcBef>
                <a:spcPts val="563"/>
              </a:spcBef>
              <a:buClr>
                <a:schemeClr val="tx1"/>
              </a:buClr>
              <a:buSzPct val="70000"/>
              <a:buFont typeface="Arial" charset="0"/>
              <a:buChar char="•"/>
            </a:pPr>
            <a:r>
              <a:rPr lang="en-US" sz="2400">
                <a:solidFill>
                  <a:srgbClr val="006DBC"/>
                </a:solidFill>
                <a:latin typeface="NimbusSanL" charset="0"/>
                <a:ea typeface="+mn-ea"/>
                <a:cs typeface="+mn-cs"/>
              </a:rPr>
              <a:t>Introduction</a:t>
            </a:r>
          </a:p>
          <a:p>
            <a:pPr marL="579438" indent="-457200" hangingPunct="1">
              <a:lnSpc>
                <a:spcPct val="100000"/>
              </a:lnSpc>
              <a:spcBef>
                <a:spcPts val="563"/>
              </a:spcBef>
              <a:buClr>
                <a:schemeClr val="tx1"/>
              </a:buClr>
              <a:buSzPct val="70000"/>
              <a:buFont typeface="Arial" charset="0"/>
              <a:buChar char="•"/>
            </a:pPr>
            <a:r>
              <a:rPr lang="en-US" sz="2400">
                <a:solidFill>
                  <a:srgbClr val="006DBC"/>
                </a:solidFill>
                <a:latin typeface="NimbusSanL" charset="0"/>
                <a:ea typeface="+mn-ea"/>
                <a:cs typeface="+mn-cs"/>
              </a:rPr>
              <a:t>Problem Formulation</a:t>
            </a:r>
          </a:p>
          <a:p>
            <a:pPr marL="579438" indent="-457200" hangingPunct="1">
              <a:lnSpc>
                <a:spcPct val="100000"/>
              </a:lnSpc>
              <a:spcBef>
                <a:spcPts val="563"/>
              </a:spcBef>
              <a:buClr>
                <a:schemeClr val="tx1"/>
              </a:buClr>
              <a:buSzPct val="70000"/>
              <a:buFont typeface="Arial" charset="0"/>
              <a:buChar char="•"/>
            </a:pPr>
            <a:r>
              <a:rPr lang="en-US" sz="2400">
                <a:solidFill>
                  <a:srgbClr val="006DBC"/>
                </a:solidFill>
                <a:latin typeface="NimbusSanL" charset="0"/>
                <a:ea typeface="+mn-ea"/>
                <a:cs typeface="+mn-cs"/>
              </a:rPr>
              <a:t>SAB Design Rule Exploration</a:t>
            </a:r>
            <a:endParaRPr lang="en-US" sz="2400">
              <a:solidFill>
                <a:srgbClr val="006DBC"/>
              </a:solidFill>
              <a:latin typeface="NimbusSanL" charset="0"/>
              <a:ea typeface="+mn-ea"/>
              <a:cs typeface="+mn-cs"/>
            </a:endParaRPr>
          </a:p>
          <a:p>
            <a:pPr marL="579438" indent="-457200" hangingPunct="1">
              <a:lnSpc>
                <a:spcPct val="100000"/>
              </a:lnSpc>
              <a:spcBef>
                <a:spcPts val="563"/>
              </a:spcBef>
              <a:buClr>
                <a:schemeClr val="tx1"/>
              </a:buClr>
              <a:buSzPct val="70000"/>
              <a:buFont typeface="Arial" charset="0"/>
              <a:buChar char="•"/>
            </a:pPr>
            <a:r>
              <a:rPr lang="en-US" sz="2400">
                <a:solidFill>
                  <a:srgbClr val="006DBC"/>
                </a:solidFill>
                <a:latin typeface="NimbusSanL" charset="0"/>
                <a:ea typeface="+mn-ea"/>
                <a:cs typeface="+mn-cs"/>
              </a:rPr>
              <a:t>SAB Optimization</a:t>
            </a:r>
            <a:endParaRPr lang="en-US" sz="2400">
              <a:solidFill>
                <a:srgbClr val="006DBC"/>
              </a:solidFill>
              <a:latin typeface="NimbusSanL" charset="0"/>
              <a:ea typeface="+mn-ea"/>
              <a:cs typeface="+mn-cs"/>
            </a:endParaRPr>
          </a:p>
          <a:p>
            <a:pPr marL="579438" indent="-457200" hangingPunct="1">
              <a:lnSpc>
                <a:spcPct val="100000"/>
              </a:lnSpc>
              <a:spcBef>
                <a:spcPts val="563"/>
              </a:spcBef>
              <a:buClr>
                <a:schemeClr val="tx1"/>
              </a:buClr>
              <a:buSzPct val="70000"/>
              <a:buFont typeface="Arial" charset="0"/>
              <a:buChar char="•"/>
            </a:pPr>
            <a:r>
              <a:rPr lang="en-US" sz="2400">
                <a:solidFill>
                  <a:srgbClr val="006DBC"/>
                </a:solidFill>
                <a:latin typeface="NimbusSanL" charset="0"/>
                <a:ea typeface="+mn-ea"/>
                <a:cs typeface="+mn-cs"/>
              </a:rPr>
              <a:t>Conclusion</a:t>
            </a:r>
          </a:p>
        </p:txBody>
      </p:sp>
      <p:sp>
        <p:nvSpPr>
          <p:cNvPr id="6147" name="Text Box 3"/>
          <p:cNvSpPr txBox="1">
            <a:spLocks noChangeArrowheads="1"/>
          </p:cNvSpPr>
          <p:nvPr/>
        </p:nvSpPr>
        <p:spPr bwMode="auto">
          <a:xfrm>
            <a:off x="-11798300" y="-11798300"/>
            <a:ext cx="11799888" cy="11799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9pPr>
          </a:lstStyle>
          <a:p>
            <a:pPr hangingPunct="1">
              <a:lnSpc>
                <a:spcPct val="100000"/>
              </a:lnSpc>
            </a:pPr>
            <a:r>
              <a:rPr lang="en-US">
                <a:cs typeface="DejaVu Sans" charset="0"/>
              </a:rPr>
              <a:t>8/31/15</a:t>
            </a:r>
          </a:p>
        </p:txBody>
      </p:sp>
      <p:sp>
        <p:nvSpPr>
          <p:cNvPr id="6148" name="Text Box 4"/>
          <p:cNvSpPr txBox="1">
            <a:spLocks noChangeArrowheads="1"/>
          </p:cNvSpPr>
          <p:nvPr/>
        </p:nvSpPr>
        <p:spPr bwMode="auto">
          <a:xfrm>
            <a:off x="-11798300" y="-11798300"/>
            <a:ext cx="11799888" cy="11799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charset="0"/>
                <a:ea typeface="ＭＳ Ｐゴシック" charset="0"/>
                <a:cs typeface="WenQuanYi Zen Hei" charset="0"/>
              </a:defRPr>
            </a:lvl9pPr>
          </a:lstStyle>
          <a:p>
            <a:pPr hangingPunct="1">
              <a:lnSpc>
                <a:spcPct val="100000"/>
              </a:lnSpc>
            </a:pPr>
            <a:fld id="{B3B0F4AA-A680-9A48-A4F7-12ECD3931A02}" type="slidenum">
              <a:rPr lang="en-US">
                <a:cs typeface="DejaVu Sans" charset="0"/>
              </a:rPr>
              <a:pPr hangingPunct="1">
                <a:lnSpc>
                  <a:spcPct val="100000"/>
                </a:lnSpc>
              </a:pPr>
              <a:t>10</a:t>
            </a:fld>
            <a:endParaRPr lang="en-US">
              <a:cs typeface="DejaVu Sans" charset="0"/>
            </a:endParaRPr>
          </a:p>
        </p:txBody>
      </p:sp>
      <p:sp>
        <p:nvSpPr>
          <p:cNvPr id="4" name="Slide Number Placeholder 3"/>
          <p:cNvSpPr>
            <a:spLocks noGrp="1"/>
          </p:cNvSpPr>
          <p:nvPr>
            <p:ph type="sldNum" idx="11"/>
          </p:nvPr>
        </p:nvSpPr>
        <p:spPr/>
        <p:txBody>
          <a:bodyPr/>
          <a:lstStyle/>
          <a:p>
            <a:fld id="{CFAB4279-0E4D-FE49-BB86-122ABE5917F4}" type="slidenum">
              <a:rPr lang="en-US" smtClean="0"/>
              <a:pPr/>
              <a:t>10</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006DBC"/>
                </a:solidFill>
                <a:latin typeface="NimbusSanL" charset="0"/>
              </a:rPr>
              <a:t>1-D Gridded Layout </a:t>
            </a:r>
            <a:r>
              <a:rPr lang="mr-IN" sz="3200">
                <a:solidFill>
                  <a:srgbClr val="006DBC"/>
                </a:solidFill>
                <a:latin typeface="NimbusSanL" charset="0"/>
              </a:rPr>
              <a:t>–</a:t>
            </a:r>
            <a:r>
              <a:rPr lang="en-US" sz="3200">
                <a:solidFill>
                  <a:srgbClr val="006DBC"/>
                </a:solidFill>
                <a:latin typeface="NimbusSanL" charset="0"/>
              </a:rPr>
              <a:t> Lines and Blocks</a:t>
            </a:r>
            <a:endParaRPr lang="en-US" sz="3200">
              <a:solidFill>
                <a:srgbClr val="006DBC"/>
              </a:solidFill>
              <a:latin typeface="NimbusSanL" charset="0"/>
            </a:endParaRPr>
          </a:p>
        </p:txBody>
      </p:sp>
      <p:sp>
        <p:nvSpPr>
          <p:cNvPr id="3" name="Content Placeholder 2"/>
          <p:cNvSpPr>
            <a:spLocks noGrp="1"/>
          </p:cNvSpPr>
          <p:nvPr>
            <p:ph idx="1"/>
          </p:nvPr>
        </p:nvSpPr>
        <p:spPr>
          <a:xfrm>
            <a:off x="441325" y="1031875"/>
            <a:ext cx="9232900" cy="658380"/>
          </a:xfrm>
        </p:spPr>
        <p:txBody>
          <a:bodyPr/>
          <a:lstStyle/>
          <a:p>
            <a:pPr marL="122238" indent="0">
              <a:lnSpc>
                <a:spcPct val="100000"/>
              </a:lnSpc>
              <a:spcBef>
                <a:spcPts val="563"/>
              </a:spcBef>
              <a:spcAft>
                <a:spcPct val="0"/>
              </a:spcAft>
              <a:buClr>
                <a:schemeClr val="tx1"/>
              </a:buClr>
              <a:buSzPct val="70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kern="1200" dirty="0">
                <a:solidFill>
                  <a:srgbClr val="006DBC"/>
                </a:solidFill>
                <a:latin typeface="NimbusSanL" charset="0"/>
              </a:rPr>
              <a:t>Conventional blocks (cuts)</a:t>
            </a:r>
          </a:p>
        </p:txBody>
      </p:sp>
      <p:sp>
        <p:nvSpPr>
          <p:cNvPr id="4" name="Slide Number Placeholder 3"/>
          <p:cNvSpPr>
            <a:spLocks noGrp="1"/>
          </p:cNvSpPr>
          <p:nvPr>
            <p:ph type="sldNum" idx="11"/>
          </p:nvPr>
        </p:nvSpPr>
        <p:spPr/>
        <p:txBody>
          <a:bodyPr/>
          <a:lstStyle/>
          <a:p>
            <a:fld id="{CFAB4279-0E4D-FE49-BB86-122ABE5917F4}" type="slidenum">
              <a:rPr lang="en-US" smtClean="0"/>
              <a:pPr/>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545" y="1775688"/>
            <a:ext cx="2172912" cy="17710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036" y="1775688"/>
            <a:ext cx="2172912" cy="177107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0853" y="1775688"/>
            <a:ext cx="2172912" cy="1771072"/>
          </a:xfrm>
          <a:prstGeom prst="rect">
            <a:avLst/>
          </a:prstGeom>
        </p:spPr>
      </p:pic>
      <p:sp>
        <p:nvSpPr>
          <p:cNvPr id="9" name="Content Placeholder 2"/>
          <p:cNvSpPr txBox="1">
            <a:spLocks/>
          </p:cNvSpPr>
          <p:nvPr/>
        </p:nvSpPr>
        <p:spPr bwMode="auto">
          <a:xfrm>
            <a:off x="455178" y="3747365"/>
            <a:ext cx="9232900" cy="880052"/>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457200" rtl="0" fontAlgn="base">
              <a:lnSpc>
                <a:spcPct val="93000"/>
              </a:lnSpc>
              <a:spcBef>
                <a:spcPct val="0"/>
              </a:spcBef>
              <a:spcAft>
                <a:spcPts val="1563"/>
              </a:spcAft>
              <a:buClr>
                <a:srgbClr val="000000"/>
              </a:buClr>
              <a:buSzPct val="100000"/>
              <a:buFont typeface="Times New Roman" charset="0"/>
              <a:defRPr sz="3100">
                <a:solidFill>
                  <a:srgbClr val="000000"/>
                </a:solidFill>
                <a:latin typeface="+mn-lt"/>
                <a:ea typeface="+mn-ea"/>
                <a:cs typeface="+mn-cs"/>
              </a:defRPr>
            </a:lvl1pPr>
            <a:lvl2pPr marL="742950" indent="-285750" algn="l" defTabSz="457200" rtl="0" fontAlgn="base">
              <a:lnSpc>
                <a:spcPct val="93000"/>
              </a:lnSpc>
              <a:spcBef>
                <a:spcPct val="0"/>
              </a:spcBef>
              <a:spcAft>
                <a:spcPts val="1250"/>
              </a:spcAft>
              <a:buClr>
                <a:srgbClr val="000000"/>
              </a:buClr>
              <a:buSzPct val="100000"/>
              <a:buFont typeface="Times New Roman" charset="0"/>
              <a:defRPr sz="2200">
                <a:solidFill>
                  <a:srgbClr val="000000"/>
                </a:solidFill>
                <a:latin typeface="+mn-lt"/>
                <a:ea typeface="+mn-ea"/>
                <a:cs typeface="Arial" charset="0"/>
              </a:defRPr>
            </a:lvl2pPr>
            <a:lvl3pPr marL="1143000" indent="-228600" algn="l" defTabSz="457200" rtl="0" fontAlgn="base">
              <a:lnSpc>
                <a:spcPct val="93000"/>
              </a:lnSpc>
              <a:spcBef>
                <a:spcPct val="0"/>
              </a:spcBef>
              <a:spcAft>
                <a:spcPts val="938"/>
              </a:spcAft>
              <a:buClr>
                <a:srgbClr val="000000"/>
              </a:buClr>
              <a:buSzPct val="100000"/>
              <a:buFont typeface="Times New Roman" charset="0"/>
              <a:defRPr sz="2000">
                <a:solidFill>
                  <a:srgbClr val="000000"/>
                </a:solidFill>
                <a:latin typeface="+mn-lt"/>
                <a:ea typeface="+mn-ea"/>
                <a:cs typeface="Arial" charset="0"/>
              </a:defRPr>
            </a:lvl3pPr>
            <a:lvl4pPr marL="1600200" indent="-228600" algn="l" defTabSz="457200" rtl="0" fontAlgn="base">
              <a:lnSpc>
                <a:spcPct val="93000"/>
              </a:lnSpc>
              <a:spcBef>
                <a:spcPct val="0"/>
              </a:spcBef>
              <a:spcAft>
                <a:spcPts val="625"/>
              </a:spcAft>
              <a:buClr>
                <a:srgbClr val="000000"/>
              </a:buClr>
              <a:buSzPct val="100000"/>
              <a:buFont typeface="Times New Roman" charset="0"/>
              <a:defRPr>
                <a:solidFill>
                  <a:srgbClr val="000000"/>
                </a:solidFill>
                <a:latin typeface="+mn-lt"/>
                <a:ea typeface="+mn-ea"/>
                <a:cs typeface="Arial" charset="0"/>
              </a:defRPr>
            </a:lvl4pPr>
            <a:lvl5pPr marL="20574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5pPr>
            <a:lvl6pPr marL="25146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6pPr>
            <a:lvl7pPr marL="29718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7pPr>
            <a:lvl8pPr marL="34290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8pPr>
            <a:lvl9pPr marL="38862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9pPr>
          </a:lstStyle>
          <a:p>
            <a:pPr marL="122238" indent="0" hangingPunct="1">
              <a:lnSpc>
                <a:spcPct val="100000"/>
              </a:lnSpc>
              <a:spcBef>
                <a:spcPts val="563"/>
              </a:spcBef>
              <a:spcAft>
                <a:spcPct val="0"/>
              </a:spcAft>
              <a:buClr>
                <a:schemeClr val="tx1"/>
              </a:buClr>
              <a:buSzPct val="70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a:solidFill>
                  <a:srgbClr val="006DBC"/>
                </a:solidFill>
                <a:latin typeface="NimbusSanL" charset="0"/>
              </a:rPr>
              <a:t>Process variation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0027" y="4349172"/>
            <a:ext cx="1765300" cy="23368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4854" y="4865254"/>
            <a:ext cx="965200" cy="119380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6054" y="4865254"/>
            <a:ext cx="965200" cy="1193800"/>
          </a:xfrm>
          <a:prstGeom prst="rect">
            <a:avLst/>
          </a:prstGeom>
        </p:spPr>
      </p:pic>
      <p:sp>
        <p:nvSpPr>
          <p:cNvPr id="14" name="Content Placeholder 2"/>
          <p:cNvSpPr txBox="1">
            <a:spLocks/>
          </p:cNvSpPr>
          <p:nvPr/>
        </p:nvSpPr>
        <p:spPr bwMode="auto">
          <a:xfrm>
            <a:off x="496742" y="6726096"/>
            <a:ext cx="9232900" cy="561399"/>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457200" rtl="0" fontAlgn="base">
              <a:lnSpc>
                <a:spcPct val="93000"/>
              </a:lnSpc>
              <a:spcBef>
                <a:spcPct val="0"/>
              </a:spcBef>
              <a:spcAft>
                <a:spcPts val="1563"/>
              </a:spcAft>
              <a:buClr>
                <a:srgbClr val="000000"/>
              </a:buClr>
              <a:buSzPct val="100000"/>
              <a:buFont typeface="Times New Roman" charset="0"/>
              <a:defRPr sz="3100">
                <a:solidFill>
                  <a:srgbClr val="000000"/>
                </a:solidFill>
                <a:latin typeface="+mn-lt"/>
                <a:ea typeface="+mn-ea"/>
                <a:cs typeface="+mn-cs"/>
              </a:defRPr>
            </a:lvl1pPr>
            <a:lvl2pPr marL="742950" indent="-285750" algn="l" defTabSz="457200" rtl="0" fontAlgn="base">
              <a:lnSpc>
                <a:spcPct val="93000"/>
              </a:lnSpc>
              <a:spcBef>
                <a:spcPct val="0"/>
              </a:spcBef>
              <a:spcAft>
                <a:spcPts val="1250"/>
              </a:spcAft>
              <a:buClr>
                <a:srgbClr val="000000"/>
              </a:buClr>
              <a:buSzPct val="100000"/>
              <a:buFont typeface="Times New Roman" charset="0"/>
              <a:defRPr sz="2200">
                <a:solidFill>
                  <a:srgbClr val="000000"/>
                </a:solidFill>
                <a:latin typeface="+mn-lt"/>
                <a:ea typeface="+mn-ea"/>
                <a:cs typeface="Arial" charset="0"/>
              </a:defRPr>
            </a:lvl2pPr>
            <a:lvl3pPr marL="1143000" indent="-228600" algn="l" defTabSz="457200" rtl="0" fontAlgn="base">
              <a:lnSpc>
                <a:spcPct val="93000"/>
              </a:lnSpc>
              <a:spcBef>
                <a:spcPct val="0"/>
              </a:spcBef>
              <a:spcAft>
                <a:spcPts val="938"/>
              </a:spcAft>
              <a:buClr>
                <a:srgbClr val="000000"/>
              </a:buClr>
              <a:buSzPct val="100000"/>
              <a:buFont typeface="Times New Roman" charset="0"/>
              <a:defRPr sz="2000">
                <a:solidFill>
                  <a:srgbClr val="000000"/>
                </a:solidFill>
                <a:latin typeface="+mn-lt"/>
                <a:ea typeface="+mn-ea"/>
                <a:cs typeface="Arial" charset="0"/>
              </a:defRPr>
            </a:lvl3pPr>
            <a:lvl4pPr marL="1600200" indent="-228600" algn="l" defTabSz="457200" rtl="0" fontAlgn="base">
              <a:lnSpc>
                <a:spcPct val="93000"/>
              </a:lnSpc>
              <a:spcBef>
                <a:spcPct val="0"/>
              </a:spcBef>
              <a:spcAft>
                <a:spcPts val="625"/>
              </a:spcAft>
              <a:buClr>
                <a:srgbClr val="000000"/>
              </a:buClr>
              <a:buSzPct val="100000"/>
              <a:buFont typeface="Times New Roman" charset="0"/>
              <a:defRPr>
                <a:solidFill>
                  <a:srgbClr val="000000"/>
                </a:solidFill>
                <a:latin typeface="+mn-lt"/>
                <a:ea typeface="+mn-ea"/>
                <a:cs typeface="Arial" charset="0"/>
              </a:defRPr>
            </a:lvl4pPr>
            <a:lvl5pPr marL="20574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5pPr>
            <a:lvl6pPr marL="25146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6pPr>
            <a:lvl7pPr marL="29718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7pPr>
            <a:lvl8pPr marL="34290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8pPr>
            <a:lvl9pPr marL="38862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9pPr>
          </a:lstStyle>
          <a:p>
            <a:pPr marL="122238" indent="0" hangingPunct="1">
              <a:lnSpc>
                <a:spcPct val="100000"/>
              </a:lnSpc>
              <a:spcBef>
                <a:spcPts val="563"/>
              </a:spcBef>
              <a:spcAft>
                <a:spcPct val="0"/>
              </a:spcAft>
              <a:buClr>
                <a:schemeClr val="tx1"/>
              </a:buClr>
              <a:buSzPct val="70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a:solidFill>
                  <a:srgbClr val="006DBC"/>
                </a:solidFill>
                <a:latin typeface="NimbusSanL" charset="0"/>
              </a:rPr>
              <a:t>EPE margin: margin to tolerate edge placement error </a:t>
            </a:r>
          </a:p>
        </p:txBody>
      </p:sp>
      <mc:AlternateContent xmlns:mc="http://schemas.openxmlformats.org/markup-compatibility/2006" xmlns:a14="http://schemas.microsoft.com/office/drawing/2010/main">
        <mc:Choice Requires="a14">
          <p:sp>
            <p:nvSpPr>
              <p:cNvPr id="15" name="TextBox 14"/>
              <p:cNvSpPr txBox="1"/>
              <p:nvPr/>
            </p:nvSpPr>
            <p:spPr>
              <a:xfrm>
                <a:off x="7398328" y="4765963"/>
                <a:ext cx="801053" cy="5746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m:t>
                      </m:r>
                      <m:f>
                        <m:fPr>
                          <m:ctrlPr>
                            <a:rPr lang="mr-IN" i="1" smtClean="0">
                              <a:latin typeface="Cambria Math" charset="0"/>
                            </a:rPr>
                          </m:ctrlPr>
                        </m:fPr>
                        <m:num>
                          <m:r>
                            <a:rPr lang="en-US" b="0" i="1" smtClean="0">
                              <a:latin typeface="Cambria Math" charset="0"/>
                            </a:rPr>
                            <m:t>1</m:t>
                          </m:r>
                        </m:num>
                        <m:den>
                          <m:r>
                            <a:rPr lang="en-US" b="0" i="1" smtClean="0">
                              <a:latin typeface="Cambria Math" charset="0"/>
                            </a:rPr>
                            <m:t>4</m:t>
                          </m:r>
                        </m:den>
                      </m:f>
                      <m:r>
                        <a:rPr lang="en-US" b="0" i="1" smtClean="0">
                          <a:latin typeface="Cambria Math" charset="0"/>
                        </a:rPr>
                        <m:t>𝑃</m:t>
                      </m:r>
                    </m:oMath>
                  </m:oMathPara>
                </a14:m>
                <a:endParaRPr lang="en-US"/>
              </a:p>
            </p:txBody>
          </p:sp>
        </mc:Choice>
        <mc:Fallback xmlns="">
          <p:sp>
            <p:nvSpPr>
              <p:cNvPr id="15" name="TextBox 14"/>
              <p:cNvSpPr txBox="1">
                <a:spLocks noRot="1" noChangeAspect="1" noMove="1" noResize="1" noEditPoints="1" noAdjustHandles="1" noChangeArrowheads="1" noChangeShapeType="1" noTextEdit="1"/>
              </p:cNvSpPr>
              <p:nvPr/>
            </p:nvSpPr>
            <p:spPr>
              <a:xfrm>
                <a:off x="7398328" y="4765963"/>
                <a:ext cx="801053" cy="574644"/>
              </a:xfrm>
              <a:prstGeom prst="rect">
                <a:avLst/>
              </a:prstGeom>
              <a:blipFill rotWithShape="0">
                <a:blip r:embed="rId8"/>
                <a:stretch>
                  <a:fillRect/>
                </a:stretch>
              </a:blipFill>
            </p:spPr>
            <p:txBody>
              <a:bodyPr/>
              <a:lstStyle/>
              <a:p>
                <a:r>
                  <a:rPr lang="en-US">
                    <a:noFill/>
                  </a:rPr>
                  <a:t> </a:t>
                </a:r>
              </a:p>
            </p:txBody>
          </p:sp>
        </mc:Fallback>
      </mc:AlternateContent>
      <p:sp>
        <p:nvSpPr>
          <p:cNvPr id="16" name="Down Arrow 15"/>
          <p:cNvSpPr/>
          <p:nvPr/>
        </p:nvSpPr>
        <p:spPr bwMode="auto">
          <a:xfrm rot="-5400000">
            <a:off x="3435927" y="2563091"/>
            <a:ext cx="304800" cy="249382"/>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endParaRPr kumimoji="0" lang="en-US" sz="1800" b="0" i="0" u="none" strike="noStrike" cap="none" normalizeH="0" baseline="0">
              <a:ln>
                <a:noFill/>
              </a:ln>
              <a:effectLst/>
              <a:latin typeface="Arial" charset="0"/>
              <a:ea typeface="ＭＳ Ｐゴシック" charset="0"/>
              <a:cs typeface="WenQuanYi Zen Hei" charset="0"/>
            </a:endParaRPr>
          </a:p>
        </p:txBody>
      </p:sp>
      <p:sp>
        <p:nvSpPr>
          <p:cNvPr id="17" name="Down Arrow 16"/>
          <p:cNvSpPr/>
          <p:nvPr/>
        </p:nvSpPr>
        <p:spPr bwMode="auto">
          <a:xfrm rot="-5400000">
            <a:off x="6303818" y="2563091"/>
            <a:ext cx="304800" cy="249382"/>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endParaRPr kumimoji="0" lang="en-US" sz="1800" b="0" i="0" u="none" strike="noStrike" cap="none" normalizeH="0" baseline="0">
              <a:ln>
                <a:noFill/>
              </a:ln>
              <a:effectLst/>
              <a:latin typeface="Arial" charset="0"/>
              <a:ea typeface="ＭＳ Ｐゴシック" charset="0"/>
              <a:cs typeface="WenQuanYi Zen Hei" charset="0"/>
            </a:endParaRPr>
          </a:p>
        </p:txBody>
      </p:sp>
    </p:spTree>
    <p:extLst>
      <p:ext uri="{BB962C8B-B14F-4D97-AF65-F5344CB8AC3E}">
        <p14:creationId xmlns:p14="http://schemas.microsoft.com/office/powerpoint/2010/main" val="950074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006DBC"/>
                </a:solidFill>
                <a:latin typeface="NimbusSanL" charset="0"/>
              </a:rPr>
              <a:t>1-D Gridded Layout </a:t>
            </a:r>
            <a:r>
              <a:rPr lang="mr-IN" sz="3200">
                <a:solidFill>
                  <a:srgbClr val="006DBC"/>
                </a:solidFill>
                <a:latin typeface="NimbusSanL" charset="0"/>
              </a:rPr>
              <a:t>–</a:t>
            </a:r>
            <a:r>
              <a:rPr lang="en-US" sz="3200">
                <a:solidFill>
                  <a:srgbClr val="006DBC"/>
                </a:solidFill>
                <a:latin typeface="NimbusSanL" charset="0"/>
              </a:rPr>
              <a:t> SAB Lines and Blocks</a:t>
            </a:r>
            <a:endParaRPr lang="en-US" sz="3200">
              <a:solidFill>
                <a:srgbClr val="006DBC"/>
              </a:solidFill>
              <a:latin typeface="NimbusSanL" charset="0"/>
            </a:endParaRPr>
          </a:p>
        </p:txBody>
      </p:sp>
      <p:sp>
        <p:nvSpPr>
          <p:cNvPr id="3" name="Content Placeholder 2"/>
          <p:cNvSpPr>
            <a:spLocks noGrp="1"/>
          </p:cNvSpPr>
          <p:nvPr>
            <p:ph idx="1"/>
          </p:nvPr>
        </p:nvSpPr>
        <p:spPr>
          <a:xfrm>
            <a:off x="441325" y="1031875"/>
            <a:ext cx="9232900" cy="630670"/>
          </a:xfrm>
        </p:spPr>
        <p:txBody>
          <a:bodyPr lIns="91440"/>
          <a:lstStyle/>
          <a:p>
            <a:pPr marL="122238" lvl="0" indent="0">
              <a:lnSpc>
                <a:spcPct val="100000"/>
              </a:lnSpc>
              <a:spcBef>
                <a:spcPts val="563"/>
              </a:spcBef>
              <a:spcAft>
                <a:spcPct val="0"/>
              </a:spcAft>
              <a:buSzPct val="70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kern="1200" dirty="0" smtClean="0">
                <a:solidFill>
                  <a:srgbClr val="006DBC"/>
                </a:solidFill>
                <a:latin typeface="NimbusSanL" charset="0"/>
              </a:rPr>
              <a:t>Self-aligned blocks (SAB)</a:t>
            </a:r>
            <a:endParaRPr lang="en-US" sz="2400" kern="1200" dirty="0">
              <a:solidFill>
                <a:srgbClr val="006DBC"/>
              </a:solidFill>
              <a:latin typeface="NimbusSanL" charset="0"/>
            </a:endParaRPr>
          </a:p>
        </p:txBody>
      </p:sp>
      <p:sp>
        <p:nvSpPr>
          <p:cNvPr id="4" name="Slide Number Placeholder 3"/>
          <p:cNvSpPr>
            <a:spLocks noGrp="1"/>
          </p:cNvSpPr>
          <p:nvPr>
            <p:ph type="sldNum" idx="11"/>
          </p:nvPr>
        </p:nvSpPr>
        <p:spPr/>
        <p:txBody>
          <a:bodyPr/>
          <a:lstStyle/>
          <a:p>
            <a:fld id="{CFAB4279-0E4D-FE49-BB86-122ABE5917F4}" type="slidenum">
              <a:rPr lang="en-US" smtClean="0"/>
              <a:pPr/>
              <a:t>12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91" y="1775688"/>
            <a:ext cx="2163820" cy="17710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036" y="1775688"/>
            <a:ext cx="2172911" cy="177107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0853" y="1775688"/>
            <a:ext cx="2172911" cy="1771072"/>
          </a:xfrm>
          <a:prstGeom prst="rect">
            <a:avLst/>
          </a:prstGeom>
        </p:spPr>
      </p:pic>
      <mc:AlternateContent xmlns:mc="http://schemas.openxmlformats.org/markup-compatibility/2006">
        <mc:Choice xmlns:a14="http://schemas.microsoft.com/office/drawing/2010/main" Requires="a14">
          <p:sp>
            <p:nvSpPr>
              <p:cNvPr id="9" name="Content Placeholder 2"/>
              <p:cNvSpPr txBox="1">
                <a:spLocks/>
              </p:cNvSpPr>
              <p:nvPr/>
            </p:nvSpPr>
            <p:spPr bwMode="auto">
              <a:xfrm>
                <a:off x="455178" y="3747365"/>
                <a:ext cx="9232900" cy="880052"/>
              </a:xfrm>
              <a:prstGeom prst="rect">
                <a:avLst/>
              </a:prstGeom>
              <a:noFill/>
              <a:ln>
                <a:noFill/>
              </a:ln>
              <a:effectLst/>
              <a:extLst>
                <a:ext uri="{FAA26D3D-D897-4be2-8F04-BA451C77F1D7}">
                  <ma14:placeholderFlag xmlns:ma14="http://schemas.microsoft.com/office/mac/drawingml/2011/main" val="1"/>
                </a:ext>
                <a:ext uri="{909E8E84-426E-40dd-AFC4-6F175D3DCCD1}">
                  <a14:hiddenFill xmlns="">
                    <a:solidFill>
                      <a:srgbClr val="FFFFFF"/>
                    </a:solidFill>
                  </a14:hiddenFill>
                </a:ext>
                <a:ext uri="{91240B29-F687-4f45-9708-019B960494DF}">
                  <a14:hiddenLine xmlns="" w="9525">
                    <a:solidFill>
                      <a:srgbClr val="808080"/>
                    </a:solidFill>
                    <a:round/>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457200" rtl="0" fontAlgn="base">
                  <a:lnSpc>
                    <a:spcPct val="93000"/>
                  </a:lnSpc>
                  <a:spcBef>
                    <a:spcPct val="0"/>
                  </a:spcBef>
                  <a:spcAft>
                    <a:spcPts val="1563"/>
                  </a:spcAft>
                  <a:buClr>
                    <a:srgbClr val="000000"/>
                  </a:buClr>
                  <a:buSzPct val="100000"/>
                  <a:buFont typeface="Times New Roman" charset="0"/>
                  <a:defRPr sz="3100">
                    <a:solidFill>
                      <a:srgbClr val="000000"/>
                    </a:solidFill>
                    <a:latin typeface="+mn-lt"/>
                    <a:ea typeface="+mn-ea"/>
                    <a:cs typeface="+mn-cs"/>
                  </a:defRPr>
                </a:lvl1pPr>
                <a:lvl2pPr marL="742950" indent="-285750" algn="l" defTabSz="457200" rtl="0" fontAlgn="base">
                  <a:lnSpc>
                    <a:spcPct val="93000"/>
                  </a:lnSpc>
                  <a:spcBef>
                    <a:spcPct val="0"/>
                  </a:spcBef>
                  <a:spcAft>
                    <a:spcPts val="1250"/>
                  </a:spcAft>
                  <a:buClr>
                    <a:srgbClr val="000000"/>
                  </a:buClr>
                  <a:buSzPct val="100000"/>
                  <a:buFont typeface="Times New Roman" charset="0"/>
                  <a:defRPr sz="2200">
                    <a:solidFill>
                      <a:srgbClr val="000000"/>
                    </a:solidFill>
                    <a:latin typeface="+mn-lt"/>
                    <a:ea typeface="+mn-ea"/>
                    <a:cs typeface="Arial" charset="0"/>
                  </a:defRPr>
                </a:lvl2pPr>
                <a:lvl3pPr marL="1143000" indent="-228600" algn="l" defTabSz="457200" rtl="0" fontAlgn="base">
                  <a:lnSpc>
                    <a:spcPct val="93000"/>
                  </a:lnSpc>
                  <a:spcBef>
                    <a:spcPct val="0"/>
                  </a:spcBef>
                  <a:spcAft>
                    <a:spcPts val="938"/>
                  </a:spcAft>
                  <a:buClr>
                    <a:srgbClr val="000000"/>
                  </a:buClr>
                  <a:buSzPct val="100000"/>
                  <a:buFont typeface="Times New Roman" charset="0"/>
                  <a:defRPr sz="2000">
                    <a:solidFill>
                      <a:srgbClr val="000000"/>
                    </a:solidFill>
                    <a:latin typeface="+mn-lt"/>
                    <a:ea typeface="+mn-ea"/>
                    <a:cs typeface="Arial" charset="0"/>
                  </a:defRPr>
                </a:lvl3pPr>
                <a:lvl4pPr marL="1600200" indent="-228600" algn="l" defTabSz="457200" rtl="0" fontAlgn="base">
                  <a:lnSpc>
                    <a:spcPct val="93000"/>
                  </a:lnSpc>
                  <a:spcBef>
                    <a:spcPct val="0"/>
                  </a:spcBef>
                  <a:spcAft>
                    <a:spcPts val="625"/>
                  </a:spcAft>
                  <a:buClr>
                    <a:srgbClr val="000000"/>
                  </a:buClr>
                  <a:buSzPct val="100000"/>
                  <a:buFont typeface="Times New Roman" charset="0"/>
                  <a:defRPr>
                    <a:solidFill>
                      <a:srgbClr val="000000"/>
                    </a:solidFill>
                    <a:latin typeface="+mn-lt"/>
                    <a:ea typeface="+mn-ea"/>
                    <a:cs typeface="Arial" charset="0"/>
                  </a:defRPr>
                </a:lvl4pPr>
                <a:lvl5pPr marL="20574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5pPr>
                <a:lvl6pPr marL="25146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6pPr>
                <a:lvl7pPr marL="29718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7pPr>
                <a:lvl8pPr marL="34290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8pPr>
                <a:lvl9pPr marL="38862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9pPr>
              </a:lstStyle>
              <a:p>
                <a:pPr hangingPunct="1"/>
                <a:r>
                  <a:rPr lang="en-US" sz="2400">
                    <a:solidFill>
                      <a:srgbClr val="006DBC"/>
                    </a:solidFill>
                    <a:latin typeface="NimbusSanL" charset="0"/>
                  </a:rPr>
                  <a:t>EPE margin</a:t>
                </a:r>
                <a14:m>
                  <m:oMath xmlns:m="http://schemas.openxmlformats.org/officeDocument/2006/math">
                    <m:r>
                      <a:rPr lang="en-US" sz="2400">
                        <a:solidFill>
                          <a:srgbClr val="006DBC"/>
                        </a:solidFill>
                        <a:latin typeface="NimbusSanL" charset="0"/>
                      </a:rPr>
                      <m:t>=</m:t>
                    </m:r>
                    <m:f>
                      <m:fPr>
                        <m:ctrlPr>
                          <a:rPr lang="mr-IN" sz="2400">
                            <a:solidFill>
                              <a:srgbClr val="006DBC"/>
                            </a:solidFill>
                            <a:latin typeface="NimbusSanL" charset="0"/>
                          </a:rPr>
                        </m:ctrlPr>
                      </m:fPr>
                      <m:num>
                        <m:r>
                          <a:rPr lang="en-US" sz="2400">
                            <a:solidFill>
                              <a:srgbClr val="006DBC"/>
                            </a:solidFill>
                            <a:latin typeface="NimbusSanL" charset="0"/>
                          </a:rPr>
                          <m:t>3</m:t>
                        </m:r>
                      </m:num>
                      <m:den>
                        <m:r>
                          <a:rPr lang="en-US" sz="2400">
                            <a:solidFill>
                              <a:srgbClr val="006DBC"/>
                            </a:solidFill>
                            <a:latin typeface="NimbusSanL" charset="0"/>
                          </a:rPr>
                          <m:t>4</m:t>
                        </m:r>
                      </m:den>
                    </m:f>
                    <m:r>
                      <a:rPr lang="en-US" sz="2400">
                        <a:solidFill>
                          <a:srgbClr val="006DBC"/>
                        </a:solidFill>
                        <a:latin typeface="NimbusSanL" charset="0"/>
                      </a:rPr>
                      <m:t>𝑃</m:t>
                    </m:r>
                  </m:oMath>
                </a14:m>
                <a:endParaRPr lang="en-US" sz="2400">
                  <a:solidFill>
                    <a:srgbClr val="006DBC"/>
                  </a:solidFill>
                  <a:latin typeface="NimbusSanL" charset="0"/>
                </a:endParaRPr>
              </a:p>
            </p:txBody>
          </p:sp>
        </mc:Choice>
        <mc:Fallback>
          <p:sp>
            <p:nvSpPr>
              <p:cNvPr id="9" name="Content Placeholder 2"/>
              <p:cNvSpPr txBox="1">
                <a:spLocks noRot="1" noChangeAspect="1" noMove="1" noResize="1" noEditPoints="1" noAdjustHandles="1" noChangeArrowheads="1" noChangeShapeType="1" noTextEdit="1"/>
              </p:cNvSpPr>
              <p:nvPr/>
            </p:nvSpPr>
            <p:spPr bwMode="auto">
              <a:xfrm>
                <a:off x="455178" y="3747365"/>
                <a:ext cx="9232900" cy="880052"/>
              </a:xfrm>
              <a:prstGeom prst="rect">
                <a:avLst/>
              </a:prstGeom>
              <a:blipFill rotWithShape="0">
                <a:blip r:embed="rId5"/>
                <a:stretch>
                  <a:fillRect l="-1057"/>
                </a:stretch>
              </a:blip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7067" y="4452887"/>
            <a:ext cx="2206369" cy="2488239"/>
          </a:xfrm>
          <a:prstGeom prst="rect">
            <a:avLst/>
          </a:prstGeom>
        </p:spPr>
      </p:pic>
      <p:sp>
        <p:nvSpPr>
          <p:cNvPr id="16" name="Down Arrow 15"/>
          <p:cNvSpPr/>
          <p:nvPr/>
        </p:nvSpPr>
        <p:spPr bwMode="auto">
          <a:xfrm rot="-5400000">
            <a:off x="3435927" y="2563091"/>
            <a:ext cx="304800" cy="249382"/>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endParaRPr kumimoji="0" lang="en-US" sz="1800" b="0" i="0" u="none" strike="noStrike" cap="none" normalizeH="0" baseline="0">
              <a:ln>
                <a:noFill/>
              </a:ln>
              <a:effectLst/>
              <a:latin typeface="Arial" charset="0"/>
              <a:ea typeface="ＭＳ Ｐゴシック" charset="0"/>
              <a:cs typeface="WenQuanYi Zen Hei" charset="0"/>
            </a:endParaRPr>
          </a:p>
        </p:txBody>
      </p:sp>
      <p:sp>
        <p:nvSpPr>
          <p:cNvPr id="17" name="Down Arrow 16"/>
          <p:cNvSpPr/>
          <p:nvPr/>
        </p:nvSpPr>
        <p:spPr bwMode="auto">
          <a:xfrm rot="-5400000">
            <a:off x="6303818" y="2563091"/>
            <a:ext cx="304800" cy="249382"/>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endParaRPr kumimoji="0" lang="en-US" sz="1800" b="0" i="0" u="none" strike="noStrike" cap="none" normalizeH="0" baseline="0">
              <a:ln>
                <a:noFill/>
              </a:ln>
              <a:effectLst/>
              <a:latin typeface="Arial" charset="0"/>
              <a:ea typeface="ＭＳ Ｐゴシック" charset="0"/>
              <a:cs typeface="WenQuanYi Zen Hei" charset="0"/>
            </a:endParaRPr>
          </a:p>
        </p:txBody>
      </p:sp>
    </p:spTree>
    <p:extLst>
      <p:ext uri="{BB962C8B-B14F-4D97-AF65-F5344CB8AC3E}">
        <p14:creationId xmlns:p14="http://schemas.microsoft.com/office/powerpoint/2010/main" val="1924233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006DBC"/>
                </a:solidFill>
                <a:latin typeface="NimbusSanL" charset="0"/>
              </a:rPr>
              <a:t>Manufacturing Process of SAB</a:t>
            </a:r>
            <a:endParaRPr lang="en-US" sz="3200">
              <a:solidFill>
                <a:srgbClr val="006DBC"/>
              </a:solidFill>
              <a:latin typeface="NimbusSanL" charset="0"/>
            </a:endParaRPr>
          </a:p>
        </p:txBody>
      </p:sp>
      <p:sp>
        <p:nvSpPr>
          <p:cNvPr id="3" name="Content Placeholder 2"/>
          <p:cNvSpPr>
            <a:spLocks noGrp="1"/>
          </p:cNvSpPr>
          <p:nvPr>
            <p:ph idx="1"/>
          </p:nvPr>
        </p:nvSpPr>
        <p:spPr>
          <a:xfrm>
            <a:off x="441325" y="1031875"/>
            <a:ext cx="9232900" cy="880052"/>
          </a:xfrm>
        </p:spPr>
        <p:txBody>
          <a:bodyPr lIns="91440"/>
          <a:lstStyle/>
          <a:p>
            <a:pPr marL="122238" lvl="0" indent="0">
              <a:lnSpc>
                <a:spcPct val="100000"/>
              </a:lnSpc>
              <a:spcBef>
                <a:spcPts val="563"/>
              </a:spcBef>
              <a:spcAft>
                <a:spcPct val="0"/>
              </a:spcAft>
              <a:buSzPct val="70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kern="1200" dirty="0" smtClean="0">
                <a:solidFill>
                  <a:srgbClr val="006DBC"/>
                </a:solidFill>
                <a:latin typeface="NimbusSanL" charset="0"/>
              </a:rPr>
              <a:t>Non-selective etching </a:t>
            </a:r>
            <a:r>
              <a:rPr lang="en-US" sz="2400" kern="1200" dirty="0" err="1" smtClean="0">
                <a:solidFill>
                  <a:srgbClr val="006DBC"/>
                </a:solidFill>
                <a:latin typeface="NimbusSanL" charset="0"/>
              </a:rPr>
              <a:t>v.s</a:t>
            </a:r>
            <a:r>
              <a:rPr lang="en-US" sz="2400" kern="1200" dirty="0" smtClean="0">
                <a:solidFill>
                  <a:srgbClr val="006DBC"/>
                </a:solidFill>
                <a:latin typeface="NimbusSanL" charset="0"/>
              </a:rPr>
              <a:t>. selective etching</a:t>
            </a:r>
            <a:endParaRPr lang="en-US" sz="2400" kern="1200" dirty="0">
              <a:solidFill>
                <a:srgbClr val="006DBC"/>
              </a:solidFill>
              <a:latin typeface="NimbusSanL" charset="0"/>
            </a:endParaRPr>
          </a:p>
        </p:txBody>
      </p:sp>
      <p:sp>
        <p:nvSpPr>
          <p:cNvPr id="4" name="Slide Number Placeholder 3"/>
          <p:cNvSpPr>
            <a:spLocks noGrp="1"/>
          </p:cNvSpPr>
          <p:nvPr>
            <p:ph type="sldNum" idx="11"/>
          </p:nvPr>
        </p:nvSpPr>
        <p:spPr/>
        <p:txBody>
          <a:bodyPr/>
          <a:lstStyle/>
          <a:p>
            <a:fld id="{CFAB4279-0E4D-FE49-BB86-122ABE5917F4}" type="slidenum">
              <a:rPr lang="en-US" smtClean="0"/>
              <a:pPr/>
              <a:t>13</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736" y="1884209"/>
            <a:ext cx="4175760" cy="102108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736" y="3292764"/>
            <a:ext cx="4175760" cy="88392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537" y="4539672"/>
            <a:ext cx="4175760" cy="88392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9772" y="4539672"/>
            <a:ext cx="4175760" cy="88392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537" y="6122555"/>
            <a:ext cx="4175760" cy="60960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9772" y="6122555"/>
            <a:ext cx="4175760" cy="609600"/>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29681" y="2111663"/>
            <a:ext cx="1432560" cy="1158240"/>
          </a:xfrm>
          <a:prstGeom prst="rect">
            <a:avLst/>
          </a:prstGeom>
        </p:spPr>
      </p:pic>
      <p:sp>
        <p:nvSpPr>
          <p:cNvPr id="18" name="Down Arrow 17"/>
          <p:cNvSpPr/>
          <p:nvPr/>
        </p:nvSpPr>
        <p:spPr bwMode="auto">
          <a:xfrm>
            <a:off x="4793673" y="3006436"/>
            <a:ext cx="304800" cy="249382"/>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endParaRPr kumimoji="0" lang="en-US" sz="1800" b="0" i="0" u="none" strike="noStrike" cap="none" normalizeH="0" baseline="0">
              <a:ln>
                <a:noFill/>
              </a:ln>
              <a:effectLst/>
              <a:latin typeface="Arial" charset="0"/>
              <a:ea typeface="ＭＳ Ｐゴシック" charset="0"/>
              <a:cs typeface="WenQuanYi Zen Hei" charset="0"/>
            </a:endParaRPr>
          </a:p>
        </p:txBody>
      </p:sp>
      <p:sp>
        <p:nvSpPr>
          <p:cNvPr id="19" name="Down Arrow 18"/>
          <p:cNvSpPr/>
          <p:nvPr/>
        </p:nvSpPr>
        <p:spPr bwMode="auto">
          <a:xfrm>
            <a:off x="2452255" y="5666509"/>
            <a:ext cx="304800" cy="249382"/>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endParaRPr kumimoji="0" lang="en-US" sz="1800" b="0" i="0" u="none" strike="noStrike" cap="none" normalizeH="0" baseline="0">
              <a:ln>
                <a:noFill/>
              </a:ln>
              <a:effectLst/>
              <a:latin typeface="Arial" charset="0"/>
              <a:ea typeface="ＭＳ Ｐゴシック" charset="0"/>
              <a:cs typeface="WenQuanYi Zen Hei" charset="0"/>
            </a:endParaRPr>
          </a:p>
        </p:txBody>
      </p:sp>
      <p:sp>
        <p:nvSpPr>
          <p:cNvPr id="20" name="Down Arrow 19"/>
          <p:cNvSpPr/>
          <p:nvPr/>
        </p:nvSpPr>
        <p:spPr bwMode="auto">
          <a:xfrm>
            <a:off x="7370619" y="5666509"/>
            <a:ext cx="304800" cy="249382"/>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endParaRPr kumimoji="0" lang="en-US" sz="1800" b="0" i="0" u="none" strike="noStrike" cap="none" normalizeH="0" baseline="0">
              <a:ln>
                <a:noFill/>
              </a:ln>
              <a:effectLst/>
              <a:latin typeface="Arial" charset="0"/>
              <a:ea typeface="ＭＳ Ｐゴシック" charset="0"/>
              <a:cs typeface="WenQuanYi Zen Hei" charset="0"/>
            </a:endParaRPr>
          </a:p>
        </p:txBody>
      </p:sp>
      <p:sp>
        <p:nvSpPr>
          <p:cNvPr id="21" name="Down Arrow 20"/>
          <p:cNvSpPr/>
          <p:nvPr/>
        </p:nvSpPr>
        <p:spPr bwMode="auto">
          <a:xfrm rot="2700000">
            <a:off x="3283528" y="4239491"/>
            <a:ext cx="304800" cy="249382"/>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endParaRPr kumimoji="0" lang="en-US" sz="1800" b="0" i="0" u="none" strike="noStrike" cap="none" normalizeH="0" baseline="0">
              <a:ln>
                <a:noFill/>
              </a:ln>
              <a:effectLst/>
              <a:latin typeface="Arial" charset="0"/>
              <a:ea typeface="ＭＳ Ｐゴシック" charset="0"/>
              <a:cs typeface="WenQuanYi Zen Hei" charset="0"/>
            </a:endParaRPr>
          </a:p>
        </p:txBody>
      </p:sp>
      <p:sp>
        <p:nvSpPr>
          <p:cNvPr id="22" name="Down Arrow 21"/>
          <p:cNvSpPr/>
          <p:nvPr/>
        </p:nvSpPr>
        <p:spPr bwMode="auto">
          <a:xfrm rot="-2700000">
            <a:off x="6497792" y="4239491"/>
            <a:ext cx="304800" cy="249382"/>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endParaRPr kumimoji="0" lang="en-US" sz="1800" b="0" i="0" u="none" strike="noStrike" cap="none" normalizeH="0" baseline="0">
              <a:ln>
                <a:noFill/>
              </a:ln>
              <a:effectLst/>
              <a:latin typeface="Arial" charset="0"/>
              <a:ea typeface="ＭＳ Ｐゴシック" charset="0"/>
              <a:cs typeface="WenQuanYi Zen Hei" charset="0"/>
            </a:endParaRPr>
          </a:p>
        </p:txBody>
      </p:sp>
      <p:sp>
        <p:nvSpPr>
          <p:cNvPr id="23" name="TextBox 22"/>
          <p:cNvSpPr txBox="1"/>
          <p:nvPr/>
        </p:nvSpPr>
        <p:spPr>
          <a:xfrm>
            <a:off x="1537854" y="6844145"/>
            <a:ext cx="2249334" cy="349968"/>
          </a:xfrm>
          <a:prstGeom prst="rect">
            <a:avLst/>
          </a:prstGeom>
          <a:noFill/>
        </p:spPr>
        <p:txBody>
          <a:bodyPr wrap="none" rtlCol="0">
            <a:spAutoFit/>
          </a:bodyPr>
          <a:lstStyle/>
          <a:p>
            <a:r>
              <a:rPr lang="en-US" smtClean="0"/>
              <a:t>Conventional blocks</a:t>
            </a:r>
            <a:endParaRPr lang="en-US"/>
          </a:p>
        </p:txBody>
      </p:sp>
      <p:sp>
        <p:nvSpPr>
          <p:cNvPr id="24" name="TextBox 23"/>
          <p:cNvSpPr txBox="1"/>
          <p:nvPr/>
        </p:nvSpPr>
        <p:spPr>
          <a:xfrm>
            <a:off x="7121236" y="6844145"/>
            <a:ext cx="646331" cy="349968"/>
          </a:xfrm>
          <a:prstGeom prst="rect">
            <a:avLst/>
          </a:prstGeom>
          <a:noFill/>
        </p:spPr>
        <p:txBody>
          <a:bodyPr wrap="none" rtlCol="0">
            <a:spAutoFit/>
          </a:bodyPr>
          <a:lstStyle/>
          <a:p>
            <a:r>
              <a:rPr lang="en-US" smtClean="0"/>
              <a:t>SAB</a:t>
            </a:r>
            <a:endParaRPr lang="en-US"/>
          </a:p>
        </p:txBody>
      </p:sp>
    </p:spTree>
    <p:extLst>
      <p:ext uri="{BB962C8B-B14F-4D97-AF65-F5344CB8AC3E}">
        <p14:creationId xmlns:p14="http://schemas.microsoft.com/office/powerpoint/2010/main" val="2023874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006DBC"/>
                </a:solidFill>
                <a:latin typeface="NimbusSanL" charset="0"/>
              </a:rPr>
              <a:t>SAB Optimization</a:t>
            </a:r>
            <a:endParaRPr lang="en-US" sz="3200">
              <a:solidFill>
                <a:srgbClr val="006DBC"/>
              </a:solidFill>
              <a:latin typeface="NimbusSanL" charset="0"/>
            </a:endParaRPr>
          </a:p>
        </p:txBody>
      </p:sp>
      <p:sp>
        <p:nvSpPr>
          <p:cNvPr id="3" name="Content Placeholder 2"/>
          <p:cNvSpPr>
            <a:spLocks noGrp="1"/>
          </p:cNvSpPr>
          <p:nvPr>
            <p:ph idx="1"/>
          </p:nvPr>
        </p:nvSpPr>
        <p:spPr>
          <a:xfrm>
            <a:off x="441325" y="1031875"/>
            <a:ext cx="9232900" cy="2182380"/>
          </a:xfrm>
        </p:spPr>
        <p:txBody>
          <a:bodyPr/>
          <a:lstStyle/>
          <a:p>
            <a:r>
              <a:rPr lang="en-US" sz="2400" kern="1200" dirty="0" smtClean="0">
                <a:solidFill>
                  <a:srgbClr val="006DBC"/>
                </a:solidFill>
                <a:latin typeface="NimbusSanL" charset="0"/>
              </a:rPr>
              <a:t>SAB redistribution to resolve conflicts</a:t>
            </a:r>
          </a:p>
          <a:p>
            <a:pPr marL="457200" indent="-457200">
              <a:buFont typeface="Arial" charset="0"/>
              <a:buChar char="•"/>
            </a:pPr>
            <a:r>
              <a:rPr lang="en-US" sz="1800" dirty="0" smtClean="0">
                <a:latin typeface="NimbusSanL" charset="0"/>
              </a:rPr>
              <a:t>A post optimization stage in existing physical design flow </a:t>
            </a:r>
          </a:p>
          <a:p>
            <a:pPr marL="457200" indent="-457200">
              <a:buFont typeface="Arial" charset="0"/>
              <a:buChar char="•"/>
            </a:pPr>
            <a:r>
              <a:rPr lang="en-US" sz="1800" dirty="0" smtClean="0">
                <a:latin typeface="NimbusSanL" charset="0"/>
              </a:rPr>
              <a:t>Simple </a:t>
            </a:r>
            <a:r>
              <a:rPr lang="en-US" sz="1800" dirty="0">
                <a:latin typeface="NimbusSanL" charset="0"/>
              </a:rPr>
              <a:t>rules </a:t>
            </a:r>
            <a:r>
              <a:rPr lang="en-US" sz="1800" dirty="0" err="1">
                <a:latin typeface="NimbusSanL" charset="0"/>
              </a:rPr>
              <a:t>v.s</a:t>
            </a:r>
            <a:r>
              <a:rPr lang="en-US" sz="1800" dirty="0">
                <a:latin typeface="NimbusSanL" charset="0"/>
              </a:rPr>
              <a:t>. complex rules</a:t>
            </a:r>
          </a:p>
          <a:p>
            <a:pPr marL="457200" indent="-457200">
              <a:buFont typeface="Arial" charset="0"/>
              <a:buChar char="•"/>
            </a:pPr>
            <a:endParaRPr lang="en-US" sz="2400" dirty="0">
              <a:solidFill>
                <a:srgbClr val="002060"/>
              </a:solidFill>
            </a:endParaRPr>
          </a:p>
          <a:p>
            <a:pPr marL="457200" indent="-457200">
              <a:buFont typeface="Arial" charset="0"/>
              <a:buChar char="•"/>
            </a:pPr>
            <a:endParaRPr lang="en-US" sz="2400" dirty="0" smtClean="0">
              <a:solidFill>
                <a:srgbClr val="002060"/>
              </a:solidFill>
            </a:endParaRPr>
          </a:p>
          <a:p>
            <a:pPr marL="457200" indent="-457200">
              <a:buFont typeface="Arial" charset="0"/>
              <a:buChar char="•"/>
            </a:pPr>
            <a:endParaRPr lang="en-US" sz="2400" dirty="0">
              <a:solidFill>
                <a:srgbClr val="002060"/>
              </a:solidFill>
            </a:endParaRPr>
          </a:p>
          <a:p>
            <a:pPr marL="457200" indent="-457200">
              <a:buFont typeface="Arial" charset="0"/>
              <a:buChar char="•"/>
            </a:pPr>
            <a:endParaRPr lang="en-US" sz="2400" dirty="0" smtClean="0">
              <a:solidFill>
                <a:srgbClr val="002060"/>
              </a:solidFill>
            </a:endParaRPr>
          </a:p>
          <a:p>
            <a:pPr marL="457200" indent="-457200">
              <a:buFont typeface="Arial" charset="0"/>
              <a:buChar char="•"/>
            </a:pPr>
            <a:endParaRPr lang="en-US" sz="2400" dirty="0">
              <a:solidFill>
                <a:srgbClr val="002060"/>
              </a:solidFill>
            </a:endParaRPr>
          </a:p>
          <a:p>
            <a:pPr marL="457200" indent="-457200">
              <a:buFont typeface="Arial" charset="0"/>
              <a:buChar char="•"/>
            </a:pPr>
            <a:endParaRPr lang="en-US" sz="2400" dirty="0" smtClean="0">
              <a:solidFill>
                <a:srgbClr val="002060"/>
              </a:solidFill>
            </a:endParaRPr>
          </a:p>
          <a:p>
            <a:pPr marL="457200" indent="-457200">
              <a:buFont typeface="Arial" charset="0"/>
              <a:buChar char="•"/>
            </a:pPr>
            <a:endParaRPr lang="en-US" sz="2400" dirty="0" smtClean="0">
              <a:solidFill>
                <a:srgbClr val="002060"/>
              </a:solidFill>
            </a:endParaRPr>
          </a:p>
          <a:p>
            <a:pPr marL="457200" indent="-457200">
              <a:buFont typeface="Arial" charset="0"/>
              <a:buChar char="•"/>
            </a:pPr>
            <a:r>
              <a:rPr lang="en-US" sz="1800" dirty="0">
                <a:latin typeface="NimbusSanL" charset="0"/>
              </a:rPr>
              <a:t>Simple rules results in 22x more final conflicts than complex rules </a:t>
            </a:r>
          </a:p>
          <a:p>
            <a:pPr marL="457200" indent="-457200">
              <a:buFont typeface="Arial" charset="0"/>
              <a:buChar char="•"/>
            </a:pPr>
            <a:r>
              <a:rPr lang="en-US" sz="1800" dirty="0">
                <a:latin typeface="NimbusSanL" charset="0"/>
              </a:rPr>
              <a:t> Relaxing lithography spacing results in 10% more final conflicts </a:t>
            </a:r>
          </a:p>
        </p:txBody>
      </p:sp>
      <p:sp>
        <p:nvSpPr>
          <p:cNvPr id="4" name="Slide Number Placeholder 3"/>
          <p:cNvSpPr>
            <a:spLocks noGrp="1"/>
          </p:cNvSpPr>
          <p:nvPr>
            <p:ph type="sldNum" idx="11"/>
          </p:nvPr>
        </p:nvSpPr>
        <p:spPr/>
        <p:txBody>
          <a:bodyPr/>
          <a:lstStyle/>
          <a:p>
            <a:fld id="{CFAB4279-0E4D-FE49-BB86-122ABE5917F4}" type="slidenum">
              <a:rPr lang="en-US" smtClean="0"/>
              <a:pPr/>
              <a:t>14</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064" y="3368960"/>
            <a:ext cx="1765300" cy="1803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155" y="3343560"/>
            <a:ext cx="3086100" cy="18288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4702" y="3407060"/>
            <a:ext cx="1803400" cy="1765300"/>
          </a:xfrm>
          <a:prstGeom prst="rect">
            <a:avLst/>
          </a:prstGeom>
        </p:spPr>
      </p:pic>
      <p:pic>
        <p:nvPicPr>
          <p:cNvPr id="12" name="Picture 11"/>
          <p:cNvPicPr>
            <a:picLocks noChangeAspect="1"/>
          </p:cNvPicPr>
          <p:nvPr/>
        </p:nvPicPr>
        <p:blipFill>
          <a:blip r:embed="rId6"/>
          <a:stretch>
            <a:fillRect/>
          </a:stretch>
        </p:blipFill>
        <p:spPr>
          <a:xfrm>
            <a:off x="1783339" y="2676670"/>
            <a:ext cx="6570951" cy="728932"/>
          </a:xfrm>
          <a:prstGeom prst="rect">
            <a:avLst/>
          </a:prstGeom>
        </p:spPr>
      </p:pic>
      <p:sp>
        <p:nvSpPr>
          <p:cNvPr id="13" name="TextBox 12"/>
          <p:cNvSpPr txBox="1"/>
          <p:nvPr/>
        </p:nvSpPr>
        <p:spPr>
          <a:xfrm>
            <a:off x="1177636" y="5292435"/>
            <a:ext cx="2608406" cy="607602"/>
          </a:xfrm>
          <a:prstGeom prst="rect">
            <a:avLst/>
          </a:prstGeom>
          <a:noFill/>
        </p:spPr>
        <p:txBody>
          <a:bodyPr wrap="none" rtlCol="0">
            <a:spAutoFit/>
          </a:bodyPr>
          <a:lstStyle/>
          <a:p>
            <a:r>
              <a:rPr lang="en-US" smtClean="0"/>
              <a:t>#</a:t>
            </a:r>
            <a:r>
              <a:rPr lang="en-US" err="1" smtClean="0"/>
              <a:t>icn</a:t>
            </a:r>
            <a:r>
              <a:rPr lang="en-US" smtClean="0"/>
              <a:t>: # of initial conflicts</a:t>
            </a:r>
          </a:p>
          <a:p>
            <a:r>
              <a:rPr lang="en-US" smtClean="0"/>
              <a:t>#</a:t>
            </a:r>
            <a:r>
              <a:rPr lang="en-US" err="1" smtClean="0"/>
              <a:t>cn</a:t>
            </a:r>
            <a:r>
              <a:rPr lang="en-US" smtClean="0"/>
              <a:t>:  # of final conflicts</a:t>
            </a:r>
            <a:endParaRPr lang="en-US"/>
          </a:p>
        </p:txBody>
      </p:sp>
      <p:sp>
        <p:nvSpPr>
          <p:cNvPr id="16" name="TextBox 15"/>
          <p:cNvSpPr txBox="1"/>
          <p:nvPr/>
        </p:nvSpPr>
        <p:spPr>
          <a:xfrm>
            <a:off x="4391890" y="5292435"/>
            <a:ext cx="2480166" cy="349968"/>
          </a:xfrm>
          <a:prstGeom prst="rect">
            <a:avLst/>
          </a:prstGeom>
          <a:noFill/>
        </p:spPr>
        <p:txBody>
          <a:bodyPr wrap="none" rtlCol="0">
            <a:spAutoFit/>
          </a:bodyPr>
          <a:lstStyle/>
          <a:p>
            <a:r>
              <a:rPr lang="en-US" err="1" smtClean="0"/>
              <a:t>ext</a:t>
            </a:r>
            <a:r>
              <a:rPr lang="en-US" smtClean="0"/>
              <a:t>: line end extension</a:t>
            </a:r>
          </a:p>
        </p:txBody>
      </p:sp>
      <p:sp>
        <p:nvSpPr>
          <p:cNvPr id="17" name="TextBox 16"/>
          <p:cNvSpPr txBox="1"/>
          <p:nvPr/>
        </p:nvSpPr>
        <p:spPr>
          <a:xfrm>
            <a:off x="6982690" y="5292435"/>
            <a:ext cx="2787943" cy="349968"/>
          </a:xfrm>
          <a:prstGeom prst="rect">
            <a:avLst/>
          </a:prstGeom>
          <a:noFill/>
        </p:spPr>
        <p:txBody>
          <a:bodyPr wrap="none" rtlCol="0">
            <a:spAutoFit/>
          </a:bodyPr>
          <a:lstStyle/>
          <a:p>
            <a:r>
              <a:rPr lang="en-US" err="1" smtClean="0"/>
              <a:t>bext</a:t>
            </a:r>
            <a:r>
              <a:rPr lang="en-US" smtClean="0"/>
              <a:t>: block end extension</a:t>
            </a:r>
          </a:p>
        </p:txBody>
      </p:sp>
    </p:spTree>
    <p:extLst>
      <p:ext uri="{BB962C8B-B14F-4D97-AF65-F5344CB8AC3E}">
        <p14:creationId xmlns:p14="http://schemas.microsoft.com/office/powerpoint/2010/main" val="101760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blinds(horizontal)">
                                      <p:cBhvr>
                                        <p:cTn id="17" dur="500"/>
                                        <p:tgtEl>
                                          <p:spTgt spid="3">
                                            <p:txEl>
                                              <p:pRg st="10" end="10"/>
                                            </p:txEl>
                                          </p:spTgt>
                                        </p:tgtEl>
                                      </p:cBhvr>
                                    </p:animEffect>
                                  </p:childTnLst>
                                </p:cTn>
                              </p:par>
                            </p:childTnLst>
                          </p:cTn>
                        </p:par>
                        <p:par>
                          <p:cTn id="18" fill="hold">
                            <p:stCondLst>
                              <p:cond delay="1000"/>
                            </p:stCondLst>
                            <p:childTnLst>
                              <p:par>
                                <p:cTn id="19" presetID="3" presetClass="entr" presetSubtype="10" fill="hold" nodeType="after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blinds(horizontal)">
                                      <p:cBhvr>
                                        <p:cTn id="21" dur="500"/>
                                        <p:tgtEl>
                                          <p:spTgt spid="3">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solidFill>
                  <a:srgbClr val="006DBC"/>
                </a:solidFill>
                <a:latin typeface="NimbusSanL" charset="0"/>
              </a:rPr>
              <a:t>Conventional Blocks </a:t>
            </a:r>
            <a:r>
              <a:rPr lang="en-US" sz="2800" err="1">
                <a:solidFill>
                  <a:srgbClr val="006DBC"/>
                </a:solidFill>
                <a:latin typeface="NimbusSanL" charset="0"/>
              </a:rPr>
              <a:t>v.s</a:t>
            </a:r>
            <a:r>
              <a:rPr lang="en-US" sz="2800">
                <a:solidFill>
                  <a:srgbClr val="006DBC"/>
                </a:solidFill>
                <a:latin typeface="NimbusSanL" charset="0"/>
              </a:rPr>
              <a:t>. Self-Aligned Blocks (SAB) </a:t>
            </a:r>
            <a:endParaRPr lang="en-US" sz="2800">
              <a:effectLst/>
            </a:endParaRPr>
          </a:p>
        </p:txBody>
      </p:sp>
      <p:sp>
        <p:nvSpPr>
          <p:cNvPr id="3" name="Content Placeholder 2"/>
          <p:cNvSpPr>
            <a:spLocks noGrp="1"/>
          </p:cNvSpPr>
          <p:nvPr>
            <p:ph idx="1"/>
          </p:nvPr>
        </p:nvSpPr>
        <p:spPr>
          <a:xfrm>
            <a:off x="441325" y="1031875"/>
            <a:ext cx="9232900" cy="880052"/>
          </a:xfrm>
        </p:spPr>
        <p:txBody>
          <a:bodyPr/>
          <a:lstStyle/>
          <a:p>
            <a:r>
              <a:rPr lang="en-US" sz="2400">
                <a:solidFill>
                  <a:srgbClr val="006DBC"/>
                </a:solidFill>
                <a:latin typeface="NimbusSanL" charset="0"/>
              </a:rPr>
              <a:t>Two approaches to obtain equivalent patterns </a:t>
            </a:r>
            <a:endParaRPr lang="en-US" sz="2400">
              <a:effectLst/>
            </a:endParaRPr>
          </a:p>
        </p:txBody>
      </p:sp>
      <p:sp>
        <p:nvSpPr>
          <p:cNvPr id="4" name="Slide Number Placeholder 3"/>
          <p:cNvSpPr>
            <a:spLocks noGrp="1"/>
          </p:cNvSpPr>
          <p:nvPr>
            <p:ph type="sldNum" idx="11"/>
          </p:nvPr>
        </p:nvSpPr>
        <p:spPr/>
        <p:txBody>
          <a:bodyPr/>
          <a:lstStyle/>
          <a:p>
            <a:fld id="{CFAB4279-0E4D-FE49-BB86-122ABE5917F4}" type="slidenum">
              <a:rPr lang="en-US" smtClean="0"/>
              <a:pPr/>
              <a:t>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877" y="1727414"/>
            <a:ext cx="2172912" cy="1771072"/>
          </a:xfrm>
          <a:prstGeom prst="rect">
            <a:avLst/>
          </a:prstGeom>
        </p:spPr>
      </p:pic>
      <p:sp>
        <p:nvSpPr>
          <p:cNvPr id="9" name="Content Placeholder 2"/>
          <p:cNvSpPr txBox="1">
            <a:spLocks/>
          </p:cNvSpPr>
          <p:nvPr/>
        </p:nvSpPr>
        <p:spPr bwMode="auto">
          <a:xfrm>
            <a:off x="455178" y="3996749"/>
            <a:ext cx="9232900" cy="58910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457200" rtl="0" fontAlgn="base">
              <a:lnSpc>
                <a:spcPct val="93000"/>
              </a:lnSpc>
              <a:spcBef>
                <a:spcPct val="0"/>
              </a:spcBef>
              <a:spcAft>
                <a:spcPts val="1563"/>
              </a:spcAft>
              <a:buClr>
                <a:srgbClr val="000000"/>
              </a:buClr>
              <a:buSzPct val="100000"/>
              <a:buFont typeface="Times New Roman" charset="0"/>
              <a:defRPr sz="3100">
                <a:solidFill>
                  <a:srgbClr val="000000"/>
                </a:solidFill>
                <a:latin typeface="+mn-lt"/>
                <a:ea typeface="+mn-ea"/>
                <a:cs typeface="+mn-cs"/>
              </a:defRPr>
            </a:lvl1pPr>
            <a:lvl2pPr marL="742950" indent="-285750" algn="l" defTabSz="457200" rtl="0" fontAlgn="base">
              <a:lnSpc>
                <a:spcPct val="93000"/>
              </a:lnSpc>
              <a:spcBef>
                <a:spcPct val="0"/>
              </a:spcBef>
              <a:spcAft>
                <a:spcPts val="1250"/>
              </a:spcAft>
              <a:buClr>
                <a:srgbClr val="000000"/>
              </a:buClr>
              <a:buSzPct val="100000"/>
              <a:buFont typeface="Times New Roman" charset="0"/>
              <a:defRPr sz="2200">
                <a:solidFill>
                  <a:srgbClr val="000000"/>
                </a:solidFill>
                <a:latin typeface="+mn-lt"/>
                <a:ea typeface="+mn-ea"/>
                <a:cs typeface="Arial" charset="0"/>
              </a:defRPr>
            </a:lvl2pPr>
            <a:lvl3pPr marL="1143000" indent="-228600" algn="l" defTabSz="457200" rtl="0" fontAlgn="base">
              <a:lnSpc>
                <a:spcPct val="93000"/>
              </a:lnSpc>
              <a:spcBef>
                <a:spcPct val="0"/>
              </a:spcBef>
              <a:spcAft>
                <a:spcPts val="938"/>
              </a:spcAft>
              <a:buClr>
                <a:srgbClr val="000000"/>
              </a:buClr>
              <a:buSzPct val="100000"/>
              <a:buFont typeface="Times New Roman" charset="0"/>
              <a:defRPr sz="2000">
                <a:solidFill>
                  <a:srgbClr val="000000"/>
                </a:solidFill>
                <a:latin typeface="+mn-lt"/>
                <a:ea typeface="+mn-ea"/>
                <a:cs typeface="Arial" charset="0"/>
              </a:defRPr>
            </a:lvl3pPr>
            <a:lvl4pPr marL="1600200" indent="-228600" algn="l" defTabSz="457200" rtl="0" fontAlgn="base">
              <a:lnSpc>
                <a:spcPct val="93000"/>
              </a:lnSpc>
              <a:spcBef>
                <a:spcPct val="0"/>
              </a:spcBef>
              <a:spcAft>
                <a:spcPts val="625"/>
              </a:spcAft>
              <a:buClr>
                <a:srgbClr val="000000"/>
              </a:buClr>
              <a:buSzPct val="100000"/>
              <a:buFont typeface="Times New Roman" charset="0"/>
              <a:defRPr>
                <a:solidFill>
                  <a:srgbClr val="000000"/>
                </a:solidFill>
                <a:latin typeface="+mn-lt"/>
                <a:ea typeface="+mn-ea"/>
                <a:cs typeface="Arial" charset="0"/>
              </a:defRPr>
            </a:lvl4pPr>
            <a:lvl5pPr marL="20574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5pPr>
            <a:lvl6pPr marL="25146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6pPr>
            <a:lvl7pPr marL="29718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7pPr>
            <a:lvl8pPr marL="34290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8pPr>
            <a:lvl9pPr marL="38862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9pPr>
          </a:lstStyle>
          <a:p>
            <a:r>
              <a:rPr lang="en-US" sz="2400">
                <a:solidFill>
                  <a:srgbClr val="006DBC"/>
                </a:solidFill>
                <a:latin typeface="NimbusSanL" charset="0"/>
              </a:rPr>
              <a:t>Process variation </a:t>
            </a:r>
            <a:endParaRPr lang="en-US" sz="2400">
              <a:effectLst/>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5190" y="4545232"/>
            <a:ext cx="1392878" cy="184381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6091" y="4868140"/>
            <a:ext cx="965200" cy="11938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0090" y="4868140"/>
            <a:ext cx="965200" cy="1193800"/>
          </a:xfrm>
          <a:prstGeom prst="rect">
            <a:avLst/>
          </a:prstGeom>
        </p:spPr>
      </p:pic>
      <p:sp>
        <p:nvSpPr>
          <p:cNvPr id="14" name="Content Placeholder 2"/>
          <p:cNvSpPr txBox="1">
            <a:spLocks/>
          </p:cNvSpPr>
          <p:nvPr/>
        </p:nvSpPr>
        <p:spPr bwMode="auto">
          <a:xfrm>
            <a:off x="469032" y="6961623"/>
            <a:ext cx="6555223" cy="353577"/>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457200" rtl="0" fontAlgn="base">
              <a:lnSpc>
                <a:spcPct val="93000"/>
              </a:lnSpc>
              <a:spcBef>
                <a:spcPct val="0"/>
              </a:spcBef>
              <a:spcAft>
                <a:spcPts val="1563"/>
              </a:spcAft>
              <a:buClr>
                <a:srgbClr val="000000"/>
              </a:buClr>
              <a:buSzPct val="100000"/>
              <a:buFont typeface="Times New Roman" charset="0"/>
              <a:defRPr sz="3100">
                <a:solidFill>
                  <a:srgbClr val="000000"/>
                </a:solidFill>
                <a:latin typeface="+mn-lt"/>
                <a:ea typeface="+mn-ea"/>
                <a:cs typeface="+mn-cs"/>
              </a:defRPr>
            </a:lvl1pPr>
            <a:lvl2pPr marL="742950" indent="-285750" algn="l" defTabSz="457200" rtl="0" fontAlgn="base">
              <a:lnSpc>
                <a:spcPct val="93000"/>
              </a:lnSpc>
              <a:spcBef>
                <a:spcPct val="0"/>
              </a:spcBef>
              <a:spcAft>
                <a:spcPts val="1250"/>
              </a:spcAft>
              <a:buClr>
                <a:srgbClr val="000000"/>
              </a:buClr>
              <a:buSzPct val="100000"/>
              <a:buFont typeface="Times New Roman" charset="0"/>
              <a:defRPr sz="2200">
                <a:solidFill>
                  <a:srgbClr val="000000"/>
                </a:solidFill>
                <a:latin typeface="+mn-lt"/>
                <a:ea typeface="+mn-ea"/>
                <a:cs typeface="Arial" charset="0"/>
              </a:defRPr>
            </a:lvl2pPr>
            <a:lvl3pPr marL="1143000" indent="-228600" algn="l" defTabSz="457200" rtl="0" fontAlgn="base">
              <a:lnSpc>
                <a:spcPct val="93000"/>
              </a:lnSpc>
              <a:spcBef>
                <a:spcPct val="0"/>
              </a:spcBef>
              <a:spcAft>
                <a:spcPts val="938"/>
              </a:spcAft>
              <a:buClr>
                <a:srgbClr val="000000"/>
              </a:buClr>
              <a:buSzPct val="100000"/>
              <a:buFont typeface="Times New Roman" charset="0"/>
              <a:defRPr sz="2000">
                <a:solidFill>
                  <a:srgbClr val="000000"/>
                </a:solidFill>
                <a:latin typeface="+mn-lt"/>
                <a:ea typeface="+mn-ea"/>
                <a:cs typeface="Arial" charset="0"/>
              </a:defRPr>
            </a:lvl3pPr>
            <a:lvl4pPr marL="1600200" indent="-228600" algn="l" defTabSz="457200" rtl="0" fontAlgn="base">
              <a:lnSpc>
                <a:spcPct val="93000"/>
              </a:lnSpc>
              <a:spcBef>
                <a:spcPct val="0"/>
              </a:spcBef>
              <a:spcAft>
                <a:spcPts val="625"/>
              </a:spcAft>
              <a:buClr>
                <a:srgbClr val="000000"/>
              </a:buClr>
              <a:buSzPct val="100000"/>
              <a:buFont typeface="Times New Roman" charset="0"/>
              <a:defRPr>
                <a:solidFill>
                  <a:srgbClr val="000000"/>
                </a:solidFill>
                <a:latin typeface="+mn-lt"/>
                <a:ea typeface="+mn-ea"/>
                <a:cs typeface="Arial" charset="0"/>
              </a:defRPr>
            </a:lvl4pPr>
            <a:lvl5pPr marL="20574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5pPr>
            <a:lvl6pPr marL="25146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6pPr>
            <a:lvl7pPr marL="29718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7pPr>
            <a:lvl8pPr marL="34290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8pPr>
            <a:lvl9pPr marL="3886200" indent="-228600" algn="l" defTabSz="457200" rtl="0" fontAlgn="base">
              <a:lnSpc>
                <a:spcPct val="93000"/>
              </a:lnSpc>
              <a:spcBef>
                <a:spcPct val="0"/>
              </a:spcBef>
              <a:spcAft>
                <a:spcPts val="313"/>
              </a:spcAft>
              <a:buClr>
                <a:srgbClr val="000000"/>
              </a:buClr>
              <a:buSzPct val="100000"/>
              <a:buFont typeface="Times New Roman" charset="0"/>
              <a:defRPr sz="2200">
                <a:solidFill>
                  <a:srgbClr val="000000"/>
                </a:solidFill>
                <a:latin typeface="+mn-lt"/>
                <a:ea typeface="+mn-ea"/>
                <a:cs typeface="Arial" charset="0"/>
              </a:defRPr>
            </a:lvl9pPr>
          </a:lstStyle>
          <a:p>
            <a:pPr>
              <a:spcAft>
                <a:spcPct val="0"/>
              </a:spcAft>
            </a:pPr>
            <a:r>
              <a:rPr lang="en-US" sz="1800">
                <a:solidFill>
                  <a:schemeClr val="tx1"/>
                </a:solidFill>
                <a:latin typeface="NimbusSanL" charset="0"/>
                <a:ea typeface="ＭＳ Ｐゴシック" charset="0"/>
                <a:cs typeface="WenQuanYi Zen Hei" charset="0"/>
              </a:rPr>
              <a:t>EPE margin: margin to tolerate edge placement error </a:t>
            </a:r>
          </a:p>
        </p:txBody>
      </p:sp>
      <mc:AlternateContent xmlns:mc="http://schemas.openxmlformats.org/markup-compatibility/2006">
        <mc:Choice xmlns:a14="http://schemas.microsoft.com/office/drawing/2010/main" Requires="a14">
          <p:sp>
            <p:nvSpPr>
              <p:cNvPr id="15" name="TextBox 14"/>
              <p:cNvSpPr txBox="1"/>
              <p:nvPr/>
            </p:nvSpPr>
            <p:spPr>
              <a:xfrm>
                <a:off x="3976255" y="6431195"/>
                <a:ext cx="2065822" cy="462884"/>
              </a:xfrm>
              <a:prstGeom prst="rect">
                <a:avLst/>
              </a:prstGeom>
              <a:noFill/>
            </p:spPr>
            <p:txBody>
              <a:bodyPr wrap="none" rtlCol="0">
                <a:spAutoFit/>
              </a:bodyPr>
              <a:lstStyle/>
              <a:p>
                <a:r>
                  <a:rPr lang="en-US" b="0" smtClean="0"/>
                  <a:t>EPE margin </a:t>
                </a:r>
                <a14:m>
                  <m:oMath xmlns:m="http://schemas.openxmlformats.org/officeDocument/2006/math">
                    <m:r>
                      <a:rPr lang="en-US" b="0" i="1" smtClean="0">
                        <a:latin typeface="Cambria Math" charset="0"/>
                      </a:rPr>
                      <m:t>=</m:t>
                    </m:r>
                    <m:f>
                      <m:fPr>
                        <m:ctrlPr>
                          <a:rPr lang="mr-IN" i="1" smtClean="0">
                            <a:latin typeface="Cambria Math" charset="0"/>
                          </a:rPr>
                        </m:ctrlPr>
                      </m:fPr>
                      <m:num>
                        <m:r>
                          <a:rPr lang="en-US" b="0" i="1" smtClean="0">
                            <a:latin typeface="Cambria Math" charset="0"/>
                          </a:rPr>
                          <m:t>1</m:t>
                        </m:r>
                      </m:num>
                      <m:den>
                        <m:r>
                          <a:rPr lang="en-US" b="0" i="1" smtClean="0">
                            <a:latin typeface="Cambria Math" charset="0"/>
                          </a:rPr>
                          <m:t>4</m:t>
                        </m:r>
                      </m:den>
                    </m:f>
                    <m:r>
                      <a:rPr lang="en-US" b="0" i="1" smtClean="0">
                        <a:latin typeface="Cambria Math" charset="0"/>
                      </a:rPr>
                      <m:t>𝑃</m:t>
                    </m:r>
                  </m:oMath>
                </a14:m>
                <a:endParaRPr lang="en-US">
                  <a:effectLst/>
                </a:endParaRPr>
              </a:p>
            </p:txBody>
          </p:sp>
        </mc:Choice>
        <mc:Fallback>
          <p:sp>
            <p:nvSpPr>
              <p:cNvPr id="15" name="TextBox 14"/>
              <p:cNvSpPr txBox="1">
                <a:spLocks noRot="1" noChangeAspect="1" noMove="1" noResize="1" noEditPoints="1" noAdjustHandles="1" noChangeArrowheads="1" noChangeShapeType="1" noTextEdit="1"/>
              </p:cNvSpPr>
              <p:nvPr/>
            </p:nvSpPr>
            <p:spPr>
              <a:xfrm>
                <a:off x="3976255" y="6431195"/>
                <a:ext cx="2065822" cy="462884"/>
              </a:xfrm>
              <a:prstGeom prst="rect">
                <a:avLst/>
              </a:prstGeom>
              <a:blipFill rotWithShape="0">
                <a:blip r:embed="rId7"/>
                <a:stretch>
                  <a:fillRect l="-2360" t="-1316" b="-6579"/>
                </a:stretch>
              </a:blipFill>
            </p:spPr>
            <p:txBody>
              <a:bodyPr/>
              <a:lstStyle/>
              <a:p>
                <a:r>
                  <a:rPr lang="en-US">
                    <a:noFill/>
                  </a:rPr>
                  <a:t> </a:t>
                </a:r>
              </a:p>
            </p:txBody>
          </p:sp>
        </mc:Fallback>
      </mc:AlternateContent>
      <p:sp>
        <p:nvSpPr>
          <p:cNvPr id="8" name="TextBox 7"/>
          <p:cNvSpPr txBox="1"/>
          <p:nvPr/>
        </p:nvSpPr>
        <p:spPr>
          <a:xfrm>
            <a:off x="1537857" y="3567541"/>
            <a:ext cx="2313454" cy="349968"/>
          </a:xfrm>
          <a:prstGeom prst="rect">
            <a:avLst/>
          </a:prstGeom>
          <a:noFill/>
        </p:spPr>
        <p:txBody>
          <a:bodyPr wrap="none" rtlCol="0">
            <a:spAutoFit/>
          </a:bodyPr>
          <a:lstStyle/>
          <a:p>
            <a:r>
              <a:rPr lang="en-US">
                <a:latin typeface="NimbusSanL" charset="0"/>
              </a:rPr>
              <a:t>Conventional blocks </a:t>
            </a:r>
            <a:endParaRPr lang="en-US">
              <a:effectLst/>
            </a:endParaRPr>
          </a:p>
        </p:txBody>
      </p:sp>
      <p:pic>
        <p:nvPicPr>
          <p:cNvPr id="18" name="Picture 17"/>
          <p:cNvPicPr>
            <a:picLocks noChangeAspect="1"/>
          </p:cNvPicPr>
          <p:nvPr/>
        </p:nvPicPr>
        <p:blipFill>
          <a:blip r:embed="rId8"/>
          <a:stretch>
            <a:fillRect/>
          </a:stretch>
        </p:blipFill>
        <p:spPr>
          <a:xfrm>
            <a:off x="7384040" y="1721283"/>
            <a:ext cx="2187956" cy="1783334"/>
          </a:xfrm>
          <a:prstGeom prst="rect">
            <a:avLst/>
          </a:prstGeom>
        </p:spPr>
      </p:pic>
      <p:pic>
        <p:nvPicPr>
          <p:cNvPr id="19" name="Picture 18"/>
          <p:cNvPicPr>
            <a:picLocks noChangeAspect="1"/>
          </p:cNvPicPr>
          <p:nvPr/>
        </p:nvPicPr>
        <p:blipFill>
          <a:blip r:embed="rId9"/>
          <a:stretch>
            <a:fillRect/>
          </a:stretch>
        </p:blipFill>
        <p:spPr>
          <a:xfrm>
            <a:off x="4710112" y="1721283"/>
            <a:ext cx="2187956" cy="1783334"/>
          </a:xfrm>
          <a:prstGeom prst="rect">
            <a:avLst/>
          </a:prstGeom>
        </p:spPr>
      </p:pic>
      <p:sp>
        <p:nvSpPr>
          <p:cNvPr id="20" name="TextBox 19"/>
          <p:cNvSpPr txBox="1"/>
          <p:nvPr/>
        </p:nvSpPr>
        <p:spPr>
          <a:xfrm>
            <a:off x="5375567" y="3567541"/>
            <a:ext cx="3672800" cy="349968"/>
          </a:xfrm>
          <a:prstGeom prst="rect">
            <a:avLst/>
          </a:prstGeom>
          <a:noFill/>
        </p:spPr>
        <p:txBody>
          <a:bodyPr wrap="none" rtlCol="0">
            <a:spAutoFit/>
          </a:bodyPr>
          <a:lstStyle/>
          <a:p>
            <a:r>
              <a:rPr lang="en-US">
                <a:latin typeface="NimbusSanL" charset="0"/>
              </a:rPr>
              <a:t>SAB enabled by selective etching </a:t>
            </a:r>
            <a:endParaRPr lang="en-US">
              <a:effectLst/>
            </a:endParaRPr>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56812" y="4106524"/>
            <a:ext cx="2023952" cy="2282518"/>
          </a:xfrm>
          <a:prstGeom prst="rect">
            <a:avLst/>
          </a:prstGeom>
        </p:spPr>
      </p:pic>
      <mc:AlternateContent xmlns:mc="http://schemas.openxmlformats.org/markup-compatibility/2006">
        <mc:Choice xmlns:a14="http://schemas.microsoft.com/office/drawing/2010/main" Requires="a14">
          <p:sp>
            <p:nvSpPr>
              <p:cNvPr id="22" name="TextBox 21"/>
              <p:cNvSpPr txBox="1"/>
              <p:nvPr/>
            </p:nvSpPr>
            <p:spPr>
              <a:xfrm>
                <a:off x="6608619" y="6414652"/>
                <a:ext cx="2059410" cy="479427"/>
              </a:xfrm>
              <a:prstGeom prst="rect">
                <a:avLst/>
              </a:prstGeom>
              <a:noFill/>
            </p:spPr>
            <p:txBody>
              <a:bodyPr wrap="none" rtlCol="0">
                <a:spAutoFit/>
              </a:bodyPr>
              <a:lstStyle/>
              <a:p>
                <a:r>
                  <a:rPr lang="en-US" b="0" smtClean="0"/>
                  <a:t>EPE margin </a:t>
                </a:r>
                <a14:m>
                  <m:oMath xmlns:m="http://schemas.openxmlformats.org/officeDocument/2006/math">
                    <m:r>
                      <a:rPr lang="en-US" b="0" i="1" smtClean="0">
                        <a:latin typeface="Cambria Math" charset="0"/>
                      </a:rPr>
                      <m:t>=</m:t>
                    </m:r>
                    <m:f>
                      <m:fPr>
                        <m:ctrlPr>
                          <a:rPr lang="mr-IN" i="1" smtClean="0">
                            <a:latin typeface="Cambria Math" charset="0"/>
                          </a:rPr>
                        </m:ctrlPr>
                      </m:fPr>
                      <m:num>
                        <m:r>
                          <a:rPr lang="en-US" b="0" i="1" smtClean="0">
                            <a:latin typeface="Cambria Math" charset="0"/>
                          </a:rPr>
                          <m:t>3</m:t>
                        </m:r>
                      </m:num>
                      <m:den>
                        <m:r>
                          <a:rPr lang="en-US" b="0" i="1" smtClean="0">
                            <a:latin typeface="Cambria Math" charset="0"/>
                          </a:rPr>
                          <m:t>4</m:t>
                        </m:r>
                      </m:den>
                    </m:f>
                    <m:r>
                      <a:rPr lang="en-US" b="0" i="1" smtClean="0">
                        <a:latin typeface="Cambria Math" charset="0"/>
                      </a:rPr>
                      <m:t>𝑃</m:t>
                    </m:r>
                  </m:oMath>
                </a14:m>
                <a:endParaRPr lang="en-US">
                  <a:effectLst/>
                </a:endParaRPr>
              </a:p>
            </p:txBody>
          </p:sp>
        </mc:Choice>
        <mc:Fallback>
          <p:sp>
            <p:nvSpPr>
              <p:cNvPr id="22" name="TextBox 21"/>
              <p:cNvSpPr txBox="1">
                <a:spLocks noRot="1" noChangeAspect="1" noMove="1" noResize="1" noEditPoints="1" noAdjustHandles="1" noChangeArrowheads="1" noChangeShapeType="1" noTextEdit="1"/>
              </p:cNvSpPr>
              <p:nvPr/>
            </p:nvSpPr>
            <p:spPr>
              <a:xfrm>
                <a:off x="6608619" y="6414652"/>
                <a:ext cx="2059410" cy="479427"/>
              </a:xfrm>
              <a:prstGeom prst="rect">
                <a:avLst/>
              </a:prstGeom>
              <a:blipFill rotWithShape="0">
                <a:blip r:embed="rId11"/>
                <a:stretch>
                  <a:fillRect l="-2367" b="-2532"/>
                </a:stretch>
              </a:blipFill>
            </p:spPr>
            <p:txBody>
              <a:bodyPr/>
              <a:lstStyle/>
              <a:p>
                <a:r>
                  <a:rPr lang="en-US">
                    <a:noFill/>
                  </a:rPr>
                  <a:t> </a:t>
                </a:r>
              </a:p>
            </p:txBody>
          </p:sp>
        </mc:Fallback>
      </mc:AlternateContent>
    </p:spTree>
    <p:extLst>
      <p:ext uri="{BB962C8B-B14F-4D97-AF65-F5344CB8AC3E}">
        <p14:creationId xmlns:p14="http://schemas.microsoft.com/office/powerpoint/2010/main" val="34460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solidFill>
                  <a:srgbClr val="006DBC"/>
                </a:solidFill>
                <a:latin typeface="NimbusSanL" charset="0"/>
              </a:rPr>
              <a:t>Problem Formulation </a:t>
            </a:r>
            <a:endParaRPr lang="en-US" sz="2800">
              <a:effectLst/>
            </a:endParaRPr>
          </a:p>
        </p:txBody>
      </p:sp>
      <p:sp>
        <p:nvSpPr>
          <p:cNvPr id="3" name="Content Placeholder 2"/>
          <p:cNvSpPr>
            <a:spLocks noGrp="1"/>
          </p:cNvSpPr>
          <p:nvPr>
            <p:ph idx="1"/>
          </p:nvPr>
        </p:nvSpPr>
        <p:spPr>
          <a:xfrm>
            <a:off x="441325" y="1031875"/>
            <a:ext cx="9232900" cy="880052"/>
          </a:xfrm>
        </p:spPr>
        <p:txBody>
          <a:bodyPr/>
          <a:lstStyle/>
          <a:p>
            <a:r>
              <a:rPr lang="en-US" sz="2400" b="1">
                <a:solidFill>
                  <a:srgbClr val="006DBC"/>
                </a:solidFill>
                <a:latin typeface="NimbusSanL" charset="0"/>
              </a:rPr>
              <a:t>How large is the </a:t>
            </a:r>
            <a:r>
              <a:rPr lang="en-US" sz="2400" b="1">
                <a:solidFill>
                  <a:srgbClr val="F26811"/>
                </a:solidFill>
                <a:latin typeface="NimbusSanL" charset="0"/>
              </a:rPr>
              <a:t>design space </a:t>
            </a:r>
            <a:r>
              <a:rPr lang="en-US" sz="2400" b="1">
                <a:solidFill>
                  <a:srgbClr val="006DBC"/>
                </a:solidFill>
                <a:latin typeface="NimbusSanL" charset="0"/>
              </a:rPr>
              <a:t>for SAB? </a:t>
            </a:r>
            <a:endParaRPr lang="en-US" sz="2400" b="1" smtClean="0">
              <a:solidFill>
                <a:srgbClr val="006DBC"/>
              </a:solidFill>
              <a:latin typeface="NimbusSanL" charset="0"/>
            </a:endParaRPr>
          </a:p>
          <a:p>
            <a:r>
              <a:rPr lang="en-US" sz="2400" b="1" smtClean="0">
                <a:solidFill>
                  <a:srgbClr val="006DBC"/>
                </a:solidFill>
                <a:latin typeface="NimbusSanL" charset="0"/>
              </a:rPr>
              <a:t>How </a:t>
            </a:r>
            <a:r>
              <a:rPr lang="en-US" sz="2400" b="1">
                <a:solidFill>
                  <a:srgbClr val="006DBC"/>
                </a:solidFill>
                <a:latin typeface="NimbusSanL" charset="0"/>
              </a:rPr>
              <a:t>to enable </a:t>
            </a:r>
            <a:r>
              <a:rPr lang="en-US" sz="2400" b="1">
                <a:solidFill>
                  <a:srgbClr val="F26811"/>
                </a:solidFill>
                <a:latin typeface="NimbusSanL" charset="0"/>
              </a:rPr>
              <a:t>fast design closure </a:t>
            </a:r>
            <a:r>
              <a:rPr lang="en-US" sz="2400" b="1">
                <a:solidFill>
                  <a:srgbClr val="006DBC"/>
                </a:solidFill>
                <a:latin typeface="NimbusSanL" charset="0"/>
              </a:rPr>
              <a:t>for SAB? </a:t>
            </a:r>
            <a:endParaRPr lang="en-US" sz="2400">
              <a:effectLst/>
            </a:endParaRPr>
          </a:p>
        </p:txBody>
      </p:sp>
      <p:sp>
        <p:nvSpPr>
          <p:cNvPr id="4" name="Slide Number Placeholder 3"/>
          <p:cNvSpPr>
            <a:spLocks noGrp="1"/>
          </p:cNvSpPr>
          <p:nvPr>
            <p:ph type="sldNum" idx="11"/>
          </p:nvPr>
        </p:nvSpPr>
        <p:spPr/>
        <p:txBody>
          <a:bodyPr/>
          <a:lstStyle/>
          <a:p>
            <a:fld id="{CFAB4279-0E4D-FE49-BB86-122ABE5917F4}" type="slidenum">
              <a:rPr lang="en-US" smtClean="0"/>
              <a:pPr/>
              <a:t>3</a:t>
            </a:fld>
            <a:endParaRPr lang="en-US"/>
          </a:p>
        </p:txBody>
      </p:sp>
      <p:sp>
        <p:nvSpPr>
          <p:cNvPr id="5" name="TextBox 4"/>
          <p:cNvSpPr txBox="1"/>
          <p:nvPr/>
        </p:nvSpPr>
        <p:spPr>
          <a:xfrm>
            <a:off x="568038" y="2757055"/>
            <a:ext cx="8922326" cy="4203074"/>
          </a:xfrm>
          <a:prstGeom prst="rect">
            <a:avLst/>
          </a:prstGeom>
          <a:noFill/>
        </p:spPr>
        <p:txBody>
          <a:bodyPr wrap="square" rtlCol="0">
            <a:spAutoFit/>
          </a:bodyPr>
          <a:lstStyle/>
          <a:p>
            <a:r>
              <a:rPr lang="en-US" sz="2400" smtClean="0">
                <a:solidFill>
                  <a:srgbClr val="0070C0"/>
                </a:solidFill>
              </a:rPr>
              <a:t>Design rule exploration </a:t>
            </a:r>
          </a:p>
          <a:p>
            <a:pPr marL="285750" indent="-285750">
              <a:lnSpc>
                <a:spcPct val="150000"/>
              </a:lnSpc>
              <a:buFont typeface="Arial" charset="0"/>
              <a:buChar char="•"/>
            </a:pPr>
            <a:r>
              <a:rPr lang="en-US" smtClean="0"/>
              <a:t>Given lithography options of SAB and technology definitions</a:t>
            </a:r>
          </a:p>
          <a:p>
            <a:pPr marL="285750" indent="-285750">
              <a:lnSpc>
                <a:spcPct val="150000"/>
              </a:lnSpc>
              <a:buFont typeface="Arial" charset="0"/>
              <a:buChar char="•"/>
            </a:pPr>
            <a:r>
              <a:rPr lang="en-US" smtClean="0"/>
              <a:t>e.g., pitches and lithography spacing for blocks </a:t>
            </a:r>
          </a:p>
          <a:p>
            <a:pPr marL="285750" indent="-285750">
              <a:lnSpc>
                <a:spcPct val="150000"/>
              </a:lnSpc>
              <a:buFont typeface="Arial" charset="0"/>
              <a:buChar char="•"/>
            </a:pPr>
            <a:r>
              <a:rPr lang="en-US" smtClean="0"/>
              <a:t>Define design rules with maximu</a:t>
            </a:r>
            <a:r>
              <a:rPr lang="en-US" smtClean="0"/>
              <a:t>m </a:t>
            </a:r>
            <a:r>
              <a:rPr lang="en-US" smtClean="0"/>
              <a:t>solution space for design closure </a:t>
            </a:r>
          </a:p>
          <a:p>
            <a:endParaRPr lang="en-US" smtClean="0"/>
          </a:p>
          <a:p>
            <a:endParaRPr lang="en-US"/>
          </a:p>
          <a:p>
            <a:r>
              <a:rPr lang="en-US" sz="2400" smtClean="0">
                <a:solidFill>
                  <a:srgbClr val="0070C0"/>
                </a:solidFill>
              </a:rPr>
              <a:t>SAB mask optimization</a:t>
            </a:r>
          </a:p>
          <a:p>
            <a:pPr marL="285750" indent="-285750">
              <a:lnSpc>
                <a:spcPct val="150000"/>
              </a:lnSpc>
              <a:buFont typeface="Arial" charset="0"/>
              <a:buChar char="•"/>
            </a:pPr>
            <a:r>
              <a:rPr lang="en-US"/>
              <a:t>Given a set of design rules and designs </a:t>
            </a:r>
          </a:p>
          <a:p>
            <a:pPr marL="285750" indent="-285750">
              <a:lnSpc>
                <a:spcPct val="150000"/>
              </a:lnSpc>
              <a:buFont typeface="Arial" charset="0"/>
              <a:buChar char="•"/>
            </a:pPr>
            <a:r>
              <a:rPr lang="en-US" smtClean="0"/>
              <a:t>Optimize </a:t>
            </a:r>
            <a:r>
              <a:rPr lang="en-US"/>
              <a:t>blocks by redistribution to remove design rule violations </a:t>
            </a:r>
          </a:p>
          <a:p>
            <a:pPr marL="285750" indent="-285750">
              <a:lnSpc>
                <a:spcPct val="150000"/>
              </a:lnSpc>
              <a:buFont typeface="Arial" charset="0"/>
              <a:buChar char="•"/>
            </a:pPr>
            <a:r>
              <a:rPr lang="en-US" smtClean="0"/>
              <a:t>Perform </a:t>
            </a:r>
            <a:r>
              <a:rPr lang="en-US"/>
              <a:t>layout decomposition of blocks </a:t>
            </a:r>
          </a:p>
          <a:p>
            <a:pPr marL="285750" indent="-285750">
              <a:lnSpc>
                <a:spcPct val="150000"/>
              </a:lnSpc>
              <a:buFont typeface="Arial" charset="0"/>
              <a:buChar char="•"/>
            </a:pPr>
            <a:r>
              <a:rPr lang="en-US" smtClean="0"/>
              <a:t>Minimize </a:t>
            </a:r>
            <a:r>
              <a:rPr lang="en-US"/>
              <a:t>cost of redistribution, such as total line end </a:t>
            </a:r>
            <a:r>
              <a:rPr lang="en-US" smtClean="0"/>
              <a:t>extension</a:t>
            </a:r>
            <a:endParaRPr lang="en-US"/>
          </a:p>
        </p:txBody>
      </p:sp>
    </p:spTree>
    <p:extLst>
      <p:ext uri="{BB962C8B-B14F-4D97-AF65-F5344CB8AC3E}">
        <p14:creationId xmlns:p14="http://schemas.microsoft.com/office/powerpoint/2010/main" val="1411262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006DBC"/>
                </a:solidFill>
                <a:latin typeface="NimbusSanL" charset="0"/>
              </a:rPr>
              <a:t>Patterns That Cause Conflicts </a:t>
            </a:r>
            <a:endParaRPr lang="en-US" sz="3200">
              <a:effectLst/>
            </a:endParaRPr>
          </a:p>
        </p:txBody>
      </p:sp>
      <p:sp>
        <p:nvSpPr>
          <p:cNvPr id="3" name="Content Placeholder 2"/>
          <p:cNvSpPr>
            <a:spLocks noGrp="1"/>
          </p:cNvSpPr>
          <p:nvPr>
            <p:ph idx="1"/>
          </p:nvPr>
        </p:nvSpPr>
        <p:spPr>
          <a:xfrm>
            <a:off x="441325" y="1031875"/>
            <a:ext cx="9232900" cy="880052"/>
          </a:xfrm>
        </p:spPr>
        <p:txBody>
          <a:bodyPr/>
          <a:lstStyle/>
          <a:p>
            <a:r>
              <a:rPr lang="en-US" sz="2400" dirty="0">
                <a:solidFill>
                  <a:srgbClr val="006DBC"/>
                </a:solidFill>
                <a:latin typeface="NimbusSanL" charset="0"/>
              </a:rPr>
              <a:t>4 types of patterns that may result in conflicts </a:t>
            </a:r>
            <a:endParaRPr lang="en-US" sz="2400" dirty="0"/>
          </a:p>
          <a:p>
            <a:pPr marL="457200" indent="-457200">
              <a:buFont typeface="Arial" charset="0"/>
              <a:buChar char="•"/>
            </a:pPr>
            <a:r>
              <a:rPr lang="en-US" sz="1800" dirty="0">
                <a:latin typeface="NimbusSanL" charset="0"/>
              </a:rPr>
              <a:t>Spacing rules </a:t>
            </a:r>
            <a:endParaRPr lang="en-US" sz="1800" dirty="0"/>
          </a:p>
          <a:p>
            <a:endParaRPr lang="en-US" dirty="0" smtClean="0"/>
          </a:p>
        </p:txBody>
      </p:sp>
      <p:sp>
        <p:nvSpPr>
          <p:cNvPr id="4" name="Slide Number Placeholder 3"/>
          <p:cNvSpPr>
            <a:spLocks noGrp="1"/>
          </p:cNvSpPr>
          <p:nvPr>
            <p:ph type="sldNum" idx="11"/>
          </p:nvPr>
        </p:nvSpPr>
        <p:spPr/>
        <p:txBody>
          <a:bodyPr/>
          <a:lstStyle/>
          <a:p>
            <a:fld id="{CFAB4279-0E4D-FE49-BB86-122ABE5917F4}" type="slidenum">
              <a:rPr lang="en-US" smtClean="0"/>
              <a:pPr/>
              <a:t>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137" y="2998644"/>
            <a:ext cx="1892387" cy="189238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1026" y="2177849"/>
            <a:ext cx="1892387" cy="271318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973" y="3021443"/>
            <a:ext cx="1892388" cy="186958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2009" y="2177849"/>
            <a:ext cx="1892387" cy="2713182"/>
          </a:xfrm>
          <a:prstGeom prst="rect">
            <a:avLst/>
          </a:prstGeom>
        </p:spPr>
      </p:pic>
      <p:sp>
        <p:nvSpPr>
          <p:cNvPr id="10" name="TextBox 9"/>
          <p:cNvSpPr txBox="1"/>
          <p:nvPr/>
        </p:nvSpPr>
        <p:spPr>
          <a:xfrm>
            <a:off x="1316182" y="5140034"/>
            <a:ext cx="954107" cy="349968"/>
          </a:xfrm>
          <a:prstGeom prst="rect">
            <a:avLst/>
          </a:prstGeom>
          <a:noFill/>
        </p:spPr>
        <p:txBody>
          <a:bodyPr wrap="none" rtlCol="0">
            <a:spAutoFit/>
          </a:bodyPr>
          <a:lstStyle/>
          <a:p>
            <a:r>
              <a:rPr lang="en-US" smtClean="0"/>
              <a:t>Parallel</a:t>
            </a:r>
            <a:endParaRPr lang="en-US"/>
          </a:p>
        </p:txBody>
      </p:sp>
      <p:sp>
        <p:nvSpPr>
          <p:cNvPr id="11" name="TextBox 10"/>
          <p:cNvSpPr txBox="1"/>
          <p:nvPr/>
        </p:nvSpPr>
        <p:spPr>
          <a:xfrm>
            <a:off x="3505201" y="5140034"/>
            <a:ext cx="1031051" cy="349968"/>
          </a:xfrm>
          <a:prstGeom prst="rect">
            <a:avLst/>
          </a:prstGeom>
          <a:noFill/>
        </p:spPr>
        <p:txBody>
          <a:bodyPr wrap="none" rtlCol="0">
            <a:spAutoFit/>
          </a:bodyPr>
          <a:lstStyle/>
          <a:p>
            <a:r>
              <a:rPr lang="en-US" smtClean="0"/>
              <a:t>Abutting</a:t>
            </a:r>
            <a:endParaRPr lang="en-US"/>
          </a:p>
        </p:txBody>
      </p:sp>
      <p:sp>
        <p:nvSpPr>
          <p:cNvPr id="12" name="TextBox 11"/>
          <p:cNvSpPr txBox="1"/>
          <p:nvPr/>
        </p:nvSpPr>
        <p:spPr>
          <a:xfrm>
            <a:off x="5735782" y="5140034"/>
            <a:ext cx="1069524" cy="349968"/>
          </a:xfrm>
          <a:prstGeom prst="rect">
            <a:avLst/>
          </a:prstGeom>
          <a:noFill/>
        </p:spPr>
        <p:txBody>
          <a:bodyPr wrap="none" rtlCol="0">
            <a:spAutoFit/>
          </a:bodyPr>
          <a:lstStyle/>
          <a:p>
            <a:r>
              <a:rPr lang="en-US" smtClean="0"/>
              <a:t>Stacking</a:t>
            </a:r>
            <a:endParaRPr lang="en-US"/>
          </a:p>
        </p:txBody>
      </p:sp>
      <p:sp>
        <p:nvSpPr>
          <p:cNvPr id="13" name="TextBox 12"/>
          <p:cNvSpPr txBox="1"/>
          <p:nvPr/>
        </p:nvSpPr>
        <p:spPr>
          <a:xfrm>
            <a:off x="7883235" y="5140034"/>
            <a:ext cx="1095172" cy="349968"/>
          </a:xfrm>
          <a:prstGeom prst="rect">
            <a:avLst/>
          </a:prstGeom>
          <a:noFill/>
        </p:spPr>
        <p:txBody>
          <a:bodyPr wrap="none" rtlCol="0">
            <a:spAutoFit/>
          </a:bodyPr>
          <a:lstStyle/>
          <a:p>
            <a:r>
              <a:rPr lang="en-US" smtClean="0"/>
              <a:t>Diagonal</a:t>
            </a:r>
            <a:endParaRPr lang="en-US"/>
          </a:p>
        </p:txBody>
      </p:sp>
      <p:pic>
        <p:nvPicPr>
          <p:cNvPr id="5" name="Picture 4"/>
          <p:cNvPicPr>
            <a:picLocks noChangeAspect="1"/>
          </p:cNvPicPr>
          <p:nvPr/>
        </p:nvPicPr>
        <p:blipFill>
          <a:blip r:embed="rId7"/>
          <a:stretch>
            <a:fillRect/>
          </a:stretch>
        </p:blipFill>
        <p:spPr>
          <a:xfrm>
            <a:off x="1284575" y="5975201"/>
            <a:ext cx="7596188" cy="777132"/>
          </a:xfrm>
          <a:prstGeom prst="rect">
            <a:avLst/>
          </a:prstGeom>
        </p:spPr>
      </p:pic>
    </p:spTree>
    <p:extLst>
      <p:ext uri="{BB962C8B-B14F-4D97-AF65-F5344CB8AC3E}">
        <p14:creationId xmlns:p14="http://schemas.microsoft.com/office/powerpoint/2010/main" val="1811703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4997598" y="3972647"/>
            <a:ext cx="1897380" cy="2720340"/>
          </a:xfrm>
          <a:prstGeom prst="rect">
            <a:avLst/>
          </a:prstGeom>
        </p:spPr>
      </p:pic>
      <p:sp>
        <p:nvSpPr>
          <p:cNvPr id="2" name="Title 1"/>
          <p:cNvSpPr>
            <a:spLocks noGrp="1"/>
          </p:cNvSpPr>
          <p:nvPr>
            <p:ph type="title"/>
          </p:nvPr>
        </p:nvSpPr>
        <p:spPr/>
        <p:txBody>
          <a:bodyPr/>
          <a:lstStyle/>
          <a:p>
            <a:r>
              <a:rPr lang="en-US" sz="3200">
                <a:solidFill>
                  <a:srgbClr val="006DBC"/>
                </a:solidFill>
                <a:latin typeface="NimbusSanL" charset="0"/>
              </a:rPr>
              <a:t>Simple and Complex Rules for SAB </a:t>
            </a:r>
            <a:endParaRPr lang="en-US" sz="3200">
              <a:effectLs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41325" y="1031875"/>
                <a:ext cx="9232900" cy="880052"/>
              </a:xfrm>
            </p:spPr>
            <p:txBody>
              <a:bodyPr/>
              <a:lstStyle/>
              <a:p>
                <a:r>
                  <a:rPr lang="en-US" sz="2400">
                    <a:solidFill>
                      <a:srgbClr val="006DBC"/>
                    </a:solidFill>
                    <a:latin typeface="NimbusSanL" charset="0"/>
                  </a:rPr>
                  <a:t>Link design rules to line </a:t>
                </a:r>
                <a:r>
                  <a:rPr lang="en-US" sz="2400" smtClean="0">
                    <a:solidFill>
                      <a:srgbClr val="006DBC"/>
                    </a:solidFill>
                    <a:latin typeface="NimbusSanL" charset="0"/>
                  </a:rPr>
                  <a:t>pitch</a:t>
                </a:r>
                <a:r>
                  <a:rPr lang="en-US" sz="2400" smtClean="0">
                    <a:solidFill>
                      <a:srgbClr val="00B0F0"/>
                    </a:solidFill>
                  </a:rPr>
                  <a:t> </a:t>
                </a:r>
                <a14:m>
                  <m:oMath xmlns:m="http://schemas.openxmlformats.org/officeDocument/2006/math">
                    <m:r>
                      <a:rPr lang="en-US" sz="2400" i="1" smtClean="0">
                        <a:solidFill>
                          <a:srgbClr val="00B0F0"/>
                        </a:solidFill>
                        <a:latin typeface="Cambria Math" charset="0"/>
                      </a:rPr>
                      <m:t>𝑃</m:t>
                    </m:r>
                  </m:oMath>
                </a14:m>
                <a:r>
                  <a:rPr lang="en-US" sz="2400" smtClean="0">
                    <a:solidFill>
                      <a:srgbClr val="00B0F0"/>
                    </a:solidFill>
                  </a:rPr>
                  <a:t> </a:t>
                </a:r>
                <a:r>
                  <a:rPr lang="en-US" sz="2400">
                    <a:solidFill>
                      <a:srgbClr val="006DBC"/>
                    </a:solidFill>
                    <a:latin typeface="NimbusSanL" charset="0"/>
                  </a:rPr>
                  <a:t>and lithography </a:t>
                </a:r>
                <a:r>
                  <a:rPr lang="en-US" sz="2400" smtClean="0">
                    <a:solidFill>
                      <a:srgbClr val="006DBC"/>
                    </a:solidFill>
                    <a:latin typeface="NimbusSanL" charset="0"/>
                  </a:rPr>
                  <a:t>spacing</a:t>
                </a:r>
                <a:r>
                  <a:rPr lang="en-US" sz="2400" smtClean="0">
                    <a:solidFill>
                      <a:srgbClr val="00B0F0"/>
                    </a:solidFill>
                  </a:rPr>
                  <a:t> </a:t>
                </a:r>
                <a14:m>
                  <m:oMath xmlns:m="http://schemas.openxmlformats.org/officeDocument/2006/math">
                    <m:r>
                      <a:rPr lang="en-US" sz="2400" i="1" smtClean="0">
                        <a:solidFill>
                          <a:srgbClr val="00B0F0"/>
                        </a:solidFill>
                        <a:latin typeface="Cambria Math" charset="0"/>
                      </a:rPr>
                      <m:t>𝑠</m:t>
                    </m:r>
                  </m:oMath>
                </a14:m>
                <a:endParaRPr lang="en-US" sz="2400" smtClean="0">
                  <a:solidFill>
                    <a:srgbClr val="00B0F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41325" y="1031875"/>
                <a:ext cx="9232900" cy="880052"/>
              </a:xfrm>
              <a:blipFill rotWithShape="0">
                <a:blip r:embed="rId4"/>
                <a:stretch>
                  <a:fillRect l="-990" t="-8966"/>
                </a:stretch>
              </a:blipFill>
            </p:spPr>
            <p:txBody>
              <a:bodyPr/>
              <a:lstStyle/>
              <a:p>
                <a:r>
                  <a:rPr lang="en-US">
                    <a:noFill/>
                  </a:rPr>
                  <a:t> </a:t>
                </a:r>
              </a:p>
            </p:txBody>
          </p:sp>
        </mc:Fallback>
      </mc:AlternateContent>
      <p:sp>
        <p:nvSpPr>
          <p:cNvPr id="4" name="Slide Number Placeholder 3"/>
          <p:cNvSpPr>
            <a:spLocks noGrp="1"/>
          </p:cNvSpPr>
          <p:nvPr>
            <p:ph type="sldNum" idx="11"/>
          </p:nvPr>
        </p:nvSpPr>
        <p:spPr/>
        <p:txBody>
          <a:bodyPr/>
          <a:lstStyle/>
          <a:p>
            <a:fld id="{CFAB4279-0E4D-FE49-BB86-122ABE5917F4}" type="slidenum">
              <a:rPr lang="en-US" smtClean="0"/>
              <a:pPr/>
              <a:t>5</a:t>
            </a:fld>
            <a:endParaRPr lang="en-US"/>
          </a:p>
        </p:txBody>
      </p:sp>
      <mc:AlternateContent xmlns:mc="http://schemas.openxmlformats.org/markup-compatibility/2006">
        <mc:Choice xmlns:a14="http://schemas.microsoft.com/office/drawing/2010/main" Requires="a14">
          <p:sp>
            <p:nvSpPr>
              <p:cNvPr id="5" name="TextBox 4"/>
              <p:cNvSpPr txBox="1"/>
              <p:nvPr/>
            </p:nvSpPr>
            <p:spPr>
              <a:xfrm>
                <a:off x="831273" y="1609344"/>
                <a:ext cx="3866764" cy="2057936"/>
              </a:xfrm>
              <a:prstGeom prst="rect">
                <a:avLst/>
              </a:prstGeom>
              <a:noFill/>
            </p:spPr>
            <p:txBody>
              <a:bodyPr wrap="none" rtlCol="0">
                <a:spAutoFit/>
              </a:bodyPr>
              <a:lstStyle/>
              <a:p>
                <a:r>
                  <a:rPr lang="en-US" sz="2400" b="1" smtClean="0">
                    <a:solidFill>
                      <a:srgbClr val="0070C0"/>
                    </a:solidFill>
                  </a:rPr>
                  <a:t>Simple rules</a:t>
                </a:r>
                <a:endParaRPr lang="en-US" b="1" smtClean="0">
                  <a:solidFill>
                    <a:srgbClr val="0070C0"/>
                  </a:solidFill>
                </a:endParaRPr>
              </a:p>
              <a:p>
                <a:pPr marL="285750" indent="-285750">
                  <a:lnSpc>
                    <a:spcPct val="150000"/>
                  </a:lnSpc>
                  <a:buFont typeface="Arial" charset="0"/>
                  <a:buChar char="•"/>
                </a:pPr>
                <a14:m>
                  <m:oMath xmlns:m="http://schemas.openxmlformats.org/officeDocument/2006/math">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𝑝</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𝑎</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𝑠</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𝑑</m:t>
                        </m:r>
                      </m:sub>
                    </m:sSub>
                  </m:oMath>
                </a14:m>
                <a:endParaRPr lang="en-US" smtClean="0"/>
              </a:p>
              <a:p>
                <a:r>
                  <a:rPr lang="en-US" sz="2400" smtClean="0"/>
                  <a:t>Limited by </a:t>
                </a:r>
                <a:r>
                  <a:rPr lang="en-US" sz="2400" smtClean="0">
                    <a:solidFill>
                      <a:srgbClr val="0070C0"/>
                    </a:solidFill>
                  </a:rPr>
                  <a:t>parallel</a:t>
                </a:r>
                <a:r>
                  <a:rPr lang="en-US" sz="2400" smtClean="0"/>
                  <a:t> patterns</a:t>
                </a:r>
              </a:p>
              <a:p>
                <a:pPr marL="342900" indent="-342900">
                  <a:lnSpc>
                    <a:spcPct val="150000"/>
                  </a:lnSpc>
                  <a:buFont typeface="Arial" charset="0"/>
                  <a:buChar char="•"/>
                </a:pPr>
                <a:r>
                  <a:rPr lang="en-US" smtClean="0"/>
                  <a:t>Minimum area </a:t>
                </a:r>
                <a:r>
                  <a:rPr lang="en-US" smtClean="0"/>
                  <a:t>constraint</a:t>
                </a:r>
                <a:endParaRPr lang="en-US" smtClean="0"/>
              </a:p>
              <a:p>
                <a:pPr marL="342900" indent="-342900">
                  <a:lnSpc>
                    <a:spcPct val="150000"/>
                  </a:lnSpc>
                  <a:buFont typeface="Arial" charset="0"/>
                  <a:buChar char="•"/>
                </a:pPr>
                <a:r>
                  <a:rPr lang="en-US" smtClean="0"/>
                  <a:t>Lithography spacing </a:t>
                </a:r>
              </a:p>
            </p:txBody>
          </p:sp>
        </mc:Choice>
        <mc:Fallback>
          <p:sp>
            <p:nvSpPr>
              <p:cNvPr id="5" name="TextBox 4"/>
              <p:cNvSpPr txBox="1">
                <a:spLocks noRot="1" noChangeAspect="1" noMove="1" noResize="1" noEditPoints="1" noAdjustHandles="1" noChangeArrowheads="1" noChangeShapeType="1" noTextEdit="1"/>
              </p:cNvSpPr>
              <p:nvPr/>
            </p:nvSpPr>
            <p:spPr>
              <a:xfrm>
                <a:off x="831273" y="1609344"/>
                <a:ext cx="3866764" cy="2057936"/>
              </a:xfrm>
              <a:prstGeom prst="rect">
                <a:avLst/>
              </a:prstGeom>
              <a:blipFill rotWithShape="0">
                <a:blip r:embed="rId5"/>
                <a:stretch>
                  <a:fillRect l="-2362" t="-3550" r="-1575" b="-11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5223164" y="1609344"/>
                <a:ext cx="4253345" cy="1714444"/>
              </a:xfrm>
              <a:prstGeom prst="rect">
                <a:avLst/>
              </a:prstGeom>
              <a:noFill/>
            </p:spPr>
            <p:txBody>
              <a:bodyPr wrap="square" rtlCol="0">
                <a:spAutoFit/>
              </a:bodyPr>
              <a:lstStyle/>
              <a:p>
                <a:r>
                  <a:rPr lang="en-US" sz="2400" b="1" dirty="0" smtClean="0">
                    <a:solidFill>
                      <a:srgbClr val="0070C0"/>
                    </a:solidFill>
                  </a:rPr>
                  <a:t>Complex rules</a:t>
                </a:r>
                <a:endParaRPr lang="en-US" b="1" dirty="0" smtClean="0">
                  <a:solidFill>
                    <a:srgbClr val="0070C0"/>
                  </a:solidFill>
                </a:endParaRPr>
              </a:p>
              <a:p>
                <a:pPr marL="285750" indent="-285750">
                  <a:lnSpc>
                    <a:spcPct val="150000"/>
                  </a:lnSpc>
                  <a:buFont typeface="Arial" charset="0"/>
                  <a:buChar char="•"/>
                </a:pPr>
                <a:r>
                  <a:rPr lang="en-US" dirty="0"/>
                  <a:t>A</a:t>
                </a:r>
                <a:r>
                  <a:rPr lang="en-US" dirty="0" smtClean="0"/>
                  <a:t>llow different </a:t>
                </a:r>
                <a14:m>
                  <m:oMath xmlns:m="http://schemas.openxmlformats.org/officeDocument/2006/math">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𝑝</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𝑎</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𝑠</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𝑑</m:t>
                        </m:r>
                      </m:sub>
                    </m:sSub>
                  </m:oMath>
                </a14:m>
                <a:endParaRPr lang="en-US" dirty="0" smtClean="0"/>
              </a:p>
              <a:p>
                <a:pPr marL="285750" indent="-285750">
                  <a:lnSpc>
                    <a:spcPct val="150000"/>
                  </a:lnSpc>
                  <a:buFont typeface="Arial" charset="0"/>
                  <a:buChar char="•"/>
                </a:pPr>
                <a:r>
                  <a:rPr lang="en-US" dirty="0" smtClean="0"/>
                  <a:t>NEGATIVE </a:t>
                </a:r>
                <a:r>
                  <a:rPr lang="en-US" dirty="0" smtClean="0">
                    <a:solidFill>
                      <a:srgbClr val="F46A12"/>
                    </a:solidFill>
                  </a:rPr>
                  <a:t>block </a:t>
                </a:r>
                <a:r>
                  <a:rPr lang="en-US" dirty="0" smtClean="0">
                    <a:solidFill>
                      <a:srgbClr val="F46A12"/>
                    </a:solidFill>
                  </a:rPr>
                  <a:t>end </a:t>
                </a:r>
                <a:r>
                  <a:rPr lang="en-US" dirty="0" smtClean="0">
                    <a:solidFill>
                      <a:srgbClr val="F46A12"/>
                    </a:solidFill>
                  </a:rPr>
                  <a:t>extension</a:t>
                </a:r>
                <a:r>
                  <a:rPr lang="en-US" dirty="0" smtClean="0"/>
                  <a:t> </a:t>
                </a:r>
                <a:r>
                  <a:rPr lang="en-US" dirty="0" smtClean="0"/>
                  <a:t>to enable </a:t>
                </a:r>
                <a:r>
                  <a:rPr lang="en-US" dirty="0" smtClean="0">
                    <a:solidFill>
                      <a:srgbClr val="0070C0"/>
                    </a:solidFill>
                  </a:rPr>
                  <a:t>stacking</a:t>
                </a:r>
                <a:r>
                  <a:rPr lang="en-US" dirty="0" smtClean="0"/>
                  <a:t> patterns</a:t>
                </a:r>
              </a:p>
            </p:txBody>
          </p:sp>
        </mc:Choice>
        <mc:Fallback>
          <p:sp>
            <p:nvSpPr>
              <p:cNvPr id="15" name="TextBox 14"/>
              <p:cNvSpPr txBox="1">
                <a:spLocks noRot="1" noChangeAspect="1" noMove="1" noResize="1" noEditPoints="1" noAdjustHandles="1" noChangeArrowheads="1" noChangeShapeType="1" noTextEdit="1"/>
              </p:cNvSpPr>
              <p:nvPr/>
            </p:nvSpPr>
            <p:spPr>
              <a:xfrm>
                <a:off x="5223164" y="1609344"/>
                <a:ext cx="4253345" cy="1714444"/>
              </a:xfrm>
              <a:prstGeom prst="rect">
                <a:avLst/>
              </a:prstGeom>
              <a:blipFill rotWithShape="0">
                <a:blip r:embed="rId6"/>
                <a:stretch>
                  <a:fillRect l="-2292" t="-4270" b="-21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7148946" y="4668980"/>
                <a:ext cx="2466109" cy="1122871"/>
              </a:xfrm>
              <a:prstGeom prst="rect">
                <a:avLst/>
              </a:prstGeom>
              <a:noFill/>
            </p:spPr>
            <p:txBody>
              <a:bodyPr wrap="square" rtlCol="0">
                <a:spAutoFit/>
              </a:bodyPr>
              <a:lstStyle/>
              <a:p>
                <a:r>
                  <a:rPr lang="en-US" dirty="0" smtClean="0"/>
                  <a:t>If </a:t>
                </a:r>
                <a14:m>
                  <m:oMath xmlns:m="http://schemas.openxmlformats.org/officeDocument/2006/math">
                    <m:r>
                      <a:rPr lang="en-US" b="0" i="1" smtClean="0">
                        <a:latin typeface="Cambria Math" charset="0"/>
                      </a:rPr>
                      <m:t>2</m:t>
                    </m:r>
                    <m:r>
                      <a:rPr lang="en-US" b="0" i="1" smtClean="0">
                        <a:latin typeface="Cambria Math" charset="0"/>
                      </a:rPr>
                      <m:t>𝑃</m:t>
                    </m:r>
                    <m:r>
                      <a:rPr lang="en-US" b="0" i="1" smtClean="0">
                        <a:latin typeface="Cambria Math" charset="0"/>
                      </a:rPr>
                      <m:t>&lt;</m:t>
                    </m:r>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𝑠</m:t>
                        </m:r>
                      </m:sub>
                    </m:sSub>
                    <m:r>
                      <a:rPr lang="en-US" b="0" i="1" smtClean="0">
                        <a:latin typeface="Cambria Math" charset="0"/>
                      </a:rPr>
                      <m:t>=</m:t>
                    </m:r>
                    <m:r>
                      <a:rPr lang="en-US" b="0" i="1" smtClean="0">
                        <a:latin typeface="Cambria Math" charset="0"/>
                      </a:rPr>
                      <m:t>𝑠</m:t>
                    </m:r>
                  </m:oMath>
                </a14:m>
                <a:endParaRPr lang="en-US" b="0" dirty="0" smtClean="0"/>
              </a:p>
              <a:p>
                <a:endParaRPr lang="en-US" dirty="0" smtClean="0"/>
              </a:p>
              <a:p>
                <a:r>
                  <a:rPr lang="en-US" dirty="0" smtClean="0"/>
                  <a:t>Tradeoff EPE margin for design space</a:t>
                </a:r>
              </a:p>
            </p:txBody>
          </p:sp>
        </mc:Choice>
        <mc:Fallback>
          <p:sp>
            <p:nvSpPr>
              <p:cNvPr id="17" name="TextBox 16"/>
              <p:cNvSpPr txBox="1">
                <a:spLocks noRot="1" noChangeAspect="1" noMove="1" noResize="1" noEditPoints="1" noAdjustHandles="1" noChangeArrowheads="1" noChangeShapeType="1" noTextEdit="1"/>
              </p:cNvSpPr>
              <p:nvPr/>
            </p:nvSpPr>
            <p:spPr>
              <a:xfrm>
                <a:off x="7148946" y="4668980"/>
                <a:ext cx="2466109" cy="1122871"/>
              </a:xfrm>
              <a:prstGeom prst="rect">
                <a:avLst/>
              </a:prstGeom>
              <a:blipFill rotWithShape="0">
                <a:blip r:embed="rId7"/>
                <a:stretch>
                  <a:fillRect l="-2228" t="-4891" b="-8152"/>
                </a:stretch>
              </a:blipFill>
            </p:spPr>
            <p:txBody>
              <a:bodyPr/>
              <a:lstStyle/>
              <a:p>
                <a:r>
                  <a:rPr lang="en-US">
                    <a:noFill/>
                  </a:rPr>
                  <a:t> </a:t>
                </a:r>
              </a:p>
            </p:txBody>
          </p:sp>
        </mc:Fallback>
      </mc:AlternateContent>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73466" y="4656281"/>
            <a:ext cx="1892388" cy="1869588"/>
          </a:xfrm>
          <a:prstGeom prst="rect">
            <a:avLst/>
          </a:prstGeom>
        </p:spPr>
      </p:pic>
      <p:sp>
        <p:nvSpPr>
          <p:cNvPr id="11" name="TextBox 10"/>
          <p:cNvSpPr txBox="1"/>
          <p:nvPr/>
        </p:nvSpPr>
        <p:spPr>
          <a:xfrm>
            <a:off x="1745675" y="6774872"/>
            <a:ext cx="954107" cy="349968"/>
          </a:xfrm>
          <a:prstGeom prst="rect">
            <a:avLst/>
          </a:prstGeom>
          <a:noFill/>
        </p:spPr>
        <p:txBody>
          <a:bodyPr wrap="none" rtlCol="0">
            <a:spAutoFit/>
          </a:bodyPr>
          <a:lstStyle/>
          <a:p>
            <a:r>
              <a:rPr lang="en-US" smtClean="0"/>
              <a:t>Parallel</a:t>
            </a:r>
            <a:endParaRPr lang="en-US"/>
          </a:p>
        </p:txBody>
      </p:sp>
      <p:sp>
        <p:nvSpPr>
          <p:cNvPr id="6" name="Rectangle 5"/>
          <p:cNvSpPr/>
          <p:nvPr/>
        </p:nvSpPr>
        <p:spPr bwMode="auto">
          <a:xfrm>
            <a:off x="1704109" y="5056909"/>
            <a:ext cx="1025236" cy="263236"/>
          </a:xfrm>
          <a:prstGeom prst="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pPr>
            <a:endParaRPr kumimoji="0" lang="en-US" sz="1800" b="0" i="0" u="none" strike="noStrike" cap="none" normalizeH="0" baseline="0">
              <a:ln>
                <a:noFill/>
              </a:ln>
              <a:effectLst/>
              <a:latin typeface="Arial" charset="0"/>
              <a:ea typeface="ＭＳ Ｐゴシック" charset="0"/>
              <a:cs typeface="WenQuanYi Zen Hei" charset="0"/>
            </a:endParaRPr>
          </a:p>
        </p:txBody>
      </p:sp>
      <p:sp>
        <p:nvSpPr>
          <p:cNvPr id="7" name="TextBox 6"/>
          <p:cNvSpPr txBox="1"/>
          <p:nvPr/>
        </p:nvSpPr>
        <p:spPr>
          <a:xfrm>
            <a:off x="568037" y="3948545"/>
            <a:ext cx="2710999" cy="349968"/>
          </a:xfrm>
          <a:prstGeom prst="rect">
            <a:avLst/>
          </a:prstGeom>
          <a:noFill/>
        </p:spPr>
        <p:txBody>
          <a:bodyPr wrap="none" rtlCol="0">
            <a:spAutoFit/>
          </a:bodyPr>
          <a:lstStyle/>
          <a:p>
            <a:r>
              <a:rPr lang="en-US" smtClean="0"/>
              <a:t>Minimum area constraint</a:t>
            </a:r>
            <a:endParaRPr lang="en-US"/>
          </a:p>
        </p:txBody>
      </p:sp>
      <p:cxnSp>
        <p:nvCxnSpPr>
          <p:cNvPr id="12" name="Straight Arrow Connector 11"/>
          <p:cNvCxnSpPr>
            <a:stCxn id="7" idx="2"/>
            <a:endCxn id="6" idx="0"/>
          </p:cNvCxnSpPr>
          <p:nvPr/>
        </p:nvCxnSpPr>
        <p:spPr bwMode="auto">
          <a:xfrm>
            <a:off x="1923537" y="4298513"/>
            <a:ext cx="293190" cy="758396"/>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Box 17"/>
          <p:cNvSpPr txBox="1"/>
          <p:nvPr/>
        </p:nvSpPr>
        <p:spPr>
          <a:xfrm>
            <a:off x="5417131" y="6774872"/>
            <a:ext cx="1069524" cy="349968"/>
          </a:xfrm>
          <a:prstGeom prst="rect">
            <a:avLst/>
          </a:prstGeom>
          <a:noFill/>
        </p:spPr>
        <p:txBody>
          <a:bodyPr wrap="none" rtlCol="0">
            <a:spAutoFit/>
          </a:bodyPr>
          <a:lstStyle/>
          <a:p>
            <a:r>
              <a:rPr lang="en-US" smtClean="0"/>
              <a:t>Stacking</a:t>
            </a:r>
            <a:endParaRPr lang="en-US"/>
          </a:p>
        </p:txBody>
      </p:sp>
      <p:pic>
        <p:nvPicPr>
          <p:cNvPr id="19" name="Picture 18"/>
          <p:cNvPicPr>
            <a:picLocks noChangeAspect="1"/>
          </p:cNvPicPr>
          <p:nvPr/>
        </p:nvPicPr>
        <p:blipFill>
          <a:blip r:embed="rId9"/>
          <a:stretch>
            <a:fillRect/>
          </a:stretch>
        </p:blipFill>
        <p:spPr>
          <a:xfrm>
            <a:off x="4997598" y="3972647"/>
            <a:ext cx="1897380" cy="2720340"/>
          </a:xfrm>
          <a:prstGeom prst="rect">
            <a:avLst/>
          </a:prstGeom>
        </p:spPr>
      </p:pic>
    </p:spTree>
    <p:extLst>
      <p:ext uri="{BB962C8B-B14F-4D97-AF65-F5344CB8AC3E}">
        <p14:creationId xmlns:p14="http://schemas.microsoft.com/office/powerpoint/2010/main" val="120357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006DBC"/>
                </a:solidFill>
                <a:latin typeface="NimbusSanL" charset="0"/>
              </a:rPr>
              <a:t>Simple and Complex Rules for SAB </a:t>
            </a:r>
            <a:endParaRPr lang="en-US" sz="3200">
              <a:effectLs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41325" y="1031875"/>
                <a:ext cx="9232900" cy="880052"/>
              </a:xfrm>
            </p:spPr>
            <p:txBody>
              <a:bodyPr/>
              <a:lstStyle/>
              <a:p>
                <a:r>
                  <a:rPr lang="en-US" sz="2400">
                    <a:solidFill>
                      <a:srgbClr val="006DBC"/>
                    </a:solidFill>
                    <a:latin typeface="NimbusSanL" charset="0"/>
                  </a:rPr>
                  <a:t>Link design rules to line </a:t>
                </a:r>
                <a:r>
                  <a:rPr lang="en-US" sz="2400" smtClean="0">
                    <a:solidFill>
                      <a:srgbClr val="006DBC"/>
                    </a:solidFill>
                    <a:latin typeface="NimbusSanL" charset="0"/>
                  </a:rPr>
                  <a:t>pitch</a:t>
                </a:r>
                <a:r>
                  <a:rPr lang="en-US" sz="2400" smtClean="0">
                    <a:solidFill>
                      <a:srgbClr val="00B0F0"/>
                    </a:solidFill>
                  </a:rPr>
                  <a:t> </a:t>
                </a:r>
                <a14:m>
                  <m:oMath xmlns:m="http://schemas.openxmlformats.org/officeDocument/2006/math">
                    <m:r>
                      <a:rPr lang="en-US" sz="2400" i="1" smtClean="0">
                        <a:solidFill>
                          <a:srgbClr val="00B0F0"/>
                        </a:solidFill>
                        <a:latin typeface="Cambria Math" charset="0"/>
                      </a:rPr>
                      <m:t>𝑃</m:t>
                    </m:r>
                  </m:oMath>
                </a14:m>
                <a:r>
                  <a:rPr lang="en-US" sz="2400" smtClean="0">
                    <a:solidFill>
                      <a:srgbClr val="00B0F0"/>
                    </a:solidFill>
                  </a:rPr>
                  <a:t> </a:t>
                </a:r>
                <a:r>
                  <a:rPr lang="en-US" sz="2400">
                    <a:solidFill>
                      <a:srgbClr val="006DBC"/>
                    </a:solidFill>
                    <a:latin typeface="NimbusSanL" charset="0"/>
                  </a:rPr>
                  <a:t>and lithography </a:t>
                </a:r>
                <a:r>
                  <a:rPr lang="en-US" sz="2400" smtClean="0">
                    <a:solidFill>
                      <a:srgbClr val="006DBC"/>
                    </a:solidFill>
                    <a:latin typeface="NimbusSanL" charset="0"/>
                  </a:rPr>
                  <a:t>spacing</a:t>
                </a:r>
                <a:r>
                  <a:rPr lang="en-US" sz="2400" smtClean="0">
                    <a:solidFill>
                      <a:srgbClr val="00B0F0"/>
                    </a:solidFill>
                  </a:rPr>
                  <a:t> </a:t>
                </a:r>
                <a14:m>
                  <m:oMath xmlns:m="http://schemas.openxmlformats.org/officeDocument/2006/math">
                    <m:r>
                      <a:rPr lang="en-US" sz="2400" i="1" smtClean="0">
                        <a:solidFill>
                          <a:srgbClr val="00B0F0"/>
                        </a:solidFill>
                        <a:latin typeface="Cambria Math" charset="0"/>
                      </a:rPr>
                      <m:t>𝑠</m:t>
                    </m:r>
                  </m:oMath>
                </a14:m>
                <a:endParaRPr lang="en-US" sz="2400" smtClean="0">
                  <a:solidFill>
                    <a:srgbClr val="00B0F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41325" y="1031875"/>
                <a:ext cx="9232900" cy="880052"/>
              </a:xfrm>
              <a:blipFill rotWithShape="0">
                <a:blip r:embed="rId3"/>
                <a:stretch>
                  <a:fillRect l="-990" t="-8966"/>
                </a:stretch>
              </a:blipFill>
            </p:spPr>
            <p:txBody>
              <a:bodyPr/>
              <a:lstStyle/>
              <a:p>
                <a:r>
                  <a:rPr lang="en-US">
                    <a:noFill/>
                  </a:rPr>
                  <a:t> </a:t>
                </a:r>
              </a:p>
            </p:txBody>
          </p:sp>
        </mc:Fallback>
      </mc:AlternateContent>
      <p:sp>
        <p:nvSpPr>
          <p:cNvPr id="4" name="Slide Number Placeholder 3"/>
          <p:cNvSpPr>
            <a:spLocks noGrp="1"/>
          </p:cNvSpPr>
          <p:nvPr>
            <p:ph type="sldNum" idx="11"/>
          </p:nvPr>
        </p:nvSpPr>
        <p:spPr/>
        <p:txBody>
          <a:bodyPr/>
          <a:lstStyle/>
          <a:p>
            <a:fld id="{CFAB4279-0E4D-FE49-BB86-122ABE5917F4}" type="slidenum">
              <a:rPr lang="en-US" smtClean="0"/>
              <a:pPr/>
              <a:t>6</a:t>
            </a:fld>
            <a:endParaRPr lang="en-US"/>
          </a:p>
        </p:txBody>
      </p:sp>
      <mc:AlternateContent xmlns:mc="http://schemas.openxmlformats.org/markup-compatibility/2006">
        <mc:Choice xmlns:a14="http://schemas.microsoft.com/office/drawing/2010/main" Requires="a14">
          <p:sp>
            <p:nvSpPr>
              <p:cNvPr id="5" name="TextBox 4"/>
              <p:cNvSpPr txBox="1"/>
              <p:nvPr/>
            </p:nvSpPr>
            <p:spPr>
              <a:xfrm>
                <a:off x="831273" y="1609344"/>
                <a:ext cx="2363404" cy="846194"/>
              </a:xfrm>
              <a:prstGeom prst="rect">
                <a:avLst/>
              </a:prstGeom>
              <a:noFill/>
            </p:spPr>
            <p:txBody>
              <a:bodyPr wrap="none" rtlCol="0">
                <a:spAutoFit/>
              </a:bodyPr>
              <a:lstStyle/>
              <a:p>
                <a:r>
                  <a:rPr lang="en-US" sz="2400" b="1" dirty="0" smtClean="0">
                    <a:solidFill>
                      <a:srgbClr val="0070C0"/>
                    </a:solidFill>
                  </a:rPr>
                  <a:t>Simple rules</a:t>
                </a:r>
                <a:endParaRPr lang="en-US" b="1" dirty="0" smtClean="0">
                  <a:solidFill>
                    <a:srgbClr val="0070C0"/>
                  </a:solidFill>
                </a:endParaRPr>
              </a:p>
              <a:p>
                <a:pPr marL="285750" indent="-285750">
                  <a:lnSpc>
                    <a:spcPct val="150000"/>
                  </a:lnSpc>
                  <a:buFont typeface="Arial" charset="0"/>
                  <a:buChar char="•"/>
                </a:pPr>
                <a14:m>
                  <m:oMath xmlns:m="http://schemas.openxmlformats.org/officeDocument/2006/math">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𝑝</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𝑎</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𝑠</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𝑑</m:t>
                        </m:r>
                      </m:sub>
                    </m:sSub>
                  </m:oMath>
                </a14:m>
                <a:endParaRPr lang="en-US" dirty="0" smtClean="0"/>
              </a:p>
            </p:txBody>
          </p:sp>
        </mc:Choice>
        <mc:Fallback>
          <p:sp>
            <p:nvSpPr>
              <p:cNvPr id="5" name="TextBox 4"/>
              <p:cNvSpPr txBox="1">
                <a:spLocks noRot="1" noChangeAspect="1" noMove="1" noResize="1" noEditPoints="1" noAdjustHandles="1" noChangeArrowheads="1" noChangeShapeType="1" noTextEdit="1"/>
              </p:cNvSpPr>
              <p:nvPr/>
            </p:nvSpPr>
            <p:spPr>
              <a:xfrm>
                <a:off x="831273" y="1609344"/>
                <a:ext cx="2363404" cy="846194"/>
              </a:xfrm>
              <a:prstGeom prst="rect">
                <a:avLst/>
              </a:prstGeom>
              <a:blipFill rotWithShape="0">
                <a:blip r:embed="rId4"/>
                <a:stretch>
                  <a:fillRect l="-3866" t="-8633" b="-57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5223164" y="1609344"/>
                <a:ext cx="4502727" cy="1714444"/>
              </a:xfrm>
              <a:prstGeom prst="rect">
                <a:avLst/>
              </a:prstGeom>
              <a:noFill/>
            </p:spPr>
            <p:txBody>
              <a:bodyPr wrap="square" rtlCol="0">
                <a:spAutoFit/>
              </a:bodyPr>
              <a:lstStyle/>
              <a:p>
                <a:r>
                  <a:rPr lang="en-US" sz="2400" b="1" dirty="0" smtClean="0">
                    <a:solidFill>
                      <a:srgbClr val="0070C0"/>
                    </a:solidFill>
                  </a:rPr>
                  <a:t>Complex rules</a:t>
                </a:r>
                <a:endParaRPr lang="en-US" b="1" dirty="0" smtClean="0">
                  <a:solidFill>
                    <a:srgbClr val="0070C0"/>
                  </a:solidFill>
                </a:endParaRPr>
              </a:p>
              <a:p>
                <a:pPr marL="285750" indent="-285750">
                  <a:lnSpc>
                    <a:spcPct val="150000"/>
                  </a:lnSpc>
                  <a:buFont typeface="Arial" charset="0"/>
                  <a:buChar char="•"/>
                </a:pPr>
                <a:r>
                  <a:rPr lang="en-US" dirty="0"/>
                  <a:t>A</a:t>
                </a:r>
                <a:r>
                  <a:rPr lang="en-US" dirty="0" smtClean="0"/>
                  <a:t>llow different </a:t>
                </a:r>
                <a14:m>
                  <m:oMath xmlns:m="http://schemas.openxmlformats.org/officeDocument/2006/math">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𝑝</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𝑎</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𝑠</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𝑑</m:t>
                        </m:r>
                      </m:sub>
                    </m:sSub>
                  </m:oMath>
                </a14:m>
                <a:endParaRPr lang="en-US" dirty="0" smtClean="0"/>
              </a:p>
              <a:p>
                <a:pPr marL="285750" indent="-285750">
                  <a:lnSpc>
                    <a:spcPct val="150000"/>
                  </a:lnSpc>
                  <a:buFont typeface="Arial" charset="0"/>
                  <a:buChar char="•"/>
                </a:pPr>
                <a:r>
                  <a:rPr lang="en-US" dirty="0" smtClean="0"/>
                  <a:t>NEGATIVE </a:t>
                </a:r>
                <a:r>
                  <a:rPr lang="en-US" dirty="0" smtClean="0">
                    <a:solidFill>
                      <a:srgbClr val="F46A12"/>
                    </a:solidFill>
                  </a:rPr>
                  <a:t>block </a:t>
                </a:r>
                <a:r>
                  <a:rPr lang="en-US" dirty="0" smtClean="0">
                    <a:solidFill>
                      <a:srgbClr val="F46A12"/>
                    </a:solidFill>
                  </a:rPr>
                  <a:t>end </a:t>
                </a:r>
                <a:r>
                  <a:rPr lang="en-US" dirty="0" smtClean="0">
                    <a:solidFill>
                      <a:srgbClr val="F46A12"/>
                    </a:solidFill>
                  </a:rPr>
                  <a:t>extension</a:t>
                </a:r>
                <a:r>
                  <a:rPr lang="en-US" dirty="0" smtClean="0"/>
                  <a:t> </a:t>
                </a:r>
                <a:r>
                  <a:rPr lang="en-US" dirty="0" smtClean="0"/>
                  <a:t>to enable </a:t>
                </a:r>
                <a:r>
                  <a:rPr lang="en-US" dirty="0" smtClean="0">
                    <a:solidFill>
                      <a:srgbClr val="0070C0"/>
                    </a:solidFill>
                  </a:rPr>
                  <a:t>stacking</a:t>
                </a:r>
                <a:r>
                  <a:rPr lang="en-US" dirty="0" smtClean="0"/>
                  <a:t> patterns</a:t>
                </a:r>
              </a:p>
            </p:txBody>
          </p:sp>
        </mc:Choice>
        <mc:Fallback>
          <p:sp>
            <p:nvSpPr>
              <p:cNvPr id="15" name="TextBox 14"/>
              <p:cNvSpPr txBox="1">
                <a:spLocks noRot="1" noChangeAspect="1" noMove="1" noResize="1" noEditPoints="1" noAdjustHandles="1" noChangeArrowheads="1" noChangeShapeType="1" noTextEdit="1"/>
              </p:cNvSpPr>
              <p:nvPr/>
            </p:nvSpPr>
            <p:spPr>
              <a:xfrm>
                <a:off x="5223164" y="1609344"/>
                <a:ext cx="4502727" cy="1714444"/>
              </a:xfrm>
              <a:prstGeom prst="rect">
                <a:avLst/>
              </a:prstGeom>
              <a:blipFill rotWithShape="0">
                <a:blip r:embed="rId5"/>
                <a:stretch>
                  <a:fillRect l="-2168" t="-4270" b="-2135"/>
                </a:stretch>
              </a:blipFill>
            </p:spPr>
            <p:txBody>
              <a:bodyPr/>
              <a:lstStyle/>
              <a:p>
                <a:r>
                  <a:rPr lang="en-US">
                    <a:noFill/>
                  </a:rPr>
                  <a:t> </a:t>
                </a:r>
              </a:p>
            </p:txBody>
          </p:sp>
        </mc:Fallback>
      </mc:AlternateContent>
      <p:pic>
        <p:nvPicPr>
          <p:cNvPr id="8" name="Picture 7"/>
          <p:cNvPicPr>
            <a:picLocks noChangeAspect="1"/>
          </p:cNvPicPr>
          <p:nvPr/>
        </p:nvPicPr>
        <p:blipFill>
          <a:blip r:embed="rId6"/>
          <a:stretch>
            <a:fillRect/>
          </a:stretch>
        </p:blipFill>
        <p:spPr>
          <a:xfrm>
            <a:off x="1786802" y="3679963"/>
            <a:ext cx="7410330" cy="2831668"/>
          </a:xfrm>
          <a:prstGeom prst="rect">
            <a:avLst/>
          </a:prstGeom>
        </p:spPr>
      </p:pic>
      <p:sp>
        <p:nvSpPr>
          <p:cNvPr id="20" name="TextBox 19"/>
          <p:cNvSpPr txBox="1"/>
          <p:nvPr/>
        </p:nvSpPr>
        <p:spPr>
          <a:xfrm>
            <a:off x="803564" y="3269671"/>
            <a:ext cx="5654112" cy="349968"/>
          </a:xfrm>
          <a:prstGeom prst="rect">
            <a:avLst/>
          </a:prstGeom>
          <a:noFill/>
        </p:spPr>
        <p:txBody>
          <a:bodyPr wrap="none" rtlCol="0">
            <a:spAutoFit/>
          </a:bodyPr>
          <a:lstStyle/>
          <a:p>
            <a:r>
              <a:rPr lang="en-US">
                <a:solidFill>
                  <a:srgbClr val="006DBC"/>
                </a:solidFill>
                <a:latin typeface="NimbusSanL" charset="0"/>
              </a:rPr>
              <a:t>Assume </a:t>
            </a:r>
            <a:r>
              <a:rPr lang="en-US">
                <a:solidFill>
                  <a:srgbClr val="F26811"/>
                </a:solidFill>
                <a:latin typeface="NimbusSanL" charset="0"/>
              </a:rPr>
              <a:t>8nm </a:t>
            </a:r>
            <a:r>
              <a:rPr lang="en-US">
                <a:solidFill>
                  <a:srgbClr val="006DBC"/>
                </a:solidFill>
                <a:latin typeface="NimbusSanL" charset="0"/>
              </a:rPr>
              <a:t>EPE margin required </a:t>
            </a:r>
            <a:r>
              <a:rPr lang="en-US">
                <a:solidFill>
                  <a:srgbClr val="007C7F"/>
                </a:solidFill>
                <a:latin typeface="NimbusSanL" charset="0"/>
              </a:rPr>
              <a:t>[Han+,SPIE2016] </a:t>
            </a:r>
            <a:endParaRPr lang="en-US">
              <a:effectLst/>
            </a:endParaRPr>
          </a:p>
        </p:txBody>
      </p:sp>
      <p:sp>
        <p:nvSpPr>
          <p:cNvPr id="22" name="TextBox 21"/>
          <p:cNvSpPr txBox="1"/>
          <p:nvPr/>
        </p:nvSpPr>
        <p:spPr>
          <a:xfrm>
            <a:off x="263236" y="5486395"/>
            <a:ext cx="1338828" cy="349968"/>
          </a:xfrm>
          <a:prstGeom prst="rect">
            <a:avLst/>
          </a:prstGeom>
          <a:noFill/>
        </p:spPr>
        <p:txBody>
          <a:bodyPr wrap="none" rtlCol="0">
            <a:spAutoFit/>
          </a:bodyPr>
          <a:lstStyle/>
          <a:p>
            <a:r>
              <a:rPr lang="en-US">
                <a:solidFill>
                  <a:srgbClr val="006DBC"/>
                </a:solidFill>
                <a:latin typeface="NimbusSanL" charset="0"/>
              </a:rPr>
              <a:t>Approx. </a:t>
            </a:r>
            <a:r>
              <a:rPr lang="en-US">
                <a:solidFill>
                  <a:srgbClr val="F26811"/>
                </a:solidFill>
                <a:latin typeface="NimbusSanL" charset="0"/>
              </a:rPr>
              <a:t>N5</a:t>
            </a:r>
          </a:p>
        </p:txBody>
      </p:sp>
      <p:sp>
        <p:nvSpPr>
          <p:cNvPr id="13" name="TextBox 12"/>
          <p:cNvSpPr txBox="1"/>
          <p:nvPr/>
        </p:nvSpPr>
        <p:spPr>
          <a:xfrm>
            <a:off x="526473" y="6650180"/>
            <a:ext cx="9108584" cy="435825"/>
          </a:xfrm>
          <a:prstGeom prst="rect">
            <a:avLst/>
          </a:prstGeom>
          <a:noFill/>
        </p:spPr>
        <p:txBody>
          <a:bodyPr wrap="none" rtlCol="0">
            <a:spAutoFit/>
          </a:bodyPr>
          <a:lstStyle/>
          <a:p>
            <a:r>
              <a:rPr lang="en-US" sz="2400">
                <a:solidFill>
                  <a:srgbClr val="006DBC"/>
                </a:solidFill>
                <a:latin typeface="NimbusSanL" charset="0"/>
                <a:ea typeface="+mn-ea"/>
                <a:cs typeface="+mn-cs"/>
              </a:rPr>
              <a:t>Can </a:t>
            </a:r>
            <a:r>
              <a:rPr lang="en-US" sz="2400">
                <a:solidFill>
                  <a:srgbClr val="FFC000"/>
                </a:solidFill>
                <a:latin typeface="NimbusSanL" charset="0"/>
                <a:ea typeface="+mn-ea"/>
                <a:cs typeface="+mn-cs"/>
              </a:rPr>
              <a:t>complex rules</a:t>
            </a:r>
            <a:r>
              <a:rPr lang="en-US" sz="2400">
                <a:solidFill>
                  <a:srgbClr val="006DBC"/>
                </a:solidFill>
                <a:latin typeface="NimbusSanL" charset="0"/>
                <a:ea typeface="+mn-ea"/>
                <a:cs typeface="+mn-cs"/>
              </a:rPr>
              <a:t> enable larger design space than </a:t>
            </a:r>
            <a:r>
              <a:rPr lang="en-US" sz="2400">
                <a:solidFill>
                  <a:srgbClr val="FFC000"/>
                </a:solidFill>
                <a:latin typeface="NimbusSanL" charset="0"/>
                <a:ea typeface="+mn-ea"/>
                <a:cs typeface="+mn-cs"/>
              </a:rPr>
              <a:t>simple rules</a:t>
            </a:r>
            <a:r>
              <a:rPr lang="en-US" sz="2400">
                <a:solidFill>
                  <a:srgbClr val="006DBC"/>
                </a:solidFill>
                <a:latin typeface="NimbusSanL" charset="0"/>
                <a:ea typeface="+mn-ea"/>
                <a:cs typeface="+mn-cs"/>
              </a:rPr>
              <a:t>?</a:t>
            </a:r>
            <a:endParaRPr lang="en-US" sz="2400">
              <a:solidFill>
                <a:srgbClr val="006DBC"/>
              </a:solidFill>
              <a:latin typeface="NimbusSanL" charset="0"/>
              <a:ea typeface="+mn-ea"/>
              <a:cs typeface="+mn-cs"/>
            </a:endParaRPr>
          </a:p>
        </p:txBody>
      </p:sp>
    </p:spTree>
    <p:extLst>
      <p:ext uri="{BB962C8B-B14F-4D97-AF65-F5344CB8AC3E}">
        <p14:creationId xmlns:p14="http://schemas.microsoft.com/office/powerpoint/2010/main" val="41025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006DBC"/>
                </a:solidFill>
                <a:latin typeface="NimbusSanL" charset="0"/>
              </a:rPr>
              <a:t>SAB Optimization </a:t>
            </a:r>
            <a:endParaRPr lang="en-US" sz="3200"/>
          </a:p>
        </p:txBody>
      </p:sp>
      <p:sp>
        <p:nvSpPr>
          <p:cNvPr id="3" name="Content Placeholder 2"/>
          <p:cNvSpPr>
            <a:spLocks noGrp="1"/>
          </p:cNvSpPr>
          <p:nvPr>
            <p:ph idx="1"/>
          </p:nvPr>
        </p:nvSpPr>
        <p:spPr>
          <a:xfrm>
            <a:off x="441325" y="1031875"/>
            <a:ext cx="9232900" cy="2182380"/>
          </a:xfrm>
        </p:spPr>
        <p:txBody>
          <a:bodyPr/>
          <a:lstStyle/>
          <a:p>
            <a:r>
              <a:rPr lang="en-US" sz="2400">
                <a:solidFill>
                  <a:srgbClr val="006DBC"/>
                </a:solidFill>
                <a:latin typeface="NimbusSanL" charset="0"/>
              </a:rPr>
              <a:t>SAB redistribution to resolve conflicts </a:t>
            </a:r>
            <a:endParaRPr lang="en-US" sz="2400"/>
          </a:p>
          <a:p>
            <a:pPr>
              <a:buFont typeface="Arial" charset="0"/>
              <a:buChar char="•"/>
            </a:pPr>
            <a:r>
              <a:rPr lang="en-US" sz="2000">
                <a:latin typeface="NimbusSanL" charset="0"/>
              </a:rPr>
              <a:t>A post optimization stage in existing physical design flow</a:t>
            </a:r>
            <a:r>
              <a:rPr lang="en-US" sz="2400">
                <a:latin typeface="NimbusSanL" charset="0"/>
              </a:rPr>
              <a:t> </a:t>
            </a:r>
            <a:r>
              <a:rPr lang="en-US" sz="2400" smtClean="0">
                <a:solidFill>
                  <a:srgbClr val="002060"/>
                </a:solidFill>
              </a:rPr>
              <a:t> </a:t>
            </a:r>
          </a:p>
          <a:p>
            <a:pPr>
              <a:buFont typeface="Arial" charset="0"/>
              <a:buChar char="•"/>
            </a:pPr>
            <a:r>
              <a:rPr lang="en-US" sz="2000">
                <a:latin typeface="NimbusSanL" charset="0"/>
              </a:rPr>
              <a:t>Simple rules </a:t>
            </a:r>
            <a:r>
              <a:rPr lang="en-US" sz="2000" err="1">
                <a:latin typeface="NimbusSanL" charset="0"/>
              </a:rPr>
              <a:t>v.s</a:t>
            </a:r>
            <a:r>
              <a:rPr lang="en-US" sz="2000">
                <a:latin typeface="NimbusSanL" charset="0"/>
              </a:rPr>
              <a:t>. complex rules </a:t>
            </a:r>
            <a:endParaRPr lang="en-US" sz="2400" smtClean="0">
              <a:solidFill>
                <a:srgbClr val="002060"/>
              </a:solidFill>
            </a:endParaRPr>
          </a:p>
          <a:p>
            <a:pPr marL="457200" indent="-457200">
              <a:buFont typeface="Arial" charset="0"/>
              <a:buChar char="•"/>
            </a:pPr>
            <a:endParaRPr lang="en-US" sz="2400" smtClean="0">
              <a:solidFill>
                <a:srgbClr val="002060"/>
              </a:solidFill>
            </a:endParaRPr>
          </a:p>
          <a:p>
            <a:pPr marL="457200" indent="-457200">
              <a:buFont typeface="Arial" charset="0"/>
              <a:buChar char="•"/>
            </a:pPr>
            <a:endParaRPr lang="en-US" sz="2400">
              <a:solidFill>
                <a:srgbClr val="002060"/>
              </a:solidFill>
            </a:endParaRPr>
          </a:p>
          <a:p>
            <a:pPr marL="457200" indent="-457200">
              <a:buFont typeface="Arial" charset="0"/>
              <a:buChar char="•"/>
            </a:pPr>
            <a:endParaRPr lang="en-US" sz="2400" smtClean="0">
              <a:solidFill>
                <a:srgbClr val="002060"/>
              </a:solidFill>
            </a:endParaRPr>
          </a:p>
          <a:p>
            <a:pPr marL="457200" indent="-457200">
              <a:buFont typeface="Arial" charset="0"/>
              <a:buChar char="•"/>
            </a:pPr>
            <a:endParaRPr lang="en-US" sz="2400">
              <a:solidFill>
                <a:srgbClr val="002060"/>
              </a:solidFill>
            </a:endParaRPr>
          </a:p>
          <a:p>
            <a:pPr marL="457200" indent="-457200">
              <a:buFont typeface="Arial" charset="0"/>
              <a:buChar char="•"/>
            </a:pPr>
            <a:endParaRPr lang="en-US" sz="2400" smtClean="0">
              <a:solidFill>
                <a:srgbClr val="002060"/>
              </a:solidFill>
            </a:endParaRPr>
          </a:p>
          <a:p>
            <a:pPr marL="457200" indent="-457200">
              <a:buFont typeface="Arial" charset="0"/>
              <a:buChar char="•"/>
            </a:pPr>
            <a:endParaRPr lang="en-US" sz="2400" smtClean="0">
              <a:solidFill>
                <a:srgbClr val="002060"/>
              </a:solidFill>
            </a:endParaRPr>
          </a:p>
          <a:p>
            <a:pPr>
              <a:buFont typeface="Arial" charset="0"/>
              <a:buChar char="•"/>
            </a:pPr>
            <a:r>
              <a:rPr lang="en-US" sz="2000">
                <a:latin typeface="NimbusSanL" charset="0"/>
              </a:rPr>
              <a:t>Simple rules results in </a:t>
            </a:r>
            <a:r>
              <a:rPr lang="en-US" sz="2000">
                <a:solidFill>
                  <a:srgbClr val="F26811"/>
                </a:solidFill>
                <a:latin typeface="NimbusSanL" charset="0"/>
              </a:rPr>
              <a:t>22x </a:t>
            </a:r>
            <a:r>
              <a:rPr lang="en-US" sz="2000">
                <a:latin typeface="NimbusSanL" charset="0"/>
              </a:rPr>
              <a:t>more final conflicts than complex rules </a:t>
            </a:r>
            <a:endParaRPr lang="en-US" sz="2000" smtClean="0"/>
          </a:p>
          <a:p>
            <a:pPr>
              <a:buFont typeface="Arial" charset="0"/>
              <a:buChar char="•"/>
            </a:pPr>
            <a:r>
              <a:rPr lang="en-US" sz="2000">
                <a:latin typeface="NimbusSanL" charset="0"/>
              </a:rPr>
              <a:t>Relaxing lithography spacing results in </a:t>
            </a:r>
            <a:r>
              <a:rPr lang="en-US" sz="2000">
                <a:solidFill>
                  <a:srgbClr val="F26811"/>
                </a:solidFill>
                <a:latin typeface="NimbusSanL" charset="0"/>
              </a:rPr>
              <a:t>10% </a:t>
            </a:r>
            <a:r>
              <a:rPr lang="en-US" sz="2000">
                <a:latin typeface="NimbusSanL" charset="0"/>
              </a:rPr>
              <a:t>more final conflicts </a:t>
            </a:r>
            <a:endParaRPr lang="en-US" sz="2000">
              <a:effectLst/>
            </a:endParaRPr>
          </a:p>
        </p:txBody>
      </p:sp>
      <p:sp>
        <p:nvSpPr>
          <p:cNvPr id="4" name="Slide Number Placeholder 3"/>
          <p:cNvSpPr>
            <a:spLocks noGrp="1"/>
          </p:cNvSpPr>
          <p:nvPr>
            <p:ph type="sldNum" idx="11"/>
          </p:nvPr>
        </p:nvSpPr>
        <p:spPr/>
        <p:txBody>
          <a:bodyPr/>
          <a:lstStyle/>
          <a:p>
            <a:fld id="{CFAB4279-0E4D-FE49-BB86-122ABE5917F4}" type="slidenum">
              <a:rPr lang="en-US" smtClean="0"/>
              <a:pPr/>
              <a:t>7</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094" y="3671454"/>
            <a:ext cx="3444579" cy="2041232"/>
          </a:xfrm>
          <a:prstGeom prst="rect">
            <a:avLst/>
          </a:prstGeom>
        </p:spPr>
      </p:pic>
      <p:pic>
        <p:nvPicPr>
          <p:cNvPr id="12" name="Picture 11"/>
          <p:cNvPicPr>
            <a:picLocks noChangeAspect="1"/>
          </p:cNvPicPr>
          <p:nvPr/>
        </p:nvPicPr>
        <p:blipFill>
          <a:blip r:embed="rId4"/>
          <a:stretch>
            <a:fillRect/>
          </a:stretch>
        </p:blipFill>
        <p:spPr>
          <a:xfrm>
            <a:off x="1783339" y="2676670"/>
            <a:ext cx="6570951" cy="728932"/>
          </a:xfrm>
          <a:prstGeom prst="rect">
            <a:avLst/>
          </a:prstGeom>
        </p:spPr>
      </p:pic>
      <p:sp>
        <p:nvSpPr>
          <p:cNvPr id="13" name="TextBox 12"/>
          <p:cNvSpPr txBox="1"/>
          <p:nvPr/>
        </p:nvSpPr>
        <p:spPr>
          <a:xfrm>
            <a:off x="6386945" y="4336471"/>
            <a:ext cx="2672526" cy="607602"/>
          </a:xfrm>
          <a:prstGeom prst="rect">
            <a:avLst/>
          </a:prstGeom>
          <a:noFill/>
        </p:spPr>
        <p:txBody>
          <a:bodyPr wrap="none" rtlCol="0">
            <a:spAutoFit/>
          </a:bodyPr>
          <a:lstStyle/>
          <a:p>
            <a:r>
              <a:rPr lang="en-US">
                <a:latin typeface="NimbusSanL" charset="0"/>
              </a:rPr>
              <a:t>#</a:t>
            </a:r>
            <a:r>
              <a:rPr lang="en-US" err="1">
                <a:latin typeface="NimbusSanL" charset="0"/>
              </a:rPr>
              <a:t>icn</a:t>
            </a:r>
            <a:r>
              <a:rPr lang="en-US">
                <a:latin typeface="NimbusSanL" charset="0"/>
              </a:rPr>
              <a:t>: # of initial conflicts </a:t>
            </a:r>
            <a:endParaRPr lang="en-US" smtClean="0">
              <a:latin typeface="NimbusSanL" charset="0"/>
            </a:endParaRPr>
          </a:p>
          <a:p>
            <a:r>
              <a:rPr lang="en-US" smtClean="0">
                <a:latin typeface="NimbusSanL" charset="0"/>
              </a:rPr>
              <a:t>#</a:t>
            </a:r>
            <a:r>
              <a:rPr lang="en-US" err="1">
                <a:latin typeface="NimbusSanL" charset="0"/>
              </a:rPr>
              <a:t>cn</a:t>
            </a:r>
            <a:r>
              <a:rPr lang="en-US">
                <a:latin typeface="NimbusSanL" charset="0"/>
              </a:rPr>
              <a:t>: # of final conflicts </a:t>
            </a:r>
            <a:endParaRPr lang="en-US">
              <a:effectLst/>
            </a:endParaRPr>
          </a:p>
        </p:txBody>
      </p:sp>
    </p:spTree>
    <p:extLst>
      <p:ext uri="{BB962C8B-B14F-4D97-AF65-F5344CB8AC3E}">
        <p14:creationId xmlns:p14="http://schemas.microsoft.com/office/powerpoint/2010/main" val="19930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charRg st="210" end="27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rgbClr val="006DBC"/>
                </a:solidFill>
                <a:latin typeface="NimbusSanL" charset="0"/>
              </a:rPr>
              <a:t>Conclusion </a:t>
            </a:r>
            <a:endParaRPr lang="en-US" sz="3200">
              <a:effectLst/>
            </a:endParaRPr>
          </a:p>
        </p:txBody>
      </p:sp>
      <p:sp>
        <p:nvSpPr>
          <p:cNvPr id="3" name="Content Placeholder 2"/>
          <p:cNvSpPr>
            <a:spLocks noGrp="1"/>
          </p:cNvSpPr>
          <p:nvPr>
            <p:ph idx="1"/>
          </p:nvPr>
        </p:nvSpPr>
        <p:spPr>
          <a:xfrm>
            <a:off x="441325" y="1031875"/>
            <a:ext cx="9232900" cy="5535180"/>
          </a:xfrm>
        </p:spPr>
        <p:txBody>
          <a:bodyPr/>
          <a:lstStyle/>
          <a:p>
            <a:r>
              <a:rPr lang="en-US" sz="2400">
                <a:solidFill>
                  <a:srgbClr val="006DBC"/>
                </a:solidFill>
                <a:latin typeface="NimbusSanL" charset="0"/>
              </a:rPr>
              <a:t>Design space exploration for SAB </a:t>
            </a:r>
            <a:endParaRPr lang="en-US" sz="2400"/>
          </a:p>
          <a:p>
            <a:pPr>
              <a:buFont typeface="Arial" charset="0"/>
              <a:buChar char="•"/>
            </a:pPr>
            <a:r>
              <a:rPr lang="en-US" sz="2000" smtClean="0">
                <a:latin typeface="NimbusSanL" charset="0"/>
              </a:rPr>
              <a:t>Design </a:t>
            </a:r>
            <a:r>
              <a:rPr lang="en-US" sz="2000">
                <a:latin typeface="NimbusSanL" charset="0"/>
              </a:rPr>
              <a:t>rules scalable with pitches and lithography spacing </a:t>
            </a:r>
            <a:endParaRPr lang="en-US" sz="2000" smtClean="0"/>
          </a:p>
          <a:p>
            <a:pPr>
              <a:buFont typeface="Arial" charset="0"/>
              <a:buChar char="•"/>
            </a:pPr>
            <a:r>
              <a:rPr lang="en-US" sz="2000" smtClean="0">
                <a:latin typeface="NimbusSanL" charset="0"/>
              </a:rPr>
              <a:t>Post optimization for SAB </a:t>
            </a:r>
            <a:endParaRPr lang="en-US" sz="2000" smtClean="0"/>
          </a:p>
          <a:p>
            <a:pPr>
              <a:buFont typeface="Arial" charset="0"/>
              <a:buChar char="•"/>
            </a:pPr>
            <a:r>
              <a:rPr lang="en-US" sz="2000" smtClean="0">
                <a:latin typeface="NimbusSanL" charset="0"/>
              </a:rPr>
              <a:t>Impacts </a:t>
            </a:r>
            <a:r>
              <a:rPr lang="en-US" sz="2000">
                <a:latin typeface="NimbusSanL" charset="0"/>
              </a:rPr>
              <a:t>of design rules to design closure </a:t>
            </a:r>
            <a:endParaRPr lang="en-US" sz="2000" smtClean="0"/>
          </a:p>
          <a:p>
            <a:pPr marL="0" indent="0"/>
            <a:r>
              <a:rPr lang="en-US" sz="2400" smtClean="0">
                <a:solidFill>
                  <a:srgbClr val="006DBC"/>
                </a:solidFill>
                <a:latin typeface="NimbusSanL" charset="0"/>
              </a:rPr>
              <a:t>SAB </a:t>
            </a:r>
            <a:r>
              <a:rPr lang="en-US" sz="2400">
                <a:solidFill>
                  <a:srgbClr val="006DBC"/>
                </a:solidFill>
                <a:latin typeface="NimbusSanL" charset="0"/>
              </a:rPr>
              <a:t>is a promising and feasible option for N5 and beyond </a:t>
            </a:r>
            <a:endParaRPr lang="en-US" sz="2400" smtClean="0"/>
          </a:p>
          <a:p>
            <a:pPr>
              <a:buFont typeface="Arial" charset="0"/>
              <a:buChar char="•"/>
            </a:pPr>
            <a:r>
              <a:rPr lang="en-US" sz="2000" smtClean="0">
                <a:latin typeface="NimbusSanL" charset="0"/>
              </a:rPr>
              <a:t>Provide </a:t>
            </a:r>
            <a:r>
              <a:rPr lang="en-US" sz="2000">
                <a:latin typeface="NimbusSanL" charset="0"/>
              </a:rPr>
              <a:t>insights to the further advancement of manufacturing process </a:t>
            </a:r>
            <a:endParaRPr lang="en-US" sz="2000"/>
          </a:p>
          <a:p>
            <a:endParaRPr lang="en-US" sz="2400" smtClean="0"/>
          </a:p>
          <a:p>
            <a:r>
              <a:rPr lang="en-US" sz="2400">
                <a:solidFill>
                  <a:srgbClr val="006DBC"/>
                </a:solidFill>
                <a:latin typeface="NimbusSanL" charset="0"/>
              </a:rPr>
              <a:t>Future work </a:t>
            </a:r>
            <a:endParaRPr lang="en-US" sz="2400"/>
          </a:p>
          <a:p>
            <a:pPr>
              <a:buFont typeface="Arial" charset="0"/>
              <a:buChar char="•"/>
            </a:pPr>
            <a:r>
              <a:rPr lang="en-US" sz="2000" smtClean="0">
                <a:latin typeface="NimbusSanL" charset="0"/>
              </a:rPr>
              <a:t>SAB </a:t>
            </a:r>
            <a:r>
              <a:rPr lang="en-US" sz="2000">
                <a:latin typeface="NimbusSanL" charset="0"/>
              </a:rPr>
              <a:t>friendly design flow </a:t>
            </a:r>
            <a:endParaRPr lang="en-US" sz="2000"/>
          </a:p>
          <a:p>
            <a:pPr>
              <a:buFont typeface="Arial" charset="0"/>
              <a:buChar char="•"/>
            </a:pPr>
            <a:r>
              <a:rPr lang="en-US" sz="2000" smtClean="0">
                <a:latin typeface="NimbusSanL" charset="0"/>
              </a:rPr>
              <a:t>Early </a:t>
            </a:r>
            <a:r>
              <a:rPr lang="en-US" sz="2000">
                <a:latin typeface="NimbusSanL" charset="0"/>
              </a:rPr>
              <a:t>stage consideration of SAB rules </a:t>
            </a:r>
            <a:endParaRPr lang="en-US" sz="2000">
              <a:effectLst/>
            </a:endParaRPr>
          </a:p>
        </p:txBody>
      </p:sp>
      <p:sp>
        <p:nvSpPr>
          <p:cNvPr id="4" name="Slide Number Placeholder 3"/>
          <p:cNvSpPr>
            <a:spLocks noGrp="1"/>
          </p:cNvSpPr>
          <p:nvPr>
            <p:ph type="sldNum" idx="11"/>
          </p:nvPr>
        </p:nvSpPr>
        <p:spPr/>
        <p:txBody>
          <a:bodyPr/>
          <a:lstStyle/>
          <a:p>
            <a:fld id="{CFAB4279-0E4D-FE49-BB86-122ABE5917F4}" type="slidenum">
              <a:rPr lang="en-US" smtClean="0"/>
              <a:pPr/>
              <a:t>8</a:t>
            </a:fld>
            <a:endParaRPr lang="en-US"/>
          </a:p>
        </p:txBody>
      </p:sp>
    </p:spTree>
    <p:extLst>
      <p:ext uri="{BB962C8B-B14F-4D97-AF65-F5344CB8AC3E}">
        <p14:creationId xmlns:p14="http://schemas.microsoft.com/office/powerpoint/2010/main" val="1750494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81806" y="2976562"/>
            <a:ext cx="9117013" cy="787400"/>
          </a:xfrm>
        </p:spPr>
        <p:txBody>
          <a:bodyPr/>
          <a:lstStyle/>
          <a:p>
            <a:pPr algn="ctr"/>
            <a:r>
              <a:rPr lang="en-US" sz="5400">
                <a:solidFill>
                  <a:srgbClr val="F26811"/>
                </a:solidFill>
                <a:latin typeface="NimbusSanL" charset="0"/>
              </a:rPr>
              <a:t>Thank you </a:t>
            </a:r>
            <a:endParaRPr lang="en-US" sz="5400"/>
          </a:p>
        </p:txBody>
      </p:sp>
      <p:sp>
        <p:nvSpPr>
          <p:cNvPr id="10" name="Slide Number Placeholder 9"/>
          <p:cNvSpPr>
            <a:spLocks noGrp="1"/>
          </p:cNvSpPr>
          <p:nvPr>
            <p:ph type="sldNum" idx="11"/>
          </p:nvPr>
        </p:nvSpPr>
        <p:spPr/>
        <p:txBody>
          <a:bodyPr/>
          <a:lstStyle/>
          <a:p>
            <a:fld id="{CFAB4279-0E4D-FE49-BB86-122ABE5917F4}" type="slidenum">
              <a:rPr lang="en-US" smtClean="0"/>
              <a:pPr/>
              <a:t>9</a:t>
            </a:fld>
            <a:endParaRPr lang="en-US"/>
          </a:p>
        </p:txBody>
      </p:sp>
    </p:spTree>
    <p:extLst>
      <p:ext uri="{BB962C8B-B14F-4D97-AF65-F5344CB8AC3E}">
        <p14:creationId xmlns:p14="http://schemas.microsoft.com/office/powerpoint/2010/main" val="912408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WenQuanYi Zen Hei"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WenQuanYi Zen Hei"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12733</TotalTime>
  <Words>1440</Words>
  <Application>Microsoft Macintosh PowerPoint</Application>
  <PresentationFormat>Custom</PresentationFormat>
  <Paragraphs>171</Paragraphs>
  <Slides>14</Slides>
  <Notes>10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0</vt:i4>
      </vt:variant>
      <vt:variant>
        <vt:lpstr>Slide Titles</vt:lpstr>
      </vt:variant>
      <vt:variant>
        <vt:i4>14</vt:i4>
      </vt:variant>
    </vt:vector>
  </HeadingPairs>
  <TitlesOfParts>
    <vt:vector size="25" baseType="lpstr">
      <vt:lpstr>Arial Black</vt:lpstr>
      <vt:lpstr>Calibri</vt:lpstr>
      <vt:lpstr>Cambria Math</vt:lpstr>
      <vt:lpstr>DejaVu Sans</vt:lpstr>
      <vt:lpstr>ＭＳ Ｐゴシック</vt:lpstr>
      <vt:lpstr>NimbusSanL</vt:lpstr>
      <vt:lpstr>Times New Roman</vt:lpstr>
      <vt:lpstr>WenQuanYi Zen Hei</vt:lpstr>
      <vt:lpstr>Arial</vt:lpstr>
      <vt:lpstr>Office Theme</vt:lpstr>
      <vt:lpstr>Office Theme</vt:lpstr>
      <vt:lpstr>Patterning Aware Design Optimization of Selective Etching in N5 and Beyond</vt:lpstr>
      <vt:lpstr>Conventional Blocks v.s. Self-Aligned Blocks (SAB) </vt:lpstr>
      <vt:lpstr>Problem Formulation </vt:lpstr>
      <vt:lpstr>Patterns That Cause Conflicts </vt:lpstr>
      <vt:lpstr>Simple and Complex Rules for SAB </vt:lpstr>
      <vt:lpstr>Simple and Complex Rules for SAB </vt:lpstr>
      <vt:lpstr>SAB Optimization </vt:lpstr>
      <vt:lpstr>Conclusion </vt:lpstr>
      <vt:lpstr>Thank you </vt:lpstr>
      <vt:lpstr>Outline</vt:lpstr>
      <vt:lpstr>1-D Gridded Layout – Lines and Blocks</vt:lpstr>
      <vt:lpstr>1-D Gridded Layout – SAB Lines and Blocks</vt:lpstr>
      <vt:lpstr>Manufacturing Process of SAB</vt:lpstr>
      <vt:lpstr>SAB Optimization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Triple Patterning Aware Detailed Placement Toward Zero Cross-Row Middle-of-Line Conflict</dc:title>
  <dc:creator>Yibo Lin</dc:creator>
  <cp:lastModifiedBy>Yibo Lin</cp:lastModifiedBy>
  <cp:revision>414</cp:revision>
  <cp:lastPrinted>2015-11-03T03:23:06Z</cp:lastPrinted>
  <dcterms:created xsi:type="dcterms:W3CDTF">2015-08-31T15:42:27Z</dcterms:created>
  <dcterms:modified xsi:type="dcterms:W3CDTF">2017-11-01T15:50:36Z</dcterms:modified>
</cp:coreProperties>
</file>