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tiff" ContentType="image/tif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650" r:id="rId2"/>
  </p:sldMasterIdLst>
  <p:notesMasterIdLst>
    <p:notesMasterId r:id="rId26"/>
  </p:notesMasterIdLst>
  <p:handoutMasterIdLst>
    <p:handoutMasterId r:id="rId27"/>
  </p:handoutMasterIdLst>
  <p:sldIdLst>
    <p:sldId id="256" r:id="rId3"/>
    <p:sldId id="350" r:id="rId4"/>
    <p:sldId id="314" r:id="rId5"/>
    <p:sldId id="316" r:id="rId6"/>
    <p:sldId id="341" r:id="rId7"/>
    <p:sldId id="369" r:id="rId8"/>
    <p:sldId id="318" r:id="rId9"/>
    <p:sldId id="320" r:id="rId10"/>
    <p:sldId id="322" r:id="rId11"/>
    <p:sldId id="323" r:id="rId12"/>
    <p:sldId id="325" r:id="rId13"/>
    <p:sldId id="324" r:id="rId14"/>
    <p:sldId id="319" r:id="rId15"/>
    <p:sldId id="321" r:id="rId16"/>
    <p:sldId id="327" r:id="rId17"/>
    <p:sldId id="326" r:id="rId18"/>
    <p:sldId id="372" r:id="rId19"/>
    <p:sldId id="328" r:id="rId20"/>
    <p:sldId id="329" r:id="rId21"/>
    <p:sldId id="330" r:id="rId22"/>
    <p:sldId id="344" r:id="rId23"/>
    <p:sldId id="373" r:id="rId24"/>
    <p:sldId id="275" r:id="rId25"/>
  </p:sldIdLst>
  <p:sldSz cx="9144000" cy="6858000" type="screen4x3"/>
  <p:notesSz cx="7772400" cy="10058400"/>
  <p:custShowLst>
    <p:custShow name="Custom Show 1" id="0">
      <p:sldLst>
        <p:sld r:id="rId8"/>
      </p:sldLst>
    </p:custShow>
  </p:custShowLst>
  <p:defaultTextStyle>
    <a:defPPr>
      <a:defRPr lang="en-GB"/>
    </a:defPPr>
    <a:lvl1pPr algn="l" defTabSz="37028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1pPr>
    <a:lvl2pPr marL="601715" indent="-231429" algn="l" defTabSz="37028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2pPr>
    <a:lvl3pPr marL="925716" indent="-185143" algn="l" defTabSz="37028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3pPr>
    <a:lvl4pPr marL="1296002" indent="-185143" algn="l" defTabSz="37028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4pPr>
    <a:lvl5pPr marL="1666288" indent="-185143" algn="l" defTabSz="37028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5pPr>
    <a:lvl6pPr marL="1851431" algn="l" defTabSz="37028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6pPr>
    <a:lvl7pPr marL="2221718" algn="l" defTabSz="37028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7pPr>
    <a:lvl8pPr marL="2592004" algn="l" defTabSz="37028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8pPr>
    <a:lvl9pPr marL="2962290" algn="l" defTabSz="37028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960" userDrawn="1">
          <p15:clr>
            <a:srgbClr val="A4A3A4"/>
          </p15:clr>
        </p15:guide>
        <p15:guide id="4" pos="2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4E5FD"/>
    <a:srgbClr val="82FCFF"/>
    <a:srgbClr val="FEFC88"/>
    <a:srgbClr val="D5FC79"/>
    <a:srgbClr val="76D6FF"/>
    <a:srgbClr val="5F8ACB"/>
    <a:srgbClr val="8DA7D8"/>
    <a:srgbClr val="C3CEEB"/>
    <a:srgbClr val="175CF9"/>
    <a:srgbClr val="FDB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5"/>
    <p:restoredTop sz="82182"/>
  </p:normalViewPr>
  <p:slideViewPr>
    <p:cSldViewPr snapToGrid="0">
      <p:cViewPr varScale="1">
        <p:scale>
          <a:sx n="102" d="100"/>
          <a:sy n="102" d="100"/>
        </p:scale>
        <p:origin x="848" y="184"/>
      </p:cViewPr>
      <p:guideLst>
        <p:guide orient="horz" pos="2880"/>
        <p:guide pos="2880"/>
        <p:guide orient="horz" pos="196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95" d="100"/>
        <a:sy n="95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9D8E4-6F45-7642-803A-4949B7E4F4B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D7CF0-F621-8545-9210-5B86782F0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DA6D85B7-2671-FE42-ADD1-065FB779BF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601715" indent="-231429"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925716" indent="-185143"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296002" indent="-185143"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1666288" indent="-185143"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1431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7AAAB5-AB01-5945-8D96-18986B74FE81}" type="slidenum">
              <a:rPr lang="en-US"/>
              <a:pPr/>
              <a:t>1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3625" y="-11796713"/>
            <a:ext cx="15730538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sz="1800" dirty="0">
                <a:latin typeface="Arial" charset="0"/>
                <a:cs typeface="WenQuanYi Zen Hei" charset="0"/>
              </a:rPr>
              <a:t>Howdy everyone, I am Yibo Lin from UT Austin. My talk today is about…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5C07F444-AA0F-5D48-85B2-07F34F01CE8D}" type="slidenum">
              <a:rPr lang="en-US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</a:t>
            </a:fld>
            <a:endParaRPr lang="en-US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96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extend the 5-layer CNN from the SPIE’17 paper to a 10-layer CNN. </a:t>
            </a:r>
          </a:p>
          <a:p>
            <a:r>
              <a:rPr lang="en-US" dirty="0"/>
              <a:t>The deeper CNN provides us more capacity of the model, which is supposed to offer higher accuracy.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the deep neural networks do not work as expected. </a:t>
            </a:r>
          </a:p>
          <a:p>
            <a:r>
              <a:rPr lang="en-US" dirty="0"/>
              <a:t>We observe that even the training error fails to decrease due to gradient vanishing in deep networks. </a:t>
            </a:r>
          </a:p>
          <a:p>
            <a:r>
              <a:rPr lang="en-US" dirty="0"/>
              <a:t>As a result, the testing error is not as good as the shallow network. </a:t>
            </a:r>
          </a:p>
          <a:p>
            <a:endParaRPr lang="en-US" dirty="0"/>
          </a:p>
          <a:p>
            <a:r>
              <a:rPr lang="en-US" dirty="0"/>
              <a:t>When we vary the amount of training data, CNN-5 provides better results in most cases.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7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the gradient vanishing problem, we add shortcut connection to building blocks of the neural network and form a residual neural network. </a:t>
            </a:r>
          </a:p>
          <a:p>
            <a:r>
              <a:rPr lang="en-US" dirty="0" err="1"/>
              <a:t>ResNet</a:t>
            </a:r>
            <a:r>
              <a:rPr lang="en-US" dirty="0"/>
              <a:t> is able to alleviate the gradient vanishing issue. </a:t>
            </a:r>
          </a:p>
          <a:p>
            <a:endParaRPr lang="en-US" dirty="0"/>
          </a:p>
          <a:p>
            <a:r>
              <a:rPr lang="en-US" dirty="0"/>
              <a:t>However, it is still not able to outperform shallow CNN for small amount of training data. </a:t>
            </a:r>
          </a:p>
          <a:p>
            <a:r>
              <a:rPr lang="en-US" dirty="0"/>
              <a:t>We observe that </a:t>
            </a:r>
            <a:r>
              <a:rPr lang="en-US" dirty="0" err="1"/>
              <a:t>ResNet</a:t>
            </a:r>
            <a:r>
              <a:rPr lang="en-US" dirty="0"/>
              <a:t> actually gets better accuracy for 50% training set than CNN. </a:t>
            </a:r>
          </a:p>
          <a:p>
            <a:r>
              <a:rPr lang="en-US" dirty="0"/>
              <a:t>It is a bit difficult to see the difference due to the scale of y axis. </a:t>
            </a:r>
          </a:p>
          <a:p>
            <a:r>
              <a:rPr lang="en-US" dirty="0"/>
              <a:t>This indicates that if given more training data, </a:t>
            </a:r>
            <a:r>
              <a:rPr lang="en-US" dirty="0" err="1"/>
              <a:t>ResNet</a:t>
            </a:r>
            <a:r>
              <a:rPr lang="en-US" dirty="0"/>
              <a:t> has the potential to further improve accuracy. </a:t>
            </a:r>
          </a:p>
          <a:p>
            <a:r>
              <a:rPr lang="en-US" dirty="0"/>
              <a:t>But we have already used all the training data and it is too expensive to get more.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need to ask: do we have big data? </a:t>
            </a:r>
          </a:p>
          <a:p>
            <a:r>
              <a:rPr lang="en-US" dirty="0"/>
              <a:t>The answer must be yes. Otherwise, the story won’t continue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But that’s old data from old technology nodes with different design rules and manufacturing conditions.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 we use these data? </a:t>
            </a:r>
          </a:p>
          <a:p>
            <a:r>
              <a:rPr lang="en-US" dirty="0">
                <a:sym typeface="Wingdings" pitchFamily="2" charset="2"/>
              </a:rPr>
              <a:t>Well, it depends on how different the old data is from the new data, but it might worth trying. </a:t>
            </a:r>
          </a:p>
          <a:p>
            <a:r>
              <a:rPr lang="en-US" dirty="0">
                <a:sym typeface="Wingdings" pitchFamily="2" charset="2"/>
              </a:rPr>
              <a:t>In practice, engineers do very similar things. </a:t>
            </a:r>
          </a:p>
          <a:p>
            <a:r>
              <a:rPr lang="en-US" dirty="0">
                <a:sym typeface="Wingdings" pitchFamily="2" charset="2"/>
              </a:rPr>
              <a:t>When they work on a new design, they often start from old recipes, no matter how different the designs are.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the working style of engineers, we develop a transfer learning scheme to migrate knowledge from the source domain to the target domain.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0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specifically on a neural network, we define a </a:t>
            </a:r>
            <a:r>
              <a:rPr lang="en-US" dirty="0" err="1"/>
              <a:t>TF_k</a:t>
            </a:r>
            <a:r>
              <a:rPr lang="en-US" dirty="0"/>
              <a:t> scheme with a parameter k to denote the number of fixed layers. </a:t>
            </a:r>
          </a:p>
          <a:p>
            <a:r>
              <a:rPr lang="en-US" dirty="0"/>
              <a:t>We first train the neural network for the source domain and use it as a starting point for the target domain network. </a:t>
            </a:r>
          </a:p>
          <a:p>
            <a:r>
              <a:rPr lang="en-US" dirty="0"/>
              <a:t>When we train the target network with </a:t>
            </a:r>
            <a:r>
              <a:rPr lang="en-US" dirty="0" err="1"/>
              <a:t>TF_k</a:t>
            </a:r>
            <a:r>
              <a:rPr lang="en-US" dirty="0"/>
              <a:t> scheme, the first k layers are fixed and only the rest layers will be updated.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the transfer learning scheme, we consider the technology transition from N10 to N7.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8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the transfer learning scheme, we consider the technology transition from N10 to N7.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8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370286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4DC9B70D-AFCF-6041-B13D-E32B1802CC4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370286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335250" y="-12976225"/>
            <a:ext cx="17300575" cy="1297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en-US" sz="2000" dirty="0">
              <a:latin typeface="Arial" charset="0"/>
              <a:cs typeface="WenQuanYi Zen Hei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marL="0" marR="0" lvl="0" indent="0" algn="l" defTabSz="3702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/>
            </a:pPr>
            <a:fld id="{71817135-158D-384A-A5C8-0E5384C4A31D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ea" charset="0"/>
              </a:rPr>
              <a:pPr marL="0" marR="0" lvl="0" indent="0" algn="l" defTabSz="3702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</a:tabLst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0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0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3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leverage transfer learning and active learning to improve data efficiency in this work. </a:t>
            </a:r>
          </a:p>
          <a:p>
            <a:r>
              <a:rPr lang="en-US" dirty="0"/>
              <a:t>However, we are actually making assumptions to the datasets. </a:t>
            </a:r>
          </a:p>
          <a:p>
            <a:r>
              <a:rPr lang="en-US" dirty="0"/>
              <a:t>Transfer learning assumes the availability of labelled old data. </a:t>
            </a:r>
          </a:p>
          <a:p>
            <a:r>
              <a:rPr lang="en-US" dirty="0"/>
              <a:t>Active learning assumes query labels for unlabeled data is possible. </a:t>
            </a:r>
          </a:p>
          <a:p>
            <a:r>
              <a:rPr lang="en-US" dirty="0"/>
              <a:t>Then, what if we are given arbitrary datasets with some labelled data, and we can not query additional labels, nor can we access any old data? </a:t>
            </a:r>
          </a:p>
          <a:p>
            <a:r>
              <a:rPr lang="en-US" dirty="0"/>
              <a:t>In this case, the only information we have except for labelled data is the unlabeled data in the dataset. </a:t>
            </a:r>
          </a:p>
          <a:p>
            <a:r>
              <a:rPr lang="en-US" dirty="0"/>
              <a:t>Whether we can utilize these unlabeled data becomes critical to improve data efficiency. </a:t>
            </a:r>
          </a:p>
          <a:p>
            <a:r>
              <a:rPr lang="en-US" dirty="0"/>
              <a:t>This task falls into a semi-supervised learning problem. </a:t>
            </a:r>
          </a:p>
          <a:p>
            <a:endParaRPr lang="en-US" dirty="0"/>
          </a:p>
          <a:p>
            <a:r>
              <a:rPr lang="en-US" dirty="0"/>
              <a:t>ML is more than classification/regression. </a:t>
            </a:r>
          </a:p>
          <a:p>
            <a:r>
              <a:rPr lang="en-US" dirty="0"/>
              <a:t>Better understanding about data. </a:t>
            </a:r>
          </a:p>
          <a:p>
            <a:endParaRPr lang="en-US" dirty="0"/>
          </a:p>
          <a:p>
            <a:r>
              <a:rPr lang="en-US" dirty="0"/>
              <a:t>Other directions include various machine learning applications in mask optimization problems. </a:t>
            </a:r>
          </a:p>
          <a:p>
            <a:r>
              <a:rPr lang="en-US" dirty="0"/>
              <a:t>Since a mask is essentially an image, various techniques for image recognition may help with mask synthesis.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blogs.mentor.com</a:t>
            </a:r>
            <a:r>
              <a:rPr lang="en-US" dirty="0"/>
              <a:t>/</a:t>
            </a:r>
            <a:r>
              <a:rPr lang="en-US" dirty="0" err="1"/>
              <a:t>calibre</a:t>
            </a:r>
            <a:r>
              <a:rPr lang="en-US" dirty="0"/>
              <a:t>/blog/2017/01/25/will-</a:t>
            </a:r>
            <a:r>
              <a:rPr lang="en-US" dirty="0" err="1"/>
              <a:t>euv</a:t>
            </a:r>
            <a:r>
              <a:rPr lang="en-US" dirty="0"/>
              <a:t>-kill-multi-patterning/</a:t>
            </a:r>
          </a:p>
          <a:p>
            <a:endParaRPr lang="en-US" dirty="0"/>
          </a:p>
          <a:p>
            <a:r>
              <a:rPr lang="en-US" dirty="0"/>
              <a:t>But with further scaling, the requirement to process is growing. </a:t>
            </a:r>
          </a:p>
          <a:p>
            <a:r>
              <a:rPr lang="en-US" dirty="0"/>
              <a:t>Lithography needs to adopt multiple patterning which repeats multiple times of </a:t>
            </a:r>
            <a:r>
              <a:rPr lang="en-US" dirty="0" err="1"/>
              <a:t>litho</a:t>
            </a:r>
            <a:r>
              <a:rPr lang="en-US" dirty="0"/>
              <a:t>-etch process for only one metal layer. </a:t>
            </a:r>
          </a:p>
          <a:p>
            <a:r>
              <a:rPr lang="en-US" dirty="0"/>
              <a:t>EUV is also expected for 5nm technology node and beyond. </a:t>
            </a:r>
          </a:p>
          <a:p>
            <a:endParaRPr lang="en-US" dirty="0"/>
          </a:p>
          <a:p>
            <a:r>
              <a:rPr lang="en-US" dirty="0"/>
              <a:t>The cost, of course, increases dramatically. </a:t>
            </a:r>
          </a:p>
          <a:p>
            <a:r>
              <a:rPr lang="en-US" dirty="0"/>
              <a:t>Assuming for single patterning, which only has one </a:t>
            </a:r>
            <a:r>
              <a:rPr lang="en-US" dirty="0" err="1"/>
              <a:t>litho</a:t>
            </a:r>
            <a:r>
              <a:rPr lang="en-US" dirty="0"/>
              <a:t>-etch process for one metal layer, the cost is 1. </a:t>
            </a:r>
          </a:p>
          <a:p>
            <a:r>
              <a:rPr lang="en-US" dirty="0"/>
              <a:t>Then multiple patterning requires 2-4 times higher cost. </a:t>
            </a:r>
          </a:p>
          <a:p>
            <a:r>
              <a:rPr lang="en-US" dirty="0"/>
              <a:t>The cost of EUV is 4 times of single patterning with 193i lithography, which is comparable to triple patterning.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purpose of scaling is not only for performance, but more for cost reduction. </a:t>
            </a:r>
          </a:p>
          <a:p>
            <a:r>
              <a:rPr lang="en-US" dirty="0"/>
              <a:t>The industry will try everything to shrink the cost. </a:t>
            </a:r>
          </a:p>
          <a:p>
            <a:endParaRPr lang="en-US" dirty="0"/>
          </a:p>
          <a:p>
            <a:r>
              <a:rPr lang="en-US" dirty="0"/>
              <a:t>Cost reduction can be achieved in many ways. </a:t>
            </a:r>
          </a:p>
          <a:p>
            <a:r>
              <a:rPr lang="en-US" dirty="0"/>
              <a:t>If you still remember the equation of die cost I have shown, improving wafer yield is a natural way. </a:t>
            </a:r>
          </a:p>
          <a:p>
            <a:endParaRPr lang="en-US" dirty="0"/>
          </a:p>
          <a:p>
            <a:r>
              <a:rPr lang="en-US" dirty="0"/>
              <a:t>Another way for cost reduction is to reduce the turn-around time, which speedup design closure. </a:t>
            </a:r>
          </a:p>
          <a:p>
            <a:endParaRPr lang="en-US" dirty="0"/>
          </a:p>
          <a:p>
            <a:r>
              <a:rPr lang="en-US" dirty="0"/>
              <a:t>I will then introduce two case studies from these perspectives to reduce design cost.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8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slightly talked about lithography in the introduction. </a:t>
            </a:r>
          </a:p>
          <a:p>
            <a:r>
              <a:rPr lang="en-US" dirty="0"/>
              <a:t>A silicon wafer is prepared with photoresist on top of it. </a:t>
            </a:r>
          </a:p>
          <a:p>
            <a:r>
              <a:rPr lang="en-US" dirty="0"/>
              <a:t>A lithography system sheds light through a mask and remove photoresist exposed to light. </a:t>
            </a:r>
          </a:p>
          <a:p>
            <a:endParaRPr lang="en-US" dirty="0"/>
          </a:p>
          <a:p>
            <a:r>
              <a:rPr lang="en-US" dirty="0"/>
              <a:t>For example, we have a layout with 5 contacts to print. </a:t>
            </a:r>
          </a:p>
          <a:p>
            <a:r>
              <a:rPr lang="en-US" dirty="0"/>
              <a:t>When the light goes through the mask and reaches the photoresist, it has different light intensity at different locations of the layout. </a:t>
            </a:r>
          </a:p>
          <a:p>
            <a:r>
              <a:rPr lang="en-US" dirty="0"/>
              <a:t>In this figure, lighter color denotes stronger light intensity. </a:t>
            </a:r>
          </a:p>
          <a:p>
            <a:r>
              <a:rPr lang="en-US" dirty="0"/>
              <a:t>This light intensity map is called aerial image. </a:t>
            </a:r>
          </a:p>
          <a:p>
            <a:endParaRPr lang="en-US" dirty="0"/>
          </a:p>
          <a:p>
            <a:r>
              <a:rPr lang="en-US" dirty="0"/>
              <a:t>The resist pattern will then be formed according to aerial image and property of photoresist. </a:t>
            </a:r>
          </a:p>
          <a:p>
            <a:r>
              <a:rPr lang="en-US" dirty="0"/>
              <a:t>What we are interested in is the dimension of the printed contacts, like the width and height.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compute the size of printed patterns, we define resist model as a function mapping X to Y. </a:t>
            </a:r>
          </a:p>
          <a:p>
            <a:endParaRPr lang="en-US" dirty="0"/>
          </a:p>
          <a:p>
            <a:r>
              <a:rPr lang="en-US" dirty="0"/>
              <a:t>X is the aerial image or light intensity map. Here we use a 3D plot. </a:t>
            </a:r>
          </a:p>
          <a:p>
            <a:endParaRPr lang="en-US" dirty="0"/>
          </a:p>
          <a:p>
            <a:r>
              <a:rPr lang="en-US" dirty="0"/>
              <a:t>Y is a threshold value that cuts the light intensity. </a:t>
            </a:r>
          </a:p>
          <a:p>
            <a:r>
              <a:rPr lang="en-US" dirty="0"/>
              <a:t>Location with stronger intensity than the threshold will be printed; otherwise, it will not be printed. </a:t>
            </a:r>
          </a:p>
          <a:p>
            <a:endParaRPr lang="en-US" dirty="0"/>
          </a:p>
          <a:p>
            <a:r>
              <a:rPr lang="en-US" dirty="0"/>
              <a:t>The objective of resist modeling is to match the size of predicted patterns with that of actual patterns. </a:t>
            </a:r>
          </a:p>
          <a:p>
            <a:r>
              <a:rPr lang="en-US" dirty="0"/>
              <a:t>Be aware that for each given layout clip, we only want to know predict the threshold for the center pattern. </a:t>
            </a:r>
          </a:p>
          <a:p>
            <a:r>
              <a:rPr lang="en-US" dirty="0"/>
              <a:t>It is ok if the other patterns do not match with this threshold.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modeling. </a:t>
            </a:r>
          </a:p>
          <a:p>
            <a:r>
              <a:rPr lang="en-US" dirty="0"/>
              <a:t>One is rigorous simulation, which pursues accuracy. </a:t>
            </a:r>
          </a:p>
          <a:p>
            <a:r>
              <a:rPr lang="en-US" dirty="0"/>
              <a:t>It is a physics-level simulation which is very time consuming, but accurate. </a:t>
            </a:r>
          </a:p>
          <a:p>
            <a:r>
              <a:rPr lang="en-US" dirty="0"/>
              <a:t>It is not easy to develop the model as well. </a:t>
            </a:r>
          </a:p>
          <a:p>
            <a:endParaRPr lang="en-US" dirty="0"/>
          </a:p>
          <a:p>
            <a:r>
              <a:rPr lang="en-US" dirty="0"/>
              <a:t>The other one is compact model, which aims at fast prediction with acceptable accuracy. </a:t>
            </a:r>
          </a:p>
          <a:p>
            <a:r>
              <a:rPr lang="en-US" dirty="0"/>
              <a:t>It has good efficiency, but demands large amount of data to calibrate.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5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compares prediction efficiency of rigorous model and compact model. </a:t>
            </a:r>
          </a:p>
          <a:p>
            <a:r>
              <a:rPr lang="en-US" dirty="0"/>
              <a:t>Rigorous simulation requires more than 15 hours to compute the thresholds for about 30K 2x2 um clips. </a:t>
            </a:r>
          </a:p>
          <a:p>
            <a:r>
              <a:rPr lang="en-US" dirty="0"/>
              <a:t>A 1x1 mm clip contains 250K such clips, which not affordable at all. </a:t>
            </a:r>
          </a:p>
          <a:p>
            <a:r>
              <a:rPr lang="en-US" dirty="0"/>
              <a:t>Let alone a real chip like Intel Ivy Bridge is much larger. </a:t>
            </a:r>
          </a:p>
          <a:p>
            <a:endParaRPr lang="en-US" dirty="0"/>
          </a:p>
          <a:p>
            <a:r>
              <a:rPr lang="en-US" dirty="0"/>
              <a:t>The accuracy of compact model is highly correlated to amount of training data. </a:t>
            </a:r>
          </a:p>
          <a:p>
            <a:r>
              <a:rPr lang="en-US" dirty="0"/>
              <a:t>To achieve high accuracy, big data is required. </a:t>
            </a:r>
          </a:p>
          <a:p>
            <a:r>
              <a:rPr lang="en-US" dirty="0"/>
              <a:t>However, it is not always easy to prepare data, because collecting data is not only time consuming but also expensive.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work has explored the power of machine learning in lithography modeling. </a:t>
            </a:r>
          </a:p>
          <a:p>
            <a:r>
              <a:rPr lang="en-US" dirty="0"/>
              <a:t>The SPIE’17 paper constructed a CNN with 3 convolutional layers and 2 fully connected layers to predict threshold. </a:t>
            </a:r>
          </a:p>
          <a:p>
            <a:r>
              <a:rPr lang="en-US" dirty="0"/>
              <a:t>It showed better accuracy than models in Mentor </a:t>
            </a:r>
            <a:r>
              <a:rPr lang="en-US" dirty="0" err="1"/>
              <a:t>Calibre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Another paper from SPIE’17 constructed an ANN with 5 hidden layers to predict the height of resist after exposition. </a:t>
            </a:r>
          </a:p>
          <a:p>
            <a:endParaRPr lang="en-US" dirty="0"/>
          </a:p>
          <a:p>
            <a:r>
              <a:rPr lang="en-US" dirty="0"/>
              <a:t>Both these neural networks are quite shallow. </a:t>
            </a:r>
          </a:p>
          <a:p>
            <a:r>
              <a:rPr lang="en-US" dirty="0"/>
              <a:t>Usually deeper neural networks will provide higher accuracy, like the famous neural networks for image recognition. </a:t>
            </a:r>
          </a:p>
          <a:p>
            <a:endParaRPr lang="en-US" dirty="0"/>
          </a:p>
          <a:p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even suggested to keep on adding layers until the test error does not improve.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6D85B7-2671-FE42-ADD1-065FB779BF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6"/>
            <a:ext cx="7773120" cy="14703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370286" indent="0" algn="ctr">
              <a:buNone/>
              <a:defRPr/>
            </a:lvl2pPr>
            <a:lvl3pPr marL="740573" indent="0" algn="ctr">
              <a:buNone/>
              <a:defRPr/>
            </a:lvl3pPr>
            <a:lvl4pPr marL="1110859" indent="0" algn="ctr">
              <a:buNone/>
              <a:defRPr/>
            </a:lvl4pPr>
            <a:lvl5pPr marL="1481145" indent="0" algn="ctr">
              <a:buNone/>
              <a:defRPr/>
            </a:lvl5pPr>
            <a:lvl6pPr marL="1851431" indent="0" algn="ctr">
              <a:buNone/>
              <a:defRPr/>
            </a:lvl6pPr>
            <a:lvl7pPr marL="2221718" indent="0" algn="ctr">
              <a:buNone/>
              <a:defRPr/>
            </a:lvl7pPr>
            <a:lvl8pPr marL="2592004" indent="0" algn="ctr">
              <a:buNone/>
              <a:defRPr/>
            </a:lvl8pPr>
            <a:lvl9pPr marL="29622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6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46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9761" y="1455993"/>
            <a:ext cx="1830240" cy="360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720" y="1455993"/>
            <a:ext cx="5356800" cy="360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89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1" y="1728182"/>
            <a:ext cx="6564960" cy="13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84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6"/>
            <a:ext cx="7773120" cy="14703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370286" indent="0" algn="ctr">
              <a:buNone/>
              <a:defRPr/>
            </a:lvl2pPr>
            <a:lvl3pPr marL="740573" indent="0" algn="ctr">
              <a:buNone/>
              <a:defRPr/>
            </a:lvl3pPr>
            <a:lvl4pPr marL="1110859" indent="0" algn="ctr">
              <a:buNone/>
              <a:defRPr/>
            </a:lvl4pPr>
            <a:lvl5pPr marL="1481145" indent="0" algn="ctr">
              <a:buNone/>
              <a:defRPr/>
            </a:lvl5pPr>
            <a:lvl6pPr marL="1851431" indent="0" algn="ctr">
              <a:buNone/>
              <a:defRPr/>
            </a:lvl6pPr>
            <a:lvl7pPr marL="2221718" indent="0" algn="ctr">
              <a:buNone/>
              <a:defRPr/>
            </a:lvl7pPr>
            <a:lvl8pPr marL="2592004" indent="0" algn="ctr">
              <a:buNone/>
              <a:defRPr/>
            </a:lvl8pPr>
            <a:lvl9pPr marL="29622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3A7F9C1-B798-794E-B6F1-B919CB84A7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FAB4279-0E4D-FE49-BB86-122ABE5917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6"/>
            <a:ext cx="7771680" cy="1500637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286" indent="0">
              <a:buNone/>
              <a:defRPr sz="1500"/>
            </a:lvl2pPr>
            <a:lvl3pPr marL="740573" indent="0">
              <a:buNone/>
              <a:defRPr sz="1300"/>
            </a:lvl3pPr>
            <a:lvl4pPr marL="1110859" indent="0">
              <a:buNone/>
              <a:defRPr sz="1100"/>
            </a:lvl4pPr>
            <a:lvl5pPr marL="1481145" indent="0">
              <a:buNone/>
              <a:defRPr sz="1100"/>
            </a:lvl5pPr>
            <a:lvl6pPr marL="1851431" indent="0">
              <a:buNone/>
              <a:defRPr sz="1100"/>
            </a:lvl6pPr>
            <a:lvl7pPr marL="2221718" indent="0">
              <a:buNone/>
              <a:defRPr sz="1100"/>
            </a:lvl7pPr>
            <a:lvl8pPr marL="2592004" indent="0">
              <a:buNone/>
              <a:defRPr sz="1100"/>
            </a:lvl8pPr>
            <a:lvl9pPr marL="296229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B3C4EBA-C0F4-EF41-AB4F-987107DF7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7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320" y="936099"/>
            <a:ext cx="4118400" cy="533576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960" y="936099"/>
            <a:ext cx="4118400" cy="533576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79FCE9C-408C-2C49-A5E5-A13450ABB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5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69"/>
            <a:ext cx="8229600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9"/>
            <a:ext cx="4039200" cy="395177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9"/>
            <a:ext cx="4042080" cy="395177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5BC728-46C1-3F4E-9BE5-F44A72DB89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8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B65E69-76BC-1F4F-B582-4D46E162D3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F34572-F324-9C4C-BFBC-443117E003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1127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30"/>
            <a:ext cx="3008160" cy="116076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2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018F01-FE76-F34D-AE03-3FDD2E7A5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4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5"/>
            <a:ext cx="5486400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CF2518-4BCA-484D-B465-4BDABF09A9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20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F9F2E3-82E7-A64B-A133-2A399EFB3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9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600" y="102251"/>
            <a:ext cx="2093760" cy="61696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320" y="102251"/>
            <a:ext cx="6143040" cy="61696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C39107C-54EC-C244-A062-044234A5E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6"/>
            <a:ext cx="7771680" cy="1500637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286" indent="0">
              <a:buNone/>
              <a:defRPr sz="1500"/>
            </a:lvl2pPr>
            <a:lvl3pPr marL="740573" indent="0">
              <a:buNone/>
              <a:defRPr sz="1300"/>
            </a:lvl3pPr>
            <a:lvl4pPr marL="1110859" indent="0">
              <a:buNone/>
              <a:defRPr sz="1100"/>
            </a:lvl4pPr>
            <a:lvl5pPr marL="1481145" indent="0">
              <a:buNone/>
              <a:defRPr sz="1100"/>
            </a:lvl5pPr>
            <a:lvl6pPr marL="1851431" indent="0">
              <a:buNone/>
              <a:defRPr sz="1100"/>
            </a:lvl6pPr>
            <a:lvl7pPr marL="2221718" indent="0">
              <a:buNone/>
              <a:defRPr sz="1100"/>
            </a:lvl7pPr>
            <a:lvl8pPr marL="2592004" indent="0">
              <a:buNone/>
              <a:defRPr sz="1100"/>
            </a:lvl8pPr>
            <a:lvl9pPr marL="296229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64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720" y="1455993"/>
            <a:ext cx="3579840" cy="36061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2800" y="1455993"/>
            <a:ext cx="3579840" cy="360613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6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69"/>
            <a:ext cx="8229600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9"/>
            <a:ext cx="4039200" cy="395177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9"/>
            <a:ext cx="4042080" cy="395177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94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86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9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30"/>
            <a:ext cx="3008160" cy="116076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5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2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0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5"/>
            <a:ext cx="5486400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61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 hidden="1"/>
          <p:cNvSpPr>
            <a:spLocks noChangeShapeType="1"/>
          </p:cNvSpPr>
          <p:nvPr/>
        </p:nvSpPr>
        <p:spPr bwMode="auto">
          <a:xfrm>
            <a:off x="0" y="771921"/>
            <a:ext cx="8294400" cy="1440"/>
          </a:xfrm>
          <a:prstGeom prst="line">
            <a:avLst/>
          </a:prstGeom>
          <a:noFill/>
          <a:ln w="12600">
            <a:solidFill>
              <a:srgbClr val="D55C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1036909"/>
            <a:ext cx="9052560" cy="1440"/>
          </a:xfrm>
          <a:prstGeom prst="line">
            <a:avLst/>
          </a:prstGeom>
          <a:noFill/>
          <a:ln w="1908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75041" y="1728182"/>
            <a:ext cx="6564960" cy="133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057" tIns="37029" rIns="74057" bIns="370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formatClick to edit Master title style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67200" y="5806689"/>
            <a:ext cx="2419200" cy="32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720" y="1455993"/>
            <a:ext cx="7297920" cy="360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0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0" name="Rectangle 8"/>
          <p:cNvSpPr txBox="1">
            <a:spLocks noChangeArrowheads="1"/>
          </p:cNvSpPr>
          <p:nvPr userDrawn="1"/>
        </p:nvSpPr>
        <p:spPr bwMode="auto">
          <a:xfrm flipH="1">
            <a:off x="8503920" y="6368348"/>
            <a:ext cx="786238" cy="30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891" tIns="36446" rIns="72891" bIns="36446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57200" rtl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kern="1200"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fld id="{84FC58B4-9035-5641-8717-BFBB1C6C1511}" type="slidenum">
              <a:rPr lang="en-US" baseline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idx="2"/>
          </p:nvPr>
        </p:nvSpPr>
        <p:spPr>
          <a:xfrm flipH="1">
            <a:off x="408960" y="6372670"/>
            <a:ext cx="959040" cy="293791"/>
          </a:xfrm>
          <a:prstGeom prst="rect">
            <a:avLst/>
          </a:prstGeom>
        </p:spPr>
        <p:txBody>
          <a:bodyPr lIns="74057" tIns="37029" rIns="74057" bIns="37029"/>
          <a:lstStyle>
            <a:lvl1pPr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3" t="27895" r="13400" b="30245"/>
          <a:stretch/>
        </p:blipFill>
        <p:spPr>
          <a:xfrm>
            <a:off x="402786" y="549061"/>
            <a:ext cx="1426982" cy="4023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</p:sldLayoutIdLst>
  <p:hf hdr="0" ftr="0" dt="0"/>
  <p:txStyles>
    <p:titleStyle>
      <a:lvl1pPr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601715" indent="-231429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marL="925716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marL="1296002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marL="1666288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6575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6861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7147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7433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7715" indent="-277715" algn="l" defTabSz="370286" rtl="0" fontAlgn="base">
        <a:lnSpc>
          <a:spcPct val="93000"/>
        </a:lnSpc>
        <a:spcBef>
          <a:spcPct val="0"/>
        </a:spcBef>
        <a:spcAft>
          <a:spcPts val="1154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1pPr>
      <a:lvl2pPr marL="601715" indent="-231429" algn="l" defTabSz="370286" rtl="0" fontAlgn="base">
        <a:lnSpc>
          <a:spcPct val="93000"/>
        </a:lnSpc>
        <a:spcBef>
          <a:spcPct val="0"/>
        </a:spcBef>
        <a:spcAft>
          <a:spcPts val="922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Arial" charset="0"/>
        </a:defRPr>
      </a:lvl2pPr>
      <a:lvl3pPr marL="925716" indent="-185143" algn="l" defTabSz="370286" rtl="0" fontAlgn="base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Arial" charset="0"/>
        </a:defRPr>
      </a:lvl3pPr>
      <a:lvl4pPr marL="1296002" indent="-185143" algn="l" defTabSz="370286" rtl="0" fontAlgn="base">
        <a:lnSpc>
          <a:spcPct val="93000"/>
        </a:lnSpc>
        <a:spcBef>
          <a:spcPct val="0"/>
        </a:spcBef>
        <a:spcAft>
          <a:spcPts val="466"/>
        </a:spcAft>
        <a:buClr>
          <a:srgbClr val="000000"/>
        </a:buClr>
        <a:buSzPct val="100000"/>
        <a:buFont typeface="Times New Roman" charset="0"/>
        <a:defRPr sz="1300">
          <a:solidFill>
            <a:srgbClr val="000000"/>
          </a:solidFill>
          <a:latin typeface="+mn-lt"/>
          <a:ea typeface="+mn-ea"/>
          <a:cs typeface="Arial" charset="0"/>
        </a:defRPr>
      </a:lvl4pPr>
      <a:lvl5pPr marL="1666288" indent="-185143" algn="l" defTabSz="370286" rtl="0" fontAlgn="base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Arial" charset="0"/>
        </a:defRPr>
      </a:lvl5pPr>
      <a:lvl6pPr marL="2036575" indent="-185143" algn="l" defTabSz="370286" rtl="0" fontAlgn="base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Arial" charset="0"/>
        </a:defRPr>
      </a:lvl6pPr>
      <a:lvl7pPr marL="2406861" indent="-185143" algn="l" defTabSz="370286" rtl="0" fontAlgn="base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Arial" charset="0"/>
        </a:defRPr>
      </a:lvl7pPr>
      <a:lvl8pPr marL="2777147" indent="-185143" algn="l" defTabSz="370286" rtl="0" fontAlgn="base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Arial" charset="0"/>
        </a:defRPr>
      </a:lvl8pPr>
      <a:lvl9pPr marL="3147433" indent="-185143" algn="l" defTabSz="370286" rtl="0" fontAlgn="base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Arial" charset="0"/>
        </a:defRPr>
      </a:lvl9pPr>
    </p:bodyStyle>
    <p:otherStyle>
      <a:defPPr>
        <a:defRPr lang="en-US"/>
      </a:defPPr>
      <a:lvl1pPr marL="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2001" y="102252"/>
            <a:ext cx="8269920" cy="71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057" tIns="37029" rIns="74057" bIns="370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320" y="936099"/>
            <a:ext cx="8375040" cy="53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0"/>
            <a:r>
              <a:rPr lang="en-GB" dirty="0"/>
              <a:t>Seventh Outline </a:t>
            </a:r>
            <a:r>
              <a:rPr lang="en-GB" dirty="0" err="1"/>
              <a:t>LevelClick</a:t>
            </a:r>
            <a:r>
              <a:rPr lang="en-GB" dirty="0"/>
              <a:t>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3"/>
            <a:r>
              <a:rPr lang="en-GB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 flipH="1">
            <a:off x="400320" y="6372670"/>
            <a:ext cx="959040" cy="29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891" tIns="36446" rIns="72891" bIns="36446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586287" algn="l"/>
                <a:tab pos="1172573" algn="l"/>
                <a:tab pos="1758860" algn="l"/>
                <a:tab pos="2345146" algn="l"/>
                <a:tab pos="2931433" algn="l"/>
                <a:tab pos="3517720" algn="l"/>
                <a:tab pos="4104006" algn="l"/>
                <a:tab pos="4690293" algn="l"/>
                <a:tab pos="5276579" algn="l"/>
                <a:tab pos="5862866" algn="l"/>
                <a:tab pos="6449153" algn="l"/>
                <a:tab pos="7035439" algn="l"/>
                <a:tab pos="7621726" algn="l"/>
                <a:tab pos="8208013" algn="l"/>
                <a:tab pos="8794299" algn="l"/>
                <a:tab pos="9380586" algn="l"/>
              </a:tabLst>
              <a:defRPr baseline="0">
                <a:solidFill>
                  <a:schemeClr val="bg1">
                    <a:lumMod val="50000"/>
                  </a:schemeClr>
                </a:solidFill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-10702080" y="-10703203"/>
            <a:ext cx="10703520" cy="1070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 flipH="1">
            <a:off x="8503920" y="6368348"/>
            <a:ext cx="786238" cy="30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891" tIns="36446" rIns="72891" bIns="36446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586287" algn="l"/>
                <a:tab pos="1172573" algn="l"/>
                <a:tab pos="1758860" algn="l"/>
                <a:tab pos="2345146" algn="l"/>
                <a:tab pos="2931433" algn="l"/>
                <a:tab pos="3517720" algn="l"/>
                <a:tab pos="4104006" algn="l"/>
                <a:tab pos="4690293" algn="l"/>
                <a:tab pos="5276579" algn="l"/>
                <a:tab pos="5862866" algn="l"/>
                <a:tab pos="6449153" algn="l"/>
                <a:tab pos="7035439" algn="l"/>
                <a:tab pos="7621726" algn="l"/>
                <a:tab pos="8208013" algn="l"/>
                <a:tab pos="8794299" algn="l"/>
                <a:tab pos="9380586" algn="l"/>
              </a:tabLst>
              <a:defRPr baseline="0">
                <a:solidFill>
                  <a:schemeClr val="bg1">
                    <a:lumMod val="50000"/>
                  </a:schemeClr>
                </a:solidFill>
                <a:cs typeface="DejaVu Sans" charset="0"/>
              </a:defRPr>
            </a:lvl1pPr>
          </a:lstStyle>
          <a:p>
            <a:fld id="{84FC58B4-9035-5641-8717-BFBB1C6C15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j-lt"/>
          <a:ea typeface="+mj-ea"/>
          <a:cs typeface="+mj-cs"/>
        </a:defRPr>
      </a:lvl1pPr>
      <a:lvl2pPr marL="601715" indent="-231429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marL="925716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marL="1296002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marL="1666288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6575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6861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7147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7433" indent="-185143" algn="l" defTabSz="370286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7715" indent="-277715" algn="l" defTabSz="370286" rtl="0" fontAlgn="base">
        <a:lnSpc>
          <a:spcPct val="93000"/>
        </a:lnSpc>
        <a:spcBef>
          <a:spcPct val="0"/>
        </a:spcBef>
        <a:spcAft>
          <a:spcPts val="1266"/>
        </a:spcAft>
        <a:buClr>
          <a:srgbClr val="000000"/>
        </a:buClr>
        <a:buSzPct val="100000"/>
        <a:buFont typeface="Times New Roman" charset="0"/>
        <a:defRPr sz="2500">
          <a:solidFill>
            <a:srgbClr val="000000"/>
          </a:solidFill>
          <a:latin typeface="+mn-lt"/>
          <a:ea typeface="+mn-ea"/>
          <a:cs typeface="+mn-cs"/>
        </a:defRPr>
      </a:lvl1pPr>
      <a:lvl2pPr marL="601715" indent="-231429" algn="l" defTabSz="370286" rtl="0" fontAlgn="base">
        <a:lnSpc>
          <a:spcPct val="93000"/>
        </a:lnSpc>
        <a:spcBef>
          <a:spcPct val="0"/>
        </a:spcBef>
        <a:spcAft>
          <a:spcPts val="1012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Arial" charset="0"/>
        </a:defRPr>
      </a:lvl2pPr>
      <a:lvl3pPr marL="925716" indent="-185143" algn="l" defTabSz="370286" rtl="0" fontAlgn="base">
        <a:lnSpc>
          <a:spcPct val="93000"/>
        </a:lnSpc>
        <a:spcBef>
          <a:spcPct val="0"/>
        </a:spcBef>
        <a:spcAft>
          <a:spcPts val="76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Arial" charset="0"/>
        </a:defRPr>
      </a:lvl3pPr>
      <a:lvl4pPr marL="1296002" indent="-185143" algn="l" defTabSz="370286" rtl="0" fontAlgn="base">
        <a:lnSpc>
          <a:spcPct val="93000"/>
        </a:lnSpc>
        <a:spcBef>
          <a:spcPct val="0"/>
        </a:spcBef>
        <a:spcAft>
          <a:spcPts val="506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Arial" charset="0"/>
        </a:defRPr>
      </a:lvl4pPr>
      <a:lvl5pPr marL="1666288" indent="-185143" algn="l" defTabSz="370286" rtl="0" fontAlgn="base">
        <a:lnSpc>
          <a:spcPct val="93000"/>
        </a:lnSpc>
        <a:spcBef>
          <a:spcPct val="0"/>
        </a:spcBef>
        <a:spcAft>
          <a:spcPts val="253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Arial" charset="0"/>
        </a:defRPr>
      </a:lvl5pPr>
      <a:lvl6pPr marL="2036575" indent="-185143" algn="l" defTabSz="370286" rtl="0" fontAlgn="base">
        <a:lnSpc>
          <a:spcPct val="93000"/>
        </a:lnSpc>
        <a:spcBef>
          <a:spcPct val="0"/>
        </a:spcBef>
        <a:spcAft>
          <a:spcPts val="253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Arial" charset="0"/>
        </a:defRPr>
      </a:lvl6pPr>
      <a:lvl7pPr marL="2406861" indent="-185143" algn="l" defTabSz="370286" rtl="0" fontAlgn="base">
        <a:lnSpc>
          <a:spcPct val="93000"/>
        </a:lnSpc>
        <a:spcBef>
          <a:spcPct val="0"/>
        </a:spcBef>
        <a:spcAft>
          <a:spcPts val="253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Arial" charset="0"/>
        </a:defRPr>
      </a:lvl7pPr>
      <a:lvl8pPr marL="2777147" indent="-185143" algn="l" defTabSz="370286" rtl="0" fontAlgn="base">
        <a:lnSpc>
          <a:spcPct val="93000"/>
        </a:lnSpc>
        <a:spcBef>
          <a:spcPct val="0"/>
        </a:spcBef>
        <a:spcAft>
          <a:spcPts val="253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Arial" charset="0"/>
        </a:defRPr>
      </a:lvl8pPr>
      <a:lvl9pPr marL="3147433" indent="-185143" algn="l" defTabSz="370286" rtl="0" fontAlgn="base">
        <a:lnSpc>
          <a:spcPct val="93000"/>
        </a:lnSpc>
        <a:spcBef>
          <a:spcPct val="0"/>
        </a:spcBef>
        <a:spcAft>
          <a:spcPts val="253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Arial" charset="0"/>
        </a:defRPr>
      </a:lvl9pPr>
    </p:bodyStyle>
    <p:otherStyle>
      <a:defPPr>
        <a:defRPr lang="en-US"/>
      </a:defPPr>
      <a:lvl1pPr marL="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ibol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(null)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image" Target="../media/image11.(null)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38.png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4.emf"/><Relationship Id="rId4" Type="http://schemas.openxmlformats.org/officeDocument/2006/relationships/video" Target="../media/media2.mp4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76197" y="3807912"/>
            <a:ext cx="8054236" cy="1841325"/>
          </a:xfrm>
          <a:ln/>
        </p:spPr>
        <p:txBody>
          <a:bodyPr vert="horz" wrap="square" lIns="74057" tIns="37029" rIns="74057" bIns="37029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+mj-lt"/>
              </a:rPr>
              <a:t>Yibo Lin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Yuki Watanabe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Taiki</a:t>
            </a:r>
            <a:r>
              <a:rPr lang="en-US" sz="2400" dirty="0">
                <a:latin typeface="+mj-lt"/>
              </a:rPr>
              <a:t> Kimura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Tetsuaki</a:t>
            </a:r>
            <a:r>
              <a:rPr lang="en-US" sz="2400" dirty="0">
                <a:latin typeface="+mj-lt"/>
              </a:rPr>
              <a:t> Matsunawa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 Shigeki Nojima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Meng</a:t>
            </a:r>
            <a:r>
              <a:rPr lang="en-US" sz="2400" dirty="0">
                <a:latin typeface="+mj-lt"/>
              </a:rPr>
              <a:t> Li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 David Z. Pan</a:t>
            </a:r>
            <a:r>
              <a:rPr lang="en-US" sz="2400" baseline="30000" dirty="0">
                <a:latin typeface="+mj-lt"/>
              </a:rPr>
              <a:t>1</a:t>
            </a:r>
          </a:p>
          <a:p>
            <a:pPr algn="ctr"/>
            <a:endParaRPr lang="en-US" sz="2400" baseline="30000" dirty="0"/>
          </a:p>
          <a:p>
            <a:pPr algn="ctr"/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ECE Department, University of Texas at Austin</a:t>
            </a:r>
          </a:p>
          <a:p>
            <a:pPr algn="ctr"/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Toshiba Memory Corporation </a:t>
            </a:r>
          </a:p>
          <a:p>
            <a:pPr algn="ctr"/>
            <a:r>
              <a:rPr lang="en-US" sz="2400" dirty="0">
                <a:solidFill>
                  <a:srgbClr val="0432FF"/>
                </a:solidFill>
                <a:latin typeface="NimbusSanL" charset="0"/>
                <a:hlinkClick r:id="rId3"/>
              </a:rPr>
              <a:t>http://yibolin.com</a:t>
            </a:r>
            <a:endParaRPr lang="en-US" sz="2400" dirty="0">
              <a:solidFill>
                <a:srgbClr val="F7961E"/>
              </a:solidFill>
              <a:latin typeface="NimbusSan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4451" y="1941534"/>
            <a:ext cx="8064131" cy="1481283"/>
          </a:xfrm>
          <a:ln/>
        </p:spPr>
        <p:txBody>
          <a:bodyPr/>
          <a:lstStyle/>
          <a:p>
            <a:pPr algn="ctr"/>
            <a:r>
              <a:rPr lang="en-US" sz="3200" b="1" dirty="0">
                <a:solidFill>
                  <a:srgbClr val="353295"/>
                </a:solidFill>
                <a:latin typeface="Arial Black" charset="0"/>
                <a:ea typeface="Arial Black" charset="0"/>
                <a:cs typeface="Arial Black" charset="0"/>
              </a:rPr>
              <a:t>Data Efficient Lithography Modeling with Residual Neural Networks and Transfer Learning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96612B-5191-2C4B-B93A-9EFFA473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ea typeface="Arial Black" charset="0"/>
                <a:cs typeface="Arial Black" charset="0"/>
              </a:rPr>
              <a:t>Pitfalls in Deeper Neural Networks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77DB0-F127-9549-BDF5-216C2605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20" y="936099"/>
            <a:ext cx="8375040" cy="5335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Larger model capacity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DB65C7-F867-2948-9843-C96949770888}"/>
              </a:ext>
            </a:extLst>
          </p:cNvPr>
          <p:cNvSpPr txBox="1"/>
          <p:nvPr/>
        </p:nvSpPr>
        <p:spPr>
          <a:xfrm>
            <a:off x="4221787" y="1592893"/>
            <a:ext cx="970137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CNN-5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41BC34-9FD1-F44E-9D5C-2A0591C6872A}"/>
              </a:ext>
            </a:extLst>
          </p:cNvPr>
          <p:cNvSpPr txBox="1"/>
          <p:nvPr/>
        </p:nvSpPr>
        <p:spPr>
          <a:xfrm>
            <a:off x="4221787" y="3903820"/>
            <a:ext cx="1112805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CNN-10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561CCE9-C36C-F042-9D5C-40DD2945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9" y="2145362"/>
            <a:ext cx="8116866" cy="11462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CADBA24-B775-A044-9D76-31D5417B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1" y="4500062"/>
            <a:ext cx="8118856" cy="114655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67660D5-E8F2-AB4B-8697-CFD87D16C291}"/>
              </a:ext>
            </a:extLst>
          </p:cNvPr>
          <p:cNvSpPr txBox="1"/>
          <p:nvPr/>
        </p:nvSpPr>
        <p:spPr>
          <a:xfrm>
            <a:off x="6323022" y="3370897"/>
            <a:ext cx="245233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[Watanabe+, SPIE’17]</a:t>
            </a:r>
          </a:p>
        </p:txBody>
      </p:sp>
    </p:spTree>
    <p:extLst>
      <p:ext uri="{BB962C8B-B14F-4D97-AF65-F5344CB8AC3E}">
        <p14:creationId xmlns:p14="http://schemas.microsoft.com/office/powerpoint/2010/main" val="126166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96612B-5191-2C4B-B93A-9EFFA473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ea typeface="Arial Black" charset="0"/>
                <a:cs typeface="Arial Black" charset="0"/>
              </a:rPr>
              <a:t>Pitfalls in Deeper Neural Networks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77DB0-F127-9549-BDF5-216C2605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Larger model capacity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vanishing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41367-60B7-1045-8F50-D376D998A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02"/>
          <a:stretch/>
        </p:blipFill>
        <p:spPr>
          <a:xfrm>
            <a:off x="5016900" y="945823"/>
            <a:ext cx="3487020" cy="29372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B1FA9A-5710-AF4A-B737-4ABB54A3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29" y="3425844"/>
            <a:ext cx="3892931" cy="3093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8768A-8531-7E43-A060-9C4CF61CC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43"/>
          <a:stretch/>
        </p:blipFill>
        <p:spPr>
          <a:xfrm>
            <a:off x="5016900" y="3883068"/>
            <a:ext cx="3487020" cy="26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96612B-5191-2C4B-B93A-9EFFA473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ea typeface="Arial Black" charset="0"/>
                <a:cs typeface="Arial Black" charset="0"/>
              </a:rPr>
              <a:t>Pitfalls in Deeper Neural Networks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77DB0-F127-9549-BDF5-216C2605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Larger model capacity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vanishing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 </a:t>
            </a:r>
            <a:r>
              <a:rPr lang="en-US" b="1" dirty="0"/>
              <a:t>MORE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3299FB-4F9B-B740-A37A-2C2197BB4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45" y="993598"/>
            <a:ext cx="2835318" cy="2305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C0280-3205-AC49-A6FE-15BDA1BF6E5B}"/>
              </a:ext>
            </a:extLst>
          </p:cNvPr>
          <p:cNvSpPr txBox="1"/>
          <p:nvPr/>
        </p:nvSpPr>
        <p:spPr>
          <a:xfrm>
            <a:off x="7668506" y="816567"/>
            <a:ext cx="1425390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Shortcut </a:t>
            </a:r>
          </a:p>
          <a:p>
            <a:r>
              <a:rPr lang="en-US" sz="2000" dirty="0"/>
              <a:t>connection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6E638B-6F24-A046-AD50-EB1160A0E66C}"/>
              </a:ext>
            </a:extLst>
          </p:cNvPr>
          <p:cNvSpPr txBox="1"/>
          <p:nvPr/>
        </p:nvSpPr>
        <p:spPr>
          <a:xfrm>
            <a:off x="4221787" y="3903820"/>
            <a:ext cx="1410964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ResNet-10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3C8A44E-4E2D-454A-A2B0-37263B80C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33" y="4449085"/>
            <a:ext cx="8118856" cy="1425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BDC4E-B962-1045-896D-DBD05A5B0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615" y="3356234"/>
            <a:ext cx="3902466" cy="310129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0C470DC-018C-9441-A9B4-0A86B422649F}"/>
              </a:ext>
            </a:extLst>
          </p:cNvPr>
          <p:cNvSpPr txBox="1"/>
          <p:nvPr/>
        </p:nvSpPr>
        <p:spPr>
          <a:xfrm>
            <a:off x="6984145" y="3322414"/>
            <a:ext cx="181972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[He+, CVPR’16]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77D25A-614A-8A4A-A1EE-1AF78301231F}"/>
              </a:ext>
            </a:extLst>
          </p:cNvPr>
          <p:cNvSpPr/>
          <p:nvPr/>
        </p:nvSpPr>
        <p:spPr bwMode="auto">
          <a:xfrm>
            <a:off x="5862181" y="4997885"/>
            <a:ext cx="764087" cy="127397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5" grpId="0"/>
      <p:bldP spid="35" grpId="1"/>
      <p:bldP spid="88" grpId="0"/>
      <p:bldP spid="88" grpId="1"/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9618D0-7AAE-3242-BF83-BED9CD0B1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320" y="411480"/>
            <a:ext cx="4118400" cy="5861304"/>
          </a:xfrm>
        </p:spPr>
        <p:txBody>
          <a:bodyPr/>
          <a:lstStyle/>
          <a:p>
            <a:r>
              <a:rPr lang="en-US" sz="24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Do We Have Big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Arial Black" charset="0"/>
              </a:rPr>
              <a:t>Yes, but </a:t>
            </a:r>
            <a:r>
              <a:rPr lang="en-US" sz="2400" b="1" dirty="0">
                <a:solidFill>
                  <a:schemeClr val="tx1"/>
                </a:solidFill>
                <a:cs typeface="Arial Black" charset="0"/>
              </a:rPr>
              <a:t>old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Arial Black" charset="0"/>
              </a:rPr>
              <a:t>Different design rules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Arial Black" charset="0"/>
              </a:rPr>
              <a:t>Different manufacturing configurations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AB0818-CA4B-A646-9095-BBFE1384F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6960" y="411480"/>
            <a:ext cx="4118400" cy="5861304"/>
          </a:xfrm>
        </p:spPr>
        <p:txBody>
          <a:bodyPr/>
          <a:lstStyle/>
          <a:p>
            <a:r>
              <a:rPr lang="en-US" sz="24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Can We Use Old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Arial Black" charset="0"/>
              </a:rPr>
              <a:t>It depends…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Arial Black" charset="0"/>
              </a:rPr>
              <a:t>How different the old data is from the new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cs typeface="Arial Black" charset="0"/>
              </a:rPr>
              <a:t>Worth trying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817BA7-8302-834F-A0CE-60131098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82" y="4103397"/>
            <a:ext cx="4043123" cy="25673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0CDCC4-4215-594C-B28C-74FFBD32FC20}"/>
              </a:ext>
            </a:extLst>
          </p:cNvPr>
          <p:cNvSpPr txBox="1"/>
          <p:nvPr/>
        </p:nvSpPr>
        <p:spPr>
          <a:xfrm>
            <a:off x="1146587" y="3551246"/>
            <a:ext cx="3620415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Our customer has a new chip to synthesize. It is quite different from the previous one.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251C6-4539-D549-B2B5-7175838EE26E}"/>
              </a:ext>
            </a:extLst>
          </p:cNvPr>
          <p:cNvSpPr txBox="1"/>
          <p:nvPr/>
        </p:nvSpPr>
        <p:spPr>
          <a:xfrm>
            <a:off x="5170526" y="3808881"/>
            <a:ext cx="24600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Sure, let’s first try the previous recipe.</a:t>
            </a:r>
          </a:p>
        </p:txBody>
      </p:sp>
    </p:spTree>
    <p:extLst>
      <p:ext uri="{BB962C8B-B14F-4D97-AF65-F5344CB8AC3E}">
        <p14:creationId xmlns:p14="http://schemas.microsoft.com/office/powerpoint/2010/main" val="6934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Transfer Learning from Source to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3531C3-5D1A-DD46-9028-C2C19AE53B6C}"/>
              </a:ext>
            </a:extLst>
          </p:cNvPr>
          <p:cNvGrpSpPr/>
          <p:nvPr/>
        </p:nvGrpSpPr>
        <p:grpSpPr>
          <a:xfrm>
            <a:off x="921080" y="1222155"/>
            <a:ext cx="2106820" cy="1874942"/>
            <a:chOff x="921080" y="1222155"/>
            <a:chExt cx="2106820" cy="1874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9B4D6E1-7747-774E-9F04-4FC2A7A7B068}"/>
                    </a:ext>
                  </a:extLst>
                </p:cNvPr>
                <p:cNvSpPr/>
                <p:nvPr/>
              </p:nvSpPr>
              <p:spPr bwMode="auto">
                <a:xfrm>
                  <a:off x="925912" y="1600720"/>
                  <a:ext cx="2097157" cy="149637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9B4D6E1-7747-774E-9F04-4FC2A7A7B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5912" y="1600720"/>
                  <a:ext cx="2097157" cy="14963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3EE017-4838-2E45-AC52-918AFD91DC1E}"/>
                </a:ext>
              </a:extLst>
            </p:cNvPr>
            <p:cNvSpPr txBox="1"/>
            <p:nvPr/>
          </p:nvSpPr>
          <p:spPr>
            <a:xfrm>
              <a:off x="921080" y="1222155"/>
              <a:ext cx="2106820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Source 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2AE35B-9E05-6049-8512-75E3254CBCE0}"/>
              </a:ext>
            </a:extLst>
          </p:cNvPr>
          <p:cNvGrpSpPr/>
          <p:nvPr/>
        </p:nvGrpSpPr>
        <p:grpSpPr>
          <a:xfrm>
            <a:off x="4150271" y="1904003"/>
            <a:ext cx="1898374" cy="850334"/>
            <a:chOff x="4150271" y="1904003"/>
            <a:chExt cx="1898374" cy="8503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6E32CC-C789-E148-917F-051BCAD14DA8}"/>
                </a:ext>
              </a:extLst>
            </p:cNvPr>
            <p:cNvSpPr/>
            <p:nvPr/>
          </p:nvSpPr>
          <p:spPr bwMode="auto">
            <a:xfrm>
              <a:off x="4150271" y="1904003"/>
              <a:ext cx="1898374" cy="850334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BF05E0-13B2-B549-A2BD-32BFA1B8C80A}"/>
                    </a:ext>
                  </a:extLst>
                </p:cNvPr>
                <p:cNvSpPr txBox="1"/>
                <p:nvPr/>
              </p:nvSpPr>
              <p:spPr>
                <a:xfrm>
                  <a:off x="4216043" y="1996772"/>
                  <a:ext cx="1766830" cy="66479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/>
                    <a:t>Source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BF05E0-13B2-B549-A2BD-32BFA1B8C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043" y="1996772"/>
                  <a:ext cx="1766830" cy="664797"/>
                </a:xfrm>
                <a:prstGeom prst="rect">
                  <a:avLst/>
                </a:prstGeom>
                <a:blipFill>
                  <a:blip r:embed="rId4"/>
                  <a:stretch>
                    <a:fillRect l="-2857" t="-5556" r="-2857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5B5DE1-5853-CA48-A56A-E4022A8871A9}"/>
              </a:ext>
            </a:extLst>
          </p:cNvPr>
          <p:cNvGrpSpPr/>
          <p:nvPr/>
        </p:nvGrpSpPr>
        <p:grpSpPr>
          <a:xfrm>
            <a:off x="2424971" y="4040278"/>
            <a:ext cx="1957856" cy="1319903"/>
            <a:chOff x="2424971" y="4040278"/>
            <a:chExt cx="1957856" cy="1319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744B525-2AB1-9943-9C23-975D591E48EB}"/>
                    </a:ext>
                  </a:extLst>
                </p:cNvPr>
                <p:cNvSpPr/>
                <p:nvPr/>
              </p:nvSpPr>
              <p:spPr bwMode="auto">
                <a:xfrm>
                  <a:off x="2433470" y="4435066"/>
                  <a:ext cx="1940859" cy="92511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744B525-2AB1-9943-9C23-975D591E4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3470" y="4435066"/>
                  <a:ext cx="1940859" cy="92511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019071-F9F5-1642-BD27-5664EA3435E8}"/>
                </a:ext>
              </a:extLst>
            </p:cNvPr>
            <p:cNvSpPr txBox="1"/>
            <p:nvPr/>
          </p:nvSpPr>
          <p:spPr>
            <a:xfrm>
              <a:off x="2424971" y="4040278"/>
              <a:ext cx="1957856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Target Domain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11C223-4C75-8E46-AB71-FBFE1F2CE68D}"/>
              </a:ext>
            </a:extLst>
          </p:cNvPr>
          <p:cNvGrpSpPr/>
          <p:nvPr/>
        </p:nvGrpSpPr>
        <p:grpSpPr>
          <a:xfrm>
            <a:off x="5568715" y="4472455"/>
            <a:ext cx="1898374" cy="850334"/>
            <a:chOff x="5172379" y="4164715"/>
            <a:chExt cx="1898374" cy="8503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F91CDC-3735-9049-99CD-D7F73C4862C4}"/>
                </a:ext>
              </a:extLst>
            </p:cNvPr>
            <p:cNvSpPr/>
            <p:nvPr/>
          </p:nvSpPr>
          <p:spPr bwMode="auto">
            <a:xfrm>
              <a:off x="5172379" y="4164715"/>
              <a:ext cx="1898374" cy="850334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477B75-04B1-8D48-8786-78C678587F51}"/>
                    </a:ext>
                  </a:extLst>
                </p:cNvPr>
                <p:cNvSpPr txBox="1"/>
                <p:nvPr/>
              </p:nvSpPr>
              <p:spPr>
                <a:xfrm>
                  <a:off x="5288421" y="4257484"/>
                  <a:ext cx="1666290" cy="66479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/>
                    <a:t>Target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477B75-04B1-8D48-8786-78C678587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1" y="4257484"/>
                  <a:ext cx="1666290" cy="664797"/>
                </a:xfrm>
                <a:prstGeom prst="rect">
                  <a:avLst/>
                </a:prstGeom>
                <a:blipFill>
                  <a:blip r:embed="rId6"/>
                  <a:stretch>
                    <a:fillRect l="-3030" t="-3704" r="-303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16BEC05-35C1-7C40-9973-CDF31F282A11}"/>
              </a:ext>
            </a:extLst>
          </p:cNvPr>
          <p:cNvSpPr/>
          <p:nvPr/>
        </p:nvSpPr>
        <p:spPr bwMode="auto">
          <a:xfrm>
            <a:off x="3385276" y="2160064"/>
            <a:ext cx="402788" cy="3776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2D67CEF-DC42-EF49-B4D9-AD37349B0229}"/>
              </a:ext>
            </a:extLst>
          </p:cNvPr>
          <p:cNvSpPr/>
          <p:nvPr/>
        </p:nvSpPr>
        <p:spPr bwMode="auto">
          <a:xfrm>
            <a:off x="4770128" y="4708779"/>
            <a:ext cx="402788" cy="3776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100D4494-D29C-9947-A959-BDC476D13C2F}"/>
              </a:ext>
            </a:extLst>
          </p:cNvPr>
          <p:cNvSpPr/>
          <p:nvPr/>
        </p:nvSpPr>
        <p:spPr bwMode="auto">
          <a:xfrm rot="3566513">
            <a:off x="5684757" y="3403614"/>
            <a:ext cx="402788" cy="3776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D9AB81-AE47-7547-8165-C60DA0793CC3}"/>
              </a:ext>
            </a:extLst>
          </p:cNvPr>
          <p:cNvSpPr txBox="1"/>
          <p:nvPr/>
        </p:nvSpPr>
        <p:spPr>
          <a:xfrm>
            <a:off x="3235740" y="1810096"/>
            <a:ext cx="70185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0D3C19-D86F-0E46-8387-5CDDB38E1AE7}"/>
              </a:ext>
            </a:extLst>
          </p:cNvPr>
          <p:cNvSpPr txBox="1"/>
          <p:nvPr/>
        </p:nvSpPr>
        <p:spPr>
          <a:xfrm>
            <a:off x="4382827" y="4358811"/>
            <a:ext cx="115929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8A7935-E7F9-8544-8697-AB8154F49F5E}"/>
              </a:ext>
            </a:extLst>
          </p:cNvPr>
          <p:cNvSpPr txBox="1"/>
          <p:nvPr/>
        </p:nvSpPr>
        <p:spPr>
          <a:xfrm>
            <a:off x="6151158" y="3370350"/>
            <a:ext cx="154401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4961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Transfer Learning from Source to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C1FC7-73AD-724E-846F-4C05321E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34" y="1927403"/>
            <a:ext cx="5575853" cy="44409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51CC546-34BB-E946-A159-A6C91EB0F794}"/>
              </a:ext>
            </a:extLst>
          </p:cNvPr>
          <p:cNvSpPr/>
          <p:nvPr/>
        </p:nvSpPr>
        <p:spPr bwMode="auto">
          <a:xfrm>
            <a:off x="-5039" y="1044471"/>
            <a:ext cx="9144000" cy="65502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TF</a:t>
            </a:r>
            <a:r>
              <a:rPr kumimoji="0" lang="en-US" sz="2000" b="0" i="0" u="none" strike="noStrike" cap="none" normalizeH="0" baseline="-2500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 Scheme</a:t>
            </a:r>
          </a:p>
        </p:txBody>
      </p:sp>
    </p:spTree>
    <p:extLst>
      <p:ext uri="{BB962C8B-B14F-4D97-AF65-F5344CB8AC3E}">
        <p14:creationId xmlns:p14="http://schemas.microsoft.com/office/powerpoint/2010/main" val="349352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Technology Transition from N10 to N7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76409F-81EF-AF4D-875B-8007527E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80226"/>
              </p:ext>
            </p:extLst>
          </p:nvPr>
        </p:nvGraphicFramePr>
        <p:xfrm>
          <a:off x="2076035" y="1082510"/>
          <a:ext cx="49818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Contact Layer Design Rules 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Liebmann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, SPIE’15]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0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N10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N7</a:t>
                      </a:r>
                      <a:endParaRPr kumimoji="1" lang="ja-JP" altLang="en-US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aseline="0" dirty="0"/>
                        <a:t>Patterning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LELE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LELELE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(nm)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Mask pitch (nm)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Litho</a:t>
                      </a:r>
                      <a:r>
                        <a:rPr kumimoji="1" lang="en-US" altLang="ja-JP" dirty="0"/>
                        <a:t>-target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dirty="0"/>
                        <a:t>(nm)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C58DA37-83FC-F042-B05B-3439024F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3" y="4319382"/>
            <a:ext cx="1654037" cy="165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AA5AC-71B7-B645-A518-D27B82F7F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537" y="4319382"/>
            <a:ext cx="1654037" cy="1654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D91F3D-88F8-684A-B8E4-6D58B06223A1}"/>
              </a:ext>
            </a:extLst>
          </p:cNvPr>
          <p:cNvSpPr txBox="1"/>
          <p:nvPr/>
        </p:nvSpPr>
        <p:spPr>
          <a:xfrm>
            <a:off x="1757983" y="3811232"/>
            <a:ext cx="1994457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Optical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1323B-D304-6345-81AD-76B068C03333}"/>
              </a:ext>
            </a:extLst>
          </p:cNvPr>
          <p:cNvSpPr txBox="1"/>
          <p:nvPr/>
        </p:nvSpPr>
        <p:spPr>
          <a:xfrm>
            <a:off x="1209277" y="4957118"/>
            <a:ext cx="655949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B655E-4A4B-1343-AB88-F00741821740}"/>
              </a:ext>
            </a:extLst>
          </p:cNvPr>
          <p:cNvSpPr txBox="1"/>
          <p:nvPr/>
        </p:nvSpPr>
        <p:spPr>
          <a:xfrm>
            <a:off x="3557914" y="4957118"/>
            <a:ext cx="51328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1D55E2-9212-654B-A61B-997C77A6C62E}"/>
              </a:ext>
            </a:extLst>
          </p:cNvPr>
          <p:cNvSpPr txBox="1"/>
          <p:nvPr/>
        </p:nvSpPr>
        <p:spPr>
          <a:xfrm>
            <a:off x="5925793" y="3811232"/>
            <a:ext cx="2008883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Resist Materials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BB06BFE-4A8C-FD4E-A1AB-9D5BB80707B2}"/>
              </a:ext>
            </a:extLst>
          </p:cNvPr>
          <p:cNvSpPr/>
          <p:nvPr/>
        </p:nvSpPr>
        <p:spPr bwMode="auto">
          <a:xfrm>
            <a:off x="5241768" y="4877228"/>
            <a:ext cx="1533286" cy="5383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Resist 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0F0DEE-3A06-8648-A0ED-180F78D46C2B}"/>
              </a:ext>
            </a:extLst>
          </p:cNvPr>
          <p:cNvSpPr/>
          <p:nvPr/>
        </p:nvSpPr>
        <p:spPr bwMode="auto">
          <a:xfrm>
            <a:off x="7012853" y="4877227"/>
            <a:ext cx="1533286" cy="5383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Resist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3BB7E-2390-D24B-A777-DC542D0BFE1A}"/>
              </a:ext>
            </a:extLst>
          </p:cNvPr>
          <p:cNvSpPr txBox="1"/>
          <p:nvPr/>
        </p:nvSpPr>
        <p:spPr>
          <a:xfrm>
            <a:off x="5461402" y="5623451"/>
            <a:ext cx="293766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dissolution slopes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C18446-7D64-EF4A-89CC-043F429ECCF7}"/>
              </a:ext>
            </a:extLst>
          </p:cNvPr>
          <p:cNvSpPr/>
          <p:nvPr/>
        </p:nvSpPr>
        <p:spPr bwMode="auto">
          <a:xfrm>
            <a:off x="0" y="2047461"/>
            <a:ext cx="9144000" cy="22719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42103BB-E2FF-2643-A7DC-BB2BB0E62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8205"/>
              </p:ext>
            </p:extLst>
          </p:nvPr>
        </p:nvGraphicFramePr>
        <p:xfrm>
          <a:off x="1945621" y="2441405"/>
          <a:ext cx="5391906" cy="1508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018447721"/>
                    </a:ext>
                  </a:extLst>
                </a:gridCol>
                <a:gridCol w="1218182">
                  <a:extLst>
                    <a:ext uri="{9D8B030D-6E8A-4147-A177-3AD203B41FA5}">
                      <a16:colId xmlns:a16="http://schemas.microsoft.com/office/drawing/2014/main" val="2873284389"/>
                    </a:ext>
                  </a:extLst>
                </a:gridCol>
                <a:gridCol w="1218182">
                  <a:extLst>
                    <a:ext uri="{9D8B030D-6E8A-4147-A177-3AD203B41FA5}">
                      <a16:colId xmlns:a16="http://schemas.microsoft.com/office/drawing/2014/main" val="3816064897"/>
                    </a:ext>
                  </a:extLst>
                </a:gridCol>
                <a:gridCol w="1218182">
                  <a:extLst>
                    <a:ext uri="{9D8B030D-6E8A-4147-A177-3AD203B41FA5}">
                      <a16:colId xmlns:a16="http://schemas.microsoft.com/office/drawing/2014/main" val="191530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N7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N7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0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Design Rule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6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Optical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34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Resist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84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 animBg="1"/>
      <p:bldP spid="19" grpId="0" animBg="1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Technology Transition from N10 to N7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257771-9E47-774D-BBF8-9E23CD36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2.7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 1.2.1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GeForce GTX 1080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SRAF, OPC, Aerial image: Mentor Graphics </a:t>
            </a:r>
            <a:r>
              <a:rPr lang="en-US" dirty="0" err="1"/>
              <a:t>Calibre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Rigorous simulation: Synopsys </a:t>
            </a:r>
            <a:r>
              <a:rPr lang="en-US" dirty="0" err="1"/>
              <a:t>Sentaurus</a:t>
            </a:r>
            <a:r>
              <a:rPr lang="en-US" dirty="0"/>
              <a:t> Lithography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10 trials of different random seeds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~30K clips for each N10 and N7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C7EE9E-A80E-BA47-9EDB-C41C4631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34" y="4657058"/>
            <a:ext cx="1822015" cy="1822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53E030-7EB9-1D41-90A1-C22A519DE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816" y="4657058"/>
            <a:ext cx="1822015" cy="1822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ECE38-F190-AC40-9328-47A6CEE15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98" y="4657058"/>
            <a:ext cx="1822015" cy="18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AF33D-EA8C-CC4F-B5A6-DD35BC29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71" y="4362587"/>
            <a:ext cx="4661408" cy="23464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ABE1AF-03D5-C946-9E10-70B6A2ADF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671" y="1340720"/>
            <a:ext cx="4661408" cy="234645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Explore Knowledge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A1AC6-3021-7140-A849-3D345C071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01" y="1332411"/>
            <a:ext cx="3175000" cy="234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340C6-E0D9-1046-9C01-AC3E98C91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1" y="4359539"/>
            <a:ext cx="3175000" cy="2349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224BF44-A01A-5442-992C-5F30B2CEFF4B}"/>
              </a:ext>
            </a:extLst>
          </p:cNvPr>
          <p:cNvSpPr/>
          <p:nvPr/>
        </p:nvSpPr>
        <p:spPr bwMode="auto">
          <a:xfrm>
            <a:off x="0" y="789155"/>
            <a:ext cx="9144000" cy="5029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From N10 to N7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632C6-D58A-024F-BDC3-9EA1CC17C32B}"/>
              </a:ext>
            </a:extLst>
          </p:cNvPr>
          <p:cNvSpPr/>
          <p:nvPr/>
        </p:nvSpPr>
        <p:spPr bwMode="auto">
          <a:xfrm>
            <a:off x="0" y="3799076"/>
            <a:ext cx="9144000" cy="5029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From N7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 to N7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D3F56-96F8-BF4A-9282-CD13FEFC91EE}"/>
              </a:ext>
            </a:extLst>
          </p:cNvPr>
          <p:cNvGrpSpPr/>
          <p:nvPr/>
        </p:nvGrpSpPr>
        <p:grpSpPr>
          <a:xfrm>
            <a:off x="1296704" y="1630018"/>
            <a:ext cx="666100" cy="920213"/>
            <a:chOff x="1296704" y="1630018"/>
            <a:chExt cx="666100" cy="92021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57B5A4-5351-0641-83C2-560772ECBBB8}"/>
                </a:ext>
              </a:extLst>
            </p:cNvPr>
            <p:cNvCxnSpPr/>
            <p:nvPr/>
          </p:nvCxnSpPr>
          <p:spPr bwMode="auto">
            <a:xfrm>
              <a:off x="1296704" y="1630018"/>
              <a:ext cx="432703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2D65E0-0327-CF47-AF55-E2E1378B6047}"/>
                </a:ext>
              </a:extLst>
            </p:cNvPr>
            <p:cNvCxnSpPr/>
            <p:nvPr/>
          </p:nvCxnSpPr>
          <p:spPr bwMode="auto">
            <a:xfrm>
              <a:off x="1296704" y="2550231"/>
              <a:ext cx="432703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C37449-AEA3-EC45-BEB0-B972FD57A30F}"/>
                </a:ext>
              </a:extLst>
            </p:cNvPr>
            <p:cNvSpPr txBox="1"/>
            <p:nvPr/>
          </p:nvSpPr>
          <p:spPr>
            <a:xfrm>
              <a:off x="1496010" y="1915141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2X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3EA111-BFF5-1B44-BD72-D3053E9F6E45}"/>
                </a:ext>
              </a:extLst>
            </p:cNvPr>
            <p:cNvCxnSpPr/>
            <p:nvPr/>
          </p:nvCxnSpPr>
          <p:spPr bwMode="auto">
            <a:xfrm flipV="1">
              <a:off x="1729407" y="1630018"/>
              <a:ext cx="0" cy="28512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2E0CD4F-5BB3-4E49-B8A6-1B016CDA45E2}"/>
                </a:ext>
              </a:extLst>
            </p:cNvPr>
            <p:cNvCxnSpPr>
              <a:stCxn id="27" idx="2"/>
            </p:cNvCxnSpPr>
            <p:nvPr/>
          </p:nvCxnSpPr>
          <p:spPr bwMode="auto">
            <a:xfrm>
              <a:off x="1729407" y="2265109"/>
              <a:ext cx="0" cy="28512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2A15B5-7701-1F4A-B021-204BB353FA1B}"/>
              </a:ext>
            </a:extLst>
          </p:cNvPr>
          <p:cNvGrpSpPr/>
          <p:nvPr/>
        </p:nvGrpSpPr>
        <p:grpSpPr>
          <a:xfrm>
            <a:off x="1189889" y="2768327"/>
            <a:ext cx="646331" cy="460106"/>
            <a:chOff x="1189889" y="2768327"/>
            <a:chExt cx="646331" cy="4601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3E26C5-A56E-BE4C-9AE4-8454F69E909B}"/>
                </a:ext>
              </a:extLst>
            </p:cNvPr>
            <p:cNvSpPr txBox="1"/>
            <p:nvPr/>
          </p:nvSpPr>
          <p:spPr>
            <a:xfrm>
              <a:off x="1189889" y="2878465"/>
              <a:ext cx="646331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10%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4A8EBA-55EE-0641-9D38-179E02124F08}"/>
                </a:ext>
              </a:extLst>
            </p:cNvPr>
            <p:cNvCxnSpPr/>
            <p:nvPr/>
          </p:nvCxnSpPr>
          <p:spPr bwMode="auto">
            <a:xfrm>
              <a:off x="1764022" y="2768327"/>
              <a:ext cx="0" cy="20347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3F4CAA0-2663-A941-A714-50018FB2F676}"/>
              </a:ext>
            </a:extLst>
          </p:cNvPr>
          <p:cNvSpPr/>
          <p:nvPr/>
        </p:nvSpPr>
        <p:spPr bwMode="auto">
          <a:xfrm>
            <a:off x="7494104" y="1997765"/>
            <a:ext cx="1207817" cy="36774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2BA46CE-203C-3C47-A719-56F66E853784}"/>
              </a:ext>
            </a:extLst>
          </p:cNvPr>
          <p:cNvSpPr/>
          <p:nvPr/>
        </p:nvSpPr>
        <p:spPr bwMode="auto">
          <a:xfrm>
            <a:off x="7494104" y="5584255"/>
            <a:ext cx="1207817" cy="183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988755-12B7-0F4C-AB55-AF84F812383F}"/>
              </a:ext>
            </a:extLst>
          </p:cNvPr>
          <p:cNvGrpSpPr/>
          <p:nvPr/>
        </p:nvGrpSpPr>
        <p:grpSpPr>
          <a:xfrm>
            <a:off x="1279132" y="4668000"/>
            <a:ext cx="683672" cy="1178631"/>
            <a:chOff x="1279132" y="1630018"/>
            <a:chExt cx="683672" cy="11786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1A8277-13D5-E443-8BC9-9268037D5173}"/>
                </a:ext>
              </a:extLst>
            </p:cNvPr>
            <p:cNvCxnSpPr/>
            <p:nvPr/>
          </p:nvCxnSpPr>
          <p:spPr bwMode="auto">
            <a:xfrm>
              <a:off x="1296704" y="1630018"/>
              <a:ext cx="432703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68EEC6B-7F40-F941-8F43-5DA417A3BCF3}"/>
                </a:ext>
              </a:extLst>
            </p:cNvPr>
            <p:cNvCxnSpPr/>
            <p:nvPr/>
          </p:nvCxnSpPr>
          <p:spPr bwMode="auto">
            <a:xfrm>
              <a:off x="1279132" y="2808649"/>
              <a:ext cx="432703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B89F03-1AAD-2546-8AAE-6FE0078FE8AC}"/>
                </a:ext>
              </a:extLst>
            </p:cNvPr>
            <p:cNvSpPr txBox="1"/>
            <p:nvPr/>
          </p:nvSpPr>
          <p:spPr>
            <a:xfrm>
              <a:off x="1496010" y="2084104"/>
              <a:ext cx="46679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3X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8AB909-73E1-2F40-849B-5F7215F4FF58}"/>
                </a:ext>
              </a:extLst>
            </p:cNvPr>
            <p:cNvCxnSpPr>
              <a:cxnSpLocks/>
              <a:stCxn id="47" idx="0"/>
            </p:cNvCxnSpPr>
            <p:nvPr/>
          </p:nvCxnSpPr>
          <p:spPr bwMode="auto">
            <a:xfrm flipV="1">
              <a:off x="1729407" y="1630020"/>
              <a:ext cx="0" cy="45408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A72D0E-12CE-1343-A0D6-B211E7C70497}"/>
                </a:ext>
              </a:extLst>
            </p:cNvPr>
            <p:cNvCxnSpPr>
              <a:cxnSpLocks/>
              <a:stCxn id="47" idx="2"/>
            </p:cNvCxnSpPr>
            <p:nvPr/>
          </p:nvCxnSpPr>
          <p:spPr bwMode="auto">
            <a:xfrm>
              <a:off x="1729407" y="2434072"/>
              <a:ext cx="0" cy="37457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746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 animBg="1"/>
      <p:bldP spid="42" grpId="1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0CA9F-DBE8-5040-AD8E-56351774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17" y="4455809"/>
            <a:ext cx="3295848" cy="23134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B20E32-A197-434B-9E95-95D81819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69" y="1441570"/>
            <a:ext cx="3295848" cy="231343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Data Reduction from Knowledge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24BF44-A01A-5442-992C-5F30B2CEFF4B}"/>
              </a:ext>
            </a:extLst>
          </p:cNvPr>
          <p:cNvSpPr/>
          <p:nvPr/>
        </p:nvSpPr>
        <p:spPr bwMode="auto">
          <a:xfrm>
            <a:off x="0" y="789155"/>
            <a:ext cx="9144000" cy="5029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From N10 to N7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632C6-D58A-024F-BDC3-9EA1CC17C32B}"/>
              </a:ext>
            </a:extLst>
          </p:cNvPr>
          <p:cNvSpPr/>
          <p:nvPr/>
        </p:nvSpPr>
        <p:spPr bwMode="auto">
          <a:xfrm>
            <a:off x="0" y="3799076"/>
            <a:ext cx="9144000" cy="5029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From N7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 to N7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A4376-A0E3-D345-A537-D68DAE5D3FAB}"/>
              </a:ext>
            </a:extLst>
          </p:cNvPr>
          <p:cNvSpPr txBox="1"/>
          <p:nvPr/>
        </p:nvSpPr>
        <p:spPr>
          <a:xfrm>
            <a:off x="3289852" y="1473367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2.6X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6E0AE6-9FCC-1347-8F76-FC5E2F169EBE}"/>
              </a:ext>
            </a:extLst>
          </p:cNvPr>
          <p:cNvSpPr txBox="1"/>
          <p:nvPr/>
        </p:nvSpPr>
        <p:spPr>
          <a:xfrm>
            <a:off x="3837435" y="2186038"/>
            <a:ext cx="46679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39B55-C3D5-F04D-83BB-0A8D83957430}"/>
              </a:ext>
            </a:extLst>
          </p:cNvPr>
          <p:cNvSpPr txBox="1"/>
          <p:nvPr/>
        </p:nvSpPr>
        <p:spPr>
          <a:xfrm>
            <a:off x="4362173" y="2366990"/>
            <a:ext cx="46679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F4715-57E0-B04E-80A3-9FDBF454D0B7}"/>
              </a:ext>
            </a:extLst>
          </p:cNvPr>
          <p:cNvSpPr txBox="1"/>
          <p:nvPr/>
        </p:nvSpPr>
        <p:spPr>
          <a:xfrm>
            <a:off x="4883598" y="2536006"/>
            <a:ext cx="46679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55CEC5-3FBD-B044-B844-10852C269DE9}"/>
              </a:ext>
            </a:extLst>
          </p:cNvPr>
          <p:cNvSpPr txBox="1"/>
          <p:nvPr/>
        </p:nvSpPr>
        <p:spPr>
          <a:xfrm>
            <a:off x="5331413" y="2536006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961110-8042-CC44-9DEC-089A07316BFF}"/>
              </a:ext>
            </a:extLst>
          </p:cNvPr>
          <p:cNvSpPr txBox="1"/>
          <p:nvPr/>
        </p:nvSpPr>
        <p:spPr>
          <a:xfrm>
            <a:off x="3332470" y="4497438"/>
            <a:ext cx="46679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7F2833-7836-9E4F-A0F1-B25F317520D6}"/>
              </a:ext>
            </a:extLst>
          </p:cNvPr>
          <p:cNvSpPr txBox="1"/>
          <p:nvPr/>
        </p:nvSpPr>
        <p:spPr>
          <a:xfrm>
            <a:off x="3767138" y="5160194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C111E3-FB8A-ED49-A43D-A141F1F9916F}"/>
              </a:ext>
            </a:extLst>
          </p:cNvPr>
          <p:cNvSpPr txBox="1"/>
          <p:nvPr/>
        </p:nvSpPr>
        <p:spPr>
          <a:xfrm>
            <a:off x="4304229" y="5349397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9B0B92-0629-F646-A82C-F30FE5C53D4D}"/>
              </a:ext>
            </a:extLst>
          </p:cNvPr>
          <p:cNvSpPr txBox="1"/>
          <p:nvPr/>
        </p:nvSpPr>
        <p:spPr>
          <a:xfrm>
            <a:off x="4790505" y="5543239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2EBBD4-1314-C947-9AF6-3C16D1BB1FFE}"/>
              </a:ext>
            </a:extLst>
          </p:cNvPr>
          <p:cNvSpPr txBox="1"/>
          <p:nvPr/>
        </p:nvSpPr>
        <p:spPr>
          <a:xfrm>
            <a:off x="5324362" y="5543239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51F9F-521F-BE4B-BE01-AF329327F432}"/>
              </a:ext>
            </a:extLst>
          </p:cNvPr>
          <p:cNvSpPr txBox="1"/>
          <p:nvPr/>
        </p:nvSpPr>
        <p:spPr>
          <a:xfrm>
            <a:off x="6374263" y="2046193"/>
            <a:ext cx="2362584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2~10X</a:t>
            </a:r>
            <a:r>
              <a:rPr lang="en-US" sz="2000" dirty="0"/>
              <a:t> reduction on training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FDE1D-EC6D-9D41-9479-24B34D121993}"/>
              </a:ext>
            </a:extLst>
          </p:cNvPr>
          <p:cNvSpPr txBox="1"/>
          <p:nvPr/>
        </p:nvSpPr>
        <p:spPr>
          <a:xfrm>
            <a:off x="6374263" y="4945569"/>
            <a:ext cx="2362584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8~20X</a:t>
            </a:r>
            <a:r>
              <a:rPr lang="en-US" sz="2000" dirty="0"/>
              <a:t> reduction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5144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/>
      <p:bldP spid="35" grpId="0"/>
      <p:bldP spid="36" grpId="0"/>
      <p:bldP spid="37" grpId="0"/>
      <p:bldP spid="39" grpId="0"/>
      <p:bldP spid="50" grpId="0"/>
      <p:bldP spid="51" grpId="0"/>
      <p:bldP spid="52" grpId="0"/>
      <p:bldP spid="53" grpId="0"/>
      <p:bldP spid="55" grpId="0"/>
      <p:bldP spid="1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00320" y="1559324"/>
            <a:ext cx="8376480" cy="400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>
            <a:lvl1pPr marL="395288" indent="-2730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marL="465138" marR="0" lvl="0" indent="-342900" algn="l" defTabSz="370286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Introduction</a:t>
            </a:r>
          </a:p>
          <a:p>
            <a:pPr marL="465138" marR="0" lvl="0" indent="-342900" algn="l" defTabSz="370286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0"/>
              </a:rPr>
              <a:t>Problem Formulation</a:t>
            </a:r>
          </a:p>
          <a:p>
            <a:pPr marL="465138" marR="0" lvl="0" indent="-342900" algn="l" defTabSz="370286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Arial"/>
              </a:rPr>
              <a:t>Related Work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465138" marR="0" lvl="0" indent="-342900" algn="l" defTabSz="370286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Arial"/>
              </a:rPr>
              <a:t>Data Efficient Lithography Modeling</a:t>
            </a:r>
          </a:p>
          <a:p>
            <a:pPr marL="465138" marR="0" lvl="0" indent="-342900" algn="l" defTabSz="370286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Arial"/>
              </a:rPr>
              <a:t>Experiment Results</a:t>
            </a:r>
          </a:p>
          <a:p>
            <a:pPr marL="465138" marR="0" lvl="0" indent="-342900" algn="l" defTabSz="370286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0"/>
              </a:rPr>
              <a:t>Conclusion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10702080" y="-7170153"/>
            <a:ext cx="10703520" cy="802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891" tIns="36446" rIns="72891" bIns="36446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marL="0" marR="0" lvl="0" indent="0" algn="l" defTabSz="3702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DejaVu Sans" charset="0"/>
              </a:rPr>
              <a:t>8/31/15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-10702080" y="-7170153"/>
            <a:ext cx="10703520" cy="802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891" tIns="36446" rIns="72891" bIns="36446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Zen Hei" charset="0"/>
              </a:defRPr>
            </a:lvl9pPr>
          </a:lstStyle>
          <a:p>
            <a:pPr marL="0" marR="0" lvl="0" indent="0" algn="l" defTabSz="3702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/>
            </a:pPr>
            <a:fld id="{B3B0F4AA-A680-9A48-A4F7-12ECD3931A0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DejaVu Sans" charset="0"/>
              </a:rPr>
              <a:pPr marL="0" marR="0" lvl="0" indent="0" algn="l" defTabSz="3702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  <a:tab pos="9410700" algn="l"/>
                  <a:tab pos="10134600" algn="l"/>
                  <a:tab pos="10858500" algn="l"/>
                  <a:tab pos="11582400" algn="l"/>
                </a:tabLst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l" defTabSz="3702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586287" algn="l"/>
                <a:tab pos="1172573" algn="l"/>
                <a:tab pos="1758860" algn="l"/>
                <a:tab pos="2345146" algn="l"/>
                <a:tab pos="2931433" algn="l"/>
                <a:tab pos="3517720" algn="l"/>
                <a:tab pos="4104006" algn="l"/>
                <a:tab pos="4690293" algn="l"/>
                <a:tab pos="5276579" algn="l"/>
                <a:tab pos="5862866" algn="l"/>
                <a:tab pos="6449153" algn="l"/>
                <a:tab pos="7035439" algn="l"/>
                <a:tab pos="7621726" algn="l"/>
                <a:tab pos="8208013" algn="l"/>
                <a:tab pos="8794299" algn="l"/>
                <a:tab pos="9380586" algn="l"/>
              </a:tabLst>
              <a:defRPr/>
            </a:pPr>
            <a:fld id="{CFAB4279-0E4D-FE49-BB86-122ABE5917F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l" defTabSz="3702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586287" algn="l"/>
                  <a:tab pos="1172573" algn="l"/>
                  <a:tab pos="1758860" algn="l"/>
                  <a:tab pos="2345146" algn="l"/>
                  <a:tab pos="2931433" algn="l"/>
                  <a:tab pos="3517720" algn="l"/>
                  <a:tab pos="4104006" algn="l"/>
                  <a:tab pos="4690293" algn="l"/>
                  <a:tab pos="5276579" algn="l"/>
                  <a:tab pos="5862866" algn="l"/>
                  <a:tab pos="6449153" algn="l"/>
                  <a:tab pos="7035439" algn="l"/>
                  <a:tab pos="7621726" algn="l"/>
                  <a:tab pos="8208013" algn="l"/>
                  <a:tab pos="8794299" algn="l"/>
                  <a:tab pos="9380586" algn="l"/>
                </a:tabLst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2B784-94BD-F94F-90CC-CAEB93A3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ea typeface="Arial Black" charset="0"/>
                <a:cs typeface="Arial Black" charset="0"/>
              </a:rPr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1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Explore Knowledge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8B6E88-2230-C343-B8F5-EE134B3E948F}"/>
              </a:ext>
            </a:extLst>
          </p:cNvPr>
          <p:cNvSpPr/>
          <p:nvPr/>
        </p:nvSpPr>
        <p:spPr bwMode="auto">
          <a:xfrm>
            <a:off x="0" y="2047461"/>
            <a:ext cx="9144000" cy="22719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DCD0FE71-A338-F94A-BE5E-1D0B26EB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61771"/>
              </p:ext>
            </p:extLst>
          </p:nvPr>
        </p:nvGraphicFramePr>
        <p:xfrm>
          <a:off x="1759997" y="2429041"/>
          <a:ext cx="5613928" cy="1508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018447721"/>
                    </a:ext>
                  </a:extLst>
                </a:gridCol>
                <a:gridCol w="1663964">
                  <a:extLst>
                    <a:ext uri="{9D8B030D-6E8A-4147-A177-3AD203B41FA5}">
                      <a16:colId xmlns:a16="http://schemas.microsoft.com/office/drawing/2014/main" val="2873284389"/>
                    </a:ext>
                  </a:extLst>
                </a:gridCol>
                <a:gridCol w="1663964">
                  <a:extLst>
                    <a:ext uri="{9D8B030D-6E8A-4147-A177-3AD203B41FA5}">
                      <a16:colId xmlns:a16="http://schemas.microsoft.com/office/drawing/2014/main" val="3816064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N10➔N7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70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N7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➔N7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40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Dataset Similarity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6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Knowledge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34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Data Reduction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2~10X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8~20X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8499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F383DB-EE8D-5B47-A460-58A09784834C}"/>
              </a:ext>
            </a:extLst>
          </p:cNvPr>
          <p:cNvSpPr txBox="1"/>
          <p:nvPr/>
        </p:nvSpPr>
        <p:spPr>
          <a:xfrm>
            <a:off x="648901" y="4991006"/>
            <a:ext cx="5609228" cy="1466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data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Less cost for data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Less turn-around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Prototyped by Toshiba Memory Corp.</a:t>
            </a:r>
          </a:p>
        </p:txBody>
      </p:sp>
    </p:spTree>
    <p:extLst>
      <p:ext uri="{BB962C8B-B14F-4D97-AF65-F5344CB8AC3E}">
        <p14:creationId xmlns:p14="http://schemas.microsoft.com/office/powerpoint/2010/main" val="16890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102252"/>
            <a:ext cx="8269920" cy="714315"/>
          </a:xfrm>
        </p:spPr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59F7A5-089E-AF4E-AC9D-43E9B2F9E97F}"/>
              </a:ext>
            </a:extLst>
          </p:cNvPr>
          <p:cNvSpPr/>
          <p:nvPr/>
        </p:nvSpPr>
        <p:spPr bwMode="auto">
          <a:xfrm>
            <a:off x="996263" y="2527761"/>
            <a:ext cx="2782956" cy="39310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rPr>
              <a:t>Data Augmentation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C620D8-BC53-664C-83FE-C8EB77CDF184}"/>
              </a:ext>
            </a:extLst>
          </p:cNvPr>
          <p:cNvSpPr/>
          <p:nvPr/>
        </p:nvSpPr>
        <p:spPr bwMode="auto">
          <a:xfrm>
            <a:off x="996263" y="3119567"/>
            <a:ext cx="2782956" cy="39310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rPr>
              <a:t>Source Model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5D353A-C064-5046-9F20-DC640BCFB251}"/>
              </a:ext>
            </a:extLst>
          </p:cNvPr>
          <p:cNvSpPr/>
          <p:nvPr/>
        </p:nvSpPr>
        <p:spPr bwMode="auto">
          <a:xfrm>
            <a:off x="5219220" y="3119567"/>
            <a:ext cx="2782956" cy="39310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rPr>
              <a:t>Target Model Training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7CDC69-C23E-BC43-9CD5-9D14A823D975}"/>
              </a:ext>
            </a:extLst>
          </p:cNvPr>
          <p:cNvSpPr/>
          <p:nvPr/>
        </p:nvSpPr>
        <p:spPr bwMode="auto">
          <a:xfrm>
            <a:off x="5219220" y="2527761"/>
            <a:ext cx="2782956" cy="39310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rPr>
              <a:t>Data Augmentation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AFE30-6F28-4A48-A2EF-50F95693ACFC}"/>
              </a:ext>
            </a:extLst>
          </p:cNvPr>
          <p:cNvSpPr txBox="1"/>
          <p:nvPr/>
        </p:nvSpPr>
        <p:spPr>
          <a:xfrm>
            <a:off x="1429787" y="1483081"/>
            <a:ext cx="1915909" cy="6076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Labelled Source </a:t>
            </a:r>
          </a:p>
          <a:p>
            <a:pPr algn="ctr"/>
            <a:r>
              <a:rPr lang="en-US" dirty="0"/>
              <a:t>Domain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778703-F66A-EB42-B86F-7223673DF435}"/>
              </a:ext>
            </a:extLst>
          </p:cNvPr>
          <p:cNvSpPr txBox="1"/>
          <p:nvPr/>
        </p:nvSpPr>
        <p:spPr>
          <a:xfrm>
            <a:off x="5700032" y="1483081"/>
            <a:ext cx="1821332" cy="6076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Labelled Target </a:t>
            </a:r>
          </a:p>
          <a:p>
            <a:pPr algn="ctr"/>
            <a:r>
              <a:rPr lang="en-US" dirty="0"/>
              <a:t>Domain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3D8FA0-E25E-D24A-A980-23D865DF62C8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 bwMode="auto">
          <a:xfrm>
            <a:off x="6610698" y="2090683"/>
            <a:ext cx="0" cy="4370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E8217A-EB1E-644A-AAC4-EC5F21B6E82B}"/>
              </a:ext>
            </a:extLst>
          </p:cNvPr>
          <p:cNvCxnSpPr/>
          <p:nvPr/>
        </p:nvCxnSpPr>
        <p:spPr bwMode="auto">
          <a:xfrm>
            <a:off x="6610698" y="2920867"/>
            <a:ext cx="0" cy="19977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5E69BE-0BA9-F747-BF48-15BE0D48B6E2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2387741" y="2090683"/>
            <a:ext cx="2" cy="4370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B00491-ED6F-5D46-B475-7EFD31C0B987}"/>
              </a:ext>
            </a:extLst>
          </p:cNvPr>
          <p:cNvCxnSpPr/>
          <p:nvPr/>
        </p:nvCxnSpPr>
        <p:spPr bwMode="auto">
          <a:xfrm>
            <a:off x="2387741" y="2920867"/>
            <a:ext cx="0" cy="198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F629F0-04C4-924F-8816-2D3DDAFE3B0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3779219" y="3316120"/>
            <a:ext cx="144000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B49FED-0301-9B46-AE83-32DA8423F175}"/>
              </a:ext>
            </a:extLst>
          </p:cNvPr>
          <p:cNvSpPr txBox="1"/>
          <p:nvPr/>
        </p:nvSpPr>
        <p:spPr>
          <a:xfrm>
            <a:off x="3859408" y="3020217"/>
            <a:ext cx="1326004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Knowledge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D321AE-1463-6546-9ED1-10ECEA9EB2D9}"/>
              </a:ext>
            </a:extLst>
          </p:cNvPr>
          <p:cNvSpPr txBox="1"/>
          <p:nvPr/>
        </p:nvSpPr>
        <p:spPr>
          <a:xfrm>
            <a:off x="806245" y="4542503"/>
            <a:ext cx="4847802" cy="1809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Transfer learning &amp; </a:t>
            </a:r>
            <a:r>
              <a:rPr lang="en-US" sz="2400" dirty="0" err="1"/>
              <a:t>ResNet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data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2~10X reduction of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 turn-around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modeling 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C9BF72-8C9F-E045-BF0C-322073ADEF97}"/>
              </a:ext>
            </a:extLst>
          </p:cNvPr>
          <p:cNvSpPr/>
          <p:nvPr/>
        </p:nvSpPr>
        <p:spPr bwMode="auto">
          <a:xfrm>
            <a:off x="781193" y="841619"/>
            <a:ext cx="3164506" cy="351743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975369-A0EB-A544-8903-232291CCE9FC}"/>
              </a:ext>
            </a:extLst>
          </p:cNvPr>
          <p:cNvSpPr/>
          <p:nvPr/>
        </p:nvSpPr>
        <p:spPr bwMode="auto">
          <a:xfrm>
            <a:off x="5017166" y="816567"/>
            <a:ext cx="3164506" cy="354249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25" name="Cloud Callout 24">
            <a:extLst>
              <a:ext uri="{FF2B5EF4-FFF2-40B4-BE49-F238E27FC236}">
                <a16:creationId xmlns:a16="http://schemas.microsoft.com/office/drawing/2014/main" id="{271A5204-8714-3B45-BF7C-0AFD0AE507E4}"/>
              </a:ext>
            </a:extLst>
          </p:cNvPr>
          <p:cNvSpPr/>
          <p:nvPr/>
        </p:nvSpPr>
        <p:spPr bwMode="auto">
          <a:xfrm>
            <a:off x="6251349" y="4814851"/>
            <a:ext cx="2252571" cy="1553497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902030302020204" pitchFamily="66" charset="0"/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902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 animBg="1"/>
      <p:bldP spid="2" grpId="1" animBg="1"/>
      <p:bldP spid="24" grpId="0" animBg="1"/>
      <p:bldP spid="24" grpId="1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56509A7-49BD-364E-9AB5-3F37A66038D5}"/>
              </a:ext>
            </a:extLst>
          </p:cNvPr>
          <p:cNvSpPr/>
          <p:nvPr/>
        </p:nvSpPr>
        <p:spPr bwMode="auto">
          <a:xfrm>
            <a:off x="-1" y="3551631"/>
            <a:ext cx="9144001" cy="896314"/>
          </a:xfrm>
          <a:prstGeom prst="rect">
            <a:avLst/>
          </a:prstGeom>
          <a:gradFill flip="none" rotWithShape="1">
            <a:gsLst>
              <a:gs pos="0">
                <a:srgbClr val="76D6FF">
                  <a:tint val="66000"/>
                  <a:satMod val="160000"/>
                  <a:alpha val="70000"/>
                </a:srgbClr>
              </a:gs>
              <a:gs pos="42000">
                <a:srgbClr val="76D6FF">
                  <a:tint val="44500"/>
                  <a:satMod val="160000"/>
                  <a:alpha val="50000"/>
                </a:srgbClr>
              </a:gs>
              <a:gs pos="98000">
                <a:srgbClr val="76D6FF">
                  <a:tint val="23500"/>
                  <a:satMod val="160000"/>
                  <a:alpha val="3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53671F-759E-F24D-A551-8552812D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102252"/>
            <a:ext cx="8269920" cy="714315"/>
          </a:xfrm>
        </p:spPr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Future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8" name="Cloud Callout 47">
            <a:extLst>
              <a:ext uri="{FF2B5EF4-FFF2-40B4-BE49-F238E27FC236}">
                <a16:creationId xmlns:a16="http://schemas.microsoft.com/office/drawing/2014/main" id="{4E51A727-2FF2-834A-B5C7-7CEB0B538864}"/>
              </a:ext>
            </a:extLst>
          </p:cNvPr>
          <p:cNvSpPr/>
          <p:nvPr/>
        </p:nvSpPr>
        <p:spPr bwMode="auto">
          <a:xfrm>
            <a:off x="6251349" y="4814851"/>
            <a:ext cx="2252571" cy="1553497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902030302020204" pitchFamily="66" charset="0"/>
              </a:rPr>
              <a:t>ML for SRAF&amp;OPC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P &amp; R…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06DF42-EAFC-EE49-90A5-363F688F6EA8}"/>
              </a:ext>
            </a:extLst>
          </p:cNvPr>
          <p:cNvSpPr/>
          <p:nvPr/>
        </p:nvSpPr>
        <p:spPr bwMode="auto">
          <a:xfrm>
            <a:off x="0" y="1002083"/>
            <a:ext cx="9144000" cy="7531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5A101-8817-584C-864D-75B099F98C6C}"/>
              </a:ext>
            </a:extLst>
          </p:cNvPr>
          <p:cNvSpPr txBox="1"/>
          <p:nvPr/>
        </p:nvSpPr>
        <p:spPr>
          <a:xfrm>
            <a:off x="2237257" y="1046268"/>
            <a:ext cx="1268297" cy="6647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Transfer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C21F89-16A0-3143-88DF-FFA93F9B9634}"/>
              </a:ext>
            </a:extLst>
          </p:cNvPr>
          <p:cNvSpPr txBox="1"/>
          <p:nvPr/>
        </p:nvSpPr>
        <p:spPr>
          <a:xfrm>
            <a:off x="3990034" y="1046268"/>
            <a:ext cx="1268297" cy="6647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Active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875221-8D62-DA45-9820-EBF469889422}"/>
              </a:ext>
            </a:extLst>
          </p:cNvPr>
          <p:cNvSpPr/>
          <p:nvPr/>
        </p:nvSpPr>
        <p:spPr bwMode="auto">
          <a:xfrm>
            <a:off x="0" y="1759206"/>
            <a:ext cx="9144001" cy="896314"/>
          </a:xfrm>
          <a:prstGeom prst="rect">
            <a:avLst/>
          </a:prstGeom>
          <a:gradFill flip="none" rotWithShape="1">
            <a:gsLst>
              <a:gs pos="0">
                <a:srgbClr val="76D6FF">
                  <a:tint val="66000"/>
                  <a:satMod val="160000"/>
                  <a:alpha val="70000"/>
                </a:srgbClr>
              </a:gs>
              <a:gs pos="42000">
                <a:srgbClr val="76D6FF">
                  <a:tint val="44500"/>
                  <a:satMod val="160000"/>
                  <a:alpha val="50000"/>
                </a:srgbClr>
              </a:gs>
              <a:gs pos="98000">
                <a:srgbClr val="76D6FF">
                  <a:tint val="23500"/>
                  <a:satMod val="160000"/>
                  <a:alpha val="3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1BA916-A3EC-B44C-AF36-BBBE37A53B6D}"/>
              </a:ext>
            </a:extLst>
          </p:cNvPr>
          <p:cNvSpPr txBox="1"/>
          <p:nvPr/>
        </p:nvSpPr>
        <p:spPr>
          <a:xfrm>
            <a:off x="87682" y="1874964"/>
            <a:ext cx="1582541" cy="66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Labelled Old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3D743-47CB-D749-88AD-B81A7ED7ED15}"/>
              </a:ext>
            </a:extLst>
          </p:cNvPr>
          <p:cNvSpPr txBox="1"/>
          <p:nvPr/>
        </p:nvSpPr>
        <p:spPr>
          <a:xfrm>
            <a:off x="5742811" y="1046268"/>
            <a:ext cx="2236510" cy="6647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Semi-supervised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7B4B14-8D29-6047-981F-C9449AAD6CEE}"/>
              </a:ext>
            </a:extLst>
          </p:cNvPr>
          <p:cNvSpPr/>
          <p:nvPr/>
        </p:nvSpPr>
        <p:spPr bwMode="auto">
          <a:xfrm>
            <a:off x="1" y="2655519"/>
            <a:ext cx="9144000" cy="896112"/>
          </a:xfrm>
          <a:prstGeom prst="rect">
            <a:avLst/>
          </a:prstGeom>
          <a:gradFill flip="none" rotWithShape="1">
            <a:gsLst>
              <a:gs pos="0">
                <a:srgbClr val="D5FC79">
                  <a:alpha val="80000"/>
                </a:srgbClr>
              </a:gs>
              <a:gs pos="42000">
                <a:srgbClr val="D5FC79">
                  <a:alpha val="50000"/>
                </a:srgbClr>
              </a:gs>
              <a:gs pos="98000">
                <a:srgbClr val="D5FC79">
                  <a:alpha val="4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465A49-8B6F-BC4F-BD40-6E4F6145BEF4}"/>
              </a:ext>
            </a:extLst>
          </p:cNvPr>
          <p:cNvSpPr txBox="1"/>
          <p:nvPr/>
        </p:nvSpPr>
        <p:spPr>
          <a:xfrm>
            <a:off x="87682" y="3664906"/>
            <a:ext cx="1582541" cy="66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Label Querying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FA885E-00F4-BE42-9502-74667D5CE49F}"/>
              </a:ext>
            </a:extLst>
          </p:cNvPr>
          <p:cNvSpPr txBox="1"/>
          <p:nvPr/>
        </p:nvSpPr>
        <p:spPr>
          <a:xfrm>
            <a:off x="87682" y="2765517"/>
            <a:ext cx="1582541" cy="6647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Labelled New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F0ABE-4E73-5045-8E94-BF2C01AE3093}"/>
              </a:ext>
            </a:extLst>
          </p:cNvPr>
          <p:cNvSpPr/>
          <p:nvPr/>
        </p:nvSpPr>
        <p:spPr>
          <a:xfrm>
            <a:off x="2625183" y="1983778"/>
            <a:ext cx="492443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✔︎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37CC7D-6AD0-BE4F-BE11-3E0933A2BB90}"/>
              </a:ext>
            </a:extLst>
          </p:cNvPr>
          <p:cNvSpPr/>
          <p:nvPr/>
        </p:nvSpPr>
        <p:spPr>
          <a:xfrm>
            <a:off x="4377960" y="3775791"/>
            <a:ext cx="492443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✔︎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2292A2-D760-3740-9C10-D48EC5BA7CDE}"/>
              </a:ext>
            </a:extLst>
          </p:cNvPr>
          <p:cNvSpPr/>
          <p:nvPr/>
        </p:nvSpPr>
        <p:spPr>
          <a:xfrm>
            <a:off x="6614844" y="2880002"/>
            <a:ext cx="492443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✔︎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0DA96-31DE-BB48-92FA-A9FF3F12C5AB}"/>
              </a:ext>
            </a:extLst>
          </p:cNvPr>
          <p:cNvSpPr/>
          <p:nvPr/>
        </p:nvSpPr>
        <p:spPr>
          <a:xfrm>
            <a:off x="2625183" y="2878285"/>
            <a:ext cx="492443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✔︎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BC8DC-5A0E-D647-9C66-22076679C3D8}"/>
              </a:ext>
            </a:extLst>
          </p:cNvPr>
          <p:cNvSpPr txBox="1"/>
          <p:nvPr/>
        </p:nvSpPr>
        <p:spPr>
          <a:xfrm>
            <a:off x="291125" y="5344056"/>
            <a:ext cx="5737468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ML is more than classification/regression</a:t>
            </a:r>
          </a:p>
          <a:p>
            <a:r>
              <a:rPr lang="en-US" sz="2400" dirty="0"/>
              <a:t>Better understanding about data</a:t>
            </a:r>
          </a:p>
        </p:txBody>
      </p:sp>
    </p:spTree>
    <p:extLst>
      <p:ext uri="{BB962C8B-B14F-4D97-AF65-F5344CB8AC3E}">
        <p14:creationId xmlns:p14="http://schemas.microsoft.com/office/powerpoint/2010/main" val="11001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 animBg="1"/>
      <p:bldP spid="26" grpId="0"/>
      <p:bldP spid="27" grpId="0" animBg="1"/>
      <p:bldP spid="30" grpId="0"/>
      <p:bldP spid="32" grpId="0"/>
      <p:bldP spid="33" grpId="0" animBg="1"/>
      <p:bldP spid="34" grpId="0"/>
      <p:bldP spid="38" grpId="0"/>
      <p:bldP spid="8" grpId="0"/>
      <p:bldP spid="39" grpId="0"/>
      <p:bldP spid="40" grpId="0"/>
      <p:bldP spid="1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040" y="2882462"/>
            <a:ext cx="8269920" cy="53573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004A7F"/>
                </a:solidFill>
              </a:rPr>
              <a:t>Thanks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FF7F82E-D7DA-DF4D-AA5E-A9050A49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Advanced Lithography with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0A29F-4DD7-7E47-9199-B37FBD9A8D7B}"/>
              </a:ext>
            </a:extLst>
          </p:cNvPr>
          <p:cNvSpPr txBox="1"/>
          <p:nvPr/>
        </p:nvSpPr>
        <p:spPr>
          <a:xfrm>
            <a:off x="5807348" y="6163885"/>
            <a:ext cx="2696572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[Courtesy Mentor Graphics]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E0D46-466B-F14D-B711-BE51A0FA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511"/>
            <a:ext cx="9144000" cy="4885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8030AB-9DFE-6048-940D-E0E832B58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4" y="4912400"/>
            <a:ext cx="1743837" cy="1331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60807B-52C8-B848-BEF8-383223925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220" y="3019592"/>
            <a:ext cx="1743837" cy="3224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7FA31-BB48-7846-B586-F53FC5FED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563" y="2090714"/>
            <a:ext cx="1735074" cy="4153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9F165-54A9-4442-BC7E-C78643AF9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368" y="1170599"/>
            <a:ext cx="1761363" cy="50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7604C685-D25E-2F46-9A15-C3C8BB4A98D4}"/>
              </a:ext>
            </a:extLst>
          </p:cNvPr>
          <p:cNvSpPr/>
          <p:nvPr/>
        </p:nvSpPr>
        <p:spPr bwMode="auto">
          <a:xfrm>
            <a:off x="3502476" y="4577344"/>
            <a:ext cx="2217107" cy="1309492"/>
          </a:xfrm>
          <a:prstGeom prst="cloud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008B955-8E22-7A4A-82F1-9A234278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102252"/>
            <a:ext cx="8269920" cy="714315"/>
          </a:xfrm>
        </p:spPr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Design and Manufacturing Challenges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4BBDF7E-6D8D-B74F-AFD9-AF8CF3D1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Closure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Lithography aware physical design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turn-around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Manufacturing/yield Closure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Pre-silicon verification, e.g., hotspot detection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Fast and effective mask optimization, e.g., SRAF, OPC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2BA2E1-EDAA-0542-A488-921D92BF67E5}"/>
              </a:ext>
            </a:extLst>
          </p:cNvPr>
          <p:cNvSpPr/>
          <p:nvPr/>
        </p:nvSpPr>
        <p:spPr bwMode="auto">
          <a:xfrm>
            <a:off x="559242" y="4426166"/>
            <a:ext cx="2447509" cy="39310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rPr>
              <a:t>Layout/Mask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C340A-F6A6-D14B-8EA4-9A3D87BAEB49}"/>
              </a:ext>
            </a:extLst>
          </p:cNvPr>
          <p:cNvSpPr/>
          <p:nvPr/>
        </p:nvSpPr>
        <p:spPr bwMode="auto">
          <a:xfrm>
            <a:off x="559242" y="5055463"/>
            <a:ext cx="2447509" cy="39310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SRAF&amp;OPC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6C129-0E0C-3D46-B238-F52D4790217F}"/>
              </a:ext>
            </a:extLst>
          </p:cNvPr>
          <p:cNvSpPr txBox="1"/>
          <p:nvPr/>
        </p:nvSpPr>
        <p:spPr>
          <a:xfrm>
            <a:off x="734417" y="5841007"/>
            <a:ext cx="22236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Mask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BAC85-3541-CF4E-B651-98FBCCF3FE9C}"/>
              </a:ext>
            </a:extLst>
          </p:cNvPr>
          <p:cNvSpPr txBox="1"/>
          <p:nvPr/>
        </p:nvSpPr>
        <p:spPr>
          <a:xfrm>
            <a:off x="3750766" y="4862358"/>
            <a:ext cx="179568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Lithography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BFAAAD-88E4-3041-BCB5-4774081D5578}"/>
              </a:ext>
            </a:extLst>
          </p:cNvPr>
          <p:cNvSpPr/>
          <p:nvPr/>
        </p:nvSpPr>
        <p:spPr bwMode="auto">
          <a:xfrm>
            <a:off x="6215310" y="4406240"/>
            <a:ext cx="2447509" cy="39310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rPr>
              <a:t>Layout/Mask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340C00-D9E9-C143-9733-BD6E575EF77A}"/>
              </a:ext>
            </a:extLst>
          </p:cNvPr>
          <p:cNvSpPr/>
          <p:nvPr/>
        </p:nvSpPr>
        <p:spPr bwMode="auto">
          <a:xfrm>
            <a:off x="6215310" y="5035537"/>
            <a:ext cx="2447509" cy="39310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Hotspot Detection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6F9007-B9A1-A646-BDC7-40719CF8148C}"/>
              </a:ext>
            </a:extLst>
          </p:cNvPr>
          <p:cNvSpPr txBox="1"/>
          <p:nvPr/>
        </p:nvSpPr>
        <p:spPr>
          <a:xfrm>
            <a:off x="6102769" y="5830716"/>
            <a:ext cx="26725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Pre-silicon Verification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AE16B1B-CE97-3E40-A9C8-2E39F29AE80B}"/>
              </a:ext>
            </a:extLst>
          </p:cNvPr>
          <p:cNvSpPr/>
          <p:nvPr/>
        </p:nvSpPr>
        <p:spPr bwMode="auto">
          <a:xfrm>
            <a:off x="5807595" y="5064425"/>
            <a:ext cx="320556" cy="34576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D595D73-0414-3B45-88BA-C8C85769ECF4}"/>
              </a:ext>
            </a:extLst>
          </p:cNvPr>
          <p:cNvSpPr/>
          <p:nvPr/>
        </p:nvSpPr>
        <p:spPr bwMode="auto">
          <a:xfrm flipH="1">
            <a:off x="3092014" y="5079132"/>
            <a:ext cx="320556" cy="34576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836B15-11BB-5249-BE41-25AA2FA2C159}"/>
              </a:ext>
            </a:extLst>
          </p:cNvPr>
          <p:cNvCxnSpPr>
            <a:stCxn id="15" idx="2"/>
            <a:endCxn id="17" idx="0"/>
          </p:cNvCxnSpPr>
          <p:nvPr/>
        </p:nvCxnSpPr>
        <p:spPr bwMode="auto">
          <a:xfrm>
            <a:off x="1782997" y="4819272"/>
            <a:ext cx="0" cy="2361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DF2A5-781B-8045-ADDA-A005B7610FCE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7439065" y="4799346"/>
            <a:ext cx="0" cy="2361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1F6D72-A344-FF4A-A990-E4256A8E73DE}"/>
              </a:ext>
            </a:extLst>
          </p:cNvPr>
          <p:cNvSpPr txBox="1"/>
          <p:nvPr/>
        </p:nvSpPr>
        <p:spPr>
          <a:xfrm>
            <a:off x="3547212" y="5974796"/>
            <a:ext cx="219816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Fast &amp; Accurate</a:t>
            </a:r>
          </a:p>
          <a:p>
            <a:pPr algn="ctr"/>
            <a:r>
              <a:rPr lang="en-US" sz="2000" b="1" dirty="0"/>
              <a:t>Modeling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222C1-CED3-A541-BC38-CECDC61CF6F0}"/>
              </a:ext>
            </a:extLst>
          </p:cNvPr>
          <p:cNvSpPr/>
          <p:nvPr/>
        </p:nvSpPr>
        <p:spPr bwMode="auto">
          <a:xfrm>
            <a:off x="3092014" y="3752555"/>
            <a:ext cx="3123296" cy="39310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err="1"/>
              <a:t>Litho</a:t>
            </a:r>
            <a:r>
              <a:rPr lang="en-US" dirty="0"/>
              <a:t>-Aware Physical Design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2DE75F6-8D40-2D44-8A2C-600260C9C891}"/>
              </a:ext>
            </a:extLst>
          </p:cNvPr>
          <p:cNvSpPr/>
          <p:nvPr/>
        </p:nvSpPr>
        <p:spPr bwMode="auto">
          <a:xfrm rot="5400000" flipH="1">
            <a:off x="4486015" y="4188618"/>
            <a:ext cx="320556" cy="34576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6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24" grpId="0"/>
      <p:bldP spid="26" grpId="0"/>
      <p:bldP spid="27" grpId="0" animBg="1"/>
      <p:bldP spid="28" grpId="0"/>
      <p:bldP spid="29" grpId="0" animBg="1"/>
      <p:bldP spid="30" grpId="0" animBg="1"/>
      <p:bldP spid="2" grpId="0"/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DC4AD-5723-1B42-9FD2-6289A758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75" y="2707044"/>
            <a:ext cx="1603197" cy="1603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B9BF1E-BED3-134A-9722-111826C25367}"/>
              </a:ext>
            </a:extLst>
          </p:cNvPr>
          <p:cNvSpPr txBox="1"/>
          <p:nvPr/>
        </p:nvSpPr>
        <p:spPr>
          <a:xfrm>
            <a:off x="6731478" y="1169566"/>
            <a:ext cx="175080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Contact Mask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D6FA7-0934-684D-842E-9D94A1D4C568}"/>
              </a:ext>
            </a:extLst>
          </p:cNvPr>
          <p:cNvSpPr txBox="1"/>
          <p:nvPr/>
        </p:nvSpPr>
        <p:spPr>
          <a:xfrm>
            <a:off x="6361184" y="3176243"/>
            <a:ext cx="2491388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Aerial Image</a:t>
            </a:r>
          </a:p>
          <a:p>
            <a:pPr algn="ctr"/>
            <a:r>
              <a:rPr lang="en-US" sz="2000" dirty="0"/>
              <a:t>(Light intensity map)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FA848-874E-4346-BE31-602D7414281D}"/>
              </a:ext>
            </a:extLst>
          </p:cNvPr>
          <p:cNvSpPr txBox="1"/>
          <p:nvPr/>
        </p:nvSpPr>
        <p:spPr>
          <a:xfrm>
            <a:off x="6709838" y="5469153"/>
            <a:ext cx="179408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Resist Pattern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1B166D-364B-BF43-BE11-6E929195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580" y="558603"/>
            <a:ext cx="1600492" cy="16004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A33B8E-2756-944C-A362-CA0DA358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580" y="4858190"/>
            <a:ext cx="1600492" cy="16004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1D366E-6573-414C-B466-FB758FE3BA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297"/>
          <a:stretch/>
        </p:blipFill>
        <p:spPr>
          <a:xfrm>
            <a:off x="526772" y="558603"/>
            <a:ext cx="3343627" cy="5842604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B2C4291D-D11F-8447-950E-1022A0CB9037}"/>
              </a:ext>
            </a:extLst>
          </p:cNvPr>
          <p:cNvSpPr/>
          <p:nvPr/>
        </p:nvSpPr>
        <p:spPr bwMode="auto">
          <a:xfrm>
            <a:off x="7365024" y="2159095"/>
            <a:ext cx="483708" cy="54794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A4423F2-1F39-C64F-99D1-C30D8B68050D}"/>
              </a:ext>
            </a:extLst>
          </p:cNvPr>
          <p:cNvSpPr/>
          <p:nvPr/>
        </p:nvSpPr>
        <p:spPr bwMode="auto">
          <a:xfrm>
            <a:off x="7365024" y="4310239"/>
            <a:ext cx="483708" cy="54794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F345F7-CC42-EE45-9AD8-79D9CD889F79}"/>
              </a:ext>
            </a:extLst>
          </p:cNvPr>
          <p:cNvCxnSpPr/>
          <p:nvPr/>
        </p:nvCxnSpPr>
        <p:spPr bwMode="auto">
          <a:xfrm>
            <a:off x="5191433" y="5887046"/>
            <a:ext cx="23597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D5B6F-0930-3B40-83F1-111B1ED79222}"/>
              </a:ext>
            </a:extLst>
          </p:cNvPr>
          <p:cNvCxnSpPr>
            <a:cxnSpLocks/>
          </p:cNvCxnSpPr>
          <p:nvPr/>
        </p:nvCxnSpPr>
        <p:spPr bwMode="auto">
          <a:xfrm>
            <a:off x="5530646" y="5579806"/>
            <a:ext cx="0" cy="2194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441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E727BB3D-8D69-5C43-A580-C4DB2597E3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177" t="36967" r="30618" b="36019"/>
          <a:stretch/>
        </p:blipFill>
        <p:spPr>
          <a:xfrm>
            <a:off x="5976372" y="5597318"/>
            <a:ext cx="2703934" cy="672504"/>
          </a:xfrm>
          <a:prstGeom prst="rect">
            <a:avLst/>
          </a:prstGeom>
        </p:spPr>
      </p:pic>
      <p:pic>
        <p:nvPicPr>
          <p:cNvPr id="71" name="contacts">
            <a:hlinkClick r:id="" action="ppaction://media"/>
            <a:extLst>
              <a:ext uri="{FF2B5EF4-FFF2-40B4-BE49-F238E27FC236}">
                <a16:creationId xmlns:a16="http://schemas.microsoft.com/office/drawing/2014/main" id="{955D1141-3873-A84C-8990-5FC7963E51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32000" t="32999" r="30000" b="31000"/>
          <a:stretch/>
        </p:blipFill>
        <p:spPr>
          <a:xfrm>
            <a:off x="5869070" y="4299663"/>
            <a:ext cx="2918538" cy="921644"/>
          </a:xfrm>
          <a:prstGeom prst="rect">
            <a:avLst/>
          </a:prstGeom>
        </p:spPr>
      </p:pic>
      <p:pic>
        <p:nvPicPr>
          <p:cNvPr id="74" name="AerialImage">
            <a:hlinkClick r:id="" action="ppaction://media"/>
            <a:extLst>
              <a:ext uri="{FF2B5EF4-FFF2-40B4-BE49-F238E27FC236}">
                <a16:creationId xmlns:a16="http://schemas.microsoft.com/office/drawing/2014/main" id="{C2D1597F-340F-6243-82C1-D87C12E94F7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9"/>
          <a:srcRect t="21565" b="1053"/>
          <a:stretch/>
        </p:blipFill>
        <p:spPr>
          <a:xfrm>
            <a:off x="687879" y="4275181"/>
            <a:ext cx="4405825" cy="2661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C80D362-A8EE-9A48-9548-1830F3F86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820" y="338382"/>
            <a:ext cx="4806696" cy="221361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DEB9411-A466-B54C-9E42-7964C0A335D6}"/>
              </a:ext>
            </a:extLst>
          </p:cNvPr>
          <p:cNvSpPr txBox="1"/>
          <p:nvPr/>
        </p:nvSpPr>
        <p:spPr>
          <a:xfrm>
            <a:off x="3909512" y="4275181"/>
            <a:ext cx="1326004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Threshold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5B4C55-C60E-3749-B04B-A45A31155844}"/>
              </a:ext>
            </a:extLst>
          </p:cNvPr>
          <p:cNvSpPr txBox="1"/>
          <p:nvPr/>
        </p:nvSpPr>
        <p:spPr>
          <a:xfrm>
            <a:off x="6372657" y="3939096"/>
            <a:ext cx="2164375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Pattern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31C7A9-EDBA-174B-BF77-046A24F87EEA}"/>
              </a:ext>
            </a:extLst>
          </p:cNvPr>
          <p:cNvSpPr txBox="1"/>
          <p:nvPr/>
        </p:nvSpPr>
        <p:spPr>
          <a:xfrm>
            <a:off x="6557804" y="6243231"/>
            <a:ext cx="1794081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 Pattern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096FCE-0A10-5247-9674-A4A5A418CA92}"/>
              </a:ext>
            </a:extLst>
          </p:cNvPr>
          <p:cNvCxnSpPr/>
          <p:nvPr/>
        </p:nvCxnSpPr>
        <p:spPr bwMode="auto">
          <a:xfrm>
            <a:off x="7096608" y="5153393"/>
            <a:ext cx="46346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E40434-FB8B-2842-81DA-25955C923F86}"/>
              </a:ext>
            </a:extLst>
          </p:cNvPr>
          <p:cNvCxnSpPr/>
          <p:nvPr/>
        </p:nvCxnSpPr>
        <p:spPr bwMode="auto">
          <a:xfrm>
            <a:off x="7096608" y="5518736"/>
            <a:ext cx="46346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Right Arrow 76">
            <a:extLst>
              <a:ext uri="{FF2B5EF4-FFF2-40B4-BE49-F238E27FC236}">
                <a16:creationId xmlns:a16="http://schemas.microsoft.com/office/drawing/2014/main" id="{A54DFF01-6119-F04E-B44B-986533D40880}"/>
              </a:ext>
            </a:extLst>
          </p:cNvPr>
          <p:cNvSpPr/>
          <p:nvPr/>
        </p:nvSpPr>
        <p:spPr bwMode="auto">
          <a:xfrm>
            <a:off x="5422125" y="4581298"/>
            <a:ext cx="413276" cy="42736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8329479D-A1FF-924A-A92F-F3397AA090FF}"/>
              </a:ext>
            </a:extLst>
          </p:cNvPr>
          <p:cNvSpPr/>
          <p:nvPr/>
        </p:nvSpPr>
        <p:spPr bwMode="auto">
          <a:xfrm rot="5400000">
            <a:off x="2670294" y="2601924"/>
            <a:ext cx="323748" cy="35543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4E7BCE6-5856-504E-9E51-BD38FF1661E6}"/>
              </a:ext>
            </a:extLst>
          </p:cNvPr>
          <p:cNvSpPr/>
          <p:nvPr/>
        </p:nvSpPr>
        <p:spPr bwMode="auto">
          <a:xfrm rot="5400000">
            <a:off x="2670294" y="3882442"/>
            <a:ext cx="323748" cy="35543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CCD544-2D45-6F4D-9948-19A03CF1096D}"/>
              </a:ext>
            </a:extLst>
          </p:cNvPr>
          <p:cNvGrpSpPr/>
          <p:nvPr/>
        </p:nvGrpSpPr>
        <p:grpSpPr>
          <a:xfrm>
            <a:off x="1914679" y="3038617"/>
            <a:ext cx="1965603" cy="779316"/>
            <a:chOff x="2052465" y="3038617"/>
            <a:chExt cx="1965603" cy="779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66614EF-757A-D341-BED3-9B214265B6B5}"/>
                    </a:ext>
                  </a:extLst>
                </p:cNvPr>
                <p:cNvSpPr txBox="1"/>
                <p:nvPr/>
              </p:nvSpPr>
              <p:spPr>
                <a:xfrm>
                  <a:off x="2052465" y="3038617"/>
                  <a:ext cx="1965602" cy="7793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0" dirty="0"/>
                    <a:t>Resist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66614EF-757A-D341-BED3-9B214265B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465" y="3038617"/>
                  <a:ext cx="1965602" cy="779316"/>
                </a:xfrm>
                <a:prstGeom prst="rect">
                  <a:avLst/>
                </a:prstGeom>
                <a:blipFill>
                  <a:blip r:embed="rId11"/>
                  <a:stretch>
                    <a:fillRect l="-3846" t="-7937" r="-3846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67D58A0-3490-364E-BD5C-2A281D4FF716}"/>
                </a:ext>
              </a:extLst>
            </p:cNvPr>
            <p:cNvSpPr/>
            <p:nvPr/>
          </p:nvSpPr>
          <p:spPr bwMode="auto">
            <a:xfrm>
              <a:off x="2052466" y="3038617"/>
              <a:ext cx="1965602" cy="779316"/>
            </a:xfrm>
            <a:prstGeom prst="rect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charset="0"/>
                <a:ea typeface="ＭＳ Ｐゴシック" charset="0"/>
                <a:cs typeface="WenQuanYi Zen Hei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07E7E71-96F9-5F44-AE81-AA8BD642BB51}"/>
              </a:ext>
            </a:extLst>
          </p:cNvPr>
          <p:cNvSpPr txBox="1"/>
          <p:nvPr/>
        </p:nvSpPr>
        <p:spPr>
          <a:xfrm>
            <a:off x="7560071" y="5161081"/>
            <a:ext cx="121058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CD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3902112-FEC1-EE43-A6D7-B48FC7AACA42}"/>
              </a:ext>
            </a:extLst>
          </p:cNvPr>
          <p:cNvSpPr/>
          <p:nvPr/>
        </p:nvSpPr>
        <p:spPr>
          <a:xfrm>
            <a:off x="4572514" y="433925"/>
            <a:ext cx="4334200" cy="49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Modeling Photoresist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47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840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0" dur="840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1" repeatCount="indefinite" fill="hold" display="0">
                  <p:stCondLst>
                    <p:cond delay="indefinite"/>
                  </p:stCondLst>
                </p:cTn>
                <p:tgtEl>
                  <p:spTgt spid="71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video>
              <p:cMediaNode vol="80000">
                <p:cTn id="47" repeatCount="indefinite" fill="hold" display="0">
                  <p:stCondLst>
                    <p:cond delay="indefinite"/>
                  </p:stCondLst>
                </p:cTn>
                <p:tgtEl>
                  <p:spTgt spid="74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58" grpId="0"/>
      <p:bldP spid="72" grpId="0"/>
      <p:bldP spid="73" grpId="0"/>
      <p:bldP spid="77" grpId="0" animBg="1"/>
      <p:bldP spid="78" grpId="0" animBg="1"/>
      <p:bldP spid="79" grpId="0" animBg="1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B843-1315-F04D-833B-35DEE45D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cs typeface="Arial Black" charset="0"/>
              </a:rPr>
              <a:t>Challenges in Lithography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F4638-DC5D-7F44-B912-97372EC5DB64}"/>
              </a:ext>
            </a:extLst>
          </p:cNvPr>
          <p:cNvSpPr txBox="1"/>
          <p:nvPr/>
        </p:nvSpPr>
        <p:spPr>
          <a:xfrm>
            <a:off x="28251" y="5910934"/>
            <a:ext cx="9174306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Rigorous simulation:</a:t>
            </a:r>
            <a:r>
              <a:rPr lang="en-US" dirty="0"/>
              <a:t> physics-level simulation, e.g., Synopsys </a:t>
            </a:r>
            <a:r>
              <a:rPr lang="en-US" dirty="0" err="1"/>
              <a:t>Sentaurus</a:t>
            </a:r>
            <a:r>
              <a:rPr lang="en-US" dirty="0"/>
              <a:t> Lithography</a:t>
            </a:r>
          </a:p>
          <a:p>
            <a:r>
              <a:rPr lang="en-US" b="1" dirty="0"/>
              <a:t>Compact model:</a:t>
            </a:r>
            <a:r>
              <a:rPr lang="en-US" dirty="0"/>
              <a:t> e.g., Mentor Graphics </a:t>
            </a:r>
            <a:r>
              <a:rPr lang="en-US" dirty="0" err="1"/>
              <a:t>Calibre</a:t>
            </a:r>
            <a:r>
              <a:rPr lang="en-US" dirty="0"/>
              <a:t>, machine learning models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56BBADE-6D20-ED42-A2BB-2625CD4FB684}"/>
              </a:ext>
            </a:extLst>
          </p:cNvPr>
          <p:cNvSpPr/>
          <p:nvPr/>
        </p:nvSpPr>
        <p:spPr>
          <a:xfrm>
            <a:off x="1668357" y="1695340"/>
            <a:ext cx="2297906" cy="919162"/>
          </a:xfrm>
          <a:custGeom>
            <a:avLst/>
            <a:gdLst>
              <a:gd name="connsiteX0" fmla="*/ 0 w 2297906"/>
              <a:gd name="connsiteY0" fmla="*/ 0 h 919162"/>
              <a:gd name="connsiteX1" fmla="*/ 1838325 w 2297906"/>
              <a:gd name="connsiteY1" fmla="*/ 0 h 919162"/>
              <a:gd name="connsiteX2" fmla="*/ 2297906 w 2297906"/>
              <a:gd name="connsiteY2" fmla="*/ 459581 h 919162"/>
              <a:gd name="connsiteX3" fmla="*/ 1838325 w 2297906"/>
              <a:gd name="connsiteY3" fmla="*/ 919162 h 919162"/>
              <a:gd name="connsiteX4" fmla="*/ 0 w 2297906"/>
              <a:gd name="connsiteY4" fmla="*/ 919162 h 919162"/>
              <a:gd name="connsiteX5" fmla="*/ 459581 w 2297906"/>
              <a:gd name="connsiteY5" fmla="*/ 459581 h 919162"/>
              <a:gd name="connsiteX6" fmla="*/ 0 w 2297906"/>
              <a:gd name="connsiteY6" fmla="*/ 0 h 91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7906" h="919162">
                <a:moveTo>
                  <a:pt x="0" y="0"/>
                </a:moveTo>
                <a:lnTo>
                  <a:pt x="1838325" y="0"/>
                </a:lnTo>
                <a:lnTo>
                  <a:pt x="2297906" y="459581"/>
                </a:lnTo>
                <a:lnTo>
                  <a:pt x="1838325" y="919162"/>
                </a:lnTo>
                <a:lnTo>
                  <a:pt x="0" y="919162"/>
                </a:lnTo>
                <a:lnTo>
                  <a:pt x="459581" y="4595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21" tIns="13970" rIns="459581" bIns="1397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Accuracy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4717107-1F48-DB4A-901D-8EB4F545C54A}"/>
              </a:ext>
            </a:extLst>
          </p:cNvPr>
          <p:cNvSpPr/>
          <p:nvPr/>
        </p:nvSpPr>
        <p:spPr>
          <a:xfrm>
            <a:off x="3792796" y="1773469"/>
            <a:ext cx="1907262" cy="762904"/>
          </a:xfrm>
          <a:custGeom>
            <a:avLst/>
            <a:gdLst>
              <a:gd name="connsiteX0" fmla="*/ 0 w 1907262"/>
              <a:gd name="connsiteY0" fmla="*/ 0 h 762904"/>
              <a:gd name="connsiteX1" fmla="*/ 1525810 w 1907262"/>
              <a:gd name="connsiteY1" fmla="*/ 0 h 762904"/>
              <a:gd name="connsiteX2" fmla="*/ 1907262 w 1907262"/>
              <a:gd name="connsiteY2" fmla="*/ 381452 h 762904"/>
              <a:gd name="connsiteX3" fmla="*/ 1525810 w 1907262"/>
              <a:gd name="connsiteY3" fmla="*/ 762904 h 762904"/>
              <a:gd name="connsiteX4" fmla="*/ 0 w 1907262"/>
              <a:gd name="connsiteY4" fmla="*/ 762904 h 762904"/>
              <a:gd name="connsiteX5" fmla="*/ 381452 w 1907262"/>
              <a:gd name="connsiteY5" fmla="*/ 381452 h 762904"/>
              <a:gd name="connsiteX6" fmla="*/ 0 w 1907262"/>
              <a:gd name="connsiteY6" fmla="*/ 0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262" h="762904">
                <a:moveTo>
                  <a:pt x="0" y="0"/>
                </a:moveTo>
                <a:lnTo>
                  <a:pt x="1525810" y="0"/>
                </a:lnTo>
                <a:lnTo>
                  <a:pt x="1907262" y="381452"/>
                </a:lnTo>
                <a:lnTo>
                  <a:pt x="1525810" y="762904"/>
                </a:lnTo>
                <a:lnTo>
                  <a:pt x="0" y="762904"/>
                </a:lnTo>
                <a:lnTo>
                  <a:pt x="381452" y="381452"/>
                </a:lnTo>
                <a:lnTo>
                  <a:pt x="0" y="0"/>
                </a:lnTo>
                <a:close/>
              </a:path>
            </a:pathLst>
          </a:custGeom>
          <a:solidFill>
            <a:srgbClr val="B4E5FD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1932" tIns="15240" rIns="381452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High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617D136-84E9-894F-8FBA-C5ABCDF4E67D}"/>
              </a:ext>
            </a:extLst>
          </p:cNvPr>
          <p:cNvSpPr/>
          <p:nvPr/>
        </p:nvSpPr>
        <p:spPr>
          <a:xfrm>
            <a:off x="5558301" y="1773469"/>
            <a:ext cx="1907262" cy="762904"/>
          </a:xfrm>
          <a:custGeom>
            <a:avLst/>
            <a:gdLst>
              <a:gd name="connsiteX0" fmla="*/ 0 w 1907262"/>
              <a:gd name="connsiteY0" fmla="*/ 0 h 762904"/>
              <a:gd name="connsiteX1" fmla="*/ 1525810 w 1907262"/>
              <a:gd name="connsiteY1" fmla="*/ 0 h 762904"/>
              <a:gd name="connsiteX2" fmla="*/ 1907262 w 1907262"/>
              <a:gd name="connsiteY2" fmla="*/ 381452 h 762904"/>
              <a:gd name="connsiteX3" fmla="*/ 1525810 w 1907262"/>
              <a:gd name="connsiteY3" fmla="*/ 762904 h 762904"/>
              <a:gd name="connsiteX4" fmla="*/ 0 w 1907262"/>
              <a:gd name="connsiteY4" fmla="*/ 762904 h 762904"/>
              <a:gd name="connsiteX5" fmla="*/ 381452 w 1907262"/>
              <a:gd name="connsiteY5" fmla="*/ 381452 h 762904"/>
              <a:gd name="connsiteX6" fmla="*/ 0 w 1907262"/>
              <a:gd name="connsiteY6" fmla="*/ 0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262" h="762904">
                <a:moveTo>
                  <a:pt x="0" y="0"/>
                </a:moveTo>
                <a:lnTo>
                  <a:pt x="1525810" y="0"/>
                </a:lnTo>
                <a:lnTo>
                  <a:pt x="1907262" y="381452"/>
                </a:lnTo>
                <a:lnTo>
                  <a:pt x="1525810" y="762904"/>
                </a:lnTo>
                <a:lnTo>
                  <a:pt x="0" y="762904"/>
                </a:lnTo>
                <a:lnTo>
                  <a:pt x="381452" y="381452"/>
                </a:lnTo>
                <a:lnTo>
                  <a:pt x="0" y="0"/>
                </a:lnTo>
                <a:close/>
              </a:path>
            </a:pathLst>
          </a:custGeom>
          <a:solidFill>
            <a:srgbClr val="B4E5FD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1932" tIns="15240" rIns="381452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Medium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1224E3-1173-2D42-9434-844DB3B9FF37}"/>
              </a:ext>
            </a:extLst>
          </p:cNvPr>
          <p:cNvSpPr/>
          <p:nvPr/>
        </p:nvSpPr>
        <p:spPr>
          <a:xfrm>
            <a:off x="1668357" y="2743186"/>
            <a:ext cx="2297906" cy="919162"/>
          </a:xfrm>
          <a:custGeom>
            <a:avLst/>
            <a:gdLst>
              <a:gd name="connsiteX0" fmla="*/ 0 w 2297906"/>
              <a:gd name="connsiteY0" fmla="*/ 0 h 919162"/>
              <a:gd name="connsiteX1" fmla="*/ 1838325 w 2297906"/>
              <a:gd name="connsiteY1" fmla="*/ 0 h 919162"/>
              <a:gd name="connsiteX2" fmla="*/ 2297906 w 2297906"/>
              <a:gd name="connsiteY2" fmla="*/ 459581 h 919162"/>
              <a:gd name="connsiteX3" fmla="*/ 1838325 w 2297906"/>
              <a:gd name="connsiteY3" fmla="*/ 919162 h 919162"/>
              <a:gd name="connsiteX4" fmla="*/ 0 w 2297906"/>
              <a:gd name="connsiteY4" fmla="*/ 919162 h 919162"/>
              <a:gd name="connsiteX5" fmla="*/ 459581 w 2297906"/>
              <a:gd name="connsiteY5" fmla="*/ 459581 h 919162"/>
              <a:gd name="connsiteX6" fmla="*/ 0 w 2297906"/>
              <a:gd name="connsiteY6" fmla="*/ 0 h 91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7906" h="919162">
                <a:moveTo>
                  <a:pt x="0" y="0"/>
                </a:moveTo>
                <a:lnTo>
                  <a:pt x="1838325" y="0"/>
                </a:lnTo>
                <a:lnTo>
                  <a:pt x="2297906" y="459581"/>
                </a:lnTo>
                <a:lnTo>
                  <a:pt x="1838325" y="919162"/>
                </a:lnTo>
                <a:lnTo>
                  <a:pt x="0" y="919162"/>
                </a:lnTo>
                <a:lnTo>
                  <a:pt x="459581" y="4595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21" tIns="13970" rIns="459581" bIns="1397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Prediction Efficiency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D0EF52F-922B-584F-9824-6A3A4167389B}"/>
              </a:ext>
            </a:extLst>
          </p:cNvPr>
          <p:cNvSpPr/>
          <p:nvPr/>
        </p:nvSpPr>
        <p:spPr>
          <a:xfrm>
            <a:off x="3792796" y="2821314"/>
            <a:ext cx="1907262" cy="762904"/>
          </a:xfrm>
          <a:custGeom>
            <a:avLst/>
            <a:gdLst>
              <a:gd name="connsiteX0" fmla="*/ 0 w 1907262"/>
              <a:gd name="connsiteY0" fmla="*/ 0 h 762904"/>
              <a:gd name="connsiteX1" fmla="*/ 1525810 w 1907262"/>
              <a:gd name="connsiteY1" fmla="*/ 0 h 762904"/>
              <a:gd name="connsiteX2" fmla="*/ 1907262 w 1907262"/>
              <a:gd name="connsiteY2" fmla="*/ 381452 h 762904"/>
              <a:gd name="connsiteX3" fmla="*/ 1525810 w 1907262"/>
              <a:gd name="connsiteY3" fmla="*/ 762904 h 762904"/>
              <a:gd name="connsiteX4" fmla="*/ 0 w 1907262"/>
              <a:gd name="connsiteY4" fmla="*/ 762904 h 762904"/>
              <a:gd name="connsiteX5" fmla="*/ 381452 w 1907262"/>
              <a:gd name="connsiteY5" fmla="*/ 381452 h 762904"/>
              <a:gd name="connsiteX6" fmla="*/ 0 w 1907262"/>
              <a:gd name="connsiteY6" fmla="*/ 0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262" h="762904">
                <a:moveTo>
                  <a:pt x="0" y="0"/>
                </a:moveTo>
                <a:lnTo>
                  <a:pt x="1525810" y="0"/>
                </a:lnTo>
                <a:lnTo>
                  <a:pt x="1907262" y="381452"/>
                </a:lnTo>
                <a:lnTo>
                  <a:pt x="1525810" y="762904"/>
                </a:lnTo>
                <a:lnTo>
                  <a:pt x="0" y="762904"/>
                </a:lnTo>
                <a:lnTo>
                  <a:pt x="381452" y="381452"/>
                </a:lnTo>
                <a:lnTo>
                  <a:pt x="0" y="0"/>
                </a:lnTo>
                <a:close/>
              </a:path>
            </a:pathLst>
          </a:custGeom>
          <a:solidFill>
            <a:srgbClr val="B4E5FD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1932" tIns="15240" rIns="381452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Low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F34C0E2-0F3C-0D47-863E-A6429D739FF5}"/>
              </a:ext>
            </a:extLst>
          </p:cNvPr>
          <p:cNvSpPr/>
          <p:nvPr/>
        </p:nvSpPr>
        <p:spPr>
          <a:xfrm>
            <a:off x="5558301" y="2821314"/>
            <a:ext cx="1907262" cy="762904"/>
          </a:xfrm>
          <a:custGeom>
            <a:avLst/>
            <a:gdLst>
              <a:gd name="connsiteX0" fmla="*/ 0 w 1907262"/>
              <a:gd name="connsiteY0" fmla="*/ 0 h 762904"/>
              <a:gd name="connsiteX1" fmla="*/ 1525810 w 1907262"/>
              <a:gd name="connsiteY1" fmla="*/ 0 h 762904"/>
              <a:gd name="connsiteX2" fmla="*/ 1907262 w 1907262"/>
              <a:gd name="connsiteY2" fmla="*/ 381452 h 762904"/>
              <a:gd name="connsiteX3" fmla="*/ 1525810 w 1907262"/>
              <a:gd name="connsiteY3" fmla="*/ 762904 h 762904"/>
              <a:gd name="connsiteX4" fmla="*/ 0 w 1907262"/>
              <a:gd name="connsiteY4" fmla="*/ 762904 h 762904"/>
              <a:gd name="connsiteX5" fmla="*/ 381452 w 1907262"/>
              <a:gd name="connsiteY5" fmla="*/ 381452 h 762904"/>
              <a:gd name="connsiteX6" fmla="*/ 0 w 1907262"/>
              <a:gd name="connsiteY6" fmla="*/ 0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262" h="762904">
                <a:moveTo>
                  <a:pt x="0" y="0"/>
                </a:moveTo>
                <a:lnTo>
                  <a:pt x="1525810" y="0"/>
                </a:lnTo>
                <a:lnTo>
                  <a:pt x="1907262" y="381452"/>
                </a:lnTo>
                <a:lnTo>
                  <a:pt x="1525810" y="762904"/>
                </a:lnTo>
                <a:lnTo>
                  <a:pt x="0" y="762904"/>
                </a:lnTo>
                <a:lnTo>
                  <a:pt x="381452" y="381452"/>
                </a:lnTo>
                <a:lnTo>
                  <a:pt x="0" y="0"/>
                </a:lnTo>
                <a:close/>
              </a:path>
            </a:pathLst>
          </a:custGeom>
          <a:solidFill>
            <a:srgbClr val="B4E5FD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1932" tIns="15240" rIns="381452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High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977B96-94F4-8B4B-B7AD-F1A74CDEBD51}"/>
              </a:ext>
            </a:extLst>
          </p:cNvPr>
          <p:cNvSpPr/>
          <p:nvPr/>
        </p:nvSpPr>
        <p:spPr>
          <a:xfrm>
            <a:off x="1668357" y="3791030"/>
            <a:ext cx="2297906" cy="919162"/>
          </a:xfrm>
          <a:custGeom>
            <a:avLst/>
            <a:gdLst>
              <a:gd name="connsiteX0" fmla="*/ 0 w 2297906"/>
              <a:gd name="connsiteY0" fmla="*/ 0 h 919162"/>
              <a:gd name="connsiteX1" fmla="*/ 1838325 w 2297906"/>
              <a:gd name="connsiteY1" fmla="*/ 0 h 919162"/>
              <a:gd name="connsiteX2" fmla="*/ 2297906 w 2297906"/>
              <a:gd name="connsiteY2" fmla="*/ 459581 h 919162"/>
              <a:gd name="connsiteX3" fmla="*/ 1838325 w 2297906"/>
              <a:gd name="connsiteY3" fmla="*/ 919162 h 919162"/>
              <a:gd name="connsiteX4" fmla="*/ 0 w 2297906"/>
              <a:gd name="connsiteY4" fmla="*/ 919162 h 919162"/>
              <a:gd name="connsiteX5" fmla="*/ 459581 w 2297906"/>
              <a:gd name="connsiteY5" fmla="*/ 459581 h 919162"/>
              <a:gd name="connsiteX6" fmla="*/ 0 w 2297906"/>
              <a:gd name="connsiteY6" fmla="*/ 0 h 91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7906" h="919162">
                <a:moveTo>
                  <a:pt x="0" y="0"/>
                </a:moveTo>
                <a:lnTo>
                  <a:pt x="1838325" y="0"/>
                </a:lnTo>
                <a:lnTo>
                  <a:pt x="2297906" y="459581"/>
                </a:lnTo>
                <a:lnTo>
                  <a:pt x="1838325" y="919162"/>
                </a:lnTo>
                <a:lnTo>
                  <a:pt x="0" y="919162"/>
                </a:lnTo>
                <a:lnTo>
                  <a:pt x="459581" y="4595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7521" tIns="13970" rIns="459581" bIns="1397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Data Demands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D3C6F07-511B-364A-8FEE-2CB25F0DDA87}"/>
              </a:ext>
            </a:extLst>
          </p:cNvPr>
          <p:cNvSpPr/>
          <p:nvPr/>
        </p:nvSpPr>
        <p:spPr>
          <a:xfrm>
            <a:off x="3792796" y="3869159"/>
            <a:ext cx="1907262" cy="762904"/>
          </a:xfrm>
          <a:custGeom>
            <a:avLst/>
            <a:gdLst>
              <a:gd name="connsiteX0" fmla="*/ 0 w 1907262"/>
              <a:gd name="connsiteY0" fmla="*/ 0 h 762904"/>
              <a:gd name="connsiteX1" fmla="*/ 1525810 w 1907262"/>
              <a:gd name="connsiteY1" fmla="*/ 0 h 762904"/>
              <a:gd name="connsiteX2" fmla="*/ 1907262 w 1907262"/>
              <a:gd name="connsiteY2" fmla="*/ 381452 h 762904"/>
              <a:gd name="connsiteX3" fmla="*/ 1525810 w 1907262"/>
              <a:gd name="connsiteY3" fmla="*/ 762904 h 762904"/>
              <a:gd name="connsiteX4" fmla="*/ 0 w 1907262"/>
              <a:gd name="connsiteY4" fmla="*/ 762904 h 762904"/>
              <a:gd name="connsiteX5" fmla="*/ 381452 w 1907262"/>
              <a:gd name="connsiteY5" fmla="*/ 381452 h 762904"/>
              <a:gd name="connsiteX6" fmla="*/ 0 w 1907262"/>
              <a:gd name="connsiteY6" fmla="*/ 0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262" h="762904">
                <a:moveTo>
                  <a:pt x="0" y="0"/>
                </a:moveTo>
                <a:lnTo>
                  <a:pt x="1525810" y="0"/>
                </a:lnTo>
                <a:lnTo>
                  <a:pt x="1907262" y="381452"/>
                </a:lnTo>
                <a:lnTo>
                  <a:pt x="1525810" y="762904"/>
                </a:lnTo>
                <a:lnTo>
                  <a:pt x="0" y="762904"/>
                </a:lnTo>
                <a:lnTo>
                  <a:pt x="381452" y="381452"/>
                </a:lnTo>
                <a:lnTo>
                  <a:pt x="0" y="0"/>
                </a:lnTo>
                <a:close/>
              </a:path>
            </a:pathLst>
          </a:custGeom>
          <a:solidFill>
            <a:srgbClr val="B4E5FD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1932" tIns="15240" rIns="381452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Medium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7A77380-1988-0548-8A95-214B9BD46B0D}"/>
              </a:ext>
            </a:extLst>
          </p:cNvPr>
          <p:cNvSpPr/>
          <p:nvPr/>
        </p:nvSpPr>
        <p:spPr>
          <a:xfrm>
            <a:off x="5558301" y="3869159"/>
            <a:ext cx="1907262" cy="762904"/>
          </a:xfrm>
          <a:custGeom>
            <a:avLst/>
            <a:gdLst>
              <a:gd name="connsiteX0" fmla="*/ 0 w 1907262"/>
              <a:gd name="connsiteY0" fmla="*/ 0 h 762904"/>
              <a:gd name="connsiteX1" fmla="*/ 1525810 w 1907262"/>
              <a:gd name="connsiteY1" fmla="*/ 0 h 762904"/>
              <a:gd name="connsiteX2" fmla="*/ 1907262 w 1907262"/>
              <a:gd name="connsiteY2" fmla="*/ 381452 h 762904"/>
              <a:gd name="connsiteX3" fmla="*/ 1525810 w 1907262"/>
              <a:gd name="connsiteY3" fmla="*/ 762904 h 762904"/>
              <a:gd name="connsiteX4" fmla="*/ 0 w 1907262"/>
              <a:gd name="connsiteY4" fmla="*/ 762904 h 762904"/>
              <a:gd name="connsiteX5" fmla="*/ 381452 w 1907262"/>
              <a:gd name="connsiteY5" fmla="*/ 381452 h 762904"/>
              <a:gd name="connsiteX6" fmla="*/ 0 w 1907262"/>
              <a:gd name="connsiteY6" fmla="*/ 0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262" h="762904">
                <a:moveTo>
                  <a:pt x="0" y="0"/>
                </a:moveTo>
                <a:lnTo>
                  <a:pt x="1525810" y="0"/>
                </a:lnTo>
                <a:lnTo>
                  <a:pt x="1907262" y="381452"/>
                </a:lnTo>
                <a:lnTo>
                  <a:pt x="1525810" y="762904"/>
                </a:lnTo>
                <a:lnTo>
                  <a:pt x="0" y="762904"/>
                </a:lnTo>
                <a:lnTo>
                  <a:pt x="381452" y="381452"/>
                </a:lnTo>
                <a:lnTo>
                  <a:pt x="0" y="0"/>
                </a:lnTo>
                <a:close/>
              </a:path>
            </a:pathLst>
          </a:custGeom>
          <a:solidFill>
            <a:srgbClr val="B4E5FD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1932" tIns="15240" rIns="381452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37145-7579-7C42-9817-59055E929B21}"/>
              </a:ext>
            </a:extLst>
          </p:cNvPr>
          <p:cNvSpPr txBox="1"/>
          <p:nvPr/>
        </p:nvSpPr>
        <p:spPr>
          <a:xfrm>
            <a:off x="3737600" y="865970"/>
            <a:ext cx="1755609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Rigorous</a:t>
            </a:r>
          </a:p>
          <a:p>
            <a:pPr algn="ctr"/>
            <a:r>
              <a:rPr lang="en-US" sz="2400" b="1" dirty="0"/>
              <a:t>Simulation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99445-8229-3E4B-A721-629D85B3431C}"/>
              </a:ext>
            </a:extLst>
          </p:cNvPr>
          <p:cNvSpPr txBox="1"/>
          <p:nvPr/>
        </p:nvSpPr>
        <p:spPr>
          <a:xfrm>
            <a:off x="5760765" y="865970"/>
            <a:ext cx="1502334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Compact</a:t>
            </a:r>
          </a:p>
          <a:p>
            <a:pPr algn="ctr"/>
            <a:r>
              <a:rPr lang="en-US" sz="24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223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A905F-491F-F24A-8ACD-A0A8B7F9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5" y="2538251"/>
            <a:ext cx="3408807" cy="32111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5FF4-C656-B14C-8B40-954036916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320" y="413359"/>
            <a:ext cx="4118400" cy="5858500"/>
          </a:xfrm>
        </p:spPr>
        <p:txBody>
          <a:bodyPr/>
          <a:lstStyle/>
          <a:p>
            <a:r>
              <a:rPr lang="en-US" sz="2400" b="1" dirty="0">
                <a:solidFill>
                  <a:srgbClr val="353295"/>
                </a:solidFill>
                <a:latin typeface="Arial Black" charset="0"/>
                <a:ea typeface="+mj-ea"/>
                <a:cs typeface="Arial Black" charset="0"/>
              </a:rPr>
              <a:t>Prediction Efficiency</a:t>
            </a:r>
          </a:p>
          <a:p>
            <a:r>
              <a:rPr lang="en-US" dirty="0"/>
              <a:t>For 1K 2x2 um</a:t>
            </a:r>
            <a:r>
              <a:rPr lang="en-US" baseline="30000" dirty="0"/>
              <a:t>2</a:t>
            </a:r>
            <a:r>
              <a:rPr lang="en-US" dirty="0"/>
              <a:t> clips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EF45C99-E965-9D47-A058-264784247C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56960" y="413359"/>
                <a:ext cx="4118400" cy="5858500"/>
              </a:xfrm>
            </p:spPr>
            <p:txBody>
              <a:bodyPr/>
              <a:lstStyle/>
              <a:p>
                <a:r>
                  <a:rPr lang="en-US" sz="2400" b="1" dirty="0">
                    <a:solidFill>
                      <a:srgbClr val="353295"/>
                    </a:solidFill>
                    <a:latin typeface="Arial Black" charset="0"/>
                    <a:ea typeface="+mj-ea"/>
                    <a:cs typeface="Arial Black" charset="0"/>
                  </a:rPr>
                  <a:t>Data Demanding</a:t>
                </a:r>
              </a:p>
              <a:p>
                <a:r>
                  <a:rPr lang="en-US" dirty="0"/>
                  <a:t>Compact Model</a:t>
                </a:r>
              </a:p>
              <a:p>
                <a:r>
                  <a:rPr lang="en-US" dirty="0"/>
                  <a:t>High target accuracy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 </a:t>
                </a:r>
                <a:r>
                  <a:rPr lang="en-US" b="1" dirty="0"/>
                  <a:t>big</a:t>
                </a:r>
                <a:r>
                  <a:rPr lang="en-US" dirty="0"/>
                  <a:t> training </a:t>
                </a:r>
                <a:r>
                  <a:rPr lang="en-US" b="1" dirty="0"/>
                  <a:t>data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EF45C99-E965-9D47-A058-264784247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56960" y="413359"/>
                <a:ext cx="4118400" cy="5858500"/>
              </a:xfrm>
              <a:blipFill>
                <a:blip r:embed="rId4"/>
                <a:stretch>
                  <a:fillRect l="-276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564F1-98D5-9A42-BE9E-61BEDD09A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6" y="2480921"/>
            <a:ext cx="4775834" cy="347778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5003F09-22BB-6D40-978C-DD16F65FABE7}"/>
              </a:ext>
            </a:extLst>
          </p:cNvPr>
          <p:cNvSpPr/>
          <p:nvPr/>
        </p:nvSpPr>
        <p:spPr bwMode="auto">
          <a:xfrm>
            <a:off x="4922729" y="3231715"/>
            <a:ext cx="3581191" cy="14404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Expensive to prepare data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WenQuanYi Zen Hei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Time consuming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Manufacturing cost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4D98D3-317A-0F49-A10F-AD329F988F98}"/>
              </a:ext>
            </a:extLst>
          </p:cNvPr>
          <p:cNvSpPr/>
          <p:nvPr/>
        </p:nvSpPr>
        <p:spPr bwMode="auto">
          <a:xfrm>
            <a:off x="468860" y="3231715"/>
            <a:ext cx="3581191" cy="14404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A 1x1 mm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chip contains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250K such clips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sz="2000" b="1" dirty="0">
              <a:solidFill>
                <a:schemeClr val="bg1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Intel </a:t>
            </a:r>
            <a:r>
              <a:rPr lang="en-US" sz="2000" dirty="0">
                <a:solidFill>
                  <a:schemeClr val="bg1"/>
                </a:solidFill>
              </a:rPr>
              <a:t>Ivy Bridge 4C: 160mm</a:t>
            </a:r>
            <a:r>
              <a:rPr lang="en-US" sz="2000" baseline="30000" dirty="0">
                <a:solidFill>
                  <a:schemeClr val="bg1"/>
                </a:solidFill>
              </a:rPr>
              <a:t>2</a:t>
            </a:r>
            <a:endParaRPr kumimoji="0" lang="en-US" sz="2000" i="0" u="none" strike="noStrike" cap="none" normalizeH="0" baseline="3000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BED66866-A8E2-BA4E-B804-9A5A6333C71C}"/>
              </a:ext>
            </a:extLst>
          </p:cNvPr>
          <p:cNvSpPr/>
          <p:nvPr/>
        </p:nvSpPr>
        <p:spPr bwMode="auto">
          <a:xfrm rot="2700000">
            <a:off x="1440493" y="5800417"/>
            <a:ext cx="488515" cy="501042"/>
          </a:xfrm>
          <a:prstGeom prst="plus">
            <a:avLst>
              <a:gd name="adj" fmla="val 39286"/>
            </a:avLst>
          </a:prstGeom>
          <a:solidFill>
            <a:srgbClr val="FF0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WenQuanYi Zen He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B5018-E91E-3E41-9348-2B77003DB2E5}"/>
              </a:ext>
            </a:extLst>
          </p:cNvPr>
          <p:cNvSpPr txBox="1"/>
          <p:nvPr/>
        </p:nvSpPr>
        <p:spPr>
          <a:xfrm>
            <a:off x="1399920" y="4965489"/>
            <a:ext cx="7040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&gt;15h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D5D4-EC37-1E4F-816F-A704A941D46E}"/>
              </a:ext>
            </a:extLst>
          </p:cNvPr>
          <p:cNvSpPr txBox="1"/>
          <p:nvPr/>
        </p:nvSpPr>
        <p:spPr>
          <a:xfrm>
            <a:off x="2686974" y="4965489"/>
            <a:ext cx="62709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1s</a:t>
            </a:r>
          </a:p>
        </p:txBody>
      </p:sp>
    </p:spTree>
    <p:extLst>
      <p:ext uri="{BB962C8B-B14F-4D97-AF65-F5344CB8AC3E}">
        <p14:creationId xmlns:p14="http://schemas.microsoft.com/office/powerpoint/2010/main" val="1186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D4D11-7BF4-AA43-884E-C47BDBF28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3895770"/>
            <a:ext cx="3871529" cy="222906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596612B-5191-2C4B-B93A-9EFFA473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53295"/>
                </a:solidFill>
                <a:latin typeface="Arial Black" charset="0"/>
                <a:ea typeface="Arial Black" charset="0"/>
                <a:cs typeface="Arial Black" charset="0"/>
              </a:rPr>
              <a:t>Previous Study on ML-based Modeling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5725D-6B2A-BB42-9D5E-4B7B436745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[Watanabe+, SPIE’17]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Task: threshold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convolutional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fully connected layers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7A1EB9-C2E2-5947-B6F4-50111FF89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Artificial neural networks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[Shim+, SPIE’17]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Task: resist height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 hidden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AB4279-0E4D-FE49-BB86-122ABE5917F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448C9-DBA6-0E49-B7A4-1401045652F0}"/>
              </a:ext>
            </a:extLst>
          </p:cNvPr>
          <p:cNvSpPr/>
          <p:nvPr/>
        </p:nvSpPr>
        <p:spPr bwMode="auto">
          <a:xfrm>
            <a:off x="0" y="3469711"/>
            <a:ext cx="9144000" cy="1039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Neural networks are getting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deeper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 for higher accuracy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WenQuanYi Zen Hei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WenQuanYi Zen Hei" charset="0"/>
              </a:rPr>
              <a:t>AlexNet-8, VGG-19, ResNet-101, ResNet-1202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DBB91E-771A-D848-B083-573977440C6C}"/>
              </a:ext>
            </a:extLst>
          </p:cNvPr>
          <p:cNvSpPr txBox="1"/>
          <p:nvPr/>
        </p:nvSpPr>
        <p:spPr>
          <a:xfrm>
            <a:off x="1700363" y="5053265"/>
            <a:ext cx="5636713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“You just keep on adding layers, until the test error doesn’t improve anymore.”</a:t>
            </a:r>
          </a:p>
          <a:p>
            <a:endParaRPr lang="en-US" sz="2400" dirty="0"/>
          </a:p>
          <a:p>
            <a:pPr algn="r"/>
            <a:r>
              <a:rPr lang="en-US" sz="2400" dirty="0"/>
              <a:t>	⎯ </a:t>
            </a:r>
            <a:r>
              <a:rPr lang="en-US" sz="2400" dirty="0" err="1"/>
              <a:t>Yoshua</a:t>
            </a:r>
            <a:r>
              <a:rPr lang="en-US" sz="2400" dirty="0"/>
              <a:t> </a:t>
            </a:r>
            <a:r>
              <a:rPr lang="en-US" sz="2400" dirty="0" err="1"/>
              <a:t>Bengio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3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Zen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Zen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36810</TotalTime>
  <Words>2192</Words>
  <Application>Microsoft Macintosh PowerPoint</Application>
  <PresentationFormat>On-screen Show (4:3)</PresentationFormat>
  <Paragraphs>410</Paragraphs>
  <Slides>23</Slides>
  <Notes>22</Notes>
  <HiddenSlides>0</HiddenSlides>
  <MMClips>2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DejaVu Sans</vt:lpstr>
      <vt:lpstr>ＭＳ Ｐゴシック</vt:lpstr>
      <vt:lpstr>NimbusSanL</vt:lpstr>
      <vt:lpstr>WenQuanYi Zen Hei</vt:lpstr>
      <vt:lpstr>Arial</vt:lpstr>
      <vt:lpstr>Arial Black</vt:lpstr>
      <vt:lpstr>Calibri</vt:lpstr>
      <vt:lpstr>Cambria Math</vt:lpstr>
      <vt:lpstr>Comic Sans MS</vt:lpstr>
      <vt:lpstr>Times New Roman</vt:lpstr>
      <vt:lpstr>Wingdings</vt:lpstr>
      <vt:lpstr>Office Theme</vt:lpstr>
      <vt:lpstr>Office Theme</vt:lpstr>
      <vt:lpstr>Data Efficient Lithography Modeling with Residual Neural Networks and Transfer Learning</vt:lpstr>
      <vt:lpstr>Outline</vt:lpstr>
      <vt:lpstr>Advanced Lithography with Scaling</vt:lpstr>
      <vt:lpstr>Design and Manufacturing Challenges</vt:lpstr>
      <vt:lpstr>PowerPoint Presentation</vt:lpstr>
      <vt:lpstr>PowerPoint Presentation</vt:lpstr>
      <vt:lpstr>Challenges in Lithography Modeling</vt:lpstr>
      <vt:lpstr>PowerPoint Presentation</vt:lpstr>
      <vt:lpstr>Previous Study on ML-based Modeling</vt:lpstr>
      <vt:lpstr>Pitfalls in Deeper Neural Networks</vt:lpstr>
      <vt:lpstr>Pitfalls in Deeper Neural Networks</vt:lpstr>
      <vt:lpstr>Pitfalls in Deeper Neural Networks</vt:lpstr>
      <vt:lpstr>PowerPoint Presentation</vt:lpstr>
      <vt:lpstr>Transfer Learning from Source to Target</vt:lpstr>
      <vt:lpstr>Transfer Learning from Source to Target</vt:lpstr>
      <vt:lpstr>Technology Transition from N10 to N7</vt:lpstr>
      <vt:lpstr>Technology Transition from N10 to N7</vt:lpstr>
      <vt:lpstr>Explore Knowledge Transfer</vt:lpstr>
      <vt:lpstr>Data Reduction from Knowledge Transfer</vt:lpstr>
      <vt:lpstr>Explore Knowledge Transfer</vt:lpstr>
      <vt:lpstr>Conclusion</vt:lpstr>
      <vt:lpstr>Future Directions</vt:lpstr>
      <vt:lpstr>Thanks</vt:lpstr>
      <vt:lpstr>Custom Show 1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 Patterning Aware Detailed Placement Toward Zero Cross-Row Middle-of-Line Conflict</dc:title>
  <dc:creator>Yibo Lin</dc:creator>
  <cp:lastModifiedBy>Yibo Lin</cp:lastModifiedBy>
  <cp:revision>1064</cp:revision>
  <cp:lastPrinted>2017-11-03T21:19:47Z</cp:lastPrinted>
  <dcterms:created xsi:type="dcterms:W3CDTF">2015-08-31T15:42:27Z</dcterms:created>
  <dcterms:modified xsi:type="dcterms:W3CDTF">2018-03-27T05:37:41Z</dcterms:modified>
</cp:coreProperties>
</file>