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9" r:id="rId1"/>
    <p:sldMasterId id="2147483650" r:id="rId2"/>
  </p:sldMasterIdLst>
  <p:notesMasterIdLst>
    <p:notesMasterId r:id="rId28"/>
  </p:notesMasterIdLst>
  <p:handoutMasterIdLst>
    <p:handoutMasterId r:id="rId29"/>
  </p:handoutMasterIdLst>
  <p:sldIdLst>
    <p:sldId id="256" r:id="rId3"/>
    <p:sldId id="257" r:id="rId4"/>
    <p:sldId id="291" r:id="rId5"/>
    <p:sldId id="258" r:id="rId6"/>
    <p:sldId id="310" r:id="rId7"/>
    <p:sldId id="283" r:id="rId8"/>
    <p:sldId id="309" r:id="rId9"/>
    <p:sldId id="261" r:id="rId10"/>
    <p:sldId id="298" r:id="rId11"/>
    <p:sldId id="297" r:id="rId12"/>
    <p:sldId id="299" r:id="rId13"/>
    <p:sldId id="305" r:id="rId14"/>
    <p:sldId id="300" r:id="rId15"/>
    <p:sldId id="306" r:id="rId16"/>
    <p:sldId id="307" r:id="rId17"/>
    <p:sldId id="301" r:id="rId18"/>
    <p:sldId id="302" r:id="rId19"/>
    <p:sldId id="303" r:id="rId20"/>
    <p:sldId id="304" r:id="rId21"/>
    <p:sldId id="268" r:id="rId22"/>
    <p:sldId id="287" r:id="rId23"/>
    <p:sldId id="270" r:id="rId24"/>
    <p:sldId id="278" r:id="rId25"/>
    <p:sldId id="293" r:id="rId26"/>
    <p:sldId id="275" r:id="rId27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WenQuanYi Zen Hei" charset="0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WenQuanYi Zen Hei" charset="0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WenQuanYi Zen Hei" charset="0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WenQuanYi Zen Hei" charset="0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WenQuanYi Zen Hei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WenQuanYi Zen Hei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WenQuanYi Zen Hei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WenQuanYi Zen Hei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WenQuanYi Zen Hei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C83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9"/>
    <p:restoredTop sz="74862"/>
  </p:normalViewPr>
  <p:slideViewPr>
    <p:cSldViewPr snapToGrid="0">
      <p:cViewPr>
        <p:scale>
          <a:sx n="86" d="100"/>
          <a:sy n="86" d="100"/>
        </p:scale>
        <p:origin x="2328" y="15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09D8E4-6F45-7642-803A-4949B7E4F4BB}" type="datetimeFigureOut">
              <a:rPr lang="en-US" smtClean="0"/>
              <a:t>2/24/16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FD7CF0-F621-8545-9210-5B86782F0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363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sp>
      <p:sp>
        <p:nvSpPr>
          <p:cNvPr id="4098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cs typeface="DejaVu Sans" charset="0"/>
              </a:defRPr>
            </a:lvl1pPr>
          </a:lstStyle>
          <a:p>
            <a:fld id="{DA6D85B7-2671-FE42-ADD1-065FB779BF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85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57AAAB5-AB01-5945-8D96-18986B74FE81}" type="slidenum">
              <a:rPr lang="en-US"/>
              <a:pPr/>
              <a:t>1</a:t>
            </a:fld>
            <a:endParaRPr lang="en-US"/>
          </a:p>
        </p:txBody>
      </p:sp>
      <p:sp>
        <p:nvSpPr>
          <p:cNvPr id="1843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3763625" y="-11796713"/>
            <a:ext cx="15730538" cy="117967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843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-11798300" y="-11798300"/>
            <a:ext cx="11799888" cy="117998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>
              <a:spcBef>
                <a:spcPct val="0"/>
              </a:spcBef>
            </a:pPr>
            <a:r>
              <a:rPr lang="en-US" sz="1800">
                <a:latin typeface="Arial" charset="0"/>
                <a:cs typeface="WenQuanYi Zen Hei" charset="0"/>
              </a:rPr>
              <a:t>Hi everyone, my presentation is about …</a:t>
            </a:r>
          </a:p>
          <a:p>
            <a:pPr eaLnBrk="1">
              <a:spcBef>
                <a:spcPct val="0"/>
              </a:spcBef>
            </a:pPr>
            <a:r>
              <a:rPr lang="en-US" sz="1800">
                <a:latin typeface="Arial" charset="0"/>
                <a:cs typeface="WenQuanYi Zen Hei" charset="0"/>
              </a:rPr>
              <a:t>I’m Yibo Lin from …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-11798300" y="-11798300"/>
            <a:ext cx="11799888" cy="1179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Zen Hei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Zen Hei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Zen Hei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Zen Hei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Zen Hei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Zen Hei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Zen Hei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Zen Hei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Zen Hei" charset="0"/>
              </a:defRPr>
            </a:lvl9pPr>
          </a:lstStyle>
          <a:p>
            <a:pPr hangingPunct="1">
              <a:lnSpc>
                <a:spcPct val="100000"/>
              </a:lnSpc>
            </a:pPr>
            <a:fld id="{5C07F444-AA0F-5D48-85B2-07F34F01CE8D}" type="slidenum">
              <a:rPr lang="en-US">
                <a:latin typeface="+mn-lt" charset="0"/>
                <a:cs typeface="+mn-ea" charset="0"/>
              </a:rPr>
              <a:pPr hangingPunct="1">
                <a:lnSpc>
                  <a:spcPct val="100000"/>
                </a:lnSpc>
              </a:pPr>
              <a:t>1</a:t>
            </a:fld>
            <a:endParaRPr lang="en-US">
              <a:latin typeface="+mn-lt" charset="0"/>
              <a:cs typeface="+mn-e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5962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\begin{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subequations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}</a:t>
            </a:r>
          </a:p>
          <a:p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%\centering</a:t>
            </a:r>
          </a:p>
          <a:p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\label{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eq:ilp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}</a:t>
            </a:r>
          </a:p>
          <a:p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\begin{align}</a:t>
            </a:r>
          </a:p>
          <a:p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    \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textrm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{min}  \quad &amp; Objective \label{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eq:ilp:obj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} \\</a:t>
            </a:r>
          </a:p>
          <a:p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    \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textrm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{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s.t.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} \quad &amp; x_{i1} + x_{i2} \le 1,	\label{eq:ilp:c1}\\</a:t>
            </a:r>
          </a:p>
          <a:p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                &amp;   x_{i1} + x_{i2} + x_{j1} + x_{j2} \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geq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 1, \quad	\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forall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 e_{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ij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} \in 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E_c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,	\label{eq:ilp:c2}\\</a:t>
            </a:r>
          </a:p>
          <a:p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                &amp;   x_{i1} + \bar{x}_{i2} + x_{j1} + \bar{x}_{j2} \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geq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 1, \quad	\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forall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 e_{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ij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} \in 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E_c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, \label{eq:ilp:c3}\\</a:t>
            </a:r>
          </a:p>
          <a:p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                &amp;   \bar{x}_{i1} + x_{i2} + \bar{x}_{j1} + x_{j2} \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geq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 1, \quad	\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forall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 e_{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ij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} \in 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E_c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,      \label{eq:ilp:c4}\\</a:t>
            </a:r>
          </a:p>
          <a:p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                &amp;  \bar{x}_{i1} + \bar{x}_{i2} + \bar{x}_{j1} + \bar{x}_{j2} \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geq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 1, \quad \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forall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 e_{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ij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} \in 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E_c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,      \label{eq:ilp:c5}\\</a:t>
            </a:r>
          </a:p>
          <a:p>
            <a:r>
              <a:rPr lang="pt-BR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				&amp; \bar{</a:t>
            </a:r>
            <a:r>
              <a:rPr lang="pt-BR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x</a:t>
            </a:r>
            <a:r>
              <a:rPr lang="pt-BR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}_{i1} = 1-x_{i1}, \</a:t>
            </a:r>
            <a:r>
              <a:rPr lang="pt-BR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quad</a:t>
            </a:r>
            <a:r>
              <a:rPr lang="pt-BR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 \</a:t>
            </a:r>
            <a:r>
              <a:rPr lang="pt-BR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forall</a:t>
            </a:r>
            <a:r>
              <a:rPr lang="pt-BR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 </a:t>
            </a:r>
            <a:r>
              <a:rPr lang="pt-BR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i</a:t>
            </a:r>
            <a:r>
              <a:rPr lang="pt-BR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 \in V, \</a:t>
            </a:r>
            <a:r>
              <a:rPr lang="pt-BR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label</a:t>
            </a:r>
            <a:r>
              <a:rPr lang="pt-BR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{eq:ilp:c6} \\</a:t>
            </a:r>
          </a:p>
          <a:p>
            <a:r>
              <a:rPr lang="pt-BR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				&amp; \bar{</a:t>
            </a:r>
            <a:r>
              <a:rPr lang="pt-BR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x</a:t>
            </a:r>
            <a:r>
              <a:rPr lang="pt-BR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}_{i2} = 1-x_{i2}, \</a:t>
            </a:r>
            <a:r>
              <a:rPr lang="pt-BR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quad</a:t>
            </a:r>
            <a:r>
              <a:rPr lang="pt-BR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 \</a:t>
            </a:r>
            <a:r>
              <a:rPr lang="pt-BR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forall</a:t>
            </a:r>
            <a:r>
              <a:rPr lang="pt-BR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 </a:t>
            </a:r>
            <a:r>
              <a:rPr lang="pt-BR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i</a:t>
            </a:r>
            <a:r>
              <a:rPr lang="pt-BR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 \in V, \</a:t>
            </a:r>
            <a:r>
              <a:rPr lang="pt-BR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label</a:t>
            </a:r>
            <a:r>
              <a:rPr lang="pt-BR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{eq:ilp:c7} \\</a:t>
            </a:r>
          </a:p>
          <a:p>
            <a:r>
              <a:rPr lang="pt-BR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				&amp; </a:t>
            </a:r>
            <a:r>
              <a:rPr lang="pt-BR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x</a:t>
            </a:r>
            <a:r>
              <a:rPr lang="pt-BR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_{i1}, </a:t>
            </a:r>
            <a:r>
              <a:rPr lang="pt-BR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x</a:t>
            </a:r>
            <a:r>
              <a:rPr lang="pt-BR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_{i2} \in \{0, 1\}, \</a:t>
            </a:r>
            <a:r>
              <a:rPr lang="pt-BR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quad</a:t>
            </a:r>
            <a:r>
              <a:rPr lang="pt-BR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 \</a:t>
            </a:r>
            <a:r>
              <a:rPr lang="pt-BR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forall</a:t>
            </a:r>
            <a:r>
              <a:rPr lang="pt-BR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 </a:t>
            </a:r>
            <a:r>
              <a:rPr lang="pt-BR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i</a:t>
            </a:r>
            <a:r>
              <a:rPr lang="pt-BR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 \in V. \</a:t>
            </a:r>
            <a:r>
              <a:rPr lang="pt-BR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label</a:t>
            </a:r>
            <a:r>
              <a:rPr lang="pt-BR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{eq:ilp:c8}</a:t>
            </a:r>
          </a:p>
          <a:p>
            <a:r>
              <a:rPr lang="pt-BR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\</a:t>
            </a:r>
            <a:r>
              <a:rPr lang="pt-BR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end</a:t>
            </a:r>
            <a:r>
              <a:rPr lang="pt-BR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{</a:t>
            </a:r>
            <a:r>
              <a:rPr lang="pt-BR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align</a:t>
            </a:r>
            <a:r>
              <a:rPr lang="pt-BR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}</a:t>
            </a:r>
          </a:p>
          <a:p>
            <a:r>
              <a:rPr lang="pt-BR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\</a:t>
            </a:r>
            <a:r>
              <a:rPr lang="pt-BR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end</a:t>
            </a:r>
            <a:r>
              <a:rPr lang="pt-BR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{</a:t>
            </a:r>
            <a:r>
              <a:rPr lang="pt-BR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subequations</a:t>
            </a:r>
            <a:r>
              <a:rPr lang="pt-BR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A6D85B7-2671-FE42-ADD1-065FB779BF4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709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Intuition</a:t>
            </a:r>
            <a:r>
              <a:rPr lang="en-US" sz="1200" kern="1200" baseline="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: t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he fewer non-integers, the closer</a:t>
            </a:r>
            <a:r>
              <a:rPr lang="en-US" sz="1200" kern="1200" baseline="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 we can get to the optimal solution. </a:t>
            </a:r>
          </a:p>
          <a:p>
            <a:endParaRPr lang="en-US" sz="1200" kern="1200" dirty="0" smtClean="0">
              <a:solidFill>
                <a:srgbClr val="000000"/>
              </a:solidFill>
              <a:latin typeface="Times New Roman" charset="0"/>
              <a:ea typeface="ＭＳ Ｐゴシック" charset="0"/>
              <a:cs typeface="+mn-cs"/>
            </a:endParaRPr>
          </a:p>
          <a:p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\begin{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subequations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}</a:t>
            </a:r>
          </a:p>
          <a:p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%\centering</a:t>
            </a:r>
          </a:p>
          <a:p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\label{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eq:ilp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}</a:t>
            </a:r>
          </a:p>
          <a:p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\begin{align}</a:t>
            </a:r>
          </a:p>
          <a:p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    \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textrm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{min}  \quad &amp; Objective \label{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eq:ilp:obj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} \\</a:t>
            </a:r>
          </a:p>
          <a:p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    \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textrm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{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s.t.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} \quad &amp; x_{i1} + x_{i2} \le 1,	\label{eq:ilp:c1}\\</a:t>
            </a:r>
          </a:p>
          <a:p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                &amp;   x_{i1} + x_{i2} + x_{j1} + x_{j2} \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geq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 1, \quad	\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forall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 e_{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ij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} \in 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E_c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,	\label{eq:ilp:c2}\\</a:t>
            </a:r>
          </a:p>
          <a:p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                &amp;   x_{i1} + \bar{x}_{i2} + x_{j1} + \bar{x}_{j2} \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geq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 1, \quad	\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forall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 e_{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ij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} \in 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E_c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, \label{eq:ilp:c3}\\</a:t>
            </a:r>
          </a:p>
          <a:p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                &amp;   \bar{x}_{i1} + x_{i2} + \bar{x}_{j1} + x_{j2} \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geq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 1, \quad	\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forall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 e_{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ij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} \in 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E_c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,      \label{eq:ilp:c4}\\</a:t>
            </a:r>
          </a:p>
          <a:p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                &amp;  \bar{x}_{i1} + \bar{x}_{i2} + \bar{x}_{j1} + \bar{x}_{j2} \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geq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 1, \quad \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forall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 e_{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ij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} \in 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E_c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,      \label{eq:ilp:c5}\\</a:t>
            </a:r>
          </a:p>
          <a:p>
            <a:r>
              <a:rPr lang="pt-BR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				&amp; \bar{</a:t>
            </a:r>
            <a:r>
              <a:rPr lang="pt-BR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x</a:t>
            </a:r>
            <a:r>
              <a:rPr lang="pt-BR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}_{i1} = 1-x_{i1}, \</a:t>
            </a:r>
            <a:r>
              <a:rPr lang="pt-BR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quad</a:t>
            </a:r>
            <a:r>
              <a:rPr lang="pt-BR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 \</a:t>
            </a:r>
            <a:r>
              <a:rPr lang="pt-BR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forall</a:t>
            </a:r>
            <a:r>
              <a:rPr lang="pt-BR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 </a:t>
            </a:r>
            <a:r>
              <a:rPr lang="pt-BR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i</a:t>
            </a:r>
            <a:r>
              <a:rPr lang="pt-BR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 \in V, \</a:t>
            </a:r>
            <a:r>
              <a:rPr lang="pt-BR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label</a:t>
            </a:r>
            <a:r>
              <a:rPr lang="pt-BR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{eq:ilp:c6} \\</a:t>
            </a:r>
          </a:p>
          <a:p>
            <a:r>
              <a:rPr lang="pt-BR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				&amp; \bar{</a:t>
            </a:r>
            <a:r>
              <a:rPr lang="pt-BR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x</a:t>
            </a:r>
            <a:r>
              <a:rPr lang="pt-BR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}_{i2} = 1-x_{i2}, \</a:t>
            </a:r>
            <a:r>
              <a:rPr lang="pt-BR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quad</a:t>
            </a:r>
            <a:r>
              <a:rPr lang="pt-BR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 \</a:t>
            </a:r>
            <a:r>
              <a:rPr lang="pt-BR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forall</a:t>
            </a:r>
            <a:r>
              <a:rPr lang="pt-BR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 </a:t>
            </a:r>
            <a:r>
              <a:rPr lang="pt-BR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i</a:t>
            </a:r>
            <a:r>
              <a:rPr lang="pt-BR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 \in V, \</a:t>
            </a:r>
            <a:r>
              <a:rPr lang="pt-BR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label</a:t>
            </a:r>
            <a:r>
              <a:rPr lang="pt-BR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{eq:ilp:c7} \\</a:t>
            </a:r>
          </a:p>
          <a:p>
            <a:r>
              <a:rPr lang="pt-BR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				&amp; </a:t>
            </a:r>
            <a:r>
              <a:rPr lang="pt-BR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x</a:t>
            </a:r>
            <a:r>
              <a:rPr lang="pt-BR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_{i1}, </a:t>
            </a:r>
            <a:r>
              <a:rPr lang="pt-BR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x</a:t>
            </a:r>
            <a:r>
              <a:rPr lang="pt-BR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_{i2} \in \{0, 1\}, \</a:t>
            </a:r>
            <a:r>
              <a:rPr lang="pt-BR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quad</a:t>
            </a:r>
            <a:r>
              <a:rPr lang="pt-BR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 \</a:t>
            </a:r>
            <a:r>
              <a:rPr lang="pt-BR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forall</a:t>
            </a:r>
            <a:r>
              <a:rPr lang="pt-BR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 </a:t>
            </a:r>
            <a:r>
              <a:rPr lang="pt-BR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i</a:t>
            </a:r>
            <a:r>
              <a:rPr lang="pt-BR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 \in V. \</a:t>
            </a:r>
            <a:r>
              <a:rPr lang="pt-BR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label</a:t>
            </a:r>
            <a:r>
              <a:rPr lang="pt-BR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{eq:ilp:c8}</a:t>
            </a:r>
          </a:p>
          <a:p>
            <a:r>
              <a:rPr lang="pt-BR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\</a:t>
            </a:r>
            <a:r>
              <a:rPr lang="pt-BR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end</a:t>
            </a:r>
            <a:r>
              <a:rPr lang="pt-BR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{</a:t>
            </a:r>
            <a:r>
              <a:rPr lang="pt-BR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align</a:t>
            </a:r>
            <a:r>
              <a:rPr lang="pt-BR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}</a:t>
            </a:r>
          </a:p>
          <a:p>
            <a:r>
              <a:rPr lang="pt-BR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\</a:t>
            </a:r>
            <a:r>
              <a:rPr lang="pt-BR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end</a:t>
            </a:r>
            <a:r>
              <a:rPr lang="pt-BR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{</a:t>
            </a:r>
            <a:r>
              <a:rPr lang="pt-BR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subequations</a:t>
            </a:r>
            <a:r>
              <a:rPr lang="pt-BR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A6D85B7-2671-FE42-ADD1-065FB779BF4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606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Prune</a:t>
            </a:r>
            <a:r>
              <a:rPr lang="en-US" sz="1200" kern="1200" baseline="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 out native non-integer solutions in the feasible set.</a:t>
            </a:r>
          </a:p>
          <a:p>
            <a:endParaRPr lang="en-US" sz="1200" kern="1200" dirty="0" smtClean="0">
              <a:solidFill>
                <a:srgbClr val="000000"/>
              </a:solidFill>
              <a:latin typeface="Times New Roman" charset="0"/>
              <a:ea typeface="ＭＳ Ｐゴシック" charset="0"/>
              <a:cs typeface="+mn-cs"/>
            </a:endParaRPr>
          </a:p>
          <a:p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\begin{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subequations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}</a:t>
            </a:r>
          </a:p>
          <a:p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%\centering</a:t>
            </a:r>
          </a:p>
          <a:p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\label{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eq:ilp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}</a:t>
            </a:r>
          </a:p>
          <a:p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\begin{align}</a:t>
            </a:r>
          </a:p>
          <a:p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                &amp;   x_{i1} + x_{i2} + x_{j1} + x_{j2} \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geq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 1, \quad  \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forall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 e_{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ij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} \in 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E_c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,  \label{eq:ilp:c2} \tag{1c} \\</a:t>
            </a:r>
          </a:p>
          <a:p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                &amp;   x_{i1} + \bar{x}_{i2} + x_{j1} + \bar{x}_{j2} \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geq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 1, \quad  \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forall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 e_{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ij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} \in 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E_c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, \label{eq:ilp:c3} \tag{1d} \\</a:t>
            </a:r>
          </a:p>
          <a:p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                &amp;   \bar{x}_{i1} + x_{i2} + \bar{x}_{j1} + x_{j2} \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geq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 1, \quad  \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forall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 e_{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ij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} \in 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E_c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,      \label{eq:ilp:c4} \tag{1e} \\</a:t>
            </a:r>
          </a:p>
          <a:p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                &amp;  \bar{x}_{i1} + \bar{x}_{i2} + \bar{x}_{j1} + \bar{x}_{j2} \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geq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 1, \quad \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forall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 e_{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ij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} \in 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E_c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,      \label{eq:ilp:c5} \tag{1f} \\</a:t>
            </a:r>
          </a:p>
          <a:p>
            <a:r>
              <a:rPr lang="pt-BR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        &amp; \bar{</a:t>
            </a:r>
            <a:r>
              <a:rPr lang="pt-BR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x</a:t>
            </a:r>
            <a:r>
              <a:rPr lang="pt-BR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}_{i1} = 1-x_{i1}, \</a:t>
            </a:r>
            <a:r>
              <a:rPr lang="pt-BR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quad</a:t>
            </a:r>
            <a:r>
              <a:rPr lang="pt-BR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 \</a:t>
            </a:r>
            <a:r>
              <a:rPr lang="pt-BR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forall</a:t>
            </a:r>
            <a:r>
              <a:rPr lang="pt-BR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 </a:t>
            </a:r>
            <a:r>
              <a:rPr lang="pt-BR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i</a:t>
            </a:r>
            <a:r>
              <a:rPr lang="pt-BR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 \in V, \</a:t>
            </a:r>
            <a:r>
              <a:rPr lang="pt-BR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label</a:t>
            </a:r>
            <a:r>
              <a:rPr lang="pt-BR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{eq:ilp:c6} \</a:t>
            </a:r>
            <a:r>
              <a:rPr lang="pt-BR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tag</a:t>
            </a:r>
            <a:r>
              <a:rPr lang="pt-BR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{1g}  \\</a:t>
            </a:r>
          </a:p>
          <a:p>
            <a:r>
              <a:rPr lang="pt-BR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        &amp; \bar{</a:t>
            </a:r>
            <a:r>
              <a:rPr lang="pt-BR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x</a:t>
            </a:r>
            <a:r>
              <a:rPr lang="pt-BR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}_{i2} = 1-x_{i2}, \</a:t>
            </a:r>
            <a:r>
              <a:rPr lang="pt-BR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quad</a:t>
            </a:r>
            <a:r>
              <a:rPr lang="pt-BR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 \</a:t>
            </a:r>
            <a:r>
              <a:rPr lang="pt-BR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forall</a:t>
            </a:r>
            <a:r>
              <a:rPr lang="pt-BR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 </a:t>
            </a:r>
            <a:r>
              <a:rPr lang="pt-BR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i</a:t>
            </a:r>
            <a:r>
              <a:rPr lang="pt-BR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 \in V \</a:t>
            </a:r>
            <a:r>
              <a:rPr lang="pt-BR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label</a:t>
            </a:r>
            <a:r>
              <a:rPr lang="pt-BR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{eq:ilp:c7}  \</a:t>
            </a:r>
            <a:r>
              <a:rPr lang="pt-BR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tag</a:t>
            </a:r>
            <a:r>
              <a:rPr lang="pt-BR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{1h} </a:t>
            </a:r>
          </a:p>
          <a:p>
            <a:r>
              <a:rPr lang="pt-BR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\</a:t>
            </a:r>
            <a:r>
              <a:rPr lang="pt-BR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end</a:t>
            </a:r>
            <a:r>
              <a:rPr lang="pt-BR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{</a:t>
            </a:r>
            <a:r>
              <a:rPr lang="pt-BR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align</a:t>
            </a:r>
            <a:r>
              <a:rPr lang="pt-BR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}</a:t>
            </a:r>
          </a:p>
          <a:p>
            <a:r>
              <a:rPr lang="pt-BR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\</a:t>
            </a:r>
            <a:r>
              <a:rPr lang="pt-BR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end</a:t>
            </a:r>
            <a:r>
              <a:rPr lang="pt-BR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{</a:t>
            </a:r>
            <a:r>
              <a:rPr lang="pt-BR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subequations</a:t>
            </a:r>
            <a:r>
              <a:rPr lang="pt-BR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A6D85B7-2671-FE42-ADD1-065FB779BF4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1687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\begin{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subequations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}</a:t>
            </a:r>
          </a:p>
          <a:p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\begin{align}</a:t>
            </a:r>
          </a:p>
          <a:p>
            <a:r>
              <a:rPr lang="de-DE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&amp; x_{i2} + x_{j2} = 1, \</a:t>
            </a:r>
            <a:r>
              <a:rPr lang="de-DE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notag</a:t>
            </a:r>
            <a:r>
              <a:rPr lang="de-DE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 \\</a:t>
            </a:r>
          </a:p>
          <a:p>
            <a:r>
              <a:rPr lang="de-DE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&amp; x_{j2} + x_{k2} = 1, \</a:t>
            </a:r>
            <a:r>
              <a:rPr lang="de-DE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notag</a:t>
            </a:r>
            <a:r>
              <a:rPr lang="de-DE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 \\</a:t>
            </a:r>
          </a:p>
          <a:p>
            <a:r>
              <a:rPr lang="de-DE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&amp; x_{k2} + x_{l2} = 1, \</a:t>
            </a:r>
            <a:r>
              <a:rPr lang="de-DE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notag</a:t>
            </a:r>
            <a:r>
              <a:rPr lang="de-DE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 \\</a:t>
            </a:r>
          </a:p>
          <a:p>
            <a:r>
              <a:rPr lang="de-DE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&amp; x_{m2} + x_{i2} = 1 \</a:t>
            </a:r>
            <a:r>
              <a:rPr lang="de-DE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notag</a:t>
            </a:r>
            <a:endParaRPr lang="de-DE" sz="1200" kern="1200" dirty="0" smtClean="0">
              <a:solidFill>
                <a:srgbClr val="000000"/>
              </a:solidFill>
              <a:latin typeface="Times New Roman" charset="0"/>
              <a:ea typeface="ＭＳ Ｐゴシック" charset="0"/>
              <a:cs typeface="+mn-cs"/>
            </a:endParaRPr>
          </a:p>
          <a:p>
            <a:r>
              <a:rPr lang="de-DE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\end{</a:t>
            </a:r>
            <a:r>
              <a:rPr lang="de-DE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align</a:t>
            </a:r>
            <a:r>
              <a:rPr lang="de-DE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}</a:t>
            </a:r>
          </a:p>
          <a:p>
            <a:r>
              <a:rPr lang="de-DE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\end{</a:t>
            </a:r>
            <a:r>
              <a:rPr lang="de-DE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subequations</a:t>
            </a:r>
            <a:r>
              <a:rPr lang="de-DE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}</a:t>
            </a:r>
          </a:p>
          <a:p>
            <a:endParaRPr lang="de-DE" sz="1200" kern="1200" dirty="0" smtClean="0">
              <a:solidFill>
                <a:srgbClr val="000000"/>
              </a:solidFill>
              <a:latin typeface="Times New Roman" charset="0"/>
              <a:ea typeface="ＭＳ Ｐゴシック" charset="0"/>
              <a:cs typeface="+mn-cs"/>
            </a:endParaRPr>
          </a:p>
          <a:p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\begin{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subequations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}</a:t>
            </a:r>
          </a:p>
          <a:p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\begin{align}</a:t>
            </a:r>
          </a:p>
          <a:p>
            <a:r>
              <a:rPr lang="de-DE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x_{i2} = x_{j2} = x_{k2} = x_{l2} = x_{m2} = 0.5 \</a:t>
            </a:r>
            <a:r>
              <a:rPr lang="de-DE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notag</a:t>
            </a:r>
            <a:r>
              <a:rPr lang="de-DE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 </a:t>
            </a:r>
          </a:p>
          <a:p>
            <a:r>
              <a:rPr lang="de-DE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\end{</a:t>
            </a:r>
            <a:r>
              <a:rPr lang="de-DE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align</a:t>
            </a:r>
            <a:r>
              <a:rPr lang="de-DE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}</a:t>
            </a:r>
          </a:p>
          <a:p>
            <a:r>
              <a:rPr lang="de-DE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\end{</a:t>
            </a:r>
            <a:r>
              <a:rPr lang="de-DE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subequations</a:t>
            </a:r>
            <a:r>
              <a:rPr lang="de-DE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A6D85B7-2671-FE42-ADD1-065FB779BF4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1768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A6D85B7-2671-FE42-ADD1-065FB779BF4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902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If</a:t>
            </a:r>
            <a:r>
              <a:rPr lang="pl-PL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 $</a:t>
            </a:r>
            <a:r>
              <a:rPr lang="pl-PL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x_i</a:t>
            </a:r>
            <a:r>
              <a:rPr lang="pl-PL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 &gt; 0.5$, $\</a:t>
            </a:r>
            <a:r>
              <a:rPr lang="pl-PL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textrm</a:t>
            </a:r>
            <a:r>
              <a:rPr lang="pl-PL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{</a:t>
            </a:r>
            <a:r>
              <a:rPr lang="pl-PL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obj</a:t>
            </a:r>
            <a:r>
              <a:rPr lang="pl-PL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} \</a:t>
            </a:r>
            <a:r>
              <a:rPr lang="pl-PL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leftarrow</a:t>
            </a:r>
            <a:r>
              <a:rPr lang="pl-PL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 \</a:t>
            </a:r>
            <a:r>
              <a:rPr lang="pl-PL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textrm</a:t>
            </a:r>
            <a:r>
              <a:rPr lang="pl-PL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{</a:t>
            </a:r>
            <a:r>
              <a:rPr lang="pl-PL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obj</a:t>
            </a:r>
            <a:r>
              <a:rPr lang="pl-PL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} + (1-x_i)$. </a:t>
            </a:r>
          </a:p>
          <a:p>
            <a:endParaRPr lang="pl-PL" sz="1200" kern="1200" dirty="0" smtClean="0">
              <a:solidFill>
                <a:srgbClr val="000000"/>
              </a:solidFill>
              <a:latin typeface="Times New Roman" charset="0"/>
              <a:ea typeface="ＭＳ Ｐゴシック" charset="0"/>
              <a:cs typeface="+mn-cs"/>
            </a:endParaRPr>
          </a:p>
          <a:p>
            <a:r>
              <a:rPr lang="pl-PL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If</a:t>
            </a:r>
            <a:r>
              <a:rPr lang="pl-PL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 $</a:t>
            </a:r>
            <a:r>
              <a:rPr lang="pl-PL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x_i</a:t>
            </a:r>
            <a:r>
              <a:rPr lang="pl-PL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 &lt; 0.5$, $\</a:t>
            </a:r>
            <a:r>
              <a:rPr lang="pl-PL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textrm</a:t>
            </a:r>
            <a:r>
              <a:rPr lang="pl-PL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{</a:t>
            </a:r>
            <a:r>
              <a:rPr lang="pl-PL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obj</a:t>
            </a:r>
            <a:r>
              <a:rPr lang="pl-PL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} \</a:t>
            </a:r>
            <a:r>
              <a:rPr lang="pl-PL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leftarrow</a:t>
            </a:r>
            <a:r>
              <a:rPr lang="pl-PL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 \</a:t>
            </a:r>
            <a:r>
              <a:rPr lang="pl-PL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textrm</a:t>
            </a:r>
            <a:r>
              <a:rPr lang="pl-PL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{</a:t>
            </a:r>
            <a:r>
              <a:rPr lang="pl-PL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obj</a:t>
            </a:r>
            <a:r>
              <a:rPr lang="pl-PL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} + </a:t>
            </a:r>
            <a:r>
              <a:rPr lang="pl-PL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x_i</a:t>
            </a:r>
            <a:r>
              <a:rPr lang="pl-PL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$.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A6D85B7-2671-FE42-ADD1-065FB779BF4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411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082CE16-5726-E748-B34A-1BD7BBFCC298}" type="slidenum">
              <a:rPr lang="en-US"/>
              <a:pPr/>
              <a:t>20</a:t>
            </a:fld>
            <a:endParaRPr lang="en-US"/>
          </a:p>
        </p:txBody>
      </p:sp>
      <p:sp>
        <p:nvSpPr>
          <p:cNvPr id="3072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072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Here’s the overall</a:t>
            </a:r>
            <a:r>
              <a:rPr lang="en-US" baseline="0" dirty="0" smtClean="0"/>
              <a:t> flow of our algorithm. </a:t>
            </a:r>
          </a:p>
          <a:p>
            <a:r>
              <a:rPr lang="en-US" baseline="0" dirty="0" smtClean="0"/>
              <a:t>Given input layout, conflict graph is constructed and we perform graph simplification which will remove some vertices and generate a set of simplified components. </a:t>
            </a:r>
          </a:p>
          <a:p>
            <a:r>
              <a:rPr lang="en-US" dirty="0" smtClean="0"/>
              <a:t>Then it comes the kernel coloring algorithm with LPIR. </a:t>
            </a:r>
          </a:p>
          <a:p>
            <a:r>
              <a:rPr lang="en-US" dirty="0" smtClean="0"/>
              <a:t>After solving each component,</a:t>
            </a:r>
            <a:r>
              <a:rPr lang="en-US" baseline="0" dirty="0" smtClean="0"/>
              <a:t> it is necessary to recover colors for those vertices removed from graph simplification.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kernel coloring algorithm works with each simplified component separately. </a:t>
            </a:r>
          </a:p>
          <a:p>
            <a:r>
              <a:rPr lang="en-US" baseline="0" dirty="0" smtClean="0"/>
              <a:t>It first construct ILP with zero objective and we relax the ILP to LP. </a:t>
            </a:r>
          </a:p>
          <a:p>
            <a:r>
              <a:rPr lang="en-US" baseline="0" dirty="0" smtClean="0"/>
              <a:t>Then we start the loop of adjusting LP with odd cycle constraints and objective biasing and solving LP iteratively until the number of non-integers stops to reduce. </a:t>
            </a:r>
          </a:p>
          <a:p>
            <a:r>
              <a:rPr lang="en-US" baseline="0" dirty="0" smtClean="0"/>
              <a:t>Be aware that in the first iteration, we directly solve the LP without any additional constraints. </a:t>
            </a:r>
          </a:p>
          <a:p>
            <a:r>
              <a:rPr lang="en-US" baseline="0" dirty="0" smtClean="0"/>
              <a:t>From the second iteration, odd cycles are detected for each non-integer vertices together with objective biasing. </a:t>
            </a:r>
          </a:p>
          <a:p>
            <a:r>
              <a:rPr lang="en-US" baseline="0" dirty="0" smtClean="0"/>
              <a:t>The loop exits with coloring solutions for a single component. </a:t>
            </a:r>
          </a:p>
        </p:txBody>
      </p:sp>
    </p:spTree>
    <p:extLst>
      <p:ext uri="{BB962C8B-B14F-4D97-AF65-F5344CB8AC3E}">
        <p14:creationId xmlns:p14="http://schemas.microsoft.com/office/powerpoint/2010/main" val="21390919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first compare our algorithm for TPL with ILP and SDP from Yu’s TCAD 2015 work. </a:t>
            </a:r>
          </a:p>
          <a:p>
            <a:r>
              <a:rPr lang="en-US" baseline="0" dirty="0" smtClean="0"/>
              <a:t>For all these benchmarks, we can achieve almost the same number of conflicts as ILP and SDP, but much faster runtime. </a:t>
            </a:r>
          </a:p>
          <a:p>
            <a:r>
              <a:rPr lang="en-US" baseline="0" dirty="0" smtClean="0"/>
              <a:t>Our algorithm is on average about 26x times </a:t>
            </a:r>
            <a:r>
              <a:rPr lang="en-US" baseline="0" dirty="0" err="1" smtClean="0"/>
              <a:t>fater</a:t>
            </a:r>
            <a:r>
              <a:rPr lang="en-US" baseline="0" dirty="0" smtClean="0"/>
              <a:t> than ILP and 1.8x faster than SDP.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A6D85B7-2671-FE42-ADD1-065FB779BF4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748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also compare with ILP and SDP for QPL. </a:t>
            </a:r>
          </a:p>
          <a:p>
            <a:r>
              <a:rPr lang="en-US" baseline="0" dirty="0" smtClean="0"/>
              <a:t>The runtime benefit is more significant. </a:t>
            </a:r>
          </a:p>
          <a:p>
            <a:r>
              <a:rPr lang="en-US" baseline="0" dirty="0" smtClean="0"/>
              <a:t>Our algorithm is more than 600x faster than ILP and 2.6x faster than SDP, with only 2% degradation of performance from SDP.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Please note that for large benchmarks, ILP fails to finish within an hour, so the result is not shown.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A6D85B7-2671-FE42-ADD1-065FB779BF4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21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DC9B70D-AFCF-6041-B13D-E32B1802CC44}" type="slidenum">
              <a:rPr lang="en-US"/>
              <a:pPr/>
              <a:t>2</a:t>
            </a:fld>
            <a:endParaRPr lang="en-US"/>
          </a:p>
        </p:txBody>
      </p:sp>
      <p:sp>
        <p:nvSpPr>
          <p:cNvPr id="1945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5335250" y="-12976225"/>
            <a:ext cx="17300575" cy="12976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945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-11798300" y="-11798300"/>
            <a:ext cx="11799888" cy="117998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>
              <a:spcBef>
                <a:spcPct val="0"/>
              </a:spcBef>
            </a:pPr>
            <a:r>
              <a:rPr lang="en-US" sz="2000" dirty="0" smtClean="0">
                <a:latin typeface="Arial" charset="0"/>
                <a:cs typeface="WenQuanYi Zen Hei" charset="0"/>
              </a:rPr>
              <a:t>I’ll go through my presentation in</a:t>
            </a:r>
            <a:r>
              <a:rPr lang="en-US" sz="2000" baseline="0" dirty="0" smtClean="0">
                <a:latin typeface="Arial" charset="0"/>
                <a:cs typeface="WenQuanYi Zen Hei" charset="0"/>
              </a:rPr>
              <a:t> this order…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-11798300" y="-11798300"/>
            <a:ext cx="11799888" cy="1179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Zen Hei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Zen Hei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Zen Hei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Zen Hei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Zen Hei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Zen Hei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Zen Hei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Zen Hei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Zen Hei" charset="0"/>
              </a:defRPr>
            </a:lvl9pPr>
          </a:lstStyle>
          <a:p>
            <a:pPr hangingPunct="1">
              <a:lnSpc>
                <a:spcPct val="100000"/>
              </a:lnSpc>
            </a:pPr>
            <a:fld id="{71817135-158D-384A-A5C8-0E5384C4A31D}" type="slidenum">
              <a:rPr lang="en-US">
                <a:latin typeface="+mn-lt" charset="0"/>
                <a:cs typeface="+mn-ea" charset="0"/>
              </a:rPr>
              <a:pPr hangingPunct="1">
                <a:lnSpc>
                  <a:spcPct val="100000"/>
                </a:lnSpc>
              </a:pPr>
              <a:t>2</a:t>
            </a:fld>
            <a:endParaRPr lang="en-US">
              <a:latin typeface="+mn-lt" charset="0"/>
              <a:cs typeface="+mn-e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134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a</a:t>
            </a:r>
            <a:r>
              <a:rPr lang="en-US" baseline="0" dirty="0" smtClean="0"/>
              <a:t> more complicated 2D layout for triple patterning. </a:t>
            </a:r>
            <a:endParaRPr lang="en-US" dirty="0" smtClean="0"/>
          </a:p>
          <a:p>
            <a:r>
              <a:rPr lang="en-US" dirty="0" smtClean="0"/>
              <a:t>For</a:t>
            </a:r>
            <a:r>
              <a:rPr lang="en-US" baseline="0" dirty="0" smtClean="0"/>
              <a:t> such kind of general 2D layout, the layout decomposition is very similar to a graph coloring problem. </a:t>
            </a:r>
          </a:p>
          <a:p>
            <a:r>
              <a:rPr lang="en-US" baseline="0" dirty="0" smtClean="0"/>
              <a:t>Each feature can be represented by a vertex in a graph. </a:t>
            </a:r>
          </a:p>
          <a:p>
            <a:r>
              <a:rPr lang="en-US" baseline="0" dirty="0" smtClean="0"/>
              <a:t>If two features are too close to each other, that is, within the coloring distance, a conflict edge is inserted to connect the two features. </a:t>
            </a:r>
          </a:p>
          <a:p>
            <a:r>
              <a:rPr lang="en-US" baseline="0" dirty="0" smtClean="0"/>
              <a:t>For example, the distance of a and b is smaller than coloring distance. Then we connect them with a conflict edge. </a:t>
            </a:r>
          </a:p>
          <a:p>
            <a:r>
              <a:rPr lang="en-US" baseline="0" dirty="0" smtClean="0"/>
              <a:t>The layout decomposition process is to color the vertices such that no vertices of an edge share the same color.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A6D85B7-2671-FE42-ADD1-065FB779BF4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4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AF0BB9B-927D-DB46-AFF3-B4CEB8FAE994}" type="slidenum">
              <a:rPr lang="en-US"/>
              <a:pPr/>
              <a:t>4</a:t>
            </a:fld>
            <a:endParaRPr lang="en-US"/>
          </a:p>
        </p:txBody>
      </p:sp>
      <p:sp>
        <p:nvSpPr>
          <p:cNvPr id="2048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048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Here is an example of</a:t>
            </a:r>
            <a:r>
              <a:rPr lang="en-US" baseline="0" dirty="0" smtClean="0"/>
              <a:t> quadruple patterning layout decomposition. </a:t>
            </a:r>
          </a:p>
          <a:p>
            <a:r>
              <a:rPr lang="en-US" baseline="0" dirty="0" smtClean="0"/>
              <a:t>Not all graphs can be colored with given number of colors. </a:t>
            </a:r>
          </a:p>
          <a:p>
            <a:r>
              <a:rPr lang="en-US" baseline="0" dirty="0" smtClean="0"/>
              <a:t>In TPL, we have three total colors, and in QPL, we have four colors. </a:t>
            </a:r>
          </a:p>
          <a:p>
            <a:r>
              <a:rPr lang="en-US" baseline="0" dirty="0" smtClean="0"/>
              <a:t>Note that in this example, there is a four-way clique in the decomposition graph; that is, a, b, c and d are all connected to each other. </a:t>
            </a:r>
          </a:p>
          <a:p>
            <a:r>
              <a:rPr lang="en-US" baseline="0" dirty="0" smtClean="0"/>
              <a:t>We are not able to color them with three colors, so the fourth color is introduced to resolve the conflicts.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108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Previous work has proposed</a:t>
            </a:r>
            <a:r>
              <a:rPr lang="en-US" baseline="0" dirty="0" smtClean="0"/>
              <a:t> various approaches for layout decomposition. </a:t>
            </a:r>
          </a:p>
          <a:p>
            <a:r>
              <a:rPr lang="en-US" baseline="0" dirty="0" smtClean="0"/>
              <a:t>They can be summarized to three groups. </a:t>
            </a:r>
          </a:p>
          <a:p>
            <a:r>
              <a:rPr lang="en-US" baseline="0" dirty="0" smtClean="0"/>
              <a:t>The first group is ILP or SAT, which is essentially brute-force approach and they can usually guarantee optimality. </a:t>
            </a:r>
          </a:p>
          <a:p>
            <a:r>
              <a:rPr lang="en-US" baseline="0" dirty="0" smtClean="0"/>
              <a:t>The second group includes greedy or heuristic algorithms, which are usually very fast. </a:t>
            </a:r>
          </a:p>
          <a:p>
            <a:r>
              <a:rPr lang="en-US" baseline="0" dirty="0" smtClean="0"/>
              <a:t>The third group contains approaches such as semi-definite programming and graph algorithms. </a:t>
            </a:r>
          </a:p>
          <a:p>
            <a:r>
              <a:rPr lang="en-US" baseline="0" dirty="0" smtClean="0"/>
              <a:t>Although they often cannot guarantee optimality like ILP or SAT, the runtime is much acceptable. </a:t>
            </a:r>
          </a:p>
          <a:p>
            <a:r>
              <a:rPr lang="en-US" baseline="0" dirty="0" smtClean="0"/>
              <a:t>All these three groups show a trade-offs between solution quality and runtime.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A6D85B7-2671-FE42-ADD1-065FB779BF4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88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A6D85B7-2671-FE42-ADD1-065FB779BF4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664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0CBFD70-5850-C945-AE20-11953F06D01D}" type="slidenum">
              <a:rPr lang="en-US"/>
              <a:pPr/>
              <a:t>8</a:t>
            </a:fld>
            <a:endParaRPr lang="en-US"/>
          </a:p>
        </p:txBody>
      </p:sp>
      <p:sp>
        <p:nvSpPr>
          <p:cNvPr id="2355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355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In our</a:t>
            </a:r>
            <a:r>
              <a:rPr lang="en-US" baseline="0" dirty="0" smtClean="0"/>
              <a:t> problem formulation we take uncolored layout patterns and minimum coloring distance as input. </a:t>
            </a:r>
          </a:p>
          <a:p>
            <a:r>
              <a:rPr lang="en-US" baseline="0" dirty="0" smtClean="0"/>
              <a:t>Both TPL and QPL are supported. </a:t>
            </a:r>
          </a:p>
          <a:p>
            <a:r>
              <a:rPr lang="en-US" baseline="0" dirty="0" smtClean="0"/>
              <a:t>Our framework will decompose the layout and generate color assignment to minimize conflicts. </a:t>
            </a:r>
          </a:p>
          <a:p>
            <a:r>
              <a:rPr lang="en-US" baseline="0" dirty="0" smtClean="0"/>
              <a:t>We don’t consider stitch insertion in this work.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828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The</a:t>
            </a:r>
            <a:r>
              <a:rPr lang="en-US" sz="1200" kern="1200" baseline="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 first step of our algorithm is to come up with the ILP formulation for graph coloring. </a:t>
            </a:r>
          </a:p>
          <a:p>
            <a:r>
              <a:rPr lang="en-US" sz="1200" kern="1200" baseline="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Two binary variables are needed to represent the color of a vertex. </a:t>
            </a:r>
          </a:p>
          <a:p>
            <a:r>
              <a:rPr lang="en-US" sz="1200" kern="1200" baseline="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(0, 0) denotes color 0; </a:t>
            </a:r>
          </a:p>
          <a:p>
            <a:r>
              <a:rPr lang="en-US" sz="1200" kern="1200" baseline="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(0, 1) denotes color 1;</a:t>
            </a:r>
          </a:p>
          <a:p>
            <a:r>
              <a:rPr lang="en-US" sz="1200" kern="1200" baseline="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(1, 0) denotes color 2;</a:t>
            </a:r>
          </a:p>
          <a:p>
            <a:r>
              <a:rPr lang="en-US" sz="1200" kern="1200" baseline="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(1, 1) denotes color 3. </a:t>
            </a:r>
            <a:endParaRPr lang="en-US" sz="1200" kern="1200" dirty="0" smtClean="0">
              <a:solidFill>
                <a:srgbClr val="000000"/>
              </a:solidFill>
              <a:latin typeface="Times New Roman" charset="0"/>
              <a:ea typeface="ＭＳ Ｐゴシック" charset="0"/>
              <a:cs typeface="+mn-cs"/>
            </a:endParaRPr>
          </a:p>
          <a:p>
            <a:endParaRPr lang="en-US" sz="1200" kern="1200" dirty="0" smtClean="0">
              <a:solidFill>
                <a:srgbClr val="000000"/>
              </a:solidFill>
              <a:latin typeface="Times New Roman" charset="0"/>
              <a:ea typeface="ＭＳ Ｐゴシック" charset="0"/>
              <a:cs typeface="+mn-cs"/>
            </a:endParaRPr>
          </a:p>
          <a:p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\begin{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subequations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}</a:t>
            </a:r>
          </a:p>
          <a:p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\begin{align}</a:t>
            </a:r>
          </a:p>
          <a:p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(x_{i1}, x_{i2}) &amp; \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rightarrow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  \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textrm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{color} \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notag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 \\</a:t>
            </a:r>
          </a:p>
          <a:p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(0, 0) &amp; \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rightarrow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  0 \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notag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 \\</a:t>
            </a:r>
          </a:p>
          <a:p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(0, 1) &amp; \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rightarrow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  1 \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notag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 \\</a:t>
            </a:r>
          </a:p>
          <a:p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(1, 0) &amp; \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rightarrow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  2 \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notag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 \\</a:t>
            </a:r>
          </a:p>
          <a:p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(1, 1) &amp; \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rightarrow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  3 \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notag</a:t>
            </a:r>
            <a:endParaRPr lang="en-US" sz="1200" kern="1200" dirty="0" smtClean="0">
              <a:solidFill>
                <a:srgbClr val="000000"/>
              </a:solidFill>
              <a:latin typeface="Times New Roman" charset="0"/>
              <a:ea typeface="ＭＳ Ｐゴシック" charset="0"/>
              <a:cs typeface="+mn-cs"/>
            </a:endParaRPr>
          </a:p>
          <a:p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\end{align}</a:t>
            </a:r>
          </a:p>
          <a:p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\end{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subequations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}</a:t>
            </a:r>
          </a:p>
          <a:p>
            <a:endParaRPr lang="en-US" sz="1200" kern="1200" dirty="0" smtClean="0">
              <a:solidFill>
                <a:srgbClr val="000000"/>
              </a:solidFill>
              <a:latin typeface="Times New Roman" charset="0"/>
              <a:ea typeface="ＭＳ Ｐゴシック" charset="0"/>
              <a:cs typeface="+mn-cs"/>
            </a:endParaRPr>
          </a:p>
          <a:p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\begin{equation}</a:t>
            </a:r>
          </a:p>
          <a:p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x_{i1}+x_{i2} \le 1 \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notag</a:t>
            </a:r>
            <a:endParaRPr lang="en-US" sz="1200" kern="1200" dirty="0" smtClean="0">
              <a:solidFill>
                <a:srgbClr val="000000"/>
              </a:solidFill>
              <a:latin typeface="Times New Roman" charset="0"/>
              <a:ea typeface="ＭＳ Ｐゴシック" charset="0"/>
              <a:cs typeface="+mn-cs"/>
            </a:endParaRPr>
          </a:p>
          <a:p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\end{equation}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A6D85B7-2671-FE42-ADD1-065FB779BF4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7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\begin{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subequations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}</a:t>
            </a:r>
          </a:p>
          <a:p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%\centering</a:t>
            </a:r>
          </a:p>
          <a:p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\label{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eq:ilp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}</a:t>
            </a:r>
          </a:p>
          <a:p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\begin{align}</a:t>
            </a:r>
          </a:p>
          <a:p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    \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textrm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{min}  \quad &amp; Objective \label{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eq:ilp:obj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} \\</a:t>
            </a:r>
          </a:p>
          <a:p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    \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textrm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{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s.t.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} \quad &amp; x_{i1} + x_{i2} \le 1,	\label{eq:ilp:c1}\\</a:t>
            </a:r>
          </a:p>
          <a:p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                &amp;   x_{i1} + x_{i2} + x_{j1} + x_{j2} \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geq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 1, \quad	\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forall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 e_{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ij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} \in 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E_c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,	\label{eq:ilp:c2}\\</a:t>
            </a:r>
          </a:p>
          <a:p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                &amp;   x_{i1} + \bar{x}_{i2} + x_{j1} + \bar{x}_{j2} \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geq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 1, \quad	\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forall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 e_{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ij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} \in 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E_c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, \label{eq:ilp:c3}\\</a:t>
            </a:r>
          </a:p>
          <a:p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                &amp;   \bar{x}_{i1} + x_{i2} + \bar{x}_{j1} + x_{j2} \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geq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 1, \quad	\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forall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 e_{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ij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} \in 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E_c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,      \label{eq:ilp:c4}\\</a:t>
            </a:r>
          </a:p>
          <a:p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                &amp;  \bar{x}_{i1} + \bar{x}_{i2} + \bar{x}_{j1} + \bar{x}_{j2} \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geq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 1, \quad \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forall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 e_{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ij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} \in 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E_c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,      \label{eq:ilp:c5}\\</a:t>
            </a:r>
          </a:p>
          <a:p>
            <a:r>
              <a:rPr lang="pt-BR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				&amp; \bar{</a:t>
            </a:r>
            <a:r>
              <a:rPr lang="pt-BR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x</a:t>
            </a:r>
            <a:r>
              <a:rPr lang="pt-BR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}_{i1} = 1-x_{i1}, \</a:t>
            </a:r>
            <a:r>
              <a:rPr lang="pt-BR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quad</a:t>
            </a:r>
            <a:r>
              <a:rPr lang="pt-BR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 \</a:t>
            </a:r>
            <a:r>
              <a:rPr lang="pt-BR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forall</a:t>
            </a:r>
            <a:r>
              <a:rPr lang="pt-BR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 </a:t>
            </a:r>
            <a:r>
              <a:rPr lang="pt-BR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i</a:t>
            </a:r>
            <a:r>
              <a:rPr lang="pt-BR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 \in V, \</a:t>
            </a:r>
            <a:r>
              <a:rPr lang="pt-BR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label</a:t>
            </a:r>
            <a:r>
              <a:rPr lang="pt-BR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{eq:ilp:c6} \\</a:t>
            </a:r>
          </a:p>
          <a:p>
            <a:r>
              <a:rPr lang="pt-BR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				&amp; \bar{</a:t>
            </a:r>
            <a:r>
              <a:rPr lang="pt-BR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x</a:t>
            </a:r>
            <a:r>
              <a:rPr lang="pt-BR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}_{i2} = 1-x_{i2}, \</a:t>
            </a:r>
            <a:r>
              <a:rPr lang="pt-BR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quad</a:t>
            </a:r>
            <a:r>
              <a:rPr lang="pt-BR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 \</a:t>
            </a:r>
            <a:r>
              <a:rPr lang="pt-BR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forall</a:t>
            </a:r>
            <a:r>
              <a:rPr lang="pt-BR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 </a:t>
            </a:r>
            <a:r>
              <a:rPr lang="pt-BR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i</a:t>
            </a:r>
            <a:r>
              <a:rPr lang="pt-BR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 \in V, \</a:t>
            </a:r>
            <a:r>
              <a:rPr lang="pt-BR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label</a:t>
            </a:r>
            <a:r>
              <a:rPr lang="pt-BR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{eq:ilp:c7} \\</a:t>
            </a:r>
          </a:p>
          <a:p>
            <a:r>
              <a:rPr lang="pt-BR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				&amp; </a:t>
            </a:r>
            <a:r>
              <a:rPr lang="pt-BR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x</a:t>
            </a:r>
            <a:r>
              <a:rPr lang="pt-BR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_{i1}, </a:t>
            </a:r>
            <a:r>
              <a:rPr lang="pt-BR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x</a:t>
            </a:r>
            <a:r>
              <a:rPr lang="pt-BR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_{i2} \in \{0, 1\}, \</a:t>
            </a:r>
            <a:r>
              <a:rPr lang="pt-BR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quad</a:t>
            </a:r>
            <a:r>
              <a:rPr lang="pt-BR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 \</a:t>
            </a:r>
            <a:r>
              <a:rPr lang="pt-BR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forall</a:t>
            </a:r>
            <a:r>
              <a:rPr lang="pt-BR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 </a:t>
            </a:r>
            <a:r>
              <a:rPr lang="pt-BR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i</a:t>
            </a:r>
            <a:r>
              <a:rPr lang="pt-BR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 \in V. \</a:t>
            </a:r>
            <a:r>
              <a:rPr lang="pt-BR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label</a:t>
            </a:r>
            <a:r>
              <a:rPr lang="pt-BR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{eq:ilp:c8}</a:t>
            </a:r>
          </a:p>
          <a:p>
            <a:r>
              <a:rPr lang="pt-BR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\</a:t>
            </a:r>
            <a:r>
              <a:rPr lang="pt-BR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end</a:t>
            </a:r>
            <a:r>
              <a:rPr lang="pt-BR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{</a:t>
            </a:r>
            <a:r>
              <a:rPr lang="pt-BR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align</a:t>
            </a:r>
            <a:r>
              <a:rPr lang="pt-BR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}</a:t>
            </a:r>
          </a:p>
          <a:p>
            <a:r>
              <a:rPr lang="pt-BR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\</a:t>
            </a:r>
            <a:r>
              <a:rPr lang="pt-BR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end</a:t>
            </a:r>
            <a:r>
              <a:rPr lang="pt-BR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{</a:t>
            </a:r>
            <a:r>
              <a:rPr lang="pt-BR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subequations</a:t>
            </a:r>
            <a:r>
              <a:rPr lang="pt-BR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A6D85B7-2671-FE42-ADD1-065FB779BF4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31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75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64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604963"/>
            <a:ext cx="2017713" cy="3975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5905500" cy="3975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98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905000"/>
            <a:ext cx="7237413" cy="14684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8"/>
          <p:cNvSpPr txBox="1">
            <a:spLocks noChangeArrowheads="1"/>
          </p:cNvSpPr>
          <p:nvPr userDrawn="1"/>
        </p:nvSpPr>
        <p:spPr bwMode="auto">
          <a:xfrm flipH="1">
            <a:off x="8807452" y="7019924"/>
            <a:ext cx="866773" cy="333376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defTabSz="457200" rtl="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</a:tabLst>
              <a:defRPr kern="1200"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WenQuanYi Zen Hei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WenQuanYi Zen Hei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WenQuanYi Zen Hei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WenQuanYi Zen Hei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WenQuanYi Zen Hei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WenQuanYi Zen Hei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WenQuanYi Zen Hei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WenQuanYi Zen Hei" charset="0"/>
              </a:defRPr>
            </a:lvl9pPr>
          </a:lstStyle>
          <a:p>
            <a:fld id="{84FC58B4-9035-5641-8717-BFBB1C6C1511}" type="slidenum">
              <a:rPr lang="en-US" baseline="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en-US" baseline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842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3A7F9C1-B798-794E-B6F1-B919CB84A7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71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FAB4279-0E4D-FE49-BB86-122ABE5917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888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7B3C4EBA-C0F4-EF41-AB4F-987107DF7B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977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325" y="1031875"/>
            <a:ext cx="4540250" cy="5881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3975" y="1031875"/>
            <a:ext cx="4540250" cy="5881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79FCE9C-408C-2C49-A5E5-A13450ABBB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15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C5BC728-46C1-3F4E-9BE5-F44A72DB89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28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6CB65E69-76BC-1F4F-B582-4D46E162D3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88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75F34572-F324-9C4C-BFBC-443117E003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62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27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9018F01-FE76-F34D-AE03-3FDD2E7A54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44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9CF2518-4BCA-484D-B465-4BDABF09A9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20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EF9F2E3-82E7-A64B-A133-2A399EFB3D9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19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6000" y="112713"/>
            <a:ext cx="2308225" cy="6800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1325" y="112713"/>
            <a:ext cx="6772275" cy="6800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C39107C-54EC-C244-A062-044234A5E7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69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1643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3946525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125" y="1604963"/>
            <a:ext cx="3946525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642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42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866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0494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4035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5617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vmlDrawing" Target="../drawings/vmlDrawing1.vml"/><Relationship Id="rId15" Type="http://schemas.openxmlformats.org/officeDocument/2006/relationships/oleObject" Target="../embeddings/oleObject1.bin"/><Relationship Id="rId16" Type="http://schemas.openxmlformats.org/officeDocument/2006/relationships/oleObject" Target="../embeddings/oleObject2.bin"/><Relationship Id="rId17" Type="http://schemas.openxmlformats.org/officeDocument/2006/relationships/oleObject" Target="../embeddings/oleObject3.bin"/><Relationship Id="rId18" Type="http://schemas.openxmlformats.org/officeDocument/2006/relationships/image" Target="../media/image1.jpeg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3" Type="http://schemas.openxmlformats.org/officeDocument/2006/relationships/vmlDrawing" Target="../drawings/vmlDrawing2.vml"/><Relationship Id="rId14" Type="http://schemas.openxmlformats.org/officeDocument/2006/relationships/oleObject" Target="../embeddings/oleObject4.bin"/><Relationship Id="rId15" Type="http://schemas.openxmlformats.org/officeDocument/2006/relationships/oleObject" Target="../embeddings/oleObject5.bin"/><Relationship Id="rId16" Type="http://schemas.openxmlformats.org/officeDocument/2006/relationships/image" Target="../media/image2.png"/><Relationship Id="rId17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9" name="AutoShape 1"/>
          <p:cNvGraphicFramePr>
            <a:graphicFrameLocks noChangeAspect="1"/>
          </p:cNvGraphicFramePr>
          <p:nvPr/>
        </p:nvGraphicFramePr>
        <p:xfrm>
          <a:off x="0" y="0"/>
          <a:ext cx="36513" cy="36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5" r:id="rId15" imgW="0" imgH="0" progId="">
                  <p:embed/>
                </p:oleObj>
              </mc:Choice>
              <mc:Fallback>
                <p:oleObj r:id="rId15" imgW="0" imgH="0" progId="">
                  <p:embed/>
                  <p:pic>
                    <p:nvPicPr>
                      <p:cNvPr id="0" name="AutoShap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6513" cy="365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" name="Line 2" hidden="1"/>
          <p:cNvSpPr>
            <a:spLocks noChangeShapeType="1"/>
          </p:cNvSpPr>
          <p:nvPr/>
        </p:nvSpPr>
        <p:spPr bwMode="auto">
          <a:xfrm>
            <a:off x="0" y="850900"/>
            <a:ext cx="9144000" cy="1588"/>
          </a:xfrm>
          <a:prstGeom prst="line">
            <a:avLst/>
          </a:prstGeom>
          <a:noFill/>
          <a:ln w="12600">
            <a:solidFill>
              <a:srgbClr val="D55C0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051" name="AutoShape 3"/>
          <p:cNvGraphicFramePr>
            <a:graphicFrameLocks noChangeAspect="1"/>
          </p:cNvGraphicFramePr>
          <p:nvPr/>
        </p:nvGraphicFramePr>
        <p:xfrm>
          <a:off x="0" y="0"/>
          <a:ext cx="36513" cy="36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6" r:id="rId16" imgW="0" imgH="0" progId="">
                  <p:embed/>
                </p:oleObj>
              </mc:Choice>
              <mc:Fallback>
                <p:oleObj r:id="rId16" imgW="0" imgH="0" progId="">
                  <p:embed/>
                  <p:pic>
                    <p:nvPicPr>
                      <p:cNvPr id="0" name="AutoShap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6513" cy="365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Line 4"/>
          <p:cNvSpPr>
            <a:spLocks noChangeShapeType="1"/>
          </p:cNvSpPr>
          <p:nvPr/>
        </p:nvSpPr>
        <p:spPr bwMode="auto">
          <a:xfrm>
            <a:off x="0" y="1143000"/>
            <a:ext cx="9144000" cy="1588"/>
          </a:xfrm>
          <a:prstGeom prst="line">
            <a:avLst/>
          </a:prstGeom>
          <a:noFill/>
          <a:ln w="1908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053" name="AutoShape 5"/>
          <p:cNvGraphicFramePr>
            <a:graphicFrameLocks noChangeAspect="1"/>
          </p:cNvGraphicFramePr>
          <p:nvPr/>
        </p:nvGraphicFramePr>
        <p:xfrm>
          <a:off x="0" y="0"/>
          <a:ext cx="990600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7" r:id="rId17" imgW="0" imgH="0" progId="">
                  <p:embed/>
                </p:oleObj>
              </mc:Choice>
              <mc:Fallback>
                <p:oleObj r:id="rId17" imgW="0" imgH="0" progId="">
                  <p:embed/>
                  <p:pic>
                    <p:nvPicPr>
                      <p:cNvPr id="0" name="AutoShap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90600" cy="49530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457200"/>
            <a:ext cx="12192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1905000"/>
            <a:ext cx="7237413" cy="14684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formatClick to edit Master title style</a:t>
            </a:r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404813" y="6400800"/>
            <a:ext cx="266700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1588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00"/>
            <a:ext cx="317500" cy="20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62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045450" cy="39751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24695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1588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00"/>
            <a:ext cx="317500" cy="20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" name="Rectangle 8"/>
          <p:cNvSpPr txBox="1">
            <a:spLocks noChangeArrowheads="1"/>
          </p:cNvSpPr>
          <p:nvPr userDrawn="1"/>
        </p:nvSpPr>
        <p:spPr bwMode="auto">
          <a:xfrm flipH="1">
            <a:off x="8807452" y="7019924"/>
            <a:ext cx="866773" cy="333376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defTabSz="457200" rtl="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</a:tabLst>
              <a:defRPr kern="1200"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WenQuanYi Zen Hei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WenQuanYi Zen Hei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WenQuanYi Zen Hei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WenQuanYi Zen Hei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WenQuanYi Zen Hei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WenQuanYi Zen Hei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WenQuanYi Zen Hei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WenQuanYi Zen Hei" charset="0"/>
              </a:defRPr>
            </a:lvl9pPr>
          </a:lstStyle>
          <a:p>
            <a:fld id="{84FC58B4-9035-5641-8717-BFBB1C6C1511}" type="slidenum">
              <a:rPr lang="en-US" baseline="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en-US" baseline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Date Placeholder 3"/>
          <p:cNvSpPr>
            <a:spLocks noGrp="1"/>
          </p:cNvSpPr>
          <p:nvPr>
            <p:ph type="dt" idx="2"/>
          </p:nvPr>
        </p:nvSpPr>
        <p:spPr>
          <a:xfrm flipH="1">
            <a:off x="450850" y="7024687"/>
            <a:ext cx="1057275" cy="32385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84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2pPr>
      <a:lvl3pPr marL="1143000" indent="-228600" algn="l" defTabSz="457200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3pPr>
      <a:lvl4pPr marL="1600200" indent="-228600" algn="l" defTabSz="457200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4pPr>
      <a:lvl5pPr marL="2057400" indent="-228600" algn="l" defTabSz="457200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5pPr>
      <a:lvl6pPr marL="2514600" indent="-228600" algn="l" defTabSz="457200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6pPr>
      <a:lvl7pPr marL="2971800" indent="-228600" algn="l" defTabSz="457200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7pPr>
      <a:lvl8pPr marL="3429000" indent="-228600" algn="l" defTabSz="457200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8pPr>
      <a:lvl9pPr marL="3886200" indent="-228600" algn="l" defTabSz="457200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fontAlgn="base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Arial" charset="0"/>
        </a:defRPr>
      </a:lvl2pPr>
      <a:lvl3pPr marL="1143000" indent="-228600" algn="l" defTabSz="457200" rtl="0" fontAlgn="base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+mn-lt"/>
          <a:ea typeface="+mn-ea"/>
          <a:cs typeface="Arial" charset="0"/>
        </a:defRPr>
      </a:lvl3pPr>
      <a:lvl4pPr marL="1600200" indent="-228600" algn="l" defTabSz="457200" rtl="0" fontAlgn="base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Arial" charset="0"/>
        </a:defRPr>
      </a:lvl4pPr>
      <a:lvl5pPr marL="2057400" indent="-228600" algn="l" defTabSz="457200" rtl="0" fontAlgn="base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Arial" charset="0"/>
        </a:defRPr>
      </a:lvl5pPr>
      <a:lvl6pPr marL="2514600" indent="-228600" algn="l" defTabSz="457200" rtl="0" fontAlgn="base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Arial" charset="0"/>
        </a:defRPr>
      </a:lvl6pPr>
      <a:lvl7pPr marL="2971800" indent="-228600" algn="l" defTabSz="457200" rtl="0" fontAlgn="base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Arial" charset="0"/>
        </a:defRPr>
      </a:lvl7pPr>
      <a:lvl8pPr marL="3429000" indent="-228600" algn="l" defTabSz="457200" rtl="0" fontAlgn="base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Arial" charset="0"/>
        </a:defRPr>
      </a:lvl8pPr>
      <a:lvl9pPr marL="3886200" indent="-228600" algn="l" defTabSz="457200" rtl="0" fontAlgn="base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3" name="AutoShape 1"/>
          <p:cNvGraphicFramePr>
            <a:graphicFrameLocks noChangeAspect="1"/>
          </p:cNvGraphicFramePr>
          <p:nvPr/>
        </p:nvGraphicFramePr>
        <p:xfrm>
          <a:off x="428625" y="344488"/>
          <a:ext cx="9525" cy="198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7" r:id="rId14" imgW="0" imgH="0" progId="">
                  <p:embed/>
                </p:oleObj>
              </mc:Choice>
              <mc:Fallback>
                <p:oleObj r:id="rId14" imgW="0" imgH="0" progId="">
                  <p:embed/>
                  <p:pic>
                    <p:nvPicPr>
                      <p:cNvPr id="0" name="AutoShap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344488"/>
                        <a:ext cx="9525" cy="19843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0" y="938213"/>
            <a:ext cx="10080625" cy="1587"/>
          </a:xfrm>
          <a:prstGeom prst="line">
            <a:avLst/>
          </a:prstGeom>
          <a:noFill/>
          <a:ln w="12600">
            <a:solidFill>
              <a:srgbClr val="D55C0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075" name="AutoShape 3"/>
          <p:cNvGraphicFramePr>
            <a:graphicFrameLocks noChangeAspect="1"/>
          </p:cNvGraphicFramePr>
          <p:nvPr/>
        </p:nvGraphicFramePr>
        <p:xfrm>
          <a:off x="252413" y="852488"/>
          <a:ext cx="358775" cy="22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8" r:id="rId15" imgW="0" imgH="0" progId="">
                  <p:embed/>
                </p:oleObj>
              </mc:Choice>
              <mc:Fallback>
                <p:oleObj r:id="rId15" imgW="0" imgH="0" progId="">
                  <p:embed/>
                  <p:pic>
                    <p:nvPicPr>
                      <p:cNvPr id="0" name="AutoShap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3" y="852488"/>
                        <a:ext cx="358775" cy="22701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76250" y="112713"/>
            <a:ext cx="9117013" cy="787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formatClick to edit Master title style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1325" y="1031875"/>
            <a:ext cx="9232900" cy="58816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outline text format</a:t>
            </a:r>
          </a:p>
          <a:p>
            <a:pPr lvl="1"/>
            <a:r>
              <a:rPr lang="en-GB" dirty="0"/>
              <a:t>Second Outline Level</a:t>
            </a:r>
          </a:p>
          <a:p>
            <a:pPr lvl="2"/>
            <a:r>
              <a:rPr lang="en-GB" dirty="0"/>
              <a:t>Third Outline Level</a:t>
            </a:r>
          </a:p>
          <a:p>
            <a:pPr lvl="3"/>
            <a:r>
              <a:rPr lang="en-GB" dirty="0"/>
              <a:t>Fourth Outline Level</a:t>
            </a:r>
          </a:p>
          <a:p>
            <a:pPr lvl="4"/>
            <a:r>
              <a:rPr lang="en-GB" dirty="0"/>
              <a:t>Fifth Outline Level</a:t>
            </a:r>
          </a:p>
          <a:p>
            <a:pPr lvl="4"/>
            <a:r>
              <a:rPr lang="en-GB" dirty="0"/>
              <a:t>Sixth Outline Level</a:t>
            </a:r>
          </a:p>
          <a:p>
            <a:pPr lvl="0"/>
            <a:r>
              <a:rPr lang="en-GB" dirty="0"/>
              <a:t>Seventh Outline </a:t>
            </a:r>
            <a:r>
              <a:rPr lang="en-GB" dirty="0" err="1"/>
              <a:t>LevelClick</a:t>
            </a:r>
            <a:r>
              <a:rPr lang="en-GB" dirty="0"/>
              <a:t>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1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3"/>
            <a:r>
              <a:rPr lang="en-GB" dirty="0"/>
              <a:t>Fifth </a:t>
            </a:r>
            <a:r>
              <a:rPr lang="en-GB" dirty="0" smtClean="0"/>
              <a:t>level</a:t>
            </a:r>
            <a:endParaRPr lang="en-GB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/>
          </p:nvPr>
        </p:nvSpPr>
        <p:spPr bwMode="auto">
          <a:xfrm flipH="1">
            <a:off x="441325" y="7024687"/>
            <a:ext cx="1057275" cy="3238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</a:tabLst>
              <a:defRPr baseline="0">
                <a:solidFill>
                  <a:schemeClr val="bg1">
                    <a:lumMod val="50000"/>
                  </a:schemeClr>
                </a:solidFill>
                <a:cs typeface="DejaVu Sans" charset="0"/>
              </a:defRPr>
            </a:lvl1pPr>
          </a:lstStyle>
          <a:p>
            <a:endParaRPr lang="en-US" dirty="0"/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-11798300" y="-11798300"/>
            <a:ext cx="11799888" cy="1179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/>
          </p:nvPr>
        </p:nvSpPr>
        <p:spPr bwMode="auto">
          <a:xfrm flipH="1">
            <a:off x="8807452" y="7019924"/>
            <a:ext cx="866773" cy="333376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</a:tabLst>
              <a:defRPr baseline="0">
                <a:solidFill>
                  <a:schemeClr val="bg1">
                    <a:lumMod val="50000"/>
                  </a:schemeClr>
                </a:solidFill>
                <a:cs typeface="DejaVu Sans" charset="0"/>
              </a:defRPr>
            </a:lvl1pPr>
          </a:lstStyle>
          <a:p>
            <a:fld id="{84FC58B4-9035-5641-8717-BFBB1C6C151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336550"/>
            <a:ext cx="1588" cy="197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839788"/>
            <a:ext cx="349250" cy="223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336550"/>
            <a:ext cx="1588" cy="197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1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839788"/>
            <a:ext cx="349250" cy="223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2pPr>
      <a:lvl3pPr marL="1143000" indent="-228600" algn="l" defTabSz="457200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3pPr>
      <a:lvl4pPr marL="1600200" indent="-228600" algn="l" defTabSz="457200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4pPr>
      <a:lvl5pPr marL="2057400" indent="-228600" algn="l" defTabSz="457200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5pPr>
      <a:lvl6pPr marL="2514600" indent="-228600" algn="l" defTabSz="457200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6pPr>
      <a:lvl7pPr marL="2971800" indent="-228600" algn="l" defTabSz="457200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7pPr>
      <a:lvl8pPr marL="3429000" indent="-228600" algn="l" defTabSz="457200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8pPr>
      <a:lvl9pPr marL="3886200" indent="-228600" algn="l" defTabSz="457200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fontAlgn="base">
        <a:lnSpc>
          <a:spcPct val="93000"/>
        </a:lnSpc>
        <a:spcBef>
          <a:spcPct val="0"/>
        </a:spcBef>
        <a:spcAft>
          <a:spcPts val="1563"/>
        </a:spcAft>
        <a:buClr>
          <a:srgbClr val="000000"/>
        </a:buClr>
        <a:buSzPct val="100000"/>
        <a:buFont typeface="Times New Roman" charset="0"/>
        <a:defRPr sz="31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lnSpc>
          <a:spcPct val="93000"/>
        </a:lnSpc>
        <a:spcBef>
          <a:spcPct val="0"/>
        </a:spcBef>
        <a:spcAft>
          <a:spcPts val="1250"/>
        </a:spcAft>
        <a:buClr>
          <a:srgbClr val="000000"/>
        </a:buClr>
        <a:buSzPct val="100000"/>
        <a:buFont typeface="Times New Roman" charset="0"/>
        <a:defRPr sz="2200">
          <a:solidFill>
            <a:srgbClr val="000000"/>
          </a:solidFill>
          <a:latin typeface="+mn-lt"/>
          <a:ea typeface="+mn-ea"/>
          <a:cs typeface="Arial" charset="0"/>
        </a:defRPr>
      </a:lvl2pPr>
      <a:lvl3pPr marL="1143000" indent="-228600" algn="l" defTabSz="457200" rtl="0" fontAlgn="base">
        <a:lnSpc>
          <a:spcPct val="93000"/>
        </a:lnSpc>
        <a:spcBef>
          <a:spcPct val="0"/>
        </a:spcBef>
        <a:spcAft>
          <a:spcPts val="93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Arial" charset="0"/>
        </a:defRPr>
      </a:lvl3pPr>
      <a:lvl4pPr marL="1600200" indent="-228600" algn="l" defTabSz="457200" rtl="0" fontAlgn="base">
        <a:lnSpc>
          <a:spcPct val="93000"/>
        </a:lnSpc>
        <a:spcBef>
          <a:spcPct val="0"/>
        </a:spcBef>
        <a:spcAft>
          <a:spcPts val="625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+mn-lt"/>
          <a:ea typeface="+mn-ea"/>
          <a:cs typeface="Arial" charset="0"/>
        </a:defRPr>
      </a:lvl4pPr>
      <a:lvl5pPr marL="2057400" indent="-228600" algn="l" defTabSz="457200" rtl="0" fontAlgn="base">
        <a:lnSpc>
          <a:spcPct val="93000"/>
        </a:lnSpc>
        <a:spcBef>
          <a:spcPct val="0"/>
        </a:spcBef>
        <a:spcAft>
          <a:spcPts val="313"/>
        </a:spcAft>
        <a:buClr>
          <a:srgbClr val="000000"/>
        </a:buClr>
        <a:buSzPct val="100000"/>
        <a:buFont typeface="Times New Roman" charset="0"/>
        <a:defRPr sz="2200">
          <a:solidFill>
            <a:srgbClr val="000000"/>
          </a:solidFill>
          <a:latin typeface="+mn-lt"/>
          <a:ea typeface="+mn-ea"/>
          <a:cs typeface="Arial" charset="0"/>
        </a:defRPr>
      </a:lvl5pPr>
      <a:lvl6pPr marL="2514600" indent="-228600" algn="l" defTabSz="457200" rtl="0" fontAlgn="base">
        <a:lnSpc>
          <a:spcPct val="93000"/>
        </a:lnSpc>
        <a:spcBef>
          <a:spcPct val="0"/>
        </a:spcBef>
        <a:spcAft>
          <a:spcPts val="313"/>
        </a:spcAft>
        <a:buClr>
          <a:srgbClr val="000000"/>
        </a:buClr>
        <a:buSzPct val="100000"/>
        <a:buFont typeface="Times New Roman" charset="0"/>
        <a:defRPr sz="2200">
          <a:solidFill>
            <a:srgbClr val="000000"/>
          </a:solidFill>
          <a:latin typeface="+mn-lt"/>
          <a:ea typeface="+mn-ea"/>
          <a:cs typeface="Arial" charset="0"/>
        </a:defRPr>
      </a:lvl6pPr>
      <a:lvl7pPr marL="2971800" indent="-228600" algn="l" defTabSz="457200" rtl="0" fontAlgn="base">
        <a:lnSpc>
          <a:spcPct val="93000"/>
        </a:lnSpc>
        <a:spcBef>
          <a:spcPct val="0"/>
        </a:spcBef>
        <a:spcAft>
          <a:spcPts val="313"/>
        </a:spcAft>
        <a:buClr>
          <a:srgbClr val="000000"/>
        </a:buClr>
        <a:buSzPct val="100000"/>
        <a:buFont typeface="Times New Roman" charset="0"/>
        <a:defRPr sz="2200">
          <a:solidFill>
            <a:srgbClr val="000000"/>
          </a:solidFill>
          <a:latin typeface="+mn-lt"/>
          <a:ea typeface="+mn-ea"/>
          <a:cs typeface="Arial" charset="0"/>
        </a:defRPr>
      </a:lvl7pPr>
      <a:lvl8pPr marL="3429000" indent="-228600" algn="l" defTabSz="457200" rtl="0" fontAlgn="base">
        <a:lnSpc>
          <a:spcPct val="93000"/>
        </a:lnSpc>
        <a:spcBef>
          <a:spcPct val="0"/>
        </a:spcBef>
        <a:spcAft>
          <a:spcPts val="313"/>
        </a:spcAft>
        <a:buClr>
          <a:srgbClr val="000000"/>
        </a:buClr>
        <a:buSzPct val="100000"/>
        <a:buFont typeface="Times New Roman" charset="0"/>
        <a:defRPr sz="2200">
          <a:solidFill>
            <a:srgbClr val="000000"/>
          </a:solidFill>
          <a:latin typeface="+mn-lt"/>
          <a:ea typeface="+mn-ea"/>
          <a:cs typeface="Arial" charset="0"/>
        </a:defRPr>
      </a:lvl8pPr>
      <a:lvl9pPr marL="3886200" indent="-228600" algn="l" defTabSz="457200" rtl="0" fontAlgn="base">
        <a:lnSpc>
          <a:spcPct val="93000"/>
        </a:lnSpc>
        <a:spcBef>
          <a:spcPct val="0"/>
        </a:spcBef>
        <a:spcAft>
          <a:spcPts val="313"/>
        </a:spcAft>
        <a:buClr>
          <a:srgbClr val="000000"/>
        </a:buClr>
        <a:buSzPct val="100000"/>
        <a:buFont typeface="Times New Roman" charset="0"/>
        <a:defRPr sz="2200">
          <a:solidFill>
            <a:srgbClr val="000000"/>
          </a:solidFill>
          <a:latin typeface="+mn-lt"/>
          <a:ea typeface="+mn-ea"/>
          <a:cs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5.emf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17.emf"/><Relationship Id="rId5" Type="http://schemas.openxmlformats.org/officeDocument/2006/relationships/image" Target="../media/image18.emf"/><Relationship Id="rId6" Type="http://schemas.openxmlformats.org/officeDocument/2006/relationships/image" Target="../media/image19.emf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0.emf"/><Relationship Id="rId5" Type="http://schemas.openxmlformats.org/officeDocument/2006/relationships/image" Target="../media/image21.emf"/><Relationship Id="rId6" Type="http://schemas.openxmlformats.org/officeDocument/2006/relationships/image" Target="../media/image22.emf"/><Relationship Id="rId7" Type="http://schemas.openxmlformats.org/officeDocument/2006/relationships/image" Target="../media/image23.emf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4" Type="http://schemas.openxmlformats.org/officeDocument/2006/relationships/image" Target="../media/image25.emf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33.png"/><Relationship Id="rId5" Type="http://schemas.openxmlformats.org/officeDocument/2006/relationships/image" Target="../media/image26.emf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4" Type="http://schemas.openxmlformats.org/officeDocument/2006/relationships/image" Target="../media/image28.emf"/><Relationship Id="rId5" Type="http://schemas.openxmlformats.org/officeDocument/2006/relationships/image" Target="../media/image29.emf"/><Relationship Id="rId6" Type="http://schemas.openxmlformats.org/officeDocument/2006/relationships/image" Target="../media/image30.emf"/><Relationship Id="rId7" Type="http://schemas.openxmlformats.org/officeDocument/2006/relationships/image" Target="../media/image31.emf"/><Relationship Id="rId8" Type="http://schemas.openxmlformats.org/officeDocument/2006/relationships/image" Target="../media/image41.png"/><Relationship Id="rId9" Type="http://schemas.openxmlformats.org/officeDocument/2006/relationships/image" Target="../media/image42.png"/><Relationship Id="rId10" Type="http://schemas.openxmlformats.org/officeDocument/2006/relationships/image" Target="../media/image43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2.emf"/><Relationship Id="rId3" Type="http://schemas.openxmlformats.org/officeDocument/2006/relationships/image" Target="../media/image3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4" Type="http://schemas.openxmlformats.org/officeDocument/2006/relationships/image" Target="../media/image36.emf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4" Type="http://schemas.openxmlformats.org/officeDocument/2006/relationships/image" Target="../media/image38.emf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4" Type="http://schemas.openxmlformats.org/officeDocument/2006/relationships/image" Target="../media/image40.emf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4" Type="http://schemas.openxmlformats.org/officeDocument/2006/relationships/image" Target="../media/image42.emf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5" Type="http://schemas.openxmlformats.org/officeDocument/2006/relationships/image" Target="../media/image11.emf"/><Relationship Id="rId6" Type="http://schemas.openxmlformats.org/officeDocument/2006/relationships/image" Target="../media/image12.emf"/><Relationship Id="rId7" Type="http://schemas.openxmlformats.org/officeDocument/2006/relationships/image" Target="../media/image13.emf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subTitle" idx="4294967295"/>
          </p:nvPr>
        </p:nvSpPr>
        <p:spPr>
          <a:xfrm>
            <a:off x="1219199" y="4337459"/>
            <a:ext cx="7486651" cy="1752600"/>
          </a:xfrm>
          <a:ln/>
        </p:spPr>
        <p:txBody>
          <a:bodyPr lIns="91440" tIns="45720" rIns="91440" bIns="45720"/>
          <a:lstStyle/>
          <a:p>
            <a:pPr marL="0" indent="0" algn="ctr">
              <a:lnSpc>
                <a:spcPct val="100000"/>
              </a:lnSpc>
              <a:spcBef>
                <a:spcPts val="488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2400" dirty="0" err="1"/>
              <a:t>Yibo</a:t>
            </a:r>
            <a:r>
              <a:rPr lang="en-US" sz="2400" dirty="0"/>
              <a:t> </a:t>
            </a:r>
            <a:r>
              <a:rPr lang="en-US" sz="2400" dirty="0" smtClean="0"/>
              <a:t>Lin</a:t>
            </a:r>
            <a:r>
              <a:rPr lang="en-US" sz="2400" baseline="30000" dirty="0" smtClean="0"/>
              <a:t>1</a:t>
            </a:r>
            <a:r>
              <a:rPr lang="en-US" sz="2400" dirty="0" smtClean="0"/>
              <a:t>, Xiaoqing Xu</a:t>
            </a:r>
            <a:r>
              <a:rPr lang="en-US" sz="2400" baseline="30000" dirty="0"/>
              <a:t>1</a:t>
            </a:r>
            <a:r>
              <a:rPr lang="en-US" sz="2400" dirty="0" smtClean="0"/>
              <a:t>, </a:t>
            </a:r>
            <a:r>
              <a:rPr lang="en-US" sz="2400" dirty="0" err="1" smtClean="0"/>
              <a:t>Bei</a:t>
            </a:r>
            <a:r>
              <a:rPr lang="en-US" sz="2400" dirty="0" smtClean="0"/>
              <a:t> Yu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, Ross Baldick</a:t>
            </a:r>
            <a:r>
              <a:rPr lang="en-US" sz="2400" baseline="30000" dirty="0" smtClean="0"/>
              <a:t>1</a:t>
            </a:r>
            <a:r>
              <a:rPr lang="en-US" sz="2400" dirty="0" smtClean="0"/>
              <a:t>, </a:t>
            </a:r>
            <a:r>
              <a:rPr lang="en-US" sz="2400" dirty="0"/>
              <a:t>David Z. </a:t>
            </a:r>
            <a:r>
              <a:rPr lang="en-US" sz="2400" dirty="0" smtClean="0"/>
              <a:t>Pan</a:t>
            </a:r>
            <a:r>
              <a:rPr lang="en-US" sz="2400" baseline="30000" dirty="0" smtClean="0"/>
              <a:t>1</a:t>
            </a:r>
            <a:endParaRPr lang="en-US" sz="2400" baseline="30000" dirty="0"/>
          </a:p>
          <a:p>
            <a:pPr marL="0" indent="0" algn="ctr">
              <a:lnSpc>
                <a:spcPct val="100000"/>
              </a:lnSpc>
              <a:spcBef>
                <a:spcPts val="488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2400" baseline="30000" dirty="0" smtClean="0"/>
              <a:t>1</a:t>
            </a:r>
            <a:r>
              <a:rPr lang="en-US" sz="2400" dirty="0" smtClean="0"/>
              <a:t>ECE Department, University </a:t>
            </a:r>
            <a:r>
              <a:rPr lang="en-US" sz="2400" dirty="0"/>
              <a:t>of Texas at </a:t>
            </a:r>
            <a:r>
              <a:rPr lang="en-US" sz="2400" dirty="0" smtClean="0"/>
              <a:t>Austin</a:t>
            </a:r>
          </a:p>
          <a:p>
            <a:pPr marL="0" indent="0" algn="ctr">
              <a:lnSpc>
                <a:spcPct val="100000"/>
              </a:lnSpc>
              <a:spcBef>
                <a:spcPts val="488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2400" baseline="30000" dirty="0" smtClean="0"/>
              <a:t>2</a:t>
            </a:r>
            <a:r>
              <a:rPr lang="en-US" sz="2400" dirty="0" smtClean="0"/>
              <a:t>CSE Department, Chinese University of Hong Kong</a:t>
            </a:r>
            <a:endParaRPr lang="en-US" sz="2400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1905000"/>
            <a:ext cx="7239000" cy="1470025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3600" b="1" dirty="0" smtClean="0">
                <a:solidFill>
                  <a:srgbClr val="333399"/>
                </a:solidFill>
                <a:latin typeface="Arial Black" charset="0"/>
              </a:rPr>
              <a:t>Triple/Quadruple Patterning Layout Decomposition via Novel Linear Programming and Iterative Rounding</a:t>
            </a:r>
            <a:endParaRPr lang="en-US" sz="3600" b="1" dirty="0">
              <a:solidFill>
                <a:srgbClr val="333399"/>
              </a:solidFill>
              <a:latin typeface="Arial Black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04754" y="6315693"/>
            <a:ext cx="5570756" cy="378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This work is supported in part by NSF and SRC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333399"/>
                </a:solidFill>
                <a:latin typeface="Arial Black" charset="0"/>
              </a:rPr>
              <a:t>ILP Formulation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325" y="1031875"/>
            <a:ext cx="9232900" cy="1309543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dirty="0" smtClean="0"/>
              <a:t>The goal is to meet all the constraints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FAB4279-0E4D-FE49-BB86-122ABE5917F4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816" y="2340864"/>
            <a:ext cx="8140700" cy="39624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 bwMode="auto">
          <a:xfrm>
            <a:off x="1440874" y="3255816"/>
            <a:ext cx="3920836" cy="1717964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WenQuanYi Zen Hei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1440869" y="2770902"/>
            <a:ext cx="3920836" cy="429498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WenQuanYi Zen Hei" charset="0"/>
            </a:endParaRPr>
          </a:p>
        </p:txBody>
      </p:sp>
      <p:sp>
        <p:nvSpPr>
          <p:cNvPr id="9" name="Oval Callout 8"/>
          <p:cNvSpPr/>
          <p:nvPr/>
        </p:nvSpPr>
        <p:spPr bwMode="auto">
          <a:xfrm>
            <a:off x="5389418" y="2286000"/>
            <a:ext cx="2175163" cy="595746"/>
          </a:xfrm>
          <a:prstGeom prst="wedgeEllipseCallout">
            <a:avLst>
              <a:gd name="adj1" fmla="val -48222"/>
              <a:gd name="adj2" fmla="val 43895"/>
            </a:avLst>
          </a:prstGeom>
          <a:solidFill>
            <a:srgbClr val="FC83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effectLst/>
                <a:latin typeface="Arial" charset="0"/>
                <a:ea typeface="ＭＳ Ｐゴシック" charset="0"/>
                <a:cs typeface="WenQuanYi Zen Hei" charset="0"/>
              </a:rPr>
              <a:t>Only for TPL</a:t>
            </a: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WenQuanYi Zen Hei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1450396" y="5022706"/>
            <a:ext cx="3920836" cy="892319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WenQuanYi Zen 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67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333399"/>
                </a:solidFill>
                <a:latin typeface="Arial Black" charset="0"/>
              </a:rPr>
              <a:t>LP Relaxation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325" y="1031875"/>
            <a:ext cx="9232900" cy="1309543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dirty="0" smtClean="0"/>
              <a:t>Relax integer to continuous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FAB4279-0E4D-FE49-BB86-122ABE5917F4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816" y="2338962"/>
            <a:ext cx="8140700" cy="39624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 bwMode="auto">
          <a:xfrm flipV="1">
            <a:off x="1149927" y="6151415"/>
            <a:ext cx="8091055" cy="1"/>
          </a:xfrm>
          <a:prstGeom prst="line">
            <a:avLst/>
          </a:prstGeom>
          <a:solidFill>
            <a:srgbClr val="00B8FF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5852" y="6460112"/>
            <a:ext cx="33655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53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333399"/>
                </a:solidFill>
                <a:latin typeface="Arial Black" charset="0"/>
              </a:rPr>
              <a:t>LPIR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354" y="1046865"/>
            <a:ext cx="9407213" cy="2782888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dirty="0" smtClean="0"/>
              <a:t>Linear programming and iterative rounding (LPIR)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Non-integer solutions</a:t>
            </a:r>
            <a:endParaRPr lang="en-US" dirty="0"/>
          </a:p>
          <a:p>
            <a:pPr marL="857250" lvl="1" indent="-457200">
              <a:buFont typeface="Arial" charset="0"/>
              <a:buChar char="•"/>
            </a:pPr>
            <a:r>
              <a:rPr lang="en-US" sz="2400" dirty="0" smtClean="0"/>
              <a:t>Fewer non-integers mean closer to optimal solutions of ILP</a:t>
            </a:r>
          </a:p>
          <a:p>
            <a:pPr marL="857250" lvl="1" indent="-457200">
              <a:buFont typeface="Arial" charset="0"/>
              <a:buChar char="•"/>
            </a:pPr>
            <a:r>
              <a:rPr lang="en-US" sz="2400" dirty="0" smtClean="0"/>
              <a:t>Prune non-integer solutions in the feasible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FAB4279-0E4D-FE49-BB86-122ABE5917F4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720" y="3783300"/>
            <a:ext cx="3737610" cy="3291840"/>
          </a:xfrm>
          <a:prstGeom prst="rect">
            <a:avLst/>
          </a:prstGeom>
        </p:spPr>
      </p:pic>
      <p:sp>
        <p:nvSpPr>
          <p:cNvPr id="9" name="Sequential Access Storage 8"/>
          <p:cNvSpPr/>
          <p:nvPr/>
        </p:nvSpPr>
        <p:spPr bwMode="auto">
          <a:xfrm>
            <a:off x="942974" y="4471987"/>
            <a:ext cx="2786064" cy="1243013"/>
          </a:xfrm>
          <a:prstGeom prst="flowChartMagneticTap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Reduce </a:t>
            </a:r>
            <a:endParaRPr lang="en-US" sz="2400" dirty="0" smtClean="0">
              <a:solidFill>
                <a:schemeClr val="bg1"/>
              </a:solidFill>
            </a:endParaRP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non-integers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208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333399"/>
                </a:solidFill>
                <a:latin typeface="Arial Black" charset="0"/>
              </a:rPr>
              <a:t>Simple Observation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1325" y="1031876"/>
                <a:ext cx="9232900" cy="769216"/>
              </a:xfrm>
            </p:spPr>
            <p:txBody>
              <a:bodyPr/>
              <a:lstStyle/>
              <a:p>
                <a:pPr marL="457200" indent="-457200">
                  <a:buFont typeface="Arial" charset="0"/>
                  <a:buChar char="•"/>
                </a:pPr>
                <a:r>
                  <a:rPr lang="en-US" smtClean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1325" y="1031876"/>
                <a:ext cx="9232900" cy="769216"/>
              </a:xfrm>
              <a:blipFill rotWithShape="0">
                <a:blip r:embed="rId3"/>
                <a:stretch>
                  <a:fillRect l="-1452" t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FAB4279-0E4D-FE49-BB86-122ABE5917F4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2981" y="1467279"/>
            <a:ext cx="3162300" cy="1244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9101" y="3087686"/>
            <a:ext cx="7747000" cy="2603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8529" y="6204378"/>
            <a:ext cx="1727200" cy="30480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 bwMode="auto">
          <a:xfrm>
            <a:off x="1122218" y="6123705"/>
            <a:ext cx="554182" cy="498764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WenQuanYi Zen Hei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858976" y="3089558"/>
            <a:ext cx="3920836" cy="1717964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WenQuanYi Zen Hei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43100" y="6715125"/>
            <a:ext cx="3966342" cy="378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The </a:t>
            </a:r>
            <a:r>
              <a:rPr lang="en-US" sz="2000" smtClean="0"/>
              <a:t>second bits </a:t>
            </a:r>
            <a:r>
              <a:rPr lang="en-US" sz="2000" dirty="0" smtClean="0"/>
              <a:t>must be different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29170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loud Callout 11"/>
          <p:cNvSpPr/>
          <p:nvPr/>
        </p:nvSpPr>
        <p:spPr bwMode="auto">
          <a:xfrm>
            <a:off x="7443787" y="4972054"/>
            <a:ext cx="2171699" cy="1028700"/>
          </a:xfrm>
          <a:prstGeom prst="cloudCallou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WenQuanYi Zen Hei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333399"/>
                </a:solidFill>
                <a:latin typeface="Arial Black" charset="0"/>
              </a:rPr>
              <a:t>Non-integers along Odd Cycles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1325" y="1031875"/>
                <a:ext cx="9232900" cy="1766743"/>
              </a:xfrm>
            </p:spPr>
            <p:txBody>
              <a:bodyPr/>
              <a:lstStyle/>
              <a:p>
                <a:pPr marL="457200" indent="-457200">
                  <a:buFont typeface="Arial" charset="0"/>
                  <a:buChar char="•"/>
                </a:pPr>
                <a:r>
                  <a:rPr lang="en-US" dirty="0" smtClean="0"/>
                  <a:t>Consider the constraints along an odd cycle</a:t>
                </a:r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dirty="0" smtClean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𝑘</m:t>
                        </m:r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𝑙</m:t>
                        </m:r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𝑚</m:t>
                        </m:r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1325" y="1031875"/>
                <a:ext cx="9232900" cy="1766743"/>
              </a:xfrm>
              <a:blipFill rotWithShape="0">
                <a:blip r:embed="rId3"/>
                <a:stretch>
                  <a:fillRect l="-1452" t="-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FAB4279-0E4D-FE49-BB86-122ABE5917F4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8567" y="2268678"/>
            <a:ext cx="5979160" cy="25425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2170" y="6363717"/>
            <a:ext cx="4572000" cy="30480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 bwMode="auto">
          <a:xfrm>
            <a:off x="3435933" y="6283034"/>
            <a:ext cx="554182" cy="498764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WenQuanYi Zen Hei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7426" y="5634040"/>
            <a:ext cx="1917700" cy="16256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553694" y="5033186"/>
            <a:ext cx="1978427" cy="7793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intuition</a:t>
            </a:r>
            <a:r>
              <a:rPr lang="en-US" sz="4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?</a:t>
            </a:r>
            <a:endParaRPr lang="en-US" sz="4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3407" y="2665407"/>
            <a:ext cx="2402840" cy="213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90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333399"/>
                </a:solidFill>
                <a:latin typeface="Arial Black" charset="0"/>
              </a:rPr>
              <a:t>LPIR – Add Odd Cycle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325" y="1031875"/>
            <a:ext cx="9232900" cy="1766743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dirty="0"/>
              <a:t>Additional </a:t>
            </a:r>
            <a:r>
              <a:rPr lang="en-US" dirty="0" smtClean="0"/>
              <a:t>constraints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Prune non-integer solutions from feasible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FAB4279-0E4D-FE49-BB86-122ABE5917F4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321" y="5274977"/>
            <a:ext cx="8407400" cy="11938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28725" y="6686550"/>
            <a:ext cx="6211957" cy="378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Help resolve potential non-integers in the second bits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1957" y="2535230"/>
            <a:ext cx="4484370" cy="261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24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333399"/>
                </a:solidFill>
                <a:latin typeface="Arial Black" charset="0"/>
              </a:rPr>
              <a:t>LPIR – Objective Function Biasing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1325" y="1031874"/>
                <a:ext cx="9232900" cy="2397125"/>
              </a:xfrm>
            </p:spPr>
            <p:txBody>
              <a:bodyPr/>
              <a:lstStyle/>
              <a:p>
                <a:pPr marL="457200" indent="-457200">
                  <a:buFont typeface="Arial" charset="0"/>
                  <a:buChar char="•"/>
                </a:pPr>
                <a:r>
                  <a:rPr lang="en-US" dirty="0" smtClean="0"/>
                  <a:t>Push non-integer solutions to integers by dynamically adapting the objective function</a:t>
                </a:r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=0.6</m:t>
                    </m:r>
                  </m:oMath>
                </a14:m>
                <a:r>
                  <a:rPr lang="en-US" dirty="0" smtClean="0"/>
                  <a:t>, it 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tends to be 1</a:t>
                </a:r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=0.</m:t>
                    </m:r>
                    <m:r>
                      <a:rPr lang="en-US" b="0" i="1" smtClean="0">
                        <a:latin typeface="Cambria Math" charset="0"/>
                      </a:rPr>
                      <m:t>4</m:t>
                    </m:r>
                  </m:oMath>
                </a14:m>
                <a:r>
                  <a:rPr lang="en-US" dirty="0" smtClean="0"/>
                  <a:t>, it 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tends to be 0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1325" y="1031874"/>
                <a:ext cx="9232900" cy="2397125"/>
              </a:xfrm>
              <a:blipFill rotWithShape="0">
                <a:blip r:embed="rId3"/>
                <a:stretch>
                  <a:fillRect l="-1452" t="-4580" b="-2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FAB4279-0E4D-FE49-BB86-122ABE5917F4}" type="slidenum">
              <a:rPr lang="en-US" smtClean="0"/>
              <a:pPr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-1309255" y="-2576946"/>
                <a:ext cx="2039148" cy="2576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D95C95E7-2E11-414C-926A-D429EF332267}" type="mathplaceholder">
                        <a:rPr lang="en-US" i="1" smtClean="0">
                          <a:latin typeface="Cambria Math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09255" y="-2576946"/>
                <a:ext cx="2039148" cy="257635"/>
              </a:xfrm>
              <a:prstGeom prst="rect">
                <a:avLst/>
              </a:prstGeom>
              <a:blipFill rotWithShape="0">
                <a:blip r:embed="rId4"/>
                <a:stretch>
                  <a:fillRect l="-2687" t="-158140" r="-2090" b="-190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3519055" y="6386945"/>
            <a:ext cx="2946640" cy="378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Cannot handle (0.5, 0.5)</a:t>
            </a: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5112" y="4364037"/>
            <a:ext cx="43561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49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333399"/>
                </a:solidFill>
                <a:latin typeface="Arial Black" charset="0"/>
              </a:rPr>
              <a:t>LPIR – Binding Constraints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1325" y="1031875"/>
                <a:ext cx="9232900" cy="2417907"/>
              </a:xfrm>
            </p:spPr>
            <p:txBody>
              <a:bodyPr/>
              <a:lstStyle/>
              <a:p>
                <a:pPr marL="457200" indent="-457200">
                  <a:buFont typeface="Arial" charset="0"/>
                  <a:buChar char="•"/>
                </a:pPr>
                <a:r>
                  <a:rPr lang="en-US" dirty="0" smtClean="0"/>
                  <a:t>Try to handle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=(0.5, 0.5)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1325" y="1031875"/>
                <a:ext cx="9232900" cy="2417907"/>
              </a:xfrm>
              <a:blipFill rotWithShape="0">
                <a:blip r:embed="rId2"/>
                <a:stretch>
                  <a:fillRect l="-1452" t="-45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FAB4279-0E4D-FE49-BB86-122ABE5917F4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298" y="1642773"/>
            <a:ext cx="4838700" cy="2514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1229" y="1435533"/>
            <a:ext cx="1520190" cy="17691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587" y="4217405"/>
            <a:ext cx="2644140" cy="23012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8023" y="4217405"/>
            <a:ext cx="2644140" cy="23012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3100" y="4217405"/>
            <a:ext cx="3368040" cy="17983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03563" y="6594758"/>
                <a:ext cx="2401876" cy="3785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Try pushing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𝑖</m:t>
                        </m:r>
                        <m:r>
                          <a:rPr lang="en-US" sz="2000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 to 0</a:t>
                </a:r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563" y="6594758"/>
                <a:ext cx="2401876" cy="378565"/>
              </a:xfrm>
              <a:prstGeom prst="rect">
                <a:avLst/>
              </a:prstGeom>
              <a:blipFill rotWithShape="0">
                <a:blip r:embed="rId8"/>
                <a:stretch>
                  <a:fillRect l="-2792" t="-14516" r="-1523" b="-29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768430" y="6594758"/>
                <a:ext cx="2401876" cy="3785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Try pushing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 smtClean="0"/>
                  <a:t> to 1</a:t>
                </a:r>
                <a:endParaRPr lang="en-US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430" y="6594758"/>
                <a:ext cx="2401876" cy="378565"/>
              </a:xfrm>
              <a:prstGeom prst="rect">
                <a:avLst/>
              </a:prstGeom>
              <a:blipFill rotWithShape="0">
                <a:blip r:embed="rId9"/>
                <a:stretch>
                  <a:fillRect l="-2538" t="-14516" r="-1777" b="-29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816435" y="6594758"/>
                <a:ext cx="2857192" cy="3785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Check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charset="0"/>
                      </a:rPr>
                      <m:t>=(0, </m:t>
                    </m:r>
                    <m:r>
                      <a:rPr lang="en-US" sz="2000" b="0" i="1" smtClean="0">
                        <a:latin typeface="Cambria Math" charset="0"/>
                      </a:rPr>
                      <m:t>1</m:t>
                    </m:r>
                    <m:r>
                      <a:rPr lang="en-US" sz="2000" i="1">
                        <a:latin typeface="Cambria Math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435" y="6594758"/>
                <a:ext cx="2857192" cy="378565"/>
              </a:xfrm>
              <a:prstGeom prst="rect">
                <a:avLst/>
              </a:prstGeom>
              <a:blipFill rotWithShape="0">
                <a:blip r:embed="rId10"/>
                <a:stretch>
                  <a:fillRect l="-2132" t="-14516" b="-29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3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333399"/>
                </a:solidFill>
                <a:latin typeface="Arial Black" charset="0"/>
              </a:rPr>
              <a:t>Graph Simplification – Iterative Vertex Removal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dirty="0" smtClean="0"/>
              <a:t>Iterative vertex </a:t>
            </a:r>
            <a:r>
              <a:rPr lang="en-US" dirty="0"/>
              <a:t>r</a:t>
            </a:r>
            <a:r>
              <a:rPr lang="en-US" dirty="0" smtClean="0"/>
              <a:t>emoval 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Density aware recovery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FAB4279-0E4D-FE49-BB86-122ABE5917F4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836" y="2341856"/>
            <a:ext cx="5850890" cy="22561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746" y="4835680"/>
            <a:ext cx="6951980" cy="225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57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333399"/>
                </a:solidFill>
                <a:latin typeface="Arial Black" charset="0"/>
              </a:rPr>
              <a:t>Graph Simplification: Bi-connected Component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325" y="1031875"/>
            <a:ext cx="9232900" cy="1240270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dirty="0" smtClean="0"/>
              <a:t>Color recovery</a:t>
            </a:r>
          </a:p>
          <a:p>
            <a:pPr marL="857250" lvl="1" indent="-457200">
              <a:buFont typeface="Arial" charset="0"/>
              <a:buChar char="•"/>
            </a:pPr>
            <a:r>
              <a:rPr lang="en-US" dirty="0" smtClean="0"/>
              <a:t>Color rotation on each component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FAB4279-0E4D-FE49-BB86-122ABE5917F4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17" y="2328001"/>
            <a:ext cx="2366010" cy="23888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235" y="2098819"/>
            <a:ext cx="3200400" cy="3200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1254" y="4697128"/>
            <a:ext cx="2366010" cy="238887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 bwMode="auto">
          <a:xfrm>
            <a:off x="4322619" y="2881745"/>
            <a:ext cx="637309" cy="595745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WenQuanYi Zen Hei" charset="0"/>
            </a:endParaRPr>
          </a:p>
        </p:txBody>
      </p:sp>
      <p:sp>
        <p:nvSpPr>
          <p:cNvPr id="11" name="Right Arrow 10"/>
          <p:cNvSpPr/>
          <p:nvPr/>
        </p:nvSpPr>
        <p:spPr bwMode="auto">
          <a:xfrm rot="9362219">
            <a:off x="4987637" y="4627414"/>
            <a:ext cx="637309" cy="595745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WenQuanYi Zen Hei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91890" y="5985163"/>
            <a:ext cx="2906565" cy="378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Color rotation </a:t>
            </a:r>
            <a:r>
              <a:rPr lang="en-US" sz="2000" smtClean="0"/>
              <a:t>is needed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536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476250" y="111125"/>
            <a:ext cx="9118600" cy="788988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>
                <a:solidFill>
                  <a:srgbClr val="333399"/>
                </a:solidFill>
                <a:latin typeface="Arial Black" charset="0"/>
              </a:rPr>
              <a:t>Outline</a:t>
            </a: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441325" y="1357313"/>
            <a:ext cx="8131175" cy="555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395288" indent="-2730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Zen Hei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Zen Hei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Zen Hei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Zen Hei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Zen Hei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Zen Hei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Zen Hei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Zen Hei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Zen Hei" charset="0"/>
              </a:defRPr>
            </a:lvl9pPr>
          </a:lstStyle>
          <a:p>
            <a:pPr marL="579438" indent="-457200" hangingPunct="1">
              <a:lnSpc>
                <a:spcPct val="100000"/>
              </a:lnSpc>
              <a:spcBef>
                <a:spcPts val="563"/>
              </a:spcBef>
              <a:buClr>
                <a:schemeClr val="tx1"/>
              </a:buClr>
              <a:buSzPct val="70000"/>
              <a:buFont typeface="Arial" charset="0"/>
              <a:buChar char="•"/>
            </a:pPr>
            <a:r>
              <a:rPr lang="en-US" sz="2800" dirty="0" smtClean="0">
                <a:cs typeface="ＭＳ Ｐゴシック" charset="0"/>
              </a:rPr>
              <a:t>Introduction</a:t>
            </a:r>
          </a:p>
          <a:p>
            <a:pPr marL="579438" indent="-457200" hangingPunct="1">
              <a:lnSpc>
                <a:spcPct val="100000"/>
              </a:lnSpc>
              <a:spcBef>
                <a:spcPts val="563"/>
              </a:spcBef>
              <a:buClr>
                <a:schemeClr val="tx1"/>
              </a:buClr>
              <a:buSzPct val="70000"/>
              <a:buFont typeface="Arial" charset="0"/>
              <a:buChar char="•"/>
            </a:pPr>
            <a:r>
              <a:rPr lang="en-US" sz="2800" dirty="0" smtClean="0">
                <a:cs typeface="ＭＳ Ｐゴシック" charset="0"/>
              </a:rPr>
              <a:t>A New Framework for Layout Decomposition</a:t>
            </a:r>
          </a:p>
          <a:p>
            <a:pPr marL="927100" lvl="1" indent="-457200" hangingPunct="1">
              <a:lnSpc>
                <a:spcPct val="100000"/>
              </a:lnSpc>
              <a:spcBef>
                <a:spcPts val="563"/>
              </a:spcBef>
              <a:buClr>
                <a:schemeClr val="tx1"/>
              </a:buClr>
              <a:buSzPct val="70000"/>
              <a:buFont typeface="Arial" charset="0"/>
              <a:buChar char="•"/>
            </a:pPr>
            <a:r>
              <a:rPr lang="en-US" sz="2200" dirty="0" smtClean="0">
                <a:cs typeface="ＭＳ Ｐゴシック" charset="0"/>
              </a:rPr>
              <a:t>ILP </a:t>
            </a:r>
            <a:r>
              <a:rPr lang="en-US" sz="2200" dirty="0" smtClean="0">
                <a:cs typeface="ＭＳ Ｐゴシック" charset="0"/>
                <a:sym typeface="Wingdings"/>
              </a:rPr>
              <a:t> </a:t>
            </a:r>
            <a:r>
              <a:rPr lang="en-US" sz="2200" dirty="0" smtClean="0">
                <a:cs typeface="ＭＳ Ｐゴシック" charset="0"/>
              </a:rPr>
              <a:t>LP relaxation with </a:t>
            </a:r>
            <a:r>
              <a:rPr lang="en-US" sz="2200" dirty="0">
                <a:cs typeface="ＭＳ Ｐゴシック" charset="0"/>
              </a:rPr>
              <a:t>i</a:t>
            </a:r>
            <a:r>
              <a:rPr lang="en-US" sz="2200" dirty="0" smtClean="0">
                <a:cs typeface="ＭＳ Ｐゴシック" charset="0"/>
              </a:rPr>
              <a:t>terative rounding</a:t>
            </a:r>
            <a:endParaRPr lang="en-US" sz="2200" dirty="0">
              <a:cs typeface="ＭＳ Ｐゴシック" charset="0"/>
            </a:endParaRPr>
          </a:p>
          <a:p>
            <a:pPr marL="579438" indent="-457200" hangingPunct="1">
              <a:lnSpc>
                <a:spcPct val="100000"/>
              </a:lnSpc>
              <a:spcBef>
                <a:spcPts val="563"/>
              </a:spcBef>
              <a:buClr>
                <a:schemeClr val="tx1"/>
              </a:buClr>
              <a:buSzPct val="70000"/>
              <a:buFont typeface="Arial" charset="0"/>
              <a:buChar char="•"/>
            </a:pPr>
            <a:r>
              <a:rPr lang="en-US" sz="2800" dirty="0">
                <a:cs typeface="ＭＳ Ｐゴシック" charset="0"/>
              </a:rPr>
              <a:t>Experimental Results</a:t>
            </a:r>
          </a:p>
          <a:p>
            <a:pPr marL="579438" indent="-457200" hangingPunct="1">
              <a:lnSpc>
                <a:spcPct val="100000"/>
              </a:lnSpc>
              <a:spcBef>
                <a:spcPts val="563"/>
              </a:spcBef>
              <a:buClr>
                <a:schemeClr val="tx1"/>
              </a:buClr>
              <a:buSzPct val="70000"/>
              <a:buFont typeface="Arial" charset="0"/>
              <a:buChar char="•"/>
            </a:pPr>
            <a:r>
              <a:rPr lang="en-US" sz="2800" dirty="0">
                <a:cs typeface="ＭＳ Ｐゴシック" charset="0"/>
              </a:rPr>
              <a:t>Conclusion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-11798300" y="-11798300"/>
            <a:ext cx="11799888" cy="1179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Zen Hei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Zen Hei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Zen Hei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Zen Hei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Zen Hei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Zen Hei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Zen Hei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Zen Hei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Zen Hei" charset="0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US">
                <a:cs typeface="DejaVu Sans" charset="0"/>
              </a:rPr>
              <a:t>8/31/15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-11798300" y="-11798300"/>
            <a:ext cx="11799888" cy="1179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Zen Hei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Zen Hei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Zen Hei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Zen Hei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Zen Hei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Zen Hei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Zen Hei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Zen Hei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Zen Hei" charset="0"/>
              </a:defRPr>
            </a:lvl9pPr>
          </a:lstStyle>
          <a:p>
            <a:pPr hangingPunct="1">
              <a:lnSpc>
                <a:spcPct val="100000"/>
              </a:lnSpc>
            </a:pPr>
            <a:fld id="{B3B0F4AA-A680-9A48-A4F7-12ECD3931A02}" type="slidenum">
              <a:rPr lang="en-US">
                <a:cs typeface="DejaVu Sans" charset="0"/>
              </a:rPr>
              <a:pPr hangingPunct="1">
                <a:lnSpc>
                  <a:spcPct val="100000"/>
                </a:lnSpc>
              </a:pPr>
              <a:t>2</a:t>
            </a:fld>
            <a:endParaRPr lang="en-US">
              <a:cs typeface="DejaVu San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FAB4279-0E4D-FE49-BB86-122ABE5917F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929" y="1403356"/>
            <a:ext cx="3238500" cy="5524500"/>
          </a:xfrm>
          <a:prstGeom prst="rect">
            <a:avLst/>
          </a:prstGeom>
        </p:spPr>
      </p:pic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476250" y="112713"/>
            <a:ext cx="9118600" cy="788987"/>
          </a:xfrm>
          <a:ln/>
        </p:spPr>
        <p:txBody>
          <a:bodyPr lIns="0" tIns="0" rIns="0" bIns="0"/>
          <a:lstStyle/>
          <a:p>
            <a:pPr>
              <a:lnSpc>
                <a:spcPct val="11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dirty="0">
                <a:solidFill>
                  <a:srgbClr val="333399"/>
                </a:solidFill>
                <a:latin typeface="Arial Black" charset="0"/>
              </a:rPr>
              <a:t>Overall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FAB4279-0E4D-FE49-BB86-122ABE5917F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Oval 6"/>
          <p:cNvSpPr/>
          <p:nvPr/>
        </p:nvSpPr>
        <p:spPr bwMode="auto">
          <a:xfrm>
            <a:off x="1214438" y="4343393"/>
            <a:ext cx="3357562" cy="757237"/>
          </a:xfrm>
          <a:prstGeom prst="ellipse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WenQuanYi Zen Hei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4729162" y="4457700"/>
            <a:ext cx="500063" cy="542925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WenQuanYi Zen Hei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9575" y="979487"/>
            <a:ext cx="3073400" cy="64008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>
                <a:solidFill>
                  <a:srgbClr val="333399"/>
                </a:solidFill>
                <a:latin typeface="Arial Black" charset="0"/>
              </a:rPr>
              <a:t>Experimental Environment </a:t>
            </a:r>
            <a:r>
              <a:rPr lang="en-US" sz="3200" dirty="0" smtClean="0">
                <a:solidFill>
                  <a:srgbClr val="333399"/>
                </a:solidFill>
                <a:latin typeface="Arial Black" charset="0"/>
              </a:rPr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dirty="0" smtClean="0"/>
              <a:t>Implemented in C++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8-Core 3.4GHz Linux server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32GB RAM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ISCAS benchmark from [Yu+, TCAD’15]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LP solver </a:t>
            </a:r>
            <a:r>
              <a:rPr lang="en-US" dirty="0" err="1" smtClean="0"/>
              <a:t>Gurobi</a:t>
            </a:r>
            <a:r>
              <a:rPr lang="en-US" dirty="0" smtClean="0"/>
              <a:t> was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FAB4279-0E4D-FE49-BB86-122ABE5917F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9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333399"/>
                </a:solidFill>
                <a:latin typeface="Arial Black" charset="0"/>
              </a:rPr>
              <a:t>Experimental </a:t>
            </a:r>
            <a:r>
              <a:rPr lang="en-US" sz="3200" dirty="0" smtClean="0">
                <a:solidFill>
                  <a:srgbClr val="333399"/>
                </a:solidFill>
                <a:latin typeface="Arial Black" charset="0"/>
              </a:rPr>
              <a:t>Results on TPL</a:t>
            </a:r>
            <a:endParaRPr lang="en-US" sz="32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6CB65E69-76BC-1F4F-B582-4D46E162D3B7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02292" y="1181561"/>
            <a:ext cx="9644948" cy="3964741"/>
            <a:chOff x="202292" y="1181561"/>
            <a:chExt cx="9644948" cy="396474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5154" y="1914345"/>
              <a:ext cx="4752086" cy="3227607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292" y="1909994"/>
              <a:ext cx="4812665" cy="3236308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938022" y="1181561"/>
              <a:ext cx="1657954" cy="378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TPL conflict#</a:t>
              </a:r>
              <a:endParaRPr lang="en-US" sz="2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921039" y="1181561"/>
              <a:ext cx="1571392" cy="378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TPL runtime</a:t>
              </a:r>
              <a:endParaRPr lang="en-US" sz="2000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38318" y="5500255"/>
            <a:ext cx="7719832" cy="123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Baseline 1: ILP [Yu+, TCAD’15]</a:t>
            </a:r>
          </a:p>
          <a:p>
            <a:r>
              <a:rPr lang="en-US" sz="2000" dirty="0" smtClean="0"/>
              <a:t>Baseline 2: SDP [Yu+, TCAD’15]</a:t>
            </a:r>
          </a:p>
          <a:p>
            <a:r>
              <a:rPr lang="en-US" sz="2000" dirty="0" smtClean="0"/>
              <a:t>LPIR achieves almost the same conflict numbers as ILP and SDP, but 26x faster than ILP and 1.8x faster than SDP</a:t>
            </a:r>
          </a:p>
        </p:txBody>
      </p:sp>
    </p:spTree>
    <p:extLst>
      <p:ext uri="{BB962C8B-B14F-4D97-AF65-F5344CB8AC3E}">
        <p14:creationId xmlns:p14="http://schemas.microsoft.com/office/powerpoint/2010/main" val="182861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333399"/>
                </a:solidFill>
                <a:latin typeface="Arial Black" charset="0"/>
              </a:rPr>
              <a:t>Experimental Results on </a:t>
            </a:r>
            <a:r>
              <a:rPr lang="en-US" sz="3200" dirty="0" smtClean="0">
                <a:solidFill>
                  <a:srgbClr val="333399"/>
                </a:solidFill>
                <a:latin typeface="Arial Black" charset="0"/>
              </a:rPr>
              <a:t>QPL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6CB65E69-76BC-1F4F-B582-4D46E162D3B7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09023" y="1179576"/>
            <a:ext cx="9638217" cy="3960391"/>
            <a:chOff x="209023" y="1195417"/>
            <a:chExt cx="9638217" cy="396039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5154" y="1928201"/>
              <a:ext cx="4752086" cy="3227607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023" y="1932371"/>
              <a:ext cx="4799203" cy="3219267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021149" y="1195417"/>
              <a:ext cx="1699632" cy="378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QPL conflict#</a:t>
              </a:r>
              <a:endParaRPr lang="en-US" sz="2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921039" y="1195417"/>
              <a:ext cx="1613070" cy="378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QPL runtime</a:t>
              </a:r>
              <a:endParaRPr lang="en-US" sz="20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38319" y="5500255"/>
            <a:ext cx="8405631" cy="123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Baseline 1: ILP [Yu+, DAC’14]</a:t>
            </a:r>
          </a:p>
          <a:p>
            <a:r>
              <a:rPr lang="en-US" sz="2000" dirty="0"/>
              <a:t>Baseline </a:t>
            </a:r>
            <a:r>
              <a:rPr lang="en-US" sz="2000" dirty="0" smtClean="0"/>
              <a:t>2: SDP </a:t>
            </a:r>
            <a:r>
              <a:rPr lang="en-US" sz="2000" dirty="0"/>
              <a:t>[Yu+, DAC’14</a:t>
            </a:r>
            <a:r>
              <a:rPr lang="en-US" sz="2000" dirty="0" smtClean="0"/>
              <a:t>]</a:t>
            </a:r>
          </a:p>
          <a:p>
            <a:r>
              <a:rPr lang="en-US" sz="2000" dirty="0" smtClean="0"/>
              <a:t>LPIR achieves less than 2% degradation in conflict numbers than SDP, but 600x faster than ILP and 2.6x faster than SDP</a:t>
            </a:r>
            <a:endParaRPr lang="en-US" sz="2000" dirty="0"/>
          </a:p>
        </p:txBody>
      </p:sp>
      <p:sp>
        <p:nvSpPr>
          <p:cNvPr id="10" name="Oval 9"/>
          <p:cNvSpPr/>
          <p:nvPr/>
        </p:nvSpPr>
        <p:spPr bwMode="auto">
          <a:xfrm>
            <a:off x="3886200" y="2014538"/>
            <a:ext cx="1042988" cy="3100387"/>
          </a:xfrm>
          <a:prstGeom prst="ellipse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WenQuanYi Zen Hei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71976" y="5114925"/>
            <a:ext cx="2001510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ILP failed </a:t>
            </a:r>
            <a:r>
              <a:rPr lang="en-US" dirty="0" smtClean="0"/>
              <a:t>to finish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634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333399"/>
                </a:solidFill>
                <a:latin typeface="Arial Black" charset="0"/>
              </a:rPr>
              <a:t>Conclusion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41325" y="1154243"/>
            <a:ext cx="9197350" cy="5759320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sz="2800" dirty="0"/>
              <a:t>T</a:t>
            </a:r>
            <a:r>
              <a:rPr lang="en-US" sz="2800" dirty="0" smtClean="0"/>
              <a:t>his paper proposes a new </a:t>
            </a:r>
            <a:r>
              <a:rPr lang="en-US" sz="2800" dirty="0"/>
              <a:t>layout decomposition framework for </a:t>
            </a:r>
            <a:r>
              <a:rPr lang="en-US" sz="2800" dirty="0" smtClean="0"/>
              <a:t>TPL/QPL</a:t>
            </a:r>
          </a:p>
          <a:p>
            <a:pPr marL="857250" lvl="1" indent="-457200">
              <a:buFont typeface="Arial" charset="0"/>
              <a:buChar char="•"/>
            </a:pPr>
            <a:r>
              <a:rPr lang="en-US" sz="2400" dirty="0"/>
              <a:t>N</a:t>
            </a:r>
            <a:r>
              <a:rPr lang="en-US" sz="2400" dirty="0" smtClean="0"/>
              <a:t>ovel </a:t>
            </a:r>
            <a:r>
              <a:rPr lang="en-US" sz="2400" dirty="0"/>
              <a:t>linear programming (LP) based algorithm with iterative </a:t>
            </a:r>
            <a:r>
              <a:rPr lang="en-US" sz="2400" dirty="0" smtClean="0"/>
              <a:t>rounding</a:t>
            </a:r>
            <a:endParaRPr lang="en-US" sz="2400" dirty="0"/>
          </a:p>
          <a:p>
            <a:pPr marL="857250" lvl="1" indent="-457200">
              <a:buFont typeface="Arial" charset="0"/>
              <a:buChar char="•"/>
            </a:pPr>
            <a:r>
              <a:rPr lang="en-US" sz="2400" dirty="0"/>
              <a:t>O</a:t>
            </a:r>
            <a:r>
              <a:rPr lang="en-US" sz="2400" dirty="0" smtClean="0"/>
              <a:t>dd-cycle </a:t>
            </a:r>
            <a:r>
              <a:rPr lang="en-US" sz="2400" dirty="0"/>
              <a:t>based </a:t>
            </a:r>
            <a:r>
              <a:rPr lang="en-US" sz="2400" dirty="0" smtClean="0"/>
              <a:t>pruning technique </a:t>
            </a:r>
            <a:r>
              <a:rPr lang="en-US" sz="2400" dirty="0"/>
              <a:t>to enhance LP </a:t>
            </a:r>
            <a:r>
              <a:rPr lang="en-US" sz="2400" dirty="0" smtClean="0"/>
              <a:t>quality </a:t>
            </a:r>
            <a:endParaRPr lang="en-US" sz="2400" dirty="0"/>
          </a:p>
          <a:p>
            <a:pPr marL="857250" lvl="1" indent="-457200">
              <a:buFont typeface="Arial" charset="0"/>
              <a:buChar char="•"/>
            </a:pPr>
            <a:r>
              <a:rPr lang="en-US" sz="2400" dirty="0" smtClean="0"/>
              <a:t>Very good results cf. previous state-of-the-art decomposer</a:t>
            </a:r>
            <a:endParaRPr lang="en-US" sz="2400" dirty="0"/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Future work</a:t>
            </a:r>
          </a:p>
          <a:p>
            <a:pPr marL="857250" lvl="1" indent="-457200">
              <a:buFont typeface="Arial" charset="0"/>
              <a:buChar char="•"/>
            </a:pPr>
            <a:r>
              <a:rPr lang="en-US" sz="2400" dirty="0" smtClean="0"/>
              <a:t>Lithography </a:t>
            </a:r>
            <a:r>
              <a:rPr lang="en-US" sz="2400" dirty="0"/>
              <a:t>impacts (e.g., hotspots) from different decomposition solutions</a:t>
            </a:r>
          </a:p>
          <a:p>
            <a:pPr marL="857250" lvl="1" indent="-457200">
              <a:buFont typeface="Arial" charset="0"/>
              <a:buChar char="•"/>
            </a:pPr>
            <a:r>
              <a:rPr lang="en-US" sz="2400" dirty="0"/>
              <a:t>Decomposition </a:t>
            </a:r>
            <a:r>
              <a:rPr lang="en-US" sz="2400" dirty="0" smtClean="0"/>
              <a:t>friendliness from </a:t>
            </a:r>
            <a:r>
              <a:rPr lang="en-US" sz="2400" dirty="0"/>
              <a:t>early design stages like placement and routing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6CB65E69-76BC-1F4F-B582-4D46E162D3B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6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81806" y="2976562"/>
            <a:ext cx="9117013" cy="787400"/>
          </a:xfrm>
        </p:spPr>
        <p:txBody>
          <a:bodyPr/>
          <a:lstStyle/>
          <a:p>
            <a:pPr algn="ctr"/>
            <a:r>
              <a:rPr lang="en-US" sz="5400" dirty="0" smtClean="0"/>
              <a:t>Thanks!</a:t>
            </a:r>
            <a:endParaRPr lang="en-US" sz="5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FAB4279-0E4D-FE49-BB86-122ABE5917F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0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333399"/>
                </a:solidFill>
                <a:latin typeface="Arial Black" charset="0"/>
              </a:rPr>
              <a:t>Triple Patterning Lithography (TPL)</a:t>
            </a:r>
            <a:endParaRPr lang="en-US" sz="3200" dirty="0">
              <a:solidFill>
                <a:srgbClr val="333399"/>
              </a:solidFill>
              <a:latin typeface="Arial Black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1325" y="1031875"/>
            <a:ext cx="9332262" cy="2026118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dirty="0" smtClean="0"/>
              <a:t>An example of TPL conflict graph and decomposition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Layout decomposition is a fundamental problem for multiple patterning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FAB4279-0E4D-FE49-BB86-122ABE5917F4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968" y="3680647"/>
            <a:ext cx="7912100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82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lIns="0" tIns="0" rIns="0" bIns="0"/>
          <a:lstStyle/>
          <a:p>
            <a:pPr>
              <a:lnSpc>
                <a:spcPct val="11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dirty="0" smtClean="0">
                <a:solidFill>
                  <a:srgbClr val="333399"/>
                </a:solidFill>
                <a:latin typeface="Arial Black" charset="0"/>
              </a:rPr>
              <a:t>Quadruple Patterning Lithography (QPL)</a:t>
            </a:r>
            <a:endParaRPr lang="en-US" sz="3200" dirty="0">
              <a:solidFill>
                <a:srgbClr val="333399"/>
              </a:solidFill>
              <a:latin typeface="Arial Black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1325" y="1031875"/>
            <a:ext cx="9232900" cy="1274003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dirty="0"/>
              <a:t>An example of </a:t>
            </a:r>
            <a:r>
              <a:rPr lang="en-US" dirty="0" smtClean="0"/>
              <a:t>QPL layout </a:t>
            </a:r>
            <a:r>
              <a:rPr lang="en-US" dirty="0"/>
              <a:t>decomposition (coloring) and conflict graph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FAB4279-0E4D-FE49-BB86-122ABE5917F4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610" y="2881159"/>
            <a:ext cx="7912100" cy="2819400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 bwMode="auto">
          <a:xfrm>
            <a:off x="1057275" y="3479359"/>
            <a:ext cx="2557463" cy="1514475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WenQuanYi Zen He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333399"/>
                </a:solidFill>
                <a:latin typeface="Arial Black" charset="0"/>
              </a:rPr>
              <a:t>Stitch Insertion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325" y="1031875"/>
            <a:ext cx="9317038" cy="5868988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dirty="0" smtClean="0"/>
              <a:t>Stitch may be inserted to resolve conflict</a:t>
            </a:r>
          </a:p>
          <a:p>
            <a:pPr marL="457200" indent="-457200">
              <a:buFont typeface="Arial" charset="0"/>
              <a:buChar char="•"/>
            </a:pPr>
            <a:endParaRPr lang="en-US" dirty="0" smtClean="0"/>
          </a:p>
          <a:p>
            <a:pPr marL="457200" indent="-457200">
              <a:buFont typeface="Arial" charset="0"/>
              <a:buChar char="•"/>
            </a:pPr>
            <a:endParaRPr lang="en-US" dirty="0"/>
          </a:p>
          <a:p>
            <a:pPr marL="457200" indent="-457200">
              <a:buFont typeface="Arial" charset="0"/>
              <a:buChar char="•"/>
            </a:pPr>
            <a:endParaRPr lang="en-US" dirty="0" smtClean="0"/>
          </a:p>
          <a:p>
            <a:pPr marL="457200" indent="-457200">
              <a:buFont typeface="Arial" charset="0"/>
              <a:buChar char="•"/>
            </a:pPr>
            <a:endParaRPr lang="en-US" dirty="0" smtClean="0"/>
          </a:p>
          <a:p>
            <a:pPr marL="457200" indent="-457200">
              <a:buFont typeface="Arial" charset="0"/>
              <a:buChar char="•"/>
            </a:pPr>
            <a:endParaRPr lang="en-US" dirty="0" smtClean="0"/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However, strongly discouraged due to misalignment and yield loss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In this work, we do not allow stitch insertion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FAB4279-0E4D-FE49-BB86-122ABE5917F4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499" y="1790698"/>
            <a:ext cx="5544312" cy="286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31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333399"/>
                </a:solidFill>
                <a:latin typeface="Arial Black" charset="0"/>
              </a:rPr>
              <a:t>Current State of MPL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325" y="1031874"/>
            <a:ext cx="9232900" cy="5050271"/>
          </a:xfrm>
        </p:spPr>
        <p:txBody>
          <a:bodyPr/>
          <a:lstStyle/>
          <a:p>
            <a:pPr marL="857250" lvl="1" indent="-457200">
              <a:buFont typeface="Arial" charset="0"/>
              <a:buChar char="•"/>
            </a:pPr>
            <a:r>
              <a:rPr lang="en-US" b="1" dirty="0" smtClean="0"/>
              <a:t>ILP or SAT: </a:t>
            </a:r>
            <a:r>
              <a:rPr lang="en-US" dirty="0" smtClean="0"/>
              <a:t>[Cork+, SPIE’08], [Yu+, ICCAD’11], [Cork+, SPIE’13]</a:t>
            </a:r>
          </a:p>
          <a:p>
            <a:pPr marL="857250" lvl="1" indent="-457200">
              <a:buFont typeface="Arial" charset="0"/>
              <a:buChar char="•"/>
            </a:pPr>
            <a:r>
              <a:rPr lang="en-US" b="1" dirty="0" smtClean="0"/>
              <a:t>Greedy or heuristic: </a:t>
            </a:r>
            <a:r>
              <a:rPr lang="en-US" dirty="0" smtClean="0"/>
              <a:t>[</a:t>
            </a:r>
            <a:r>
              <a:rPr lang="en-US" dirty="0" err="1" smtClean="0"/>
              <a:t>Ghaida</a:t>
            </a:r>
            <a:r>
              <a:rPr lang="en-US" dirty="0" smtClean="0"/>
              <a:t>+, SPIE’11], [Fang+, DAC’12], [</a:t>
            </a:r>
            <a:r>
              <a:rPr lang="en-US" dirty="0" err="1" smtClean="0"/>
              <a:t>Kuang</a:t>
            </a:r>
            <a:r>
              <a:rPr lang="en-US" dirty="0" smtClean="0"/>
              <a:t>+, DAC’13], [Fang+, SPIE’14]</a:t>
            </a:r>
          </a:p>
          <a:p>
            <a:pPr marL="857250" lvl="1" indent="-457200">
              <a:buFont typeface="Arial" charset="0"/>
              <a:buChar char="•"/>
            </a:pPr>
            <a:r>
              <a:rPr lang="en-US" b="1" dirty="0" smtClean="0"/>
              <a:t>SDP or graph search: </a:t>
            </a:r>
            <a:r>
              <a:rPr lang="en-US" dirty="0" smtClean="0"/>
              <a:t>[Yu+, ICCAD’11], [Chen+, ISQED’13], [Yu+, ICCAD’13</a:t>
            </a:r>
            <a:r>
              <a:rPr lang="en-US" dirty="0" smtClean="0"/>
              <a:t>], [</a:t>
            </a:r>
            <a:r>
              <a:rPr lang="en-US" dirty="0" smtClean="0"/>
              <a:t>Yu+, DAC’14]</a:t>
            </a:r>
          </a:p>
          <a:p>
            <a:pPr marL="857250" lvl="1" indent="-45720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FAB4279-0E4D-FE49-BB86-122ABE5917F4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868" y="3078072"/>
            <a:ext cx="6280879" cy="4286733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 bwMode="auto">
          <a:xfrm>
            <a:off x="3961493" y="5874556"/>
            <a:ext cx="565538" cy="541236"/>
          </a:xfrm>
          <a:prstGeom prst="lef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WenQuanYi Zen Hei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38425" y="3820617"/>
            <a:ext cx="167879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[Yu+, SPIE’14]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78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333399"/>
                </a:solidFill>
                <a:latin typeface="Arial Black" charset="0"/>
              </a:rPr>
              <a:t>Major Contributions of This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325" y="1439056"/>
            <a:ext cx="9232900" cy="4643089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sz="2800" dirty="0"/>
              <a:t>A</a:t>
            </a:r>
            <a:r>
              <a:rPr lang="en-US" sz="2800" dirty="0" smtClean="0"/>
              <a:t> new layout decomposition framework for TPL/QPL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ILP </a:t>
            </a:r>
            <a:r>
              <a:rPr lang="en-US" sz="2800" dirty="0" smtClean="0">
                <a:sym typeface="Wingdings"/>
              </a:rPr>
              <a:t> </a:t>
            </a:r>
            <a:r>
              <a:rPr lang="en-US" sz="2800" dirty="0" smtClean="0"/>
              <a:t>novel linear programming (LP) based algorithm with </a:t>
            </a:r>
            <a:r>
              <a:rPr lang="en-US" sz="3200" dirty="0" smtClean="0"/>
              <a:t>i</a:t>
            </a:r>
            <a:r>
              <a:rPr lang="en-US" sz="2800" dirty="0" smtClean="0"/>
              <a:t>terative rounding scheme 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An odd-cycle based technique to enhance LP solution quality (which can be better mapped to ILP solution)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Our experiments obtain comparable quality cf. previous state-of-the-art, but are 26x to 600x faster than ILP, and 1.8x to 2.6x faster than SDP</a:t>
            </a:r>
          </a:p>
          <a:p>
            <a:pPr marL="457200" indent="-457200">
              <a:buFont typeface="Arial" charset="0"/>
              <a:buChar char="•"/>
            </a:pPr>
            <a:endParaRPr lang="en-US" dirty="0" smtClean="0"/>
          </a:p>
          <a:p>
            <a:pPr marL="457200" indent="-4572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FAB4279-0E4D-FE49-BB86-122ABE5917F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76250" y="112713"/>
            <a:ext cx="9118600" cy="788987"/>
          </a:xfrm>
          <a:ln/>
        </p:spPr>
        <p:txBody>
          <a:bodyPr lIns="0" tIns="0" rIns="0" bIns="0"/>
          <a:lstStyle/>
          <a:p>
            <a:pPr>
              <a:lnSpc>
                <a:spcPct val="11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dirty="0">
                <a:solidFill>
                  <a:srgbClr val="333399"/>
                </a:solidFill>
                <a:latin typeface="Arial Black" charset="0"/>
              </a:rPr>
              <a:t>Problem </a:t>
            </a:r>
            <a:r>
              <a:rPr lang="en-US" sz="3200" dirty="0" smtClean="0">
                <a:solidFill>
                  <a:srgbClr val="333399"/>
                </a:solidFill>
                <a:latin typeface="Arial Black" charset="0"/>
              </a:rPr>
              <a:t>Formulation</a:t>
            </a:r>
            <a:endParaRPr lang="en-US" sz="3200" dirty="0">
              <a:solidFill>
                <a:srgbClr val="333399"/>
              </a:solidFill>
              <a:latin typeface="Arial Blac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2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41325" y="1031875"/>
                <a:ext cx="9234488" cy="5883275"/>
              </a:xfrm>
              <a:ln/>
            </p:spPr>
            <p:txBody>
              <a:bodyPr lIns="0" tIns="27342" rIns="0" bIns="0"/>
              <a:lstStyle/>
              <a:p>
                <a:pPr marL="431800" indent="-323850">
                  <a:buSzPct val="45000"/>
                  <a:buFont typeface="Wingdings" charset="0"/>
                  <a:buChar char="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dirty="0" smtClean="0"/>
                  <a:t>Input</a:t>
                </a:r>
              </a:p>
              <a:p>
                <a:pPr marL="882650" lvl="1" indent="-342900">
                  <a:buSzPct val="75000"/>
                  <a:buFont typeface="Arial" charset="0"/>
                  <a:buChar char="•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sz="2400" dirty="0" smtClean="0"/>
                  <a:t>Uncolored </a:t>
                </a:r>
                <a:r>
                  <a:rPr lang="en-US" sz="2400" dirty="0"/>
                  <a:t>l</a:t>
                </a:r>
                <a:r>
                  <a:rPr lang="en-US" sz="2400" dirty="0" smtClean="0"/>
                  <a:t>ayout patterns</a:t>
                </a:r>
              </a:p>
              <a:p>
                <a:pPr marL="882650" lvl="1" indent="-342900">
                  <a:buSzPct val="75000"/>
                  <a:buFont typeface="Arial" charset="0"/>
                  <a:buChar char="•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sz="2400" dirty="0" smtClean="0"/>
                  <a:t>Minimum coloring distance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sz="2400" dirty="0" smtClean="0"/>
              </a:p>
              <a:p>
                <a:pPr marL="882650" lvl="1" indent="-342900">
                  <a:buSzPct val="75000"/>
                  <a:buFont typeface="Arial" charset="0"/>
                  <a:buChar char="•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sz="2400" dirty="0" smtClean="0"/>
                  <a:t>Number of colors available (TPL or QPL)</a:t>
                </a:r>
                <a:endParaRPr lang="en-US" sz="2400" dirty="0"/>
              </a:p>
              <a:p>
                <a:pPr marL="431800" indent="-323850">
                  <a:buSzPct val="45000"/>
                  <a:buFont typeface="Wingdings" charset="0"/>
                  <a:buChar char="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dirty="0"/>
                  <a:t>Output</a:t>
                </a:r>
              </a:p>
              <a:p>
                <a:pPr marL="882650" lvl="1" indent="-342900">
                  <a:buSzPct val="75000"/>
                  <a:buFont typeface="Arial" charset="0"/>
                  <a:buChar char="•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sz="2400" dirty="0" smtClean="0"/>
                  <a:t>Decomposed layout with color assignment for each pattern </a:t>
                </a:r>
              </a:p>
              <a:p>
                <a:pPr marL="882650" lvl="1" indent="-342900">
                  <a:buSzPct val="75000"/>
                  <a:buFont typeface="Arial" charset="0"/>
                  <a:buChar char="•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sz="2400" dirty="0" smtClean="0"/>
                  <a:t>TPL/QPL friendliness</a:t>
                </a:r>
              </a:p>
              <a:p>
                <a:pPr marL="882650" lvl="1" indent="-342900">
                  <a:buSzPct val="75000"/>
                  <a:buFont typeface="Arial" charset="0"/>
                  <a:buChar char="•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sz="2400" dirty="0" smtClean="0"/>
                  <a:t>Stitch insertion is not allowed</a:t>
                </a:r>
              </a:p>
            </p:txBody>
          </p:sp>
        </mc:Choice>
        <mc:Fallback xmlns="">
          <p:sp>
            <p:nvSpPr>
              <p:cNvPr id="1024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41325" y="1031875"/>
                <a:ext cx="9234488" cy="5883275"/>
              </a:xfrm>
              <a:blipFill rotWithShape="0">
                <a:blip r:embed="rId3"/>
                <a:stretch>
                  <a:fillRect t="-2176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FAB4279-0E4D-FE49-BB86-122ABE5917F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333399"/>
                </a:solidFill>
                <a:latin typeface="Arial Black" charset="0"/>
              </a:rPr>
              <a:t>Initial ILP </a:t>
            </a:r>
            <a:r>
              <a:rPr lang="en-US" sz="3200" dirty="0">
                <a:solidFill>
                  <a:srgbClr val="333399"/>
                </a:solidFill>
                <a:latin typeface="Arial Black" charset="0"/>
              </a:rPr>
              <a:t>Formulation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325" y="1031875"/>
            <a:ext cx="9232900" cy="949325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dirty="0" smtClean="0"/>
              <a:t>Represent color with two binary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FAB4279-0E4D-FE49-BB86-122ABE5917F4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0798" y="1702369"/>
            <a:ext cx="3162300" cy="1892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857" y="1980766"/>
            <a:ext cx="2260600" cy="2159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615" y="5347132"/>
            <a:ext cx="1701800" cy="266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4018" y="4679372"/>
            <a:ext cx="4047198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Additional constraint for TPL</a:t>
            </a:r>
            <a:endParaRPr lang="en-US" sz="24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4743450" y="3829050"/>
            <a:ext cx="5074920" cy="1143000"/>
            <a:chOff x="4743450" y="3829050"/>
            <a:chExt cx="5074920" cy="1143000"/>
          </a:xfrm>
        </p:grpSpPr>
        <p:sp>
          <p:nvSpPr>
            <p:cNvPr id="17" name="Rounded Rectangle 16"/>
            <p:cNvSpPr/>
            <p:nvPr/>
          </p:nvSpPr>
          <p:spPr bwMode="auto">
            <a:xfrm>
              <a:off x="4743450" y="3829050"/>
              <a:ext cx="5074920" cy="11430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charset="0"/>
                <a:ea typeface="ＭＳ Ｐゴシック" charset="0"/>
                <a:cs typeface="WenQuanYi Zen Hei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67366" y="4527553"/>
              <a:ext cx="3289300" cy="304800"/>
            </a:xfrm>
            <a:prstGeom prst="rect">
              <a:avLst/>
            </a:prstGeom>
          </p:spPr>
        </p:pic>
        <p:grpSp>
          <p:nvGrpSpPr>
            <p:cNvPr id="13" name="Group 12"/>
            <p:cNvGrpSpPr/>
            <p:nvPr/>
          </p:nvGrpSpPr>
          <p:grpSpPr>
            <a:xfrm>
              <a:off x="5857879" y="3871912"/>
              <a:ext cx="2857500" cy="442912"/>
              <a:chOff x="5343525" y="4171950"/>
              <a:chExt cx="2857500" cy="44291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343525" y="4214812"/>
                <a:ext cx="1941557" cy="3785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(0, 0)       (0, 0) </a:t>
                </a:r>
                <a:endParaRPr lang="en-US" sz="2000" dirty="0"/>
              </a:p>
            </p:txBody>
          </p:sp>
          <p:sp>
            <p:nvSpPr>
              <p:cNvPr id="12" name="Multiply 11"/>
              <p:cNvSpPr/>
              <p:nvPr/>
            </p:nvSpPr>
            <p:spPr bwMode="auto">
              <a:xfrm>
                <a:off x="7758112" y="4171950"/>
                <a:ext cx="442913" cy="442912"/>
              </a:xfrm>
              <a:prstGeom prst="mathMultiply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effectLst/>
                  <a:latin typeface="Arial" charset="0"/>
                  <a:ea typeface="ＭＳ Ｐゴシック" charset="0"/>
                  <a:cs typeface="WenQuanYi Zen Hei" charset="0"/>
                </a:endParaRPr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4743451" y="4967288"/>
            <a:ext cx="5072062" cy="1143000"/>
            <a:chOff x="4743451" y="5310190"/>
            <a:chExt cx="5072062" cy="1143000"/>
          </a:xfrm>
        </p:grpSpPr>
        <p:sp>
          <p:nvSpPr>
            <p:cNvPr id="18" name="Rounded Rectangle 17"/>
            <p:cNvSpPr/>
            <p:nvPr/>
          </p:nvSpPr>
          <p:spPr bwMode="auto">
            <a:xfrm>
              <a:off x="4743451" y="5310190"/>
              <a:ext cx="5072062" cy="11430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charset="0"/>
                <a:ea typeface="ＭＳ Ｐゴシック" charset="0"/>
                <a:cs typeface="WenQuanYi Zen Hei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83154" y="6015041"/>
              <a:ext cx="4800600" cy="330200"/>
            </a:xfrm>
            <a:prstGeom prst="rect">
              <a:avLst/>
            </a:prstGeom>
          </p:spPr>
        </p:pic>
        <p:grpSp>
          <p:nvGrpSpPr>
            <p:cNvPr id="14" name="Group 13"/>
            <p:cNvGrpSpPr/>
            <p:nvPr/>
          </p:nvGrpSpPr>
          <p:grpSpPr>
            <a:xfrm>
              <a:off x="5853116" y="5353059"/>
              <a:ext cx="2857500" cy="442912"/>
              <a:chOff x="5343525" y="4171950"/>
              <a:chExt cx="2857500" cy="442912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5343525" y="4214812"/>
                <a:ext cx="1941557" cy="3785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(0, 1)       (0, 1) </a:t>
                </a:r>
                <a:endParaRPr lang="en-US" sz="2000" dirty="0"/>
              </a:p>
            </p:txBody>
          </p:sp>
          <p:sp>
            <p:nvSpPr>
              <p:cNvPr id="16" name="Multiply 15"/>
              <p:cNvSpPr/>
              <p:nvPr/>
            </p:nvSpPr>
            <p:spPr bwMode="auto">
              <a:xfrm>
                <a:off x="7758112" y="4171950"/>
                <a:ext cx="442913" cy="442912"/>
              </a:xfrm>
              <a:prstGeom prst="mathMultiply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effectLst/>
                  <a:latin typeface="Arial" charset="0"/>
                  <a:ea typeface="ＭＳ Ｐゴシック" charset="0"/>
                  <a:cs typeface="WenQuanYi Zen Hei" charset="0"/>
                </a:endParaRPr>
              </a:p>
            </p:txBody>
          </p:sp>
        </p:grpSp>
      </p:grpSp>
      <p:sp>
        <p:nvSpPr>
          <p:cNvPr id="21" name="TextBox 20"/>
          <p:cNvSpPr txBox="1"/>
          <p:nvPr/>
        </p:nvSpPr>
        <p:spPr>
          <a:xfrm>
            <a:off x="6986592" y="6086473"/>
            <a:ext cx="697627" cy="664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…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371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ＭＳ Ｐゴシック" charset="0"/>
            <a:cs typeface="WenQuanYi Zen He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ＭＳ Ｐゴシック" charset="0"/>
            <a:cs typeface="WenQuanYi Zen Hei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ＭＳ Ｐゴシック" charset="0"/>
            <a:cs typeface="WenQuanYi Zen He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ＭＳ Ｐゴシック" charset="0"/>
            <a:cs typeface="WenQuanYi Zen Hei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9259</TotalTime>
  <Words>2121</Words>
  <Application>Microsoft Macintosh PowerPoint</Application>
  <PresentationFormat>Custom</PresentationFormat>
  <Paragraphs>308</Paragraphs>
  <Slides>25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Arial</vt:lpstr>
      <vt:lpstr>Arial Black</vt:lpstr>
      <vt:lpstr>Calibri</vt:lpstr>
      <vt:lpstr>Cambria Math</vt:lpstr>
      <vt:lpstr>DejaVu Sans</vt:lpstr>
      <vt:lpstr>ＭＳ Ｐゴシック</vt:lpstr>
      <vt:lpstr>Times New Roman</vt:lpstr>
      <vt:lpstr>WenQuanYi Zen Hei</vt:lpstr>
      <vt:lpstr>Wingdings</vt:lpstr>
      <vt:lpstr>Office Theme</vt:lpstr>
      <vt:lpstr>Office Theme</vt:lpstr>
      <vt:lpstr>Triple/Quadruple Patterning Layout Decomposition via Novel Linear Programming and Iterative Rounding</vt:lpstr>
      <vt:lpstr>Outline</vt:lpstr>
      <vt:lpstr>Triple Patterning Lithography (TPL)</vt:lpstr>
      <vt:lpstr>Quadruple Patterning Lithography (QPL)</vt:lpstr>
      <vt:lpstr>Stitch Insertion </vt:lpstr>
      <vt:lpstr>Current State of MPL Decomposition</vt:lpstr>
      <vt:lpstr>Major Contributions of This Work</vt:lpstr>
      <vt:lpstr>Problem Formulation</vt:lpstr>
      <vt:lpstr>Initial ILP Formulation</vt:lpstr>
      <vt:lpstr>ILP Formulation</vt:lpstr>
      <vt:lpstr>LP Relaxation</vt:lpstr>
      <vt:lpstr>LPIR</vt:lpstr>
      <vt:lpstr>Simple Observation</vt:lpstr>
      <vt:lpstr>Non-integers along Odd Cycles</vt:lpstr>
      <vt:lpstr>LPIR – Add Odd Cycle Constraints</vt:lpstr>
      <vt:lpstr>LPIR – Objective Function Biasing</vt:lpstr>
      <vt:lpstr>LPIR – Binding Constraints Analysis</vt:lpstr>
      <vt:lpstr>Graph Simplification – Iterative Vertex Removal</vt:lpstr>
      <vt:lpstr>Graph Simplification: Bi-connected Component Extraction</vt:lpstr>
      <vt:lpstr>Overall Flow</vt:lpstr>
      <vt:lpstr>Experimental Environment Setup</vt:lpstr>
      <vt:lpstr>Experimental Results on TPL</vt:lpstr>
      <vt:lpstr>Experimental Results on QPL</vt:lpstr>
      <vt:lpstr>Conclusion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Triple Patterning Aware Detailed Placement Toward Zero Cross-Row Middle-of-Line Conflict</dc:title>
  <dc:creator>Yibo Lin</dc:creator>
  <cp:lastModifiedBy>Yibo Lin</cp:lastModifiedBy>
  <cp:revision>298</cp:revision>
  <cp:lastPrinted>2016-02-25T07:18:51Z</cp:lastPrinted>
  <dcterms:created xsi:type="dcterms:W3CDTF">2015-08-31T15:42:27Z</dcterms:created>
  <dcterms:modified xsi:type="dcterms:W3CDTF">2016-02-25T07:19:17Z</dcterms:modified>
</cp:coreProperties>
</file>