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66" r:id="rId5"/>
    <p:sldId id="264" r:id="rId6"/>
    <p:sldId id="265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FD780F"/>
    <a:srgbClr val="8597A5"/>
    <a:srgbClr val="4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2"/>
    <p:restoredTop sz="96327"/>
  </p:normalViewPr>
  <p:slideViewPr>
    <p:cSldViewPr snapToGrid="0" snapToObjects="1">
      <p:cViewPr>
        <p:scale>
          <a:sx n="150" d="100"/>
          <a:sy n="150" d="100"/>
        </p:scale>
        <p:origin x="-552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74A2AE0C-787F-F048-9C7F-3941E4EB5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0B1DD56-F818-B34B-B289-B42F1002B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111F-537A-A44D-9077-472A5CE198C7}" type="datetimeFigureOut">
              <a:rPr lang="de-DE" smtClean="0"/>
              <a:t>23.08.2021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1B576C4-CFDB-6F4F-9FD0-F03A6878FB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0249998-FB07-7E46-B780-C47CBBDA2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9B8-39F8-2343-A333-6A7A78DE2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1E77-5117-B348-899E-C7E9C4D9F712}" type="datetimeFigureOut">
              <a:rPr lang="de-DE" smtClean="0"/>
              <a:t>23.08.2021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9D3D-26F7-E94A-85B1-4DC7A85B8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intergrund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9965DD35-5C85-6648-9C88-0D668666637A}"/>
              </a:ext>
            </a:extLst>
          </p:cNvPr>
          <p:cNvSpPr/>
          <p:nvPr userDrawn="1"/>
        </p:nvSpPr>
        <p:spPr>
          <a:xfrm>
            <a:off x="0" y="408994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6" y="0"/>
            <a:ext cx="91427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873" y="420856"/>
            <a:ext cx="2008708" cy="5326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500" y="517181"/>
            <a:ext cx="2285359" cy="325320"/>
          </a:xfrm>
          <a:prstGeom prst="rect">
            <a:avLst/>
          </a:prstGeom>
        </p:spPr>
      </p:pic>
      <p:sp>
        <p:nvSpPr>
          <p:cNvPr id="21" name="Textplatzhalter 41">
            <a:extLst>
              <a:ext uri="{FF2B5EF4-FFF2-40B4-BE49-F238E27FC236}">
                <a16:creationId xmlns="" xmlns:a16="http://schemas.microsoft.com/office/drawing/2014/main" id="{1ED3004E-4F4C-5B4F-A4BF-82D42CBA6C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82679" y="1725555"/>
            <a:ext cx="5770930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="" xmlns:a16="http://schemas.microsoft.com/office/drawing/2014/main" id="{CA834713-C1E5-0D46-8CD8-530742F6A3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2679" y="2186519"/>
            <a:ext cx="577093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Vorstellung bei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am 01.02.2020</a:t>
            </a:r>
          </a:p>
        </p:txBody>
      </p:sp>
      <p:pic>
        <p:nvPicPr>
          <p:cNvPr id="2" name="Picture 2" descr="G:\Mafos\Huffer\BHu2020\gemeinsames Template PPT\final\Logos\SHS - Stahl-Holding-Saa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903" y="976922"/>
            <a:ext cx="370391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x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=""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=""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DB23B1A-9187-4AC2-A6E8-256A7CA6F393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2" name="Textplatzhalter 46">
            <a:extLst>
              <a:ext uri="{FF2B5EF4-FFF2-40B4-BE49-F238E27FC236}">
                <a16:creationId xmlns="" xmlns:a16="http://schemas.microsoft.com/office/drawing/2014/main" id="{D670A6B9-486E-DE47-8A3F-9760FB548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0" y="2821500"/>
            <a:ext cx="5689722" cy="272816"/>
          </a:xfrm>
          <a:prstGeom prst="rect">
            <a:avLst/>
          </a:prstGeom>
        </p:spPr>
        <p:txBody>
          <a:bodyPr wrap="square" lIns="68580" tIns="34290" rIns="68580" bIns="34290" numCol="2">
            <a:spAutoFit/>
          </a:bodyPr>
          <a:lstStyle>
            <a:lvl1pPr marL="214313" marR="0" indent="-214313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(4x)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78487" y="756000"/>
            <a:ext cx="2041513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=""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=""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7A493B6-C0AD-49FB-AEAE-DFD93FEC1EA3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20" name="Textplatzhalter 41">
            <a:extLst>
              <a:ext uri="{FF2B5EF4-FFF2-40B4-BE49-F238E27FC236}">
                <a16:creationId xmlns="" xmlns:a16="http://schemas.microsoft.com/office/drawing/2014/main" id="{244B6997-5877-D245-B666-400CC0BB69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="" xmlns:a16="http://schemas.microsoft.com/office/drawing/2014/main" id="{E96D37C8-BAE9-E244-854C-09E43E5504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="" xmlns:a16="http://schemas.microsoft.com/office/drawing/2014/main" id="{82F7F0E5-A895-8140-8EB0-24D12AFEB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3" name="Textplatzhalter 46">
            <a:extLst>
              <a:ext uri="{FF2B5EF4-FFF2-40B4-BE49-F238E27FC236}">
                <a16:creationId xmlns="" xmlns:a16="http://schemas.microsoft.com/office/drawing/2014/main" id="{3AA57C1A-C2FA-B344-AF54-0337459506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="" xmlns:a16="http://schemas.microsoft.com/office/drawing/2014/main" id="{2525E463-BF65-0841-8751-A9232DB203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5" name="Textplatzhalter 46">
            <a:extLst>
              <a:ext uri="{FF2B5EF4-FFF2-40B4-BE49-F238E27FC236}">
                <a16:creationId xmlns="" xmlns:a16="http://schemas.microsoft.com/office/drawing/2014/main" id="{7700D6C6-2C9C-5440-AE8F-A04BC73D3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9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=""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=""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0216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904B3CD-E2B2-4C2D-A136-AD33C9D4D7F8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x 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8C6B73E-2377-4D37-834F-82F854251A1A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8" name="Textplatzhalter 41">
            <a:extLst>
              <a:ext uri="{FF2B5EF4-FFF2-40B4-BE49-F238E27FC236}">
                <a16:creationId xmlns="" xmlns:a16="http://schemas.microsoft.com/office/drawing/2014/main" id="{BDA40EE1-F184-D443-8CF7-48E0718B4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215" y="697889"/>
            <a:ext cx="270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9" name="Textplatzhalter 46">
            <a:extLst>
              <a:ext uri="{FF2B5EF4-FFF2-40B4-BE49-F238E27FC236}">
                <a16:creationId xmlns="" xmlns:a16="http://schemas.microsoft.com/office/drawing/2014/main" id="{726F3A1F-4DA0-3D4D-9D75-5738C114E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0214" y="1107001"/>
            <a:ext cx="270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20" name="Textplatzhalter 41">
            <a:extLst>
              <a:ext uri="{FF2B5EF4-FFF2-40B4-BE49-F238E27FC236}">
                <a16:creationId xmlns="" xmlns:a16="http://schemas.microsoft.com/office/drawing/2014/main" id="{EBCFAD3D-DD28-0949-89D5-5330F79D3A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3215" y="697889"/>
            <a:ext cx="266517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="" xmlns:a16="http://schemas.microsoft.com/office/drawing/2014/main" id="{41D21E79-37E7-F543-948B-D70F6DFE84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3214" y="1107001"/>
            <a:ext cx="266517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8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=""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348119"/>
            <a:ext cx="8475174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9BCDE9-D454-4ABF-8A21-98EC818B1C6E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1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2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=""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9F6D2D9-B26A-4B4B-8DEB-E3F0C9E6586D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="" xmlns:a16="http://schemas.microsoft.com/office/drawing/2014/main" id="{D46A23EF-49AD-4143-8C16-8A03848EE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018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=""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F2D43E2-33BF-41E2-8988-8978FB7BE6F8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Textplatzhalter 41">
            <a:extLst>
              <a:ext uri="{FF2B5EF4-FFF2-40B4-BE49-F238E27FC236}">
                <a16:creationId xmlns="" xmlns:a16="http://schemas.microsoft.com/office/drawing/2014/main" id="{3BF519DD-192B-1C48-AD5D-6D1A16DB2C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0488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="" xmlns:a16="http://schemas.microsoft.com/office/drawing/2014/main" id="{640D9BEE-04AF-0A40-8593-1AC0308866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00487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=""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3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2F0AE24-04D3-4F60-9ADA-A27FD34B1EA1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6" name="Bildplatzhalter 2">
            <a:extLst>
              <a:ext uri="{FF2B5EF4-FFF2-40B4-BE49-F238E27FC236}">
                <a16:creationId xmlns=""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8" name="Textplatzhalter 41">
            <a:extLst>
              <a:ext uri="{FF2B5EF4-FFF2-40B4-BE49-F238E27FC236}">
                <a16:creationId xmlns="" xmlns:a16="http://schemas.microsoft.com/office/drawing/2014/main" id="{B7F01550-C20C-7647-B4A5-C2D997D8D1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4001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Textplatzhalter 41">
            <a:extLst>
              <a:ext uri="{FF2B5EF4-FFF2-40B4-BE49-F238E27FC236}">
                <a16:creationId xmlns="" xmlns:a16="http://schemas.microsoft.com/office/drawing/2014/main" id="{88CA1FB5-9790-3A4C-945F-5A527D0D2E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7340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="" xmlns:a16="http://schemas.microsoft.com/office/drawing/2014/main" id="{6D448B81-7038-3F4E-AE17-EDEC03D4AE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87340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3" name="Textplatzhalter 41">
            <a:extLst>
              <a:ext uri="{FF2B5EF4-FFF2-40B4-BE49-F238E27FC236}">
                <a16:creationId xmlns="" xmlns:a16="http://schemas.microsoft.com/office/drawing/2014/main" id="{D4EB633E-B64F-D84F-A14B-AA243AE51A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4001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4" name="Textplatzhalter 41">
            <a:extLst>
              <a:ext uri="{FF2B5EF4-FFF2-40B4-BE49-F238E27FC236}">
                <a16:creationId xmlns="" xmlns:a16="http://schemas.microsoft.com/office/drawing/2014/main" id="{6A0E17F6-BC74-3249-82A3-4BC272D99A7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4001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5" name="Textplatzhalter 41">
            <a:extLst>
              <a:ext uri="{FF2B5EF4-FFF2-40B4-BE49-F238E27FC236}">
                <a16:creationId xmlns="" xmlns:a16="http://schemas.microsoft.com/office/drawing/2014/main" id="{F75F5F66-3DE8-B94F-B78B-16A952BD0B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87340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6" name="Textplatzhalter 41">
            <a:extLst>
              <a:ext uri="{FF2B5EF4-FFF2-40B4-BE49-F238E27FC236}">
                <a16:creationId xmlns="" xmlns:a16="http://schemas.microsoft.com/office/drawing/2014/main" id="{7A90A033-0D31-DE43-8923-A2F7D810AA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7340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9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rechts mit Headline und schmales Bild links sowie 3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36181-0326-44FE-B68A-1FC7A46D2DC6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="" xmlns:a16="http://schemas.microsoft.com/office/drawing/2014/main" id="{824E80C9-A3DB-524F-84FB-D698676E90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216" y="3265004"/>
            <a:ext cx="1258200" cy="12582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17">
            <a:extLst>
              <a:ext uri="{FF2B5EF4-FFF2-40B4-BE49-F238E27FC236}">
                <a16:creationId xmlns="" xmlns:a16="http://schemas.microsoft.com/office/drawing/2014/main" id="{1CBC08E7-DE1D-334B-8927-4925C7971A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96006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17">
            <a:extLst>
              <a:ext uri="{FF2B5EF4-FFF2-40B4-BE49-F238E27FC236}">
                <a16:creationId xmlns="" xmlns:a16="http://schemas.microsoft.com/office/drawing/2014/main" id="{8A61D413-D433-D143-8EEC-86EFCF56E6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61798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="" xmlns:a16="http://schemas.microsoft.com/office/drawing/2014/main" id="{E183786A-8CAB-DA4F-988A-B14D7D588D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4" name="Textplatzhalter 46">
            <a:extLst>
              <a:ext uri="{FF2B5EF4-FFF2-40B4-BE49-F238E27FC236}">
                <a16:creationId xmlns="" xmlns:a16="http://schemas.microsoft.com/office/drawing/2014/main" id="{D04280F3-04C2-294B-9266-68E7C4083C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0215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6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=""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802C932-8694-4D47-8036-E73AF92D3C8E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=""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=""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6" name="Bildplatzhalter 17">
            <a:extLst>
              <a:ext uri="{FF2B5EF4-FFF2-40B4-BE49-F238E27FC236}">
                <a16:creationId xmlns=""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1">
            <a:extLst>
              <a:ext uri="{FF2B5EF4-FFF2-40B4-BE49-F238E27FC236}">
                <a16:creationId xmlns="" xmlns:a16="http://schemas.microsoft.com/office/drawing/2014/main" id="{9131D5EE-EDDD-7446-BC0A-DA34F4CF3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5" name="Textplatzhalter 46">
            <a:extLst>
              <a:ext uri="{FF2B5EF4-FFF2-40B4-BE49-F238E27FC236}">
                <a16:creationId xmlns="" xmlns:a16="http://schemas.microsoft.com/office/drawing/2014/main" id="{6596D7CA-90B9-5741-8B75-5B30C2B472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107000"/>
            <a:ext cx="4338000" cy="723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den Fließtext sollte Arial Regular verwendet werden. Einzelne Wörter könnte mit dem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Bold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-Schnitt hervorgehoben werden.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="" xmlns:a16="http://schemas.microsoft.com/office/drawing/2014/main" id="{6A974882-8A0E-0645-954D-237E02319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019601"/>
            <a:ext cx="4338000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Beschriftungen, Zusatzinfos in Arial Regular 13 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2BA91D8C-755B-F94C-80E5-2887549C0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001" y="2457000"/>
            <a:ext cx="3963053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="0" i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Bildunterschriften in Arial 13 Pt Italic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="" xmlns:a16="http://schemas.microsoft.com/office/drawing/2014/main" id="{6AF4A1D2-26AF-FC4D-B0D2-7105CB9BA4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="" xmlns:a16="http://schemas.microsoft.com/office/drawing/2014/main" id="{4BD51A52-3A93-1846-B1A9-87A8E62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141848F-6705-EE49-9E7A-C4D2785602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20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22FE2C-A6D9-4590-A1CE-B501E99953F5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3" name="Textplatzhalter 46">
            <a:extLst>
              <a:ext uri="{FF2B5EF4-FFF2-40B4-BE49-F238E27FC236}">
                <a16:creationId xmlns="" xmlns:a16="http://schemas.microsoft.com/office/drawing/2014/main" id="{103C06DB-B92D-8947-94AE-25D97867E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7" name="Bildplatzhalter 17">
            <a:extLst>
              <a:ext uri="{FF2B5EF4-FFF2-40B4-BE49-F238E27FC236}">
                <a16:creationId xmlns="" xmlns:a16="http://schemas.microsoft.com/office/drawing/2014/main" id="{CFEB8F0C-2273-2C43-9B92-917DFCF9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="" xmlns:a16="http://schemas.microsoft.com/office/drawing/2014/main" id="{0DD43913-640C-3043-A294-ECBA6509C5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17">
            <a:extLst>
              <a:ext uri="{FF2B5EF4-FFF2-40B4-BE49-F238E27FC236}">
                <a16:creationId xmlns="" xmlns:a16="http://schemas.microsoft.com/office/drawing/2014/main" id="{1B7E8813-1095-E848-A02E-2AF1DF6FF5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x 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1A39E2-7EE3-42EC-8CB1-72ADC3F9EF04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=""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28239" y="697889"/>
            <a:ext cx="1306800" cy="13068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=""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28238" y="3290459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Bildplatzhalter 17">
            <a:extLst>
              <a:ext uri="{FF2B5EF4-FFF2-40B4-BE49-F238E27FC236}">
                <a16:creationId xmlns=""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55624" y="1983508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41">
            <a:extLst>
              <a:ext uri="{FF2B5EF4-FFF2-40B4-BE49-F238E27FC236}">
                <a16:creationId xmlns="" xmlns:a16="http://schemas.microsoft.com/office/drawing/2014/main" id="{3584CA94-D8F3-424A-8BA3-C3723D077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" name="Textplatzhalter 46">
            <a:extLst>
              <a:ext uri="{FF2B5EF4-FFF2-40B4-BE49-F238E27FC236}">
                <a16:creationId xmlns="" xmlns:a16="http://schemas.microsoft.com/office/drawing/2014/main" id="{1D940F45-0317-C54E-BE59-F05322F1E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31" name="Textplatzhalter 41">
            <a:extLst>
              <a:ext uri="{FF2B5EF4-FFF2-40B4-BE49-F238E27FC236}">
                <a16:creationId xmlns="" xmlns:a16="http://schemas.microsoft.com/office/drawing/2014/main" id="{351E19C5-C977-6347-AC3C-C309E37FA5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2" name="Textplatzhalter 46">
            <a:extLst>
              <a:ext uri="{FF2B5EF4-FFF2-40B4-BE49-F238E27FC236}">
                <a16:creationId xmlns="" xmlns:a16="http://schemas.microsoft.com/office/drawing/2014/main" id="{D95344A5-905C-3A4B-9D18-E2DFCFFA6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33" name="Textplatzhalter 41">
            <a:extLst>
              <a:ext uri="{FF2B5EF4-FFF2-40B4-BE49-F238E27FC236}">
                <a16:creationId xmlns="" xmlns:a16="http://schemas.microsoft.com/office/drawing/2014/main" id="{A612BE07-BF0F-AF40-AB82-C324E81F44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4" name="Textplatzhalter 46">
            <a:extLst>
              <a:ext uri="{FF2B5EF4-FFF2-40B4-BE49-F238E27FC236}">
                <a16:creationId xmlns="" xmlns:a16="http://schemas.microsoft.com/office/drawing/2014/main" id="{341DF4E6-9F90-4043-831F-9895DFAAF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35" name="Textplatzhalter 41">
            <a:extLst>
              <a:ext uri="{FF2B5EF4-FFF2-40B4-BE49-F238E27FC236}">
                <a16:creationId xmlns="" xmlns:a16="http://schemas.microsoft.com/office/drawing/2014/main" id="{74063FEC-123E-0143-ACF6-201BF1039C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6" name="Textplatzhalter 46">
            <a:extLst>
              <a:ext uri="{FF2B5EF4-FFF2-40B4-BE49-F238E27FC236}">
                <a16:creationId xmlns="" xmlns:a16="http://schemas.microsoft.com/office/drawing/2014/main" id="{619260E3-1648-8C45-AD55-B42BDA6F9A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4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="" xmlns:a16="http://schemas.microsoft.com/office/drawing/2014/main" id="{ABDBC1C1-45EC-EA45-A0DF-91D0DBE43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="" xmlns:a16="http://schemas.microsoft.com/office/drawing/2014/main" id="{8821930C-43CC-8A44-8B0E-1684FD1CF9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="" xmlns:a16="http://schemas.microsoft.com/office/drawing/2014/main" id="{1EF6939E-4C9D-2948-BE1E-B47B0A020E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="" xmlns:a16="http://schemas.microsoft.com/office/drawing/2014/main" id="{9E39D914-F7C0-F94C-A3DB-7D3F6BB9A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="" xmlns:a16="http://schemas.microsoft.com/office/drawing/2014/main" id="{A2195BD5-5EE7-B649-A11F-43406C2A0E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="" xmlns:a16="http://schemas.microsoft.com/office/drawing/2014/main" id="{8BEE4029-55CA-224A-80C7-F201376827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="" xmlns:a16="http://schemas.microsoft.com/office/drawing/2014/main" id="{CC61BB28-8322-234E-A0E5-AE63A9CC1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="" xmlns:a16="http://schemas.microsoft.com/office/drawing/2014/main" id="{963BBE3D-2917-134F-85EA-31D8A020ADB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="" xmlns:a16="http://schemas.microsoft.com/office/drawing/2014/main" id="{9DCB0DC2-8F10-AA44-B217-84A1A87F8D75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="" xmlns:a16="http://schemas.microsoft.com/office/drawing/2014/main" id="{51813C27-D7C3-A747-82AC-539DC170DD9B}"/>
              </a:ext>
            </a:extLst>
          </p:cNvPr>
          <p:cNvSpPr/>
          <p:nvPr userDrawn="1"/>
        </p:nvSpPr>
        <p:spPr>
          <a:xfrm>
            <a:off x="6385396" y="667650"/>
            <a:ext cx="1144800" cy="38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5F51E064-505C-5C41-9875-BF2A95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B0714E8-273B-834B-A349-EB82F282E40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2FC5787-D3CC-4D24-A6E3-B654BBD1545E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5D201FA-99CA-064A-BB31-752DB913EA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97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>
            <a:extLst>
              <a:ext uri="{FF2B5EF4-FFF2-40B4-BE49-F238E27FC236}">
                <a16:creationId xmlns="" xmlns:a16="http://schemas.microsoft.com/office/drawing/2014/main" id="{BDBD7744-0BA1-A241-9516-9A949817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="" xmlns:a16="http://schemas.microsoft.com/office/drawing/2014/main" id="{5CE355D7-C98F-0444-B4F5-1BD2ADB84A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="" xmlns:a16="http://schemas.microsoft.com/office/drawing/2014/main" id="{D1B0A502-31CF-424E-B34E-B5F45FFB4F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="" xmlns:a16="http://schemas.microsoft.com/office/drawing/2014/main" id="{CB31FB19-3D8D-7240-AB89-DD90E4CD0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="" xmlns:a16="http://schemas.microsoft.com/office/drawing/2014/main" id="{E32D786E-E8E1-BF44-A744-5ECBF0BD4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34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4">
            <a:extLst>
              <a:ext uri="{FF2B5EF4-FFF2-40B4-BE49-F238E27FC236}">
                <a16:creationId xmlns="" xmlns:a16="http://schemas.microsoft.com/office/drawing/2014/main" id="{E00B0F9C-41D8-214F-8B71-B2A32C8B23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="" xmlns:a16="http://schemas.microsoft.com/office/drawing/2014/main" id="{4B15A24A-C794-EE44-A997-8D4311BF0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="" xmlns:a16="http://schemas.microsoft.com/office/drawing/2014/main" id="{47CB4349-A7A0-4243-8BB7-5886799D3D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="" xmlns:a16="http://schemas.microsoft.com/office/drawing/2014/main" id="{5B3D3A9C-C9B8-F243-A394-22DD415E5E1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6434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="" xmlns:a16="http://schemas.microsoft.com/office/drawing/2014/main" id="{D0C05AB7-B83D-FF4F-8385-5E916E6543A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="" xmlns:a16="http://schemas.microsoft.com/office/drawing/2014/main" id="{0D5C5DF9-E87A-4743-AE43-3CB5E49A9AF1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="" xmlns:a16="http://schemas.microsoft.com/office/drawing/2014/main" id="{6C42193E-BE06-9444-8657-ACBCFAC6602C}"/>
              </a:ext>
            </a:extLst>
          </p:cNvPr>
          <p:cNvCxnSpPr>
            <a:cxnSpLocks/>
          </p:cNvCxnSpPr>
          <p:nvPr userDrawn="1"/>
        </p:nvCxnSpPr>
        <p:spPr>
          <a:xfrm>
            <a:off x="6387693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="" xmlns:a16="http://schemas.microsoft.com/office/drawing/2014/main" id="{5830EC9D-B23A-354A-A125-C96275519602}"/>
              </a:ext>
            </a:extLst>
          </p:cNvPr>
          <p:cNvSpPr/>
          <p:nvPr userDrawn="1"/>
        </p:nvSpPr>
        <p:spPr>
          <a:xfrm>
            <a:off x="7542000" y="667652"/>
            <a:ext cx="1144800" cy="35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513009F2-269E-9A49-A7DB-FA7AF6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7EB2A64-1DFE-3E48-87FC-3446F10EEA4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7FE8F99-BF54-414D-A3A4-1FE3CA29B8C5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AA23D38-7865-3242-A973-4A6C5CEB08B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11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638839"/>
            <a:ext cx="8475174" cy="188366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FC3921D-598D-4DEE-9314-C280C5FEF300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="" xmlns:a16="http://schemas.microsoft.com/office/drawing/2014/main" id="{859BD2D0-FE99-484C-9512-F61A20DD6D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="" xmlns:a16="http://schemas.microsoft.com/office/drawing/2014/main" id="{2D8AA30D-860F-524D-BD9D-8EEA260FB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="" xmlns:a16="http://schemas.microsoft.com/office/drawing/2014/main" id="{8FDBBBAD-E4DB-074E-8202-E882B1A80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="" xmlns:a16="http://schemas.microsoft.com/office/drawing/2014/main" id="{A71845CA-8539-7B44-BFEE-7BDD043E2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="" xmlns:a16="http://schemas.microsoft.com/office/drawing/2014/main" id="{09201604-8CCD-2241-AF82-0BD241F71F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="" xmlns:a16="http://schemas.microsoft.com/office/drawing/2014/main" id="{A09764BC-0587-434E-B5CE-EA21F18F30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="" xmlns:a16="http://schemas.microsoft.com/office/drawing/2014/main" id="{7573BDEF-DB66-1B45-90C7-F699C97BE2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="" xmlns:a16="http://schemas.microsoft.com/office/drawing/2014/main" id="{C5085A8F-2E53-E64E-B011-5911C9011649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="" xmlns:a16="http://schemas.microsoft.com/office/drawing/2014/main" id="{7C910D65-1331-9B47-A939-98507AB8ACEB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="" xmlns:a16="http://schemas.microsoft.com/office/drawing/2014/main" id="{47F5DF88-232A-0742-8004-5B4EC5BD85BB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91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EE87DF2-97F1-4A98-89F4-0A565A96BBE4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="" xmlns:a16="http://schemas.microsoft.com/office/drawing/2014/main" id="{9BEBBCD9-8FCB-E046-A246-EC32BE77CF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2" name="Bildplatzhalter 2">
            <a:extLst>
              <a:ext uri="{FF2B5EF4-FFF2-40B4-BE49-F238E27FC236}">
                <a16:creationId xmlns="" xmlns:a16="http://schemas.microsoft.com/office/drawing/2014/main" id="{92D35EB1-27E8-DC49-B6C8-61A109F8BB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5018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="" xmlns:a16="http://schemas.microsoft.com/office/drawing/2014/main" id="{15D22172-3F21-D640-95B1-6800E1082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="" xmlns:a16="http://schemas.microsoft.com/office/drawing/2014/main" id="{97664D98-4E6B-E04B-99A0-DF069CBEC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="" xmlns:a16="http://schemas.microsoft.com/office/drawing/2014/main" id="{B0CF7D24-408C-4C44-A843-C25F719BE9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="" xmlns:a16="http://schemas.microsoft.com/office/drawing/2014/main" id="{FC920A69-EEA3-7741-B8AE-8AF321A197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="" xmlns:a16="http://schemas.microsoft.com/office/drawing/2014/main" id="{6498FB1A-6271-724D-B340-1C3F7AF45E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="" xmlns:a16="http://schemas.microsoft.com/office/drawing/2014/main" id="{6A7C5161-DD30-3D47-9A2F-BE63CCE025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="" xmlns:a16="http://schemas.microsoft.com/office/drawing/2014/main" id="{66874484-A4A6-5541-A959-16D608F5B1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="" xmlns:a16="http://schemas.microsoft.com/office/drawing/2014/main" id="{57D06E09-8B95-E94D-B86E-1B1D20E424BD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="" xmlns:a16="http://schemas.microsoft.com/office/drawing/2014/main" id="{0BA941EE-4736-0749-A894-E3E7F38C9982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="" xmlns:a16="http://schemas.microsoft.com/office/drawing/2014/main" id="{D98BF498-A115-F241-9130-265ECDD209CE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88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1BAA764-3F5F-444C-8161-F87A472F81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="" xmlns:a16="http://schemas.microsoft.com/office/drawing/2014/main" id="{C6572A00-3C63-D74B-A284-800CCB83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1247FDAF-1059-452B-A4FA-AC0A95C3AC7E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=""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3" y="697888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=""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699585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="" xmlns:a16="http://schemas.microsoft.com/office/drawing/2014/main" id="{CBB13D4F-F7F7-AE4C-94F6-0EB807A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172EAEB-F451-F64F-AC4A-322458B815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813F1-33A0-4D4E-87AF-EB69B557B9DE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5D6303A5-7D1B-DD44-AB88-C7C004758E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9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=""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5" y="1067668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=""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1069364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41">
            <a:extLst>
              <a:ext uri="{FF2B5EF4-FFF2-40B4-BE49-F238E27FC236}">
                <a16:creationId xmlns="" xmlns:a16="http://schemas.microsoft.com/office/drawing/2014/main" id="{C6D85155-18EA-7341-9BEC-D904CF6BA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5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B197DF9F-CEB1-0044-93CC-79BD6E3399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6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F0CB323F-AA59-554D-9DAE-122B6DE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013E9E7D-70C7-F74F-B14D-F8A710D396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396A89-394F-4BFD-A33E-ED7AC701A9EA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058ECAB0-3A66-A04E-B5D2-7DF5E51B4A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9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5">
            <a:extLst>
              <a:ext uri="{FF2B5EF4-FFF2-40B4-BE49-F238E27FC236}">
                <a16:creationId xmlns="" xmlns:a16="http://schemas.microsoft.com/office/drawing/2014/main" id="{A61B82BF-CF04-5842-AA0B-75B999CBC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364" y="694135"/>
            <a:ext cx="8586787" cy="379452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1DE9450B-CEFA-784B-A0D8-6B92811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37F337C-7AEC-2D47-88CF-1503680FF5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7815C9-6D4B-42D1-9120-5557FAD46A0C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38DDBE5-A816-4245-92AE-5F10BEAC8C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6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mit Headline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=""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=""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2DCE2A8-B364-4B6D-B82B-40BD3869BAE8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65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171584-8549-427D-8281-AC5E9F4029DF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73997E8E-26A6-2541-9505-434E77245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638" cy="47466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8E0409A-B122-CB40-A2F1-E1AFC97AA051}"/>
              </a:ext>
            </a:extLst>
          </p:cNvPr>
          <p:cNvSpPr/>
          <p:nvPr userDrawn="1"/>
        </p:nvSpPr>
        <p:spPr>
          <a:xfrm>
            <a:off x="1489311" y="1653526"/>
            <a:ext cx="6165378" cy="1147970"/>
          </a:xfrm>
          <a:prstGeom prst="rect">
            <a:avLst/>
          </a:prstGeom>
          <a:solidFill>
            <a:srgbClr val="C6C6C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=""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4"/>
            <a:ext cx="577093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0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6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32691\AppData\Local\Microsoft\Windows\Temporary Internet Files\Content.Outlook\NLLES5G7\Schlussfolie JPK farbe (4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47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1">
            <a:extLst>
              <a:ext uri="{FF2B5EF4-FFF2-40B4-BE49-F238E27FC236}">
                <a16:creationId xmlns=""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0456" y="1085083"/>
            <a:ext cx="5770930" cy="1084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3300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 smtClean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</a:t>
            </a:r>
            <a:r>
              <a:rPr lang="de-DE" dirty="0" err="1" smtClean="0">
                <a:effectLst/>
                <a:latin typeface="Helvetica" pitchFamily="2" charset="0"/>
              </a:rPr>
              <a:t>r</a:t>
            </a:r>
            <a:r>
              <a:rPr lang="de-DE" dirty="0" smtClean="0">
                <a:effectLst/>
                <a:latin typeface="Helvetica" pitchFamily="2" charset="0"/>
              </a:rPr>
              <a:t> Ihre </a:t>
            </a:r>
            <a:r>
              <a:rPr lang="de-DE" dirty="0">
                <a:effectLst/>
                <a:latin typeface="Helvetica" pitchFamily="2" charset="0"/>
              </a:rPr>
              <a:t>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37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="" xmlns:a16="http://schemas.microsoft.com/office/drawing/2014/main" id="{1996E722-1E54-2440-9E56-46E68CEC5D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5"/>
            <a:ext cx="5770930" cy="7771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3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0530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6EC861C-3A26-4872-9641-990BBEB07C8D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0" name="Textplatzhalter 46">
            <a:extLst>
              <a:ext uri="{FF2B5EF4-FFF2-40B4-BE49-F238E27FC236}">
                <a16:creationId xmlns="" xmlns:a16="http://schemas.microsoft.com/office/drawing/2014/main" id="{F5B8D23F-40DC-4641-9B73-36B1167EE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05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E999999-6EB5-48ED-9AE9-22C113A6BD0A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="" xmlns:a16="http://schemas.microsoft.com/office/drawing/2014/main" id="{E312BF74-A897-DD4A-A186-96623098FF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1004" y="697888"/>
            <a:ext cx="414899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7" name="Textplatzhalter 46">
            <a:extLst>
              <a:ext uri="{FF2B5EF4-FFF2-40B4-BE49-F238E27FC236}">
                <a16:creationId xmlns="" xmlns:a16="http://schemas.microsoft.com/office/drawing/2014/main" id="{DF4C2467-6510-734D-A856-78639A05B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2" y="1107001"/>
            <a:ext cx="414899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4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0BB70FC-68C5-4D4E-BCBA-6FAB730D8949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7" name="Textplatzhalter 46">
            <a:extLst>
              <a:ext uri="{FF2B5EF4-FFF2-40B4-BE49-F238E27FC236}">
                <a16:creationId xmlns="" xmlns:a16="http://schemas.microsoft.com/office/drawing/2014/main" id="{272AC951-DB9B-2745-88ED-D7443ECFF7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3" y="659470"/>
            <a:ext cx="4148998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18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0210179F-CD6B-5E47-B231-9937064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1102512-8A48-F245-A013-DDF98EEB7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8AE4F14-8A05-4228-9389-6559A886F105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FE249361-0ED7-504A-8A0A-F6599FA22B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41">
            <a:extLst>
              <a:ext uri="{FF2B5EF4-FFF2-40B4-BE49-F238E27FC236}">
                <a16:creationId xmlns="" xmlns:a16="http://schemas.microsoft.com/office/drawing/2014/main" id="{BF4C4A9B-31B2-6B4D-93F9-91721DC57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464" y="697888"/>
            <a:ext cx="414753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="" xmlns:a16="http://schemas.microsoft.com/office/drawing/2014/main" id="{59DE3DE6-FF4F-0D48-BFF6-C9144DD86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63" y="1107001"/>
            <a:ext cx="414753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="" xmlns:a16="http://schemas.microsoft.com/office/drawing/2014/main" id="{B648B889-78EE-5142-B5AF-BA4FA5D7E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7" name="Bildplatzhalter 2">
            <a:extLst>
              <a:ext uri="{FF2B5EF4-FFF2-40B4-BE49-F238E27FC236}">
                <a16:creationId xmlns="" xmlns:a16="http://schemas.microsoft.com/office/drawing/2014/main" id="{FBF41EA9-E686-D544-9338-A5BB199901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3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6">
            <a:extLst>
              <a:ext uri="{FF2B5EF4-FFF2-40B4-BE49-F238E27FC236}">
                <a16:creationId xmlns="" xmlns:a16="http://schemas.microsoft.com/office/drawing/2014/main" id="{8AA97777-B5EE-FE43-9DA0-D9F86D223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812" y="664201"/>
            <a:ext cx="425522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7" name="Titel 30">
            <a:extLst>
              <a:ext uri="{FF2B5EF4-FFF2-40B4-BE49-F238E27FC236}">
                <a16:creationId xmlns="" xmlns:a16="http://schemas.microsoft.com/office/drawing/2014/main" id="{C8BDF212-FBF0-F445-A717-CF7F0F5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600034" cy="31547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600" b="1" i="0" baseline="0"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8CDDBF92-33DD-034E-B9AC-DF00D1DD0A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0FD884-5FA7-4586-98D5-450AD5274F6B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62F8B2C1-AC44-FB45-AFEB-1008D07F14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="" xmlns:a16="http://schemas.microsoft.com/office/drawing/2014/main" id="{032F96D1-DCEC-C44F-B9A2-69F76279DB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3E1EF14C-3C71-6642-B806-C000E8E1F9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31726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15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=""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=""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=""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Textmasterformat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73BE5B-6839-400E-8096-642BB331A383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633492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Folie" r:id="rId37" imgW="338" imgH="344" progId="TCLayout.ActiveDocument.1">
                  <p:embed/>
                </p:oleObj>
              </mc:Choice>
              <mc:Fallback>
                <p:oleObj name="think-cell Folie" r:id="rId37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="" xmlns:a16="http://schemas.microsoft.com/office/drawing/2014/main" id="{5CF89B9E-1CF2-2941-95FC-27FD76213E11}"/>
              </a:ext>
            </a:extLst>
          </p:cNvPr>
          <p:cNvCxnSpPr>
            <a:cxnSpLocks/>
          </p:cNvCxnSpPr>
          <p:nvPr/>
        </p:nvCxnSpPr>
        <p:spPr>
          <a:xfrm>
            <a:off x="0" y="459000"/>
            <a:ext cx="8820000" cy="0"/>
          </a:xfrm>
          <a:prstGeom prst="line">
            <a:avLst/>
          </a:prstGeom>
          <a:ln w="12700">
            <a:solidFill>
              <a:srgbClr val="8597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="" xmlns:a16="http://schemas.microsoft.com/office/drawing/2014/main" id="{7EDB74A1-3DAE-7F44-A6EB-0E1116BBAF33}"/>
              </a:ext>
            </a:extLst>
          </p:cNvPr>
          <p:cNvCxnSpPr>
            <a:cxnSpLocks/>
          </p:cNvCxnSpPr>
          <p:nvPr/>
        </p:nvCxnSpPr>
        <p:spPr>
          <a:xfrm>
            <a:off x="324000" y="499500"/>
            <a:ext cx="8820000" cy="0"/>
          </a:xfrm>
          <a:prstGeom prst="line">
            <a:avLst/>
          </a:prstGeom>
          <a:ln w="12700">
            <a:solidFill>
              <a:srgbClr val="FD7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="" xmlns:a16="http://schemas.microsoft.com/office/drawing/2014/main" id="{60F2CCFB-B044-3544-9E42-D78BA40D7FE0}"/>
              </a:ext>
            </a:extLst>
          </p:cNvPr>
          <p:cNvCxnSpPr>
            <a:cxnSpLocks/>
          </p:cNvCxnSpPr>
          <p:nvPr/>
        </p:nvCxnSpPr>
        <p:spPr>
          <a:xfrm>
            <a:off x="324000" y="4749287"/>
            <a:ext cx="8496000" cy="0"/>
          </a:xfrm>
          <a:prstGeom prst="line">
            <a:avLst/>
          </a:prstGeom>
          <a:ln w="63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platzhalter 2">
            <a:extLst>
              <a:ext uri="{FF2B5EF4-FFF2-40B4-BE49-F238E27FC236}">
                <a16:creationId xmlns="" xmlns:a16="http://schemas.microsoft.com/office/drawing/2014/main" id="{5477DEBA-3CB9-FA43-8E79-C7A8D1B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="" xmlns:a16="http://schemas.microsoft.com/office/drawing/2014/main" id="{9A4E7BAB-D564-E344-B586-7B145070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="" xmlns:a16="http://schemas.microsoft.com/office/drawing/2014/main" id="{BBBB25BD-A9AF-9241-BD08-DAB94ED9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9277" y="4821436"/>
            <a:ext cx="71697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EC1613B2-C89F-499A-8C0D-E7D39129207B}" type="datetime1">
              <a:rPr lang="de-DE" smtClean="0"/>
              <a:t>23.08.2021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C1BB55B9-2489-1E42-AA09-640E6326C25B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1935" y="4846916"/>
            <a:ext cx="1138042" cy="16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6F13192C-9A02-4848-9F45-ECE48C28E23A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218" y="4814100"/>
            <a:ext cx="1041615" cy="276225"/>
          </a:xfrm>
          <a:prstGeom prst="rect">
            <a:avLst/>
          </a:prstGeom>
        </p:spPr>
      </p:pic>
      <p:pic>
        <p:nvPicPr>
          <p:cNvPr id="2050" name="Picture 2" descr="G:\Mafos\Huffer\BHu2020\gemeinsames Template PPT\final\Logos\SHS - Stahl-Holding-Saar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27" y="4814100"/>
            <a:ext cx="1851955" cy="2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7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687" r:id="rId2"/>
    <p:sldLayoutId id="2147483673" r:id="rId3"/>
    <p:sldLayoutId id="2147483773" r:id="rId4"/>
    <p:sldLayoutId id="2147483712" r:id="rId5"/>
    <p:sldLayoutId id="2147483772" r:id="rId6"/>
    <p:sldLayoutId id="2147483664" r:id="rId7"/>
    <p:sldLayoutId id="2147483769" r:id="rId8"/>
    <p:sldLayoutId id="2147483720" r:id="rId9"/>
    <p:sldLayoutId id="2147483774" r:id="rId10"/>
    <p:sldLayoutId id="2147483722" r:id="rId11"/>
    <p:sldLayoutId id="2147483721" r:id="rId12"/>
    <p:sldLayoutId id="2147483723" r:id="rId13"/>
    <p:sldLayoutId id="2147483716" r:id="rId14"/>
    <p:sldLayoutId id="2147483717" r:id="rId15"/>
    <p:sldLayoutId id="2147483713" r:id="rId16"/>
    <p:sldLayoutId id="2147483775" r:id="rId17"/>
    <p:sldLayoutId id="2147483714" r:id="rId18"/>
    <p:sldLayoutId id="2147483724" r:id="rId19"/>
    <p:sldLayoutId id="2147483771" r:id="rId20"/>
    <p:sldLayoutId id="2147483715" r:id="rId21"/>
    <p:sldLayoutId id="2147483666" r:id="rId22"/>
    <p:sldLayoutId id="2147483665" r:id="rId23"/>
    <p:sldLayoutId id="2147483718" r:id="rId24"/>
    <p:sldLayoutId id="2147483719" r:id="rId25"/>
    <p:sldLayoutId id="2147483682" r:id="rId26"/>
    <p:sldLayoutId id="2147483683" r:id="rId27"/>
    <p:sldLayoutId id="2147483684" r:id="rId28"/>
    <p:sldLayoutId id="2147483685" r:id="rId29"/>
    <p:sldLayoutId id="2147483945" r:id="rId30"/>
    <p:sldLayoutId id="2147483711" r:id="rId31"/>
    <p:sldLayoutId id="2147483946" r:id="rId32"/>
    <p:sldLayoutId id="2147483700" r:id="rId3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0"/>
          </p:nvPr>
        </p:nvSpPr>
        <p:spPr>
          <a:xfrm>
            <a:off x="1936959" y="1847552"/>
            <a:ext cx="5770930" cy="377026"/>
          </a:xfrm>
        </p:spPr>
        <p:txBody>
          <a:bodyPr/>
          <a:lstStyle/>
          <a:p>
            <a:r>
              <a:rPr lang="de-DE" dirty="0" smtClean="0"/>
              <a:t>Die Arbeitsorganisation der TI-HO/STW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9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31373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Folie" r:id="rId4" imgW="338" imgH="344" progId="TCLayout.ActiveDocument.1">
                  <p:embed/>
                </p:oleObj>
              </mc:Choice>
              <mc:Fallback>
                <p:oleObj name="think-cell Folie" r:id="rId4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</p:spPr>
        <p:txBody>
          <a:bodyPr/>
          <a:lstStyle/>
          <a:p>
            <a:r>
              <a:rPr lang="de-DE" dirty="0" smtClean="0"/>
              <a:t>Wie sind wir aufgestellt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4B7D6D88-F14F-4523-A007-6D27FBACD1E2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0" y="628944"/>
            <a:ext cx="4191510" cy="39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67090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Folie" r:id="rId4" imgW="338" imgH="344" progId="TCLayout.ActiveDocument.1">
                  <p:embed/>
                </p:oleObj>
              </mc:Choice>
              <mc:Fallback>
                <p:oleObj name="think-cell Folie" r:id="rId4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</p:spPr>
        <p:txBody>
          <a:bodyPr/>
          <a:lstStyle/>
          <a:p>
            <a:r>
              <a:rPr lang="de-DE" dirty="0" smtClean="0"/>
              <a:t>Mit welchem Fokus arbeiten die Teams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4B7D6D88-F14F-4523-A007-6D27FBACD1E2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34000" y="571500"/>
            <a:ext cx="487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Teams sind nach Fokus der Problemdomäne aufgeteilt.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6861"/>
              </p:ext>
            </p:extLst>
          </p:nvPr>
        </p:nvGraphicFramePr>
        <p:xfrm>
          <a:off x="311150" y="915670"/>
          <a:ext cx="8508848" cy="375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  <a:gridCol w="2413000"/>
                <a:gridCol w="2432050"/>
                <a:gridCol w="2476348"/>
              </a:tblGrid>
              <a:tr h="3466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IT-Lab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Speedlanes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Projektteam</a:t>
                      </a:r>
                      <a:endParaRPr lang="de-DE" dirty="0"/>
                    </a:p>
                  </a:txBody>
                  <a:tcPr/>
                </a:tc>
              </a:tr>
              <a:tr h="1359659">
                <a:tc>
                  <a:txBody>
                    <a:bodyPr/>
                    <a:lstStyle/>
                    <a:p>
                      <a:r>
                        <a:rPr lang="de-DE" dirty="0" smtClean="0"/>
                        <a:t>Fokus/</a:t>
                      </a:r>
                    </a:p>
                    <a:p>
                      <a:r>
                        <a:rPr lang="de-DE" dirty="0" smtClean="0"/>
                        <a:t>Domäne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Chaotisch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Neue methodische</a:t>
                      </a:r>
                      <a:r>
                        <a:rPr lang="de-DE" baseline="0" dirty="0" smtClean="0"/>
                        <a:t> Ansätze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Zukunftsthemen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Kompliziert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Neue Anforderungen (OPLs)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Service</a:t>
                      </a:r>
                      <a:r>
                        <a:rPr lang="de-DE" baseline="0" dirty="0" smtClean="0"/>
                        <a:t> (Tagesgeschäft)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Projektgeschäft</a:t>
                      </a:r>
                    </a:p>
                  </a:txBody>
                  <a:tcPr/>
                </a:tc>
              </a:tr>
              <a:tr h="2045266">
                <a:tc>
                  <a:txBody>
                    <a:bodyPr/>
                    <a:lstStyle/>
                    <a:p>
                      <a:r>
                        <a:rPr lang="de-DE" dirty="0" smtClean="0"/>
                        <a:t>Aufgabentyp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Studenten evaluieren</a:t>
                      </a:r>
                      <a:r>
                        <a:rPr lang="de-DE" baseline="0" dirty="0" smtClean="0"/>
                        <a:t> neue Möglichkeiten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Azubis testen neue Möglichkeiten innerhalb der Abteilung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Ableiten zukünftiger Schritte für die Abteilung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Anpassung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Erweiterung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von bestehenden</a:t>
                      </a:r>
                    </a:p>
                    <a:p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Prozessen und der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Fachlichkeit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Neu Erstellen</a:t>
                      </a:r>
                      <a:r>
                        <a:rPr lang="de-DE" baseline="0" dirty="0" smtClean="0"/>
                        <a:t> und Hinterfragen von Software für 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Prozesse und Fachlichkeit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379897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Folie" r:id="rId4" imgW="338" imgH="344" progId="TCLayout.ActiveDocument.1">
                  <p:embed/>
                </p:oleObj>
              </mc:Choice>
              <mc:Fallback>
                <p:oleObj name="think-cell Folie" r:id="rId4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</p:spPr>
        <p:txBody>
          <a:bodyPr/>
          <a:lstStyle/>
          <a:p>
            <a:r>
              <a:rPr lang="de-DE" dirty="0" smtClean="0"/>
              <a:t>Welche Werte geben unserem Team Orientierung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4B7D6D88-F14F-4523-A007-6D27FBACD1E2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1266" name="Bild 1" descr="image00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26407" r="1776" b="3733"/>
          <a:stretch/>
        </p:blipFill>
        <p:spPr bwMode="auto">
          <a:xfrm>
            <a:off x="911802" y="673100"/>
            <a:ext cx="7241368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875967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Folie" r:id="rId4" imgW="338" imgH="344" progId="TCLayout.ActiveDocument.1">
                  <p:embed/>
                </p:oleObj>
              </mc:Choice>
              <mc:Fallback>
                <p:oleObj name="think-cell Folie" r:id="rId4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</p:spPr>
        <p:txBody>
          <a:bodyPr/>
          <a:lstStyle/>
          <a:p>
            <a:r>
              <a:rPr lang="de-DE" dirty="0" smtClean="0"/>
              <a:t>Warum funktioniert diese Arbeitsorganisation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4B7D6D88-F14F-4523-A007-6D27FBACD1E2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34000" y="571500"/>
            <a:ext cx="858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Mittelpunkt steht der </a:t>
            </a:r>
            <a:r>
              <a:rPr lang="de-DE" dirty="0"/>
              <a:t>Service und die </a:t>
            </a:r>
            <a:r>
              <a:rPr lang="de-DE" dirty="0" smtClean="0"/>
              <a:t>Bereitschaft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Dadurch identifizieren und beheben wir Probleme</a:t>
            </a:r>
          </a:p>
          <a:p>
            <a:pPr lvl="1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Verbundenheit der einzelnen Teams durch den Service und die Bereitschaft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ist Teil des Prozesses</a:t>
            </a:r>
          </a:p>
          <a:p>
            <a:pPr lvl="1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Aufteilung nach HO, STW oder Softwareprojekten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„Silos“ oder Fachexperten mehr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Wir haben unsere Systeme im Griff -&gt; Werterhalt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71146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Folie" r:id="rId4" imgW="338" imgH="344" progId="TCLayout.ActiveDocument.1">
                  <p:embed/>
                </p:oleObj>
              </mc:Choice>
              <mc:Fallback>
                <p:oleObj name="think-cell Folie" r:id="rId4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</p:spPr>
        <p:txBody>
          <a:bodyPr/>
          <a:lstStyle/>
          <a:p>
            <a:r>
              <a:rPr lang="de-DE" dirty="0" smtClean="0"/>
              <a:t>Warum funktioniert diese Arbeitsorganisation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4B7D6D88-F14F-4523-A007-6D27FBACD1E2}" type="datetime1">
              <a:rPr lang="de-DE" smtClean="0"/>
              <a:t>23.08.2021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34000" y="571500"/>
            <a:ext cx="8586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Absprache innerhalb der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Wöchentlicher Austausch was die Teams erreicht haben (</a:t>
            </a:r>
            <a:r>
              <a:rPr lang="de-DE" dirty="0" err="1" smtClean="0"/>
              <a:t>Friday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Besprechungen </a:t>
            </a:r>
            <a:r>
              <a:rPr lang="de-DE" dirty="0"/>
              <a:t>-&gt; Input aus den verschiedenen </a:t>
            </a:r>
            <a:r>
              <a:rPr lang="de-DE" dirty="0" smtClean="0"/>
              <a:t>Teams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Quick Design Session (QDS)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Clean Code Developer (CCD)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Bereitschaftsübergabe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Retrospektive  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 entwickeln ein gemeinsames Verständnis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Wichtige </a:t>
            </a:r>
            <a:r>
              <a:rPr lang="de-DE" dirty="0"/>
              <a:t>Dinge können von dringenden unterschieden </a:t>
            </a:r>
            <a:r>
              <a:rPr lang="de-DE" dirty="0" smtClean="0"/>
              <a:t>werden</a:t>
            </a:r>
            <a:endParaRPr lang="de-DE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Wichtige </a:t>
            </a:r>
            <a:r>
              <a:rPr lang="de-DE" dirty="0"/>
              <a:t>Dingen können von unwichtigen unterschieden </a:t>
            </a:r>
            <a:r>
              <a:rPr lang="de-DE" dirty="0" smtClean="0"/>
              <a:t>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 unterstützen uns gegenseitig bei Problemen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 geben regelmäßig Feedback, um uns weiterzuentwickeln</a:t>
            </a:r>
          </a:p>
          <a:p>
            <a:pPr lvl="1"/>
            <a:endParaRPr lang="de-DE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Wir verbessern unsere Arbeitsweise und Kommunikation -&gt; Wertsteigerung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7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llinger_Saarstahl_SHS_Stahl-Holding-Saar_16zu9">
  <a:themeElements>
    <a:clrScheme name="SAG-DH-Mi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6707"/>
      </a:accent1>
      <a:accent2>
        <a:srgbClr val="00628A"/>
      </a:accent2>
      <a:accent3>
        <a:srgbClr val="AF1B67"/>
      </a:accent3>
      <a:accent4>
        <a:srgbClr val="FDC300"/>
      </a:accent4>
      <a:accent5>
        <a:srgbClr val="008000"/>
      </a:accent5>
      <a:accent6>
        <a:srgbClr val="7D7D7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nternehmenspräsenation2020_Dillinger_Saarstahl_Stand_16zu9_200817" id="{08637ECF-655B-654B-BA72-F9B346294893}" vid="{9284C7CB-B7B1-9D4D-9C80-2612D52B34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Dillinger_Saarstahl_SHS_Stahl-Holding-Saar_16zu9</Template>
  <TotalTime>0</TotalTime>
  <Words>200</Words>
  <Application>Microsoft Office PowerPoint</Application>
  <PresentationFormat>Bildschirmpräsentation (16:9)</PresentationFormat>
  <Paragraphs>68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Dillinger_Saarstahl_SHS_Stahl-Holding-Saar_16zu9</vt:lpstr>
      <vt:lpstr>think-cell Folie</vt:lpstr>
      <vt:lpstr>PowerPoint-Präsentation</vt:lpstr>
      <vt:lpstr>Wie sind wir aufgestellt ?</vt:lpstr>
      <vt:lpstr>Mit welchem Fokus arbeiten die Teams ?</vt:lpstr>
      <vt:lpstr>Welche Werte geben unserem Team Orientierung ?</vt:lpstr>
      <vt:lpstr>Warum funktioniert diese Arbeitsorganisation ?</vt:lpstr>
      <vt:lpstr>Warum funktioniert diese Arbeitsorganisation ?</vt:lpstr>
    </vt:vector>
  </TitlesOfParts>
  <Company>DH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REUTER, Marc, TI-WW</dc:creator>
  <cp:lastModifiedBy>REUTER, Marc, TI-WW</cp:lastModifiedBy>
  <cp:revision>20</cp:revision>
  <dcterms:created xsi:type="dcterms:W3CDTF">2021-08-03T10:48:36Z</dcterms:created>
  <dcterms:modified xsi:type="dcterms:W3CDTF">2021-08-23T08:48:52Z</dcterms:modified>
</cp:coreProperties>
</file>