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7" r:id="rId2"/>
    <p:sldId id="288" r:id="rId3"/>
    <p:sldId id="284" r:id="rId4"/>
    <p:sldId id="285" r:id="rId5"/>
    <p:sldId id="286" r:id="rId6"/>
    <p:sldId id="287" r:id="rId7"/>
    <p:sldId id="278" r:id="rId8"/>
    <p:sldId id="279" r:id="rId9"/>
    <p:sldId id="282" r:id="rId10"/>
    <p:sldId id="261" r:id="rId11"/>
    <p:sldId id="275" r:id="rId12"/>
    <p:sldId id="271" r:id="rId13"/>
    <p:sldId id="267" r:id="rId14"/>
    <p:sldId id="266" r:id="rId15"/>
    <p:sldId id="263" r:id="rId16"/>
    <p:sldId id="281" r:id="rId17"/>
    <p:sldId id="280" r:id="rId18"/>
    <p:sldId id="273" r:id="rId19"/>
    <p:sldId id="277" r:id="rId20"/>
    <p:sldId id="265" r:id="rId21"/>
    <p:sldId id="274" r:id="rId22"/>
  </p:sldIdLst>
  <p:sldSz cx="9144000" cy="5143500" type="screen16x9"/>
  <p:notesSz cx="6858000" cy="9144000"/>
  <p:custDataLst>
    <p:tags r:id="rId25"/>
  </p:custDataLst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20BEFF"/>
    <a:srgbClr val="765690"/>
    <a:srgbClr val="A302E4"/>
    <a:srgbClr val="2800D2"/>
    <a:srgbClr val="FC68E7"/>
    <a:srgbClr val="0068E6"/>
    <a:srgbClr val="2C00E6"/>
    <a:srgbClr val="65FFE2"/>
    <a:srgbClr val="8D23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27"/>
  </p:normalViewPr>
  <p:slideViewPr>
    <p:cSldViewPr snapToGrid="0" snapToObjects="1">
      <p:cViewPr varScale="1">
        <p:scale>
          <a:sx n="137" d="100"/>
          <a:sy n="137" d="100"/>
        </p:scale>
        <p:origin x="126" y="2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-54"/>
    </p:cViewPr>
  </p:notesTextViewPr>
  <p:notesViewPr>
    <p:cSldViewPr snapToGrid="0" snapToObjects="1">
      <p:cViewPr varScale="1">
        <p:scale>
          <a:sx n="92" d="100"/>
          <a:sy n="92" d="100"/>
        </p:scale>
        <p:origin x="442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74A2AE0C-787F-F048-9C7F-3941E4EB5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0B1DD56-F818-B34B-B289-B42F1002BE0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B111F-537A-A44D-9077-472A5CE198C7}" type="datetimeFigureOut">
              <a:rPr lang="de-DE" smtClean="0"/>
              <a:t>25.11.2022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1B576C4-CFDB-6F4F-9FD0-F03A6878FB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0249998-FB07-7E46-B780-C47CBBDA244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649B8-39F8-2343-A333-6A7A78DE25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19277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DA1E77-5117-B348-899E-C7E9C4D9F712}" type="datetimeFigureOut">
              <a:rPr lang="de-DE" smtClean="0"/>
              <a:t>25.11.2022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489D3D-26F7-E94A-85B1-4DC7A85B89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1404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Hallo und </a:t>
            </a:r>
            <a:r>
              <a:rPr lang="de-DE" dirty="0" err="1"/>
              <a:t>herzlisch</a:t>
            </a:r>
            <a:r>
              <a:rPr lang="de-DE" dirty="0"/>
              <a:t> willkommen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89D3D-26F7-E94A-85B1-4DC7A85B894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65502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Frage: Wer erhält die Nachricht?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89D3D-26F7-E94A-85B1-4DC7A85B894E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95651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Frage: Wer erhält die Nachricht?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Fazit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Beispiel: Briefkasten für Zeitschrift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89D3D-26F7-E94A-85B1-4DC7A85B894E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82716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Frage: Wer erhält die Nachricht?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Fazit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Beispiel: Warnungen bei </a:t>
            </a:r>
            <a:r>
              <a:rPr lang="de-DE" dirty="0" err="1"/>
              <a:t>AlarmIT</a:t>
            </a:r>
            <a:endParaRPr lang="de-DE" dirty="0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89D3D-26F7-E94A-85B1-4DC7A85B894E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0109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Eine </a:t>
            </a:r>
            <a:r>
              <a:rPr lang="de-DE" dirty="0" err="1"/>
              <a:t>Platform</a:t>
            </a:r>
            <a:r>
              <a:rPr lang="de-DE" dirty="0"/>
              <a:t> die das Kombinieren der Ergebnisse von Geschäftsanwendungen ermöglicht.</a:t>
            </a:r>
          </a:p>
          <a:p>
            <a:r>
              <a:rPr lang="de-DE" dirty="0"/>
              <a:t>Das Ganze ist mehr als die Summe der </a:t>
            </a:r>
            <a:r>
              <a:rPr lang="de-DE"/>
              <a:t>einzelnen Komponenten.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89D3D-26F7-E94A-85B1-4DC7A85B894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2668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AlarmIT</a:t>
            </a:r>
            <a:r>
              <a:rPr lang="de-DE" dirty="0"/>
              <a:t> ist noch ein relativ einfaches verteiltes </a:t>
            </a:r>
            <a:r>
              <a:rPr lang="de-DE" dirty="0" err="1"/>
              <a:t>system</a:t>
            </a:r>
            <a:r>
              <a:rPr lang="de-DE" dirty="0"/>
              <a:t> da es nur mit wenigen Komponenten interagiert</a:t>
            </a:r>
          </a:p>
          <a:p>
            <a:r>
              <a:rPr lang="de-DE" dirty="0"/>
              <a:t>Der Level 1 übermittelt asynchron daten an </a:t>
            </a:r>
            <a:r>
              <a:rPr lang="de-DE" dirty="0" err="1"/>
              <a:t>ActiveMQ</a:t>
            </a:r>
            <a:endParaRPr lang="de-DE" dirty="0"/>
          </a:p>
          <a:p>
            <a:r>
              <a:rPr lang="de-DE" dirty="0"/>
              <a:t>Der </a:t>
            </a:r>
            <a:r>
              <a:rPr lang="de-DE" dirty="0" err="1"/>
              <a:t>ActiveMQ</a:t>
            </a:r>
            <a:r>
              <a:rPr lang="de-DE" dirty="0"/>
              <a:t> gibt diese dann auch asynchron an </a:t>
            </a:r>
            <a:r>
              <a:rPr lang="de-DE" dirty="0" err="1"/>
              <a:t>AlarmIT</a:t>
            </a:r>
            <a:r>
              <a:rPr lang="de-DE" dirty="0"/>
              <a:t> weiter</a:t>
            </a:r>
          </a:p>
          <a:p>
            <a:r>
              <a:rPr lang="de-DE" dirty="0"/>
              <a:t>Nun kann </a:t>
            </a:r>
            <a:r>
              <a:rPr lang="de-DE" dirty="0" err="1"/>
              <a:t>AlarmIT</a:t>
            </a:r>
            <a:r>
              <a:rPr lang="de-DE" dirty="0"/>
              <a:t> diese in der Datenbank </a:t>
            </a:r>
            <a:r>
              <a:rPr lang="de-DE" dirty="0" err="1"/>
              <a:t>speicher</a:t>
            </a:r>
            <a:endParaRPr lang="de-DE" dirty="0"/>
          </a:p>
          <a:p>
            <a:r>
              <a:rPr lang="de-DE" dirty="0"/>
              <a:t>Zusätzlich besitz </a:t>
            </a:r>
            <a:r>
              <a:rPr lang="de-DE" dirty="0" err="1"/>
              <a:t>AlarmIT</a:t>
            </a:r>
            <a:r>
              <a:rPr lang="de-DE" dirty="0"/>
              <a:t> auch ein Web GUI über die die Anwendung synchron gesteuert werden kann.</a:t>
            </a:r>
          </a:p>
          <a:p>
            <a:r>
              <a:rPr lang="de-DE" dirty="0"/>
              <a:t>Soweit so einfach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89D3D-26F7-E94A-85B1-4DC7A85B894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9292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Um </a:t>
            </a:r>
            <a:r>
              <a:rPr lang="en-GB" dirty="0" err="1"/>
              <a:t>abzugrenzen</a:t>
            </a:r>
            <a:r>
              <a:rPr lang="en-GB" dirty="0"/>
              <a:t> </a:t>
            </a:r>
            <a:r>
              <a:rPr lang="en-GB" dirty="0" err="1"/>
              <a:t>welche</a:t>
            </a:r>
            <a:r>
              <a:rPr lang="en-GB" dirty="0"/>
              <a:t> </a:t>
            </a:r>
            <a:r>
              <a:rPr lang="en-GB" dirty="0" err="1"/>
              <a:t>Anwendungen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AlarmIT</a:t>
            </a:r>
            <a:r>
              <a:rPr lang="en-GB" dirty="0"/>
              <a:t> </a:t>
            </a:r>
            <a:r>
              <a:rPr lang="en-GB" dirty="0" err="1"/>
              <a:t>gehören</a:t>
            </a:r>
            <a:r>
              <a:rPr lang="en-GB" dirty="0"/>
              <a:t> um </a:t>
            </a:r>
            <a:r>
              <a:rPr lang="en-GB" dirty="0" err="1"/>
              <a:t>ein</a:t>
            </a:r>
            <a:r>
              <a:rPr lang="en-GB" dirty="0"/>
              <a:t> Self Sustained System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bekommen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 die </a:t>
            </a:r>
            <a:r>
              <a:rPr lang="en-GB" dirty="0" err="1"/>
              <a:t>Komponenten</a:t>
            </a:r>
            <a:r>
              <a:rPr lang="en-GB" dirty="0"/>
              <a:t> </a:t>
            </a:r>
            <a:r>
              <a:rPr lang="en-GB" dirty="0" err="1"/>
              <a:t>noch</a:t>
            </a:r>
            <a:r>
              <a:rPr lang="en-GB" dirty="0"/>
              <a:t> in </a:t>
            </a:r>
            <a:r>
              <a:rPr lang="en-GB" dirty="0" err="1"/>
              <a:t>einen</a:t>
            </a:r>
            <a:r>
              <a:rPr lang="en-GB" dirty="0"/>
              <a:t> Docker Stack </a:t>
            </a:r>
            <a:r>
              <a:rPr lang="en-GB" dirty="0" err="1"/>
              <a:t>verpackt</a:t>
            </a:r>
            <a:r>
              <a:rPr lang="en-GB" dirty="0"/>
              <a:t>.</a:t>
            </a:r>
          </a:p>
          <a:p>
            <a:r>
              <a:rPr lang="en-GB" dirty="0"/>
              <a:t>Was die </a:t>
            </a:r>
            <a:r>
              <a:rPr lang="en-GB" dirty="0" err="1"/>
              <a:t>Vorteile</a:t>
            </a:r>
            <a:r>
              <a:rPr lang="en-GB" dirty="0"/>
              <a:t> </a:t>
            </a:r>
            <a:r>
              <a:rPr lang="en-GB" dirty="0" err="1"/>
              <a:t>davon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</a:t>
            </a:r>
            <a:r>
              <a:rPr lang="en-GB" dirty="0" err="1"/>
              <a:t>wird</a:t>
            </a:r>
            <a:r>
              <a:rPr lang="en-GB" dirty="0"/>
              <a:t> </a:t>
            </a:r>
            <a:r>
              <a:rPr lang="en-GB" dirty="0" err="1"/>
              <a:t>ihnen</a:t>
            </a:r>
            <a:r>
              <a:rPr lang="en-GB" dirty="0"/>
              <a:t> </a:t>
            </a:r>
            <a:r>
              <a:rPr lang="en-GB" dirty="0" err="1"/>
              <a:t>mein</a:t>
            </a:r>
            <a:r>
              <a:rPr lang="en-GB" dirty="0"/>
              <a:t> </a:t>
            </a:r>
            <a:r>
              <a:rPr lang="en-GB" dirty="0" err="1"/>
              <a:t>Kollege</a:t>
            </a:r>
            <a:r>
              <a:rPr lang="en-GB" dirty="0"/>
              <a:t> Jean-Maurice </a:t>
            </a:r>
            <a:r>
              <a:rPr lang="en-GB" dirty="0" err="1"/>
              <a:t>Boussonville</a:t>
            </a:r>
            <a:r>
              <a:rPr lang="en-GB" dirty="0"/>
              <a:t> </a:t>
            </a:r>
            <a:r>
              <a:rPr lang="en-GB" dirty="0" err="1"/>
              <a:t>im</a:t>
            </a:r>
            <a:r>
              <a:rPr lang="en-GB" dirty="0"/>
              <a:t> </a:t>
            </a:r>
            <a:r>
              <a:rPr lang="en-GB" dirty="0" err="1"/>
              <a:t>nachfolgenden</a:t>
            </a:r>
            <a:r>
              <a:rPr lang="en-GB" dirty="0"/>
              <a:t> </a:t>
            </a:r>
            <a:r>
              <a:rPr lang="en-GB" dirty="0" err="1"/>
              <a:t>Termin</a:t>
            </a:r>
            <a:r>
              <a:rPr lang="en-GB" dirty="0"/>
              <a:t> </a:t>
            </a:r>
            <a:r>
              <a:rPr lang="en-GB" dirty="0" err="1"/>
              <a:t>erläutern</a:t>
            </a:r>
            <a:r>
              <a:rPr lang="en-GB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89D3D-26F7-E94A-85B1-4DC7A85B894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9230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Nun besitzt </a:t>
            </a:r>
            <a:r>
              <a:rPr lang="de-DE" dirty="0" err="1"/>
              <a:t>AlarmIT</a:t>
            </a:r>
            <a:r>
              <a:rPr lang="de-DE" dirty="0"/>
              <a:t> noch eine besondere </a:t>
            </a:r>
            <a:r>
              <a:rPr lang="de-DE" dirty="0" err="1"/>
              <a:t>eigenschaft</a:t>
            </a:r>
            <a:r>
              <a:rPr lang="de-DE" dirty="0"/>
              <a:t>:</a:t>
            </a:r>
          </a:p>
          <a:p>
            <a:r>
              <a:rPr lang="de-DE" dirty="0"/>
              <a:t>Es verwendet Zero Downtime </a:t>
            </a:r>
            <a:r>
              <a:rPr lang="de-DE" dirty="0" err="1"/>
              <a:t>deployment</a:t>
            </a:r>
            <a:endParaRPr lang="de-DE" dirty="0"/>
          </a:p>
          <a:p>
            <a:r>
              <a:rPr lang="de-DE" dirty="0"/>
              <a:t>Dies ermöglich das updaten der Anwendung ohne Unterbrechungen</a:t>
            </a:r>
          </a:p>
          <a:p>
            <a:r>
              <a:rPr lang="de-DE" dirty="0"/>
              <a:t>Hierfür muss die Anwendung in zwei </a:t>
            </a:r>
            <a:r>
              <a:rPr lang="de-DE" dirty="0" err="1"/>
              <a:t>instanzen</a:t>
            </a:r>
            <a:r>
              <a:rPr lang="de-DE" dirty="0"/>
              <a:t> laufen damit während eine geupdatet wird, die andere noch in betrieb ist</a:t>
            </a:r>
          </a:p>
          <a:p>
            <a:r>
              <a:rPr lang="de-DE" dirty="0"/>
              <a:t>Doch dies wirft eine Frage auf: Wie wird die Kommunikation in so einem fall geregelt?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89D3D-26F7-E94A-85B1-4DC7A85B894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6000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Deshalb werden wir uns in diesem Workshop anschauen welche </a:t>
            </a:r>
            <a:r>
              <a:rPr lang="de-DE" dirty="0" err="1"/>
              <a:t>Kommunikationarten</a:t>
            </a:r>
            <a:r>
              <a:rPr lang="de-DE" dirty="0"/>
              <a:t> es gibt und wie sich diese verhalten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89D3D-26F7-E94A-85B1-4DC7A85B894E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2003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Zunächst müssen wir allerdings erstmal unsere Umgebung vorbereiten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89D3D-26F7-E94A-85B1-4DC7A85B894E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1661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Frage: Wer erhält die Nachricht?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89D3D-26F7-E94A-85B1-4DC7A85B894E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61606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Deshalb werden wir uns in diesem Workshop anschauen welche </a:t>
            </a:r>
            <a:r>
              <a:rPr lang="de-DE" dirty="0" err="1"/>
              <a:t>Kommunikationarten</a:t>
            </a:r>
            <a:r>
              <a:rPr lang="de-DE" dirty="0"/>
              <a:t> es gibt und wie sich diese verhalten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89D3D-26F7-E94A-85B1-4DC7A85B894E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1584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folie_Hintergrund-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9965DD35-5C85-6648-9C88-0D668666637A}"/>
              </a:ext>
            </a:extLst>
          </p:cNvPr>
          <p:cNvSpPr/>
          <p:nvPr userDrawn="1"/>
        </p:nvSpPr>
        <p:spPr>
          <a:xfrm>
            <a:off x="0" y="408994"/>
            <a:ext cx="9144000" cy="47345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de-DE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06" y="0"/>
            <a:ext cx="9142789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9873" y="420856"/>
            <a:ext cx="2008708" cy="532687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36500" y="517181"/>
            <a:ext cx="2285359" cy="325320"/>
          </a:xfrm>
          <a:prstGeom prst="rect">
            <a:avLst/>
          </a:prstGeom>
        </p:spPr>
      </p:pic>
      <p:sp>
        <p:nvSpPr>
          <p:cNvPr id="21" name="Textplatzhalter 41">
            <a:extLst>
              <a:ext uri="{FF2B5EF4-FFF2-40B4-BE49-F238E27FC236}">
                <a16:creationId xmlns:a16="http://schemas.microsoft.com/office/drawing/2014/main" id="{1ED3004E-4F4C-5B4F-A4BF-82D42CBA6CB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982679" y="1725555"/>
            <a:ext cx="5770930" cy="37702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Titel der Präsentation</a:t>
            </a:r>
          </a:p>
        </p:txBody>
      </p:sp>
      <p:sp>
        <p:nvSpPr>
          <p:cNvPr id="22" name="Textplatzhalter 41">
            <a:extLst>
              <a:ext uri="{FF2B5EF4-FFF2-40B4-BE49-F238E27FC236}">
                <a16:creationId xmlns:a16="http://schemas.microsoft.com/office/drawing/2014/main" id="{CA834713-C1E5-0D46-8CD8-530742F6A36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82679" y="2186519"/>
            <a:ext cx="5770930" cy="25391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 b="0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Vorstellung bei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am 01.02.2020</a:t>
            </a:r>
          </a:p>
        </p:txBody>
      </p:sp>
      <p:pic>
        <p:nvPicPr>
          <p:cNvPr id="2" name="Picture 2" descr="G:\Mafos\Huffer\BHu2020\gemeinsames Template PPT\final\Logos\SHS - Stahl-Holding-Saar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69903" y="976922"/>
            <a:ext cx="3703910" cy="4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911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2x links mit Headline und schmales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2">
            <a:extLst>
              <a:ext uri="{FF2B5EF4-FFF2-40B4-BE49-F238E27FC236}">
                <a16:creationId xmlns:a16="http://schemas.microsoft.com/office/drawing/2014/main" id="{DE61742E-5A38-554E-BA80-B05F3852063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20000" y="756000"/>
            <a:ext cx="2700000" cy="3766500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Textplatzhalter 41">
            <a:extLst>
              <a:ext uri="{FF2B5EF4-FFF2-40B4-BE49-F238E27FC236}">
                <a16:creationId xmlns:a16="http://schemas.microsoft.com/office/drawing/2014/main" id="{B9380605-3624-9F41-84C7-15AF33549A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4001" y="697888"/>
            <a:ext cx="5689722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4" name="Textplatzhalter 46">
            <a:extLst>
              <a:ext uri="{FF2B5EF4-FFF2-40B4-BE49-F238E27FC236}">
                <a16:creationId xmlns:a16="http://schemas.microsoft.com/office/drawing/2014/main" id="{F4185694-761D-9A4F-97C9-3545E8817C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4000" y="1107001"/>
            <a:ext cx="5689722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Mastertextformat bearbeiten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AE887B-FE28-DA4A-9C87-8C4D6B65766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A7F8B744-C88F-0F4E-81E6-8B27CE42C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047DA73-4322-6345-9E96-7D6FECA7BB66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3DB23B1A-9187-4AC2-A6E8-256A7CA6F393}" type="datetime1">
              <a:rPr lang="de-DE" smtClean="0"/>
              <a:t>25.11.2022</a:t>
            </a:fld>
            <a:endParaRPr lang="de-DE" dirty="0"/>
          </a:p>
        </p:txBody>
      </p:sp>
      <p:sp>
        <p:nvSpPr>
          <p:cNvPr id="12" name="Textplatzhalter 46">
            <a:extLst>
              <a:ext uri="{FF2B5EF4-FFF2-40B4-BE49-F238E27FC236}">
                <a16:creationId xmlns:a16="http://schemas.microsoft.com/office/drawing/2014/main" id="{D670A6B9-486E-DE47-8A3F-9760FB5484D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34000" y="2821500"/>
            <a:ext cx="5689722" cy="272816"/>
          </a:xfrm>
          <a:prstGeom prst="rect">
            <a:avLst/>
          </a:prstGeom>
        </p:spPr>
        <p:txBody>
          <a:bodyPr wrap="square" lIns="68580" tIns="34290" rIns="68580" bIns="34290" numCol="2">
            <a:spAutoFit/>
          </a:bodyPr>
          <a:lstStyle>
            <a:lvl1pPr marL="214313" marR="0" indent="-214313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Mastertextformat bearbeiten</a:t>
            </a:r>
          </a:p>
        </p:txBody>
      </p:sp>
      <p:sp>
        <p:nvSpPr>
          <p:cNvPr id="15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869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links mit Headline (4x) und schmales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2">
            <a:extLst>
              <a:ext uri="{FF2B5EF4-FFF2-40B4-BE49-F238E27FC236}">
                <a16:creationId xmlns:a16="http://schemas.microsoft.com/office/drawing/2014/main" id="{DE61742E-5A38-554E-BA80-B05F3852063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78487" y="756000"/>
            <a:ext cx="2041513" cy="3766500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Textplatzhalter 41">
            <a:extLst>
              <a:ext uri="{FF2B5EF4-FFF2-40B4-BE49-F238E27FC236}">
                <a16:creationId xmlns:a16="http://schemas.microsoft.com/office/drawing/2014/main" id="{B9380605-3624-9F41-84C7-15AF33549A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4001" y="697888"/>
            <a:ext cx="4000326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4" name="Textplatzhalter 46">
            <a:extLst>
              <a:ext uri="{FF2B5EF4-FFF2-40B4-BE49-F238E27FC236}">
                <a16:creationId xmlns:a16="http://schemas.microsoft.com/office/drawing/2014/main" id="{F4185694-761D-9A4F-97C9-3545E8817C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4000" y="949532"/>
            <a:ext cx="4000326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Mastertextformat bearbeiten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AE887B-FE28-DA4A-9C87-8C4D6B65766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A7F8B744-C88F-0F4E-81E6-8B27CE42C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047DA73-4322-6345-9E96-7D6FECA7BB66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37A493B6-C0AD-49FB-AEAE-DFD93FEC1EA3}" type="datetime1">
              <a:rPr lang="de-DE" smtClean="0"/>
              <a:t>25.11.2022</a:t>
            </a:fld>
            <a:endParaRPr lang="de-DE" dirty="0"/>
          </a:p>
        </p:txBody>
      </p:sp>
      <p:sp>
        <p:nvSpPr>
          <p:cNvPr id="20" name="Textplatzhalter 41">
            <a:extLst>
              <a:ext uri="{FF2B5EF4-FFF2-40B4-BE49-F238E27FC236}">
                <a16:creationId xmlns:a16="http://schemas.microsoft.com/office/drawing/2014/main" id="{244B6997-5877-D245-B666-400CC0BB699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34327" y="697888"/>
            <a:ext cx="2464647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</a:t>
            </a:r>
          </a:p>
        </p:txBody>
      </p:sp>
      <p:sp>
        <p:nvSpPr>
          <p:cNvPr id="21" name="Textplatzhalter 46">
            <a:extLst>
              <a:ext uri="{FF2B5EF4-FFF2-40B4-BE49-F238E27FC236}">
                <a16:creationId xmlns:a16="http://schemas.microsoft.com/office/drawing/2014/main" id="{E96D37C8-BAE9-E244-854C-09E43E55041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234325" y="949532"/>
            <a:ext cx="2464647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Mastertextformat bearbeiten</a:t>
            </a:r>
          </a:p>
        </p:txBody>
      </p:sp>
      <p:sp>
        <p:nvSpPr>
          <p:cNvPr id="22" name="Textplatzhalter 41">
            <a:extLst>
              <a:ext uri="{FF2B5EF4-FFF2-40B4-BE49-F238E27FC236}">
                <a16:creationId xmlns:a16="http://schemas.microsoft.com/office/drawing/2014/main" id="{82F7F0E5-A895-8140-8EB0-24D12AFEBF0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34001" y="3016190"/>
            <a:ext cx="4000326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23" name="Textplatzhalter 46">
            <a:extLst>
              <a:ext uri="{FF2B5EF4-FFF2-40B4-BE49-F238E27FC236}">
                <a16:creationId xmlns:a16="http://schemas.microsoft.com/office/drawing/2014/main" id="{3AA57C1A-C2FA-B344-AF54-03374595061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34000" y="3267835"/>
            <a:ext cx="4000326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Mastertextformat bearbeiten</a:t>
            </a:r>
          </a:p>
        </p:txBody>
      </p:sp>
      <p:sp>
        <p:nvSpPr>
          <p:cNvPr id="24" name="Textplatzhalter 41">
            <a:extLst>
              <a:ext uri="{FF2B5EF4-FFF2-40B4-BE49-F238E27FC236}">
                <a16:creationId xmlns:a16="http://schemas.microsoft.com/office/drawing/2014/main" id="{2525E463-BF65-0841-8751-A9232DB2030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234327" y="3016190"/>
            <a:ext cx="2464647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</a:t>
            </a:r>
          </a:p>
        </p:txBody>
      </p:sp>
      <p:sp>
        <p:nvSpPr>
          <p:cNvPr id="25" name="Textplatzhalter 46">
            <a:extLst>
              <a:ext uri="{FF2B5EF4-FFF2-40B4-BE49-F238E27FC236}">
                <a16:creationId xmlns:a16="http://schemas.microsoft.com/office/drawing/2014/main" id="{7700D6C6-2C9C-5440-AE8F-A04BC73D3BB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234325" y="3267835"/>
            <a:ext cx="2464647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Mastertextformat bearbeiten</a:t>
            </a:r>
          </a:p>
        </p:txBody>
      </p:sp>
      <p:sp>
        <p:nvSpPr>
          <p:cNvPr id="15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8593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rechts mit Headline und schmales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2">
            <a:extLst>
              <a:ext uri="{FF2B5EF4-FFF2-40B4-BE49-F238E27FC236}">
                <a16:creationId xmlns:a16="http://schemas.microsoft.com/office/drawing/2014/main" id="{DE61742E-5A38-554E-BA80-B05F3852063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05609" y="756000"/>
            <a:ext cx="2700000" cy="3766500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Textplatzhalter 41">
            <a:extLst>
              <a:ext uri="{FF2B5EF4-FFF2-40B4-BE49-F238E27FC236}">
                <a16:creationId xmlns:a16="http://schemas.microsoft.com/office/drawing/2014/main" id="{B9380605-3624-9F41-84C7-15AF33549A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0216" y="697888"/>
            <a:ext cx="5589783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4" name="Textplatzhalter 46">
            <a:extLst>
              <a:ext uri="{FF2B5EF4-FFF2-40B4-BE49-F238E27FC236}">
                <a16:creationId xmlns:a16="http://schemas.microsoft.com/office/drawing/2014/main" id="{F4185694-761D-9A4F-97C9-3545E8817C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0216" y="1107001"/>
            <a:ext cx="5589783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Mastertextformat bearbeiten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AE887B-FE28-DA4A-9C87-8C4D6B65766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A7F8B744-C88F-0F4E-81E6-8B27CE42C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047DA73-4322-6345-9E96-7D6FECA7BB66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2904B3CD-E2B2-4C2D-A136-AD33C9D4D7F8}" type="datetime1">
              <a:rPr lang="de-DE" smtClean="0"/>
              <a:t>25.11.2022</a:t>
            </a:fld>
            <a:endParaRPr lang="de-DE" dirty="0"/>
          </a:p>
        </p:txBody>
      </p:sp>
      <p:sp>
        <p:nvSpPr>
          <p:cNvPr id="8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693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x Text rechts mit Headline und schmales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2">
            <a:extLst>
              <a:ext uri="{FF2B5EF4-FFF2-40B4-BE49-F238E27FC236}">
                <a16:creationId xmlns:a16="http://schemas.microsoft.com/office/drawing/2014/main" id="{DE61742E-5A38-554E-BA80-B05F3852063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05609" y="756000"/>
            <a:ext cx="2700000" cy="3766500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AE887B-FE28-DA4A-9C87-8C4D6B65766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A7F8B744-C88F-0F4E-81E6-8B27CE42C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047DA73-4322-6345-9E96-7D6FECA7BB66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18C6B73E-2377-4D37-834F-82F854251A1A}" type="datetime1">
              <a:rPr lang="de-DE" smtClean="0"/>
              <a:t>25.11.2022</a:t>
            </a:fld>
            <a:endParaRPr lang="de-DE" dirty="0"/>
          </a:p>
        </p:txBody>
      </p:sp>
      <p:sp>
        <p:nvSpPr>
          <p:cNvPr id="18" name="Textplatzhalter 41">
            <a:extLst>
              <a:ext uri="{FF2B5EF4-FFF2-40B4-BE49-F238E27FC236}">
                <a16:creationId xmlns:a16="http://schemas.microsoft.com/office/drawing/2014/main" id="{BDA40EE1-F184-D443-8CF7-48E0718B445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30215" y="697889"/>
            <a:ext cx="2700000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9" name="Textplatzhalter 46">
            <a:extLst>
              <a:ext uri="{FF2B5EF4-FFF2-40B4-BE49-F238E27FC236}">
                <a16:creationId xmlns:a16="http://schemas.microsoft.com/office/drawing/2014/main" id="{726F3A1F-4DA0-3D4D-9D75-5738C114E72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230214" y="1107001"/>
            <a:ext cx="2700000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Mastertextformat bearbeiten</a:t>
            </a:r>
          </a:p>
        </p:txBody>
      </p:sp>
      <p:sp>
        <p:nvSpPr>
          <p:cNvPr id="20" name="Textplatzhalter 41">
            <a:extLst>
              <a:ext uri="{FF2B5EF4-FFF2-40B4-BE49-F238E27FC236}">
                <a16:creationId xmlns:a16="http://schemas.microsoft.com/office/drawing/2014/main" id="{EBCFAD3D-DD28-0949-89D5-5330F79D3A3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73215" y="697889"/>
            <a:ext cx="2665177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21" name="Textplatzhalter 46">
            <a:extLst>
              <a:ext uri="{FF2B5EF4-FFF2-40B4-BE49-F238E27FC236}">
                <a16:creationId xmlns:a16="http://schemas.microsoft.com/office/drawing/2014/main" id="{41D21E79-37E7-F543-948B-D70F6DFE84C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173214" y="1107001"/>
            <a:ext cx="2665177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Mastertextformat bearbeiten</a:t>
            </a:r>
          </a:p>
        </p:txBody>
      </p:sp>
      <p:sp>
        <p:nvSpPr>
          <p:cNvPr id="1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3686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 oben mit Headline und Bil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41">
            <a:extLst>
              <a:ext uri="{FF2B5EF4-FFF2-40B4-BE49-F238E27FC236}">
                <a16:creationId xmlns:a16="http://schemas.microsoft.com/office/drawing/2014/main" id="{CDE5885E-6B51-F943-99AE-CF33A792FA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4001" y="697887"/>
            <a:ext cx="8586000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9" name="Textplatzhalter 46">
            <a:extLst>
              <a:ext uri="{FF2B5EF4-FFF2-40B4-BE49-F238E27FC236}">
                <a16:creationId xmlns:a16="http://schemas.microsoft.com/office/drawing/2014/main" id="{131F7372-4929-734F-935A-5001E1EFF6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4000" y="1107001"/>
            <a:ext cx="8586000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Mastertextformat bearbeiten</a:t>
            </a:r>
          </a:p>
        </p:txBody>
      </p:sp>
      <p:sp>
        <p:nvSpPr>
          <p:cNvPr id="13" name="Bildplatzhalter 2">
            <a:extLst>
              <a:ext uri="{FF2B5EF4-FFF2-40B4-BE49-F238E27FC236}">
                <a16:creationId xmlns:a16="http://schemas.microsoft.com/office/drawing/2014/main" id="{DE61742E-5A38-554E-BA80-B05F3852063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47870" y="2348119"/>
            <a:ext cx="8475174" cy="2174381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096FBB74-0198-D14A-B95A-B30FA13E3A3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itel 14">
            <a:extLst>
              <a:ext uri="{FF2B5EF4-FFF2-40B4-BE49-F238E27FC236}">
                <a16:creationId xmlns:a16="http://schemas.microsoft.com/office/drawing/2014/main" id="{AADFAB87-A986-3542-B2D8-2FD4EE21E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87AAD8D-3ECA-DD4E-9241-1504923BAB5B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59BCDE9-D454-4ABF-8A21-98EC818B1C6E}" type="datetime1">
              <a:rPr lang="de-DE" smtClean="0"/>
              <a:t>25.11.2022</a:t>
            </a:fld>
            <a:endParaRPr lang="de-DE" dirty="0"/>
          </a:p>
        </p:txBody>
      </p:sp>
      <p:sp>
        <p:nvSpPr>
          <p:cNvPr id="10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1714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 oben mit Headline und 2x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41">
            <a:extLst>
              <a:ext uri="{FF2B5EF4-FFF2-40B4-BE49-F238E27FC236}">
                <a16:creationId xmlns:a16="http://schemas.microsoft.com/office/drawing/2014/main" id="{CDE5885E-6B51-F943-99AE-CF33A792FA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4001" y="697887"/>
            <a:ext cx="8586000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9" name="Textplatzhalter 46">
            <a:extLst>
              <a:ext uri="{FF2B5EF4-FFF2-40B4-BE49-F238E27FC236}">
                <a16:creationId xmlns:a16="http://schemas.microsoft.com/office/drawing/2014/main" id="{131F7372-4929-734F-935A-5001E1EFF6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4000" y="1107001"/>
            <a:ext cx="8586000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Mastertextformat bearbeiten</a:t>
            </a:r>
          </a:p>
        </p:txBody>
      </p:sp>
      <p:sp>
        <p:nvSpPr>
          <p:cNvPr id="13" name="Bildplatzhalter 2">
            <a:extLst>
              <a:ext uri="{FF2B5EF4-FFF2-40B4-BE49-F238E27FC236}">
                <a16:creationId xmlns:a16="http://schemas.microsoft.com/office/drawing/2014/main" id="{DE61742E-5A38-554E-BA80-B05F3852063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47871" y="2348119"/>
            <a:ext cx="4084982" cy="2174381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096FBB74-0198-D14A-B95A-B30FA13E3A3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itel 14">
            <a:extLst>
              <a:ext uri="{FF2B5EF4-FFF2-40B4-BE49-F238E27FC236}">
                <a16:creationId xmlns:a16="http://schemas.microsoft.com/office/drawing/2014/main" id="{AADFAB87-A986-3542-B2D8-2FD4EE21E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87AAD8D-3ECA-DD4E-9241-1504923BAB5B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F9F6D2D9-B26A-4B4B-8DEB-E3F0C9E6586D}" type="datetime1">
              <a:rPr lang="de-DE" smtClean="0"/>
              <a:t>25.11.2022</a:t>
            </a:fld>
            <a:endParaRPr lang="de-DE" dirty="0"/>
          </a:p>
        </p:txBody>
      </p:sp>
      <p:sp>
        <p:nvSpPr>
          <p:cNvPr id="10" name="Bildplatzhalter 2">
            <a:extLst>
              <a:ext uri="{FF2B5EF4-FFF2-40B4-BE49-F238E27FC236}">
                <a16:creationId xmlns:a16="http://schemas.microsoft.com/office/drawing/2014/main" id="{D46A23EF-49AD-4143-8C16-8A03848EED5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735018" y="2348119"/>
            <a:ext cx="4084982" cy="2174381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88509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2x Bild mit Headline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41">
            <a:extLst>
              <a:ext uri="{FF2B5EF4-FFF2-40B4-BE49-F238E27FC236}">
                <a16:creationId xmlns:a16="http://schemas.microsoft.com/office/drawing/2014/main" id="{CDE5885E-6B51-F943-99AE-CF33A792FA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4001" y="2485390"/>
            <a:ext cx="4140000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9" name="Textplatzhalter 46">
            <a:extLst>
              <a:ext uri="{FF2B5EF4-FFF2-40B4-BE49-F238E27FC236}">
                <a16:creationId xmlns:a16="http://schemas.microsoft.com/office/drawing/2014/main" id="{131F7372-4929-734F-935A-5001E1EFF6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4000" y="2775235"/>
            <a:ext cx="4140000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Mastertextformat bearbeiten</a:t>
            </a:r>
          </a:p>
        </p:txBody>
      </p:sp>
      <p:sp>
        <p:nvSpPr>
          <p:cNvPr id="13" name="Bildplatzhalter 2">
            <a:extLst>
              <a:ext uri="{FF2B5EF4-FFF2-40B4-BE49-F238E27FC236}">
                <a16:creationId xmlns:a16="http://schemas.microsoft.com/office/drawing/2014/main" id="{DE61742E-5A38-554E-BA80-B05F3852063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33000" y="733612"/>
            <a:ext cx="4140000" cy="1621962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096FBB74-0198-D14A-B95A-B30FA13E3A3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itel 14">
            <a:extLst>
              <a:ext uri="{FF2B5EF4-FFF2-40B4-BE49-F238E27FC236}">
                <a16:creationId xmlns:a16="http://schemas.microsoft.com/office/drawing/2014/main" id="{AADFAB87-A986-3542-B2D8-2FD4EE21E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87AAD8D-3ECA-DD4E-9241-1504923BAB5B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F2D43E2-33BF-41E2-8988-8978FB7BE6F8}" type="datetime1">
              <a:rPr lang="de-DE" smtClean="0"/>
              <a:t>25.11.2022</a:t>
            </a:fld>
            <a:endParaRPr lang="de-DE" dirty="0"/>
          </a:p>
        </p:txBody>
      </p:sp>
      <p:sp>
        <p:nvSpPr>
          <p:cNvPr id="10" name="Textplatzhalter 41">
            <a:extLst>
              <a:ext uri="{FF2B5EF4-FFF2-40B4-BE49-F238E27FC236}">
                <a16:creationId xmlns:a16="http://schemas.microsoft.com/office/drawing/2014/main" id="{3BF519DD-192B-1C48-AD5D-6D1A16DB2C4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600488" y="2485390"/>
            <a:ext cx="4140000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1" name="Textplatzhalter 46">
            <a:extLst>
              <a:ext uri="{FF2B5EF4-FFF2-40B4-BE49-F238E27FC236}">
                <a16:creationId xmlns:a16="http://schemas.microsoft.com/office/drawing/2014/main" id="{640D9BEE-04AF-0A40-8593-1AC0308866C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600487" y="2775235"/>
            <a:ext cx="4140000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Mastertextformat bearbeiten</a:t>
            </a:r>
          </a:p>
        </p:txBody>
      </p:sp>
      <p:sp>
        <p:nvSpPr>
          <p:cNvPr id="16" name="Bildplatzhalter 2">
            <a:extLst>
              <a:ext uri="{FF2B5EF4-FFF2-40B4-BE49-F238E27FC236}">
                <a16:creationId xmlns:a16="http://schemas.microsoft.com/office/drawing/2014/main" id="{3301D1D7-3478-624D-9338-2B6D375E556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680000" y="733612"/>
            <a:ext cx="4140000" cy="1621962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09346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2x Bild mit Headline und Text (4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41">
            <a:extLst>
              <a:ext uri="{FF2B5EF4-FFF2-40B4-BE49-F238E27FC236}">
                <a16:creationId xmlns:a16="http://schemas.microsoft.com/office/drawing/2014/main" id="{CDE5885E-6B51-F943-99AE-CF33A792FA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4001" y="2063480"/>
            <a:ext cx="4140000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3" name="Bildplatzhalter 2">
            <a:extLst>
              <a:ext uri="{FF2B5EF4-FFF2-40B4-BE49-F238E27FC236}">
                <a16:creationId xmlns:a16="http://schemas.microsoft.com/office/drawing/2014/main" id="{DE61742E-5A38-554E-BA80-B05F3852063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33000" y="733612"/>
            <a:ext cx="4140000" cy="1189118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096FBB74-0198-D14A-B95A-B30FA13E3A3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itel 14">
            <a:extLst>
              <a:ext uri="{FF2B5EF4-FFF2-40B4-BE49-F238E27FC236}">
                <a16:creationId xmlns:a16="http://schemas.microsoft.com/office/drawing/2014/main" id="{AADFAB87-A986-3542-B2D8-2FD4EE21E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87AAD8D-3ECA-DD4E-9241-1504923BAB5B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02F0AE24-04D3-4F60-9ADA-A27FD34B1EA1}" type="datetime1">
              <a:rPr lang="de-DE" smtClean="0"/>
              <a:t>25.11.2022</a:t>
            </a:fld>
            <a:endParaRPr lang="de-DE" dirty="0"/>
          </a:p>
        </p:txBody>
      </p:sp>
      <p:sp>
        <p:nvSpPr>
          <p:cNvPr id="16" name="Bildplatzhalter 2">
            <a:extLst>
              <a:ext uri="{FF2B5EF4-FFF2-40B4-BE49-F238E27FC236}">
                <a16:creationId xmlns:a16="http://schemas.microsoft.com/office/drawing/2014/main" id="{3301D1D7-3478-624D-9338-2B6D375E556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680000" y="733612"/>
            <a:ext cx="4140000" cy="1189118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8" name="Textplatzhalter 41">
            <a:extLst>
              <a:ext uri="{FF2B5EF4-FFF2-40B4-BE49-F238E27FC236}">
                <a16:creationId xmlns:a16="http://schemas.microsoft.com/office/drawing/2014/main" id="{B7F01550-C20C-7647-B4A5-C2D997D8D1C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34001" y="2257755"/>
            <a:ext cx="4140000" cy="22313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000" b="0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1" name="Textplatzhalter 41">
            <a:extLst>
              <a:ext uri="{FF2B5EF4-FFF2-40B4-BE49-F238E27FC236}">
                <a16:creationId xmlns:a16="http://schemas.microsoft.com/office/drawing/2014/main" id="{88CA1FB5-9790-3A4C-945F-5A527D0D2EC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587340" y="2063480"/>
            <a:ext cx="4140000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42" name="Textplatzhalter 41">
            <a:extLst>
              <a:ext uri="{FF2B5EF4-FFF2-40B4-BE49-F238E27FC236}">
                <a16:creationId xmlns:a16="http://schemas.microsoft.com/office/drawing/2014/main" id="{6D448B81-7038-3F4E-AE17-EDEC03D4AE77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587340" y="2257755"/>
            <a:ext cx="4140000" cy="22313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000" b="0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3" name="Textplatzhalter 41">
            <a:extLst>
              <a:ext uri="{FF2B5EF4-FFF2-40B4-BE49-F238E27FC236}">
                <a16:creationId xmlns:a16="http://schemas.microsoft.com/office/drawing/2014/main" id="{D4EB633E-B64F-D84F-A14B-AA243AE51A2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34001" y="3546893"/>
            <a:ext cx="4140000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44" name="Textplatzhalter 41">
            <a:extLst>
              <a:ext uri="{FF2B5EF4-FFF2-40B4-BE49-F238E27FC236}">
                <a16:creationId xmlns:a16="http://schemas.microsoft.com/office/drawing/2014/main" id="{6A0E17F6-BC74-3249-82A3-4BC272D99A7D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234001" y="3741168"/>
            <a:ext cx="4140000" cy="22313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000" b="0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5" name="Textplatzhalter 41">
            <a:extLst>
              <a:ext uri="{FF2B5EF4-FFF2-40B4-BE49-F238E27FC236}">
                <a16:creationId xmlns:a16="http://schemas.microsoft.com/office/drawing/2014/main" id="{F75F5F66-3DE8-B94F-B78B-16A952BD0B5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587340" y="3546893"/>
            <a:ext cx="4140000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46" name="Textplatzhalter 41">
            <a:extLst>
              <a:ext uri="{FF2B5EF4-FFF2-40B4-BE49-F238E27FC236}">
                <a16:creationId xmlns:a16="http://schemas.microsoft.com/office/drawing/2014/main" id="{7A90A033-0D31-DE43-8923-A2F7D810AA8D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587340" y="3741168"/>
            <a:ext cx="4140000" cy="22313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000" b="0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7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52981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ext rechts mit Headline und schmales Bild links sowie 3 rund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2">
            <a:extLst>
              <a:ext uri="{FF2B5EF4-FFF2-40B4-BE49-F238E27FC236}">
                <a16:creationId xmlns:a16="http://schemas.microsoft.com/office/drawing/2014/main" id="{DE61742E-5A38-554E-BA80-B05F3852063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05609" y="756000"/>
            <a:ext cx="2700000" cy="3766500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AE887B-FE28-DA4A-9C87-8C4D6B65766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A7F8B744-C88F-0F4E-81E6-8B27CE42C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047DA73-4322-6345-9E96-7D6FECA7BB66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0EE36181-0326-44FE-B68A-1FC7A46D2DC6}" type="datetime1">
              <a:rPr lang="de-DE" smtClean="0"/>
              <a:t>25.11.2022</a:t>
            </a:fld>
            <a:endParaRPr lang="de-DE" dirty="0"/>
          </a:p>
        </p:txBody>
      </p:sp>
      <p:sp>
        <p:nvSpPr>
          <p:cNvPr id="18" name="Bildplatzhalter 17">
            <a:extLst>
              <a:ext uri="{FF2B5EF4-FFF2-40B4-BE49-F238E27FC236}">
                <a16:creationId xmlns:a16="http://schemas.microsoft.com/office/drawing/2014/main" id="{824E80C9-A3DB-524F-84FB-D698676E90B4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230216" y="3265004"/>
            <a:ext cx="1258200" cy="1258200"/>
          </a:xfrm>
          <a:prstGeom prst="ellipse">
            <a:avLst/>
          </a:prstGeom>
        </p:spPr>
        <p:txBody>
          <a:bodyPr lIns="68580" tIns="34290" rIns="68580" bIns="34290"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9" name="Bildplatzhalter 17">
            <a:extLst>
              <a:ext uri="{FF2B5EF4-FFF2-40B4-BE49-F238E27FC236}">
                <a16:creationId xmlns:a16="http://schemas.microsoft.com/office/drawing/2014/main" id="{1CBC08E7-DE1D-334B-8927-4925C7971A6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96006" y="3265004"/>
            <a:ext cx="1258200" cy="1257495"/>
          </a:xfrm>
          <a:prstGeom prst="ellipse">
            <a:avLst/>
          </a:prstGeom>
        </p:spPr>
        <p:txBody>
          <a:bodyPr lIns="68580" tIns="34290" rIns="68580" bIns="34290"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0" name="Bildplatzhalter 17">
            <a:extLst>
              <a:ext uri="{FF2B5EF4-FFF2-40B4-BE49-F238E27FC236}">
                <a16:creationId xmlns:a16="http://schemas.microsoft.com/office/drawing/2014/main" id="{8A61D413-D433-D143-8EEC-86EFCF56E60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561798" y="3265004"/>
            <a:ext cx="1258200" cy="1257495"/>
          </a:xfrm>
          <a:prstGeom prst="ellipse">
            <a:avLst/>
          </a:prstGeom>
        </p:spPr>
        <p:txBody>
          <a:bodyPr lIns="68580" tIns="34290" rIns="68580" bIns="34290"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3" name="Textplatzhalter 41">
            <a:extLst>
              <a:ext uri="{FF2B5EF4-FFF2-40B4-BE49-F238E27FC236}">
                <a16:creationId xmlns:a16="http://schemas.microsoft.com/office/drawing/2014/main" id="{E183786A-8CAB-DA4F-988A-B14D7D588D6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230216" y="697888"/>
            <a:ext cx="5589783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24" name="Textplatzhalter 46">
            <a:extLst>
              <a:ext uri="{FF2B5EF4-FFF2-40B4-BE49-F238E27FC236}">
                <a16:creationId xmlns:a16="http://schemas.microsoft.com/office/drawing/2014/main" id="{D04280F3-04C2-294B-9266-68E7C4083C5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230215" y="1107001"/>
            <a:ext cx="5589783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Mastertextformat bearbeiten</a:t>
            </a:r>
          </a:p>
        </p:txBody>
      </p:sp>
      <p:sp>
        <p:nvSpPr>
          <p:cNvPr id="1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16605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ext links mit Headline und 3x runde Bilder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41">
            <a:extLst>
              <a:ext uri="{FF2B5EF4-FFF2-40B4-BE49-F238E27FC236}">
                <a16:creationId xmlns:a16="http://schemas.microsoft.com/office/drawing/2014/main" id="{CDE5885E-6B51-F943-99AE-CF33A792FA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4001" y="697888"/>
            <a:ext cx="4338000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9" name="Textplatzhalter 46">
            <a:extLst>
              <a:ext uri="{FF2B5EF4-FFF2-40B4-BE49-F238E27FC236}">
                <a16:creationId xmlns:a16="http://schemas.microsoft.com/office/drawing/2014/main" id="{131F7372-4929-734F-935A-5001E1EFF6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4000" y="1107001"/>
            <a:ext cx="4338000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Mastertextformat bearbeiten</a:t>
            </a:r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096FBB74-0198-D14A-B95A-B30FA13E3A3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itel 14">
            <a:extLst>
              <a:ext uri="{FF2B5EF4-FFF2-40B4-BE49-F238E27FC236}">
                <a16:creationId xmlns:a16="http://schemas.microsoft.com/office/drawing/2014/main" id="{AADFAB87-A986-3542-B2D8-2FD4EE21E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87AAD8D-3ECA-DD4E-9241-1504923BAB5B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0802C932-8694-4D47-8036-E73AF92D3C8E}" type="datetime1">
              <a:rPr lang="de-DE" smtClean="0"/>
              <a:t>25.11.2022</a:t>
            </a:fld>
            <a:endParaRPr lang="de-DE" dirty="0"/>
          </a:p>
        </p:txBody>
      </p:sp>
      <p:sp>
        <p:nvSpPr>
          <p:cNvPr id="10" name="Bildplatzhalter 17">
            <a:extLst>
              <a:ext uri="{FF2B5EF4-FFF2-40B4-BE49-F238E27FC236}">
                <a16:creationId xmlns:a16="http://schemas.microsoft.com/office/drawing/2014/main" id="{FC13D9C5-5CA4-0B45-9ABD-EA38DD7DF03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306487" y="697888"/>
            <a:ext cx="1587600" cy="1587600"/>
          </a:xfrm>
          <a:prstGeom prst="ellipse">
            <a:avLst/>
          </a:prstGeom>
        </p:spPr>
        <p:txBody>
          <a:bodyPr lIns="68580" tIns="34290" rIns="68580" bIns="34290"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17">
            <a:extLst>
              <a:ext uri="{FF2B5EF4-FFF2-40B4-BE49-F238E27FC236}">
                <a16:creationId xmlns:a16="http://schemas.microsoft.com/office/drawing/2014/main" id="{51D8C4BE-A11D-114C-A259-8F3C67569D8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06487" y="3009005"/>
            <a:ext cx="1587600" cy="1588404"/>
          </a:xfrm>
          <a:prstGeom prst="ellipse">
            <a:avLst/>
          </a:prstGeom>
        </p:spPr>
        <p:txBody>
          <a:bodyPr lIns="68580" tIns="34290" rIns="68580" bIns="34290"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6" name="Bildplatzhalter 17">
            <a:extLst>
              <a:ext uri="{FF2B5EF4-FFF2-40B4-BE49-F238E27FC236}">
                <a16:creationId xmlns:a16="http://schemas.microsoft.com/office/drawing/2014/main" id="{0866A54E-CEB5-4B45-8520-62AB037DFC4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232400" y="1777548"/>
            <a:ext cx="1587600" cy="1588404"/>
          </a:xfrm>
          <a:prstGeom prst="ellipse">
            <a:avLst/>
          </a:prstGeom>
        </p:spPr>
        <p:txBody>
          <a:bodyPr lIns="68580" tIns="34290" rIns="68580" bIns="34290"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194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rift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41">
            <a:extLst>
              <a:ext uri="{FF2B5EF4-FFF2-40B4-BE49-F238E27FC236}">
                <a16:creationId xmlns:a16="http://schemas.microsoft.com/office/drawing/2014/main" id="{9131D5EE-EDDD-7446-BC0A-DA34F4CF344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4001" y="697888"/>
            <a:ext cx="4338000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Zwischenheadline in Arial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5" name="Textplatzhalter 46">
            <a:extLst>
              <a:ext uri="{FF2B5EF4-FFF2-40B4-BE49-F238E27FC236}">
                <a16:creationId xmlns:a16="http://schemas.microsoft.com/office/drawing/2014/main" id="{6596D7CA-90B9-5741-8B75-5B30C2B472A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000" y="1107000"/>
            <a:ext cx="4338000" cy="72327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Für den Fließtext sollte Arial Regular verwendet werden. Einzelne Wörter könnte mit dem </a:t>
            </a:r>
            <a:r>
              <a:rPr lang="de-DE" sz="1200" kern="1200" baseline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Bold</a:t>
            </a:r>
            <a:r>
              <a:rPr lang="de-DE" sz="1200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-Schnitt hervorgehoben werden.</a:t>
            </a:r>
          </a:p>
        </p:txBody>
      </p:sp>
      <p:sp>
        <p:nvSpPr>
          <p:cNvPr id="6" name="Textplatzhalter 4">
            <a:extLst>
              <a:ext uri="{FF2B5EF4-FFF2-40B4-BE49-F238E27FC236}">
                <a16:creationId xmlns:a16="http://schemas.microsoft.com/office/drawing/2014/main" id="{6A974882-8A0E-0645-954D-237E023197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4000" y="2019601"/>
            <a:ext cx="4338000" cy="24878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lnSpc>
                <a:spcPts val="1350"/>
              </a:lnSpc>
              <a:spcBef>
                <a:spcPts val="0"/>
              </a:spcBef>
              <a:buFontTx/>
              <a:buNone/>
              <a:defRPr sz="1000" baseline="0"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Beschriftungen, Zusatzinfos in Arial Regular 13 Pt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2BA91D8C-755B-F94C-80E5-2887549C0D9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4001" y="2457000"/>
            <a:ext cx="3963053" cy="24878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lnSpc>
                <a:spcPts val="1350"/>
              </a:lnSpc>
              <a:spcBef>
                <a:spcPts val="0"/>
              </a:spcBef>
              <a:buFontTx/>
              <a:buNone/>
              <a:defRPr sz="1000" b="0" i="1" baseline="0"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Bildunterschriften in Arial 13 Pt Italic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6AF4A1D2-26AF-FC4D-B0D2-7105CB9BA47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Titel 13">
            <a:extLst>
              <a:ext uri="{FF2B5EF4-FFF2-40B4-BE49-F238E27FC236}">
                <a16:creationId xmlns:a16="http://schemas.microsoft.com/office/drawing/2014/main" id="{4BD51A52-3A93-1846-B1A9-87A8E620C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141848F-6705-EE49-9E7A-C4D2785602DF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6737BBE-2145-4442-A559-CD3E1292DF16}" type="datetime1">
              <a:rPr lang="de-DE" smtClean="0"/>
              <a:t>25.11.2022</a:t>
            </a:fld>
            <a:endParaRPr lang="de-DE" dirty="0"/>
          </a:p>
        </p:txBody>
      </p:sp>
      <p:sp>
        <p:nvSpPr>
          <p:cNvPr id="10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62090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ext links und 3x runde Bilder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096FBB74-0198-D14A-B95A-B30FA13E3A3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itel 14">
            <a:extLst>
              <a:ext uri="{FF2B5EF4-FFF2-40B4-BE49-F238E27FC236}">
                <a16:creationId xmlns:a16="http://schemas.microsoft.com/office/drawing/2014/main" id="{AADFAB87-A986-3542-B2D8-2FD4EE21E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87AAD8D-3ECA-DD4E-9241-1504923BAB5B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D522FE2C-A6D9-4590-A1CE-B501E99953F5}" type="datetime1">
              <a:rPr lang="de-DE" smtClean="0"/>
              <a:t>25.11.2022</a:t>
            </a:fld>
            <a:endParaRPr lang="de-DE" dirty="0"/>
          </a:p>
        </p:txBody>
      </p:sp>
      <p:sp>
        <p:nvSpPr>
          <p:cNvPr id="13" name="Textplatzhalter 46">
            <a:extLst>
              <a:ext uri="{FF2B5EF4-FFF2-40B4-BE49-F238E27FC236}">
                <a16:creationId xmlns:a16="http://schemas.microsoft.com/office/drawing/2014/main" id="{103C06DB-B92D-8947-94AE-25D97867E4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4000" y="663168"/>
            <a:ext cx="4338000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Mastertextformat bearbeiten</a:t>
            </a:r>
          </a:p>
        </p:txBody>
      </p:sp>
      <p:sp>
        <p:nvSpPr>
          <p:cNvPr id="17" name="Bildplatzhalter 17">
            <a:extLst>
              <a:ext uri="{FF2B5EF4-FFF2-40B4-BE49-F238E27FC236}">
                <a16:creationId xmlns:a16="http://schemas.microsoft.com/office/drawing/2014/main" id="{CFEB8F0C-2273-2C43-9B92-917DFCF9852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306487" y="697888"/>
            <a:ext cx="1587600" cy="1587600"/>
          </a:xfrm>
          <a:prstGeom prst="ellipse">
            <a:avLst/>
          </a:prstGeom>
        </p:spPr>
        <p:txBody>
          <a:bodyPr lIns="68580" tIns="34290" rIns="68580" bIns="34290"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8" name="Bildplatzhalter 17">
            <a:extLst>
              <a:ext uri="{FF2B5EF4-FFF2-40B4-BE49-F238E27FC236}">
                <a16:creationId xmlns:a16="http://schemas.microsoft.com/office/drawing/2014/main" id="{0DD43913-640C-3043-A294-ECBA6509C52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06487" y="3009005"/>
            <a:ext cx="1587600" cy="1588404"/>
          </a:xfrm>
          <a:prstGeom prst="ellipse">
            <a:avLst/>
          </a:prstGeom>
        </p:spPr>
        <p:txBody>
          <a:bodyPr lIns="68580" tIns="34290" rIns="68580" bIns="34290"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9" name="Bildplatzhalter 17">
            <a:extLst>
              <a:ext uri="{FF2B5EF4-FFF2-40B4-BE49-F238E27FC236}">
                <a16:creationId xmlns:a16="http://schemas.microsoft.com/office/drawing/2014/main" id="{1B7E8813-1095-E848-A02E-2AF1DF6FF50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232400" y="1777548"/>
            <a:ext cx="1587600" cy="1588404"/>
          </a:xfrm>
          <a:prstGeom prst="ellipse">
            <a:avLst/>
          </a:prstGeom>
        </p:spPr>
        <p:txBody>
          <a:bodyPr lIns="68580" tIns="34290" rIns="68580" bIns="34290"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52679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4x Text links mit Headline und 3x runde Bilder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096FBB74-0198-D14A-B95A-B30FA13E3A3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itel 14">
            <a:extLst>
              <a:ext uri="{FF2B5EF4-FFF2-40B4-BE49-F238E27FC236}">
                <a16:creationId xmlns:a16="http://schemas.microsoft.com/office/drawing/2014/main" id="{AADFAB87-A986-3542-B2D8-2FD4EE21E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87AAD8D-3ECA-DD4E-9241-1504923BAB5B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FB1A39E2-7EE3-42EC-8CB1-72ADC3F9EF04}" type="datetime1">
              <a:rPr lang="de-DE" smtClean="0"/>
              <a:t>25.11.2022</a:t>
            </a:fld>
            <a:endParaRPr lang="de-DE" dirty="0"/>
          </a:p>
        </p:txBody>
      </p:sp>
      <p:sp>
        <p:nvSpPr>
          <p:cNvPr id="10" name="Bildplatzhalter 17">
            <a:extLst>
              <a:ext uri="{FF2B5EF4-FFF2-40B4-BE49-F238E27FC236}">
                <a16:creationId xmlns:a16="http://schemas.microsoft.com/office/drawing/2014/main" id="{FC13D9C5-5CA4-0B45-9ABD-EA38DD7DF03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828239" y="697889"/>
            <a:ext cx="1306800" cy="1306800"/>
          </a:xfrm>
          <a:prstGeom prst="ellipse">
            <a:avLst/>
          </a:prstGeom>
        </p:spPr>
        <p:txBody>
          <a:bodyPr lIns="68580" tIns="34290" rIns="68580" bIns="34290"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17">
            <a:extLst>
              <a:ext uri="{FF2B5EF4-FFF2-40B4-BE49-F238E27FC236}">
                <a16:creationId xmlns:a16="http://schemas.microsoft.com/office/drawing/2014/main" id="{51D8C4BE-A11D-114C-A259-8F3C67569D8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28238" y="3290459"/>
            <a:ext cx="1306800" cy="1306951"/>
          </a:xfrm>
          <a:prstGeom prst="ellipse">
            <a:avLst/>
          </a:prstGeom>
        </p:spPr>
        <p:txBody>
          <a:bodyPr lIns="68580" tIns="34290" rIns="68580" bIns="34290"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6" name="Bildplatzhalter 17">
            <a:extLst>
              <a:ext uri="{FF2B5EF4-FFF2-40B4-BE49-F238E27FC236}">
                <a16:creationId xmlns:a16="http://schemas.microsoft.com/office/drawing/2014/main" id="{0866A54E-CEB5-4B45-8520-62AB037DFC4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555624" y="1983508"/>
            <a:ext cx="1306800" cy="1306951"/>
          </a:xfrm>
          <a:prstGeom prst="ellipse">
            <a:avLst/>
          </a:prstGeom>
        </p:spPr>
        <p:txBody>
          <a:bodyPr lIns="68580" tIns="34290" rIns="68580" bIns="34290"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9" name="Textplatzhalter 41">
            <a:extLst>
              <a:ext uri="{FF2B5EF4-FFF2-40B4-BE49-F238E27FC236}">
                <a16:creationId xmlns:a16="http://schemas.microsoft.com/office/drawing/2014/main" id="{3584CA94-D8F3-424A-8BA3-C3723D077D8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4001" y="697888"/>
            <a:ext cx="4000326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30" name="Textplatzhalter 46">
            <a:extLst>
              <a:ext uri="{FF2B5EF4-FFF2-40B4-BE49-F238E27FC236}">
                <a16:creationId xmlns:a16="http://schemas.microsoft.com/office/drawing/2014/main" id="{1D940F45-0317-C54E-BE59-F05322F1E0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4000" y="949532"/>
            <a:ext cx="4000326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Mastertextformat bearbeiten</a:t>
            </a:r>
          </a:p>
        </p:txBody>
      </p:sp>
      <p:sp>
        <p:nvSpPr>
          <p:cNvPr id="31" name="Textplatzhalter 41">
            <a:extLst>
              <a:ext uri="{FF2B5EF4-FFF2-40B4-BE49-F238E27FC236}">
                <a16:creationId xmlns:a16="http://schemas.microsoft.com/office/drawing/2014/main" id="{351E19C5-C977-6347-AC3C-C309E37FA5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234327" y="697888"/>
            <a:ext cx="2464647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</a:t>
            </a:r>
          </a:p>
        </p:txBody>
      </p:sp>
      <p:sp>
        <p:nvSpPr>
          <p:cNvPr id="32" name="Textplatzhalter 46">
            <a:extLst>
              <a:ext uri="{FF2B5EF4-FFF2-40B4-BE49-F238E27FC236}">
                <a16:creationId xmlns:a16="http://schemas.microsoft.com/office/drawing/2014/main" id="{D95344A5-905C-3A4B-9D18-E2DFCFFA65F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234325" y="949532"/>
            <a:ext cx="2464647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Mastertextformat bearbeiten</a:t>
            </a:r>
          </a:p>
        </p:txBody>
      </p:sp>
      <p:sp>
        <p:nvSpPr>
          <p:cNvPr id="33" name="Textplatzhalter 41">
            <a:extLst>
              <a:ext uri="{FF2B5EF4-FFF2-40B4-BE49-F238E27FC236}">
                <a16:creationId xmlns:a16="http://schemas.microsoft.com/office/drawing/2014/main" id="{A612BE07-BF0F-AF40-AB82-C324E81F44D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34001" y="3016190"/>
            <a:ext cx="4000326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34" name="Textplatzhalter 46">
            <a:extLst>
              <a:ext uri="{FF2B5EF4-FFF2-40B4-BE49-F238E27FC236}">
                <a16:creationId xmlns:a16="http://schemas.microsoft.com/office/drawing/2014/main" id="{341DF4E6-9F90-4043-831F-9895DFAAF8A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34000" y="3267835"/>
            <a:ext cx="4000326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Mastertextformat bearbeiten</a:t>
            </a:r>
          </a:p>
        </p:txBody>
      </p:sp>
      <p:sp>
        <p:nvSpPr>
          <p:cNvPr id="35" name="Textplatzhalter 41">
            <a:extLst>
              <a:ext uri="{FF2B5EF4-FFF2-40B4-BE49-F238E27FC236}">
                <a16:creationId xmlns:a16="http://schemas.microsoft.com/office/drawing/2014/main" id="{74063FEC-123E-0143-ACF6-201BF1039C2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234327" y="3016190"/>
            <a:ext cx="2464647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</a:t>
            </a:r>
          </a:p>
        </p:txBody>
      </p:sp>
      <p:sp>
        <p:nvSpPr>
          <p:cNvPr id="36" name="Textplatzhalter 46">
            <a:extLst>
              <a:ext uri="{FF2B5EF4-FFF2-40B4-BE49-F238E27FC236}">
                <a16:creationId xmlns:a16="http://schemas.microsoft.com/office/drawing/2014/main" id="{619260E3-1648-8C45-AD55-B42BDA6F9AA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234325" y="3267835"/>
            <a:ext cx="2464647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Mastertextformat bearbeiten</a:t>
            </a:r>
          </a:p>
        </p:txBody>
      </p:sp>
      <p:sp>
        <p:nvSpPr>
          <p:cNvPr id="17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84404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abelle 3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2">
            <a:extLst>
              <a:ext uri="{FF2B5EF4-FFF2-40B4-BE49-F238E27FC236}">
                <a16:creationId xmlns:a16="http://schemas.microsoft.com/office/drawing/2014/main" id="{ABDBC1C1-45EC-EA45-A0DF-91D0DBE4388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34001" y="844601"/>
            <a:ext cx="3746581" cy="31290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lnSpc>
                <a:spcPts val="1875"/>
              </a:lnSpc>
              <a:spcBef>
                <a:spcPts val="0"/>
              </a:spcBef>
              <a:buFontTx/>
              <a:buNone/>
              <a:defRPr sz="120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platzhalter 4">
            <a:extLst>
              <a:ext uri="{FF2B5EF4-FFF2-40B4-BE49-F238E27FC236}">
                <a16:creationId xmlns:a16="http://schemas.microsoft.com/office/drawing/2014/main" id="{8821930C-43CC-8A44-8B0E-1684FD1CF9D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53109" y="657234"/>
            <a:ext cx="972000" cy="31290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1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20" name="Textplatzhalter 4">
            <a:extLst>
              <a:ext uri="{FF2B5EF4-FFF2-40B4-BE49-F238E27FC236}">
                <a16:creationId xmlns:a16="http://schemas.microsoft.com/office/drawing/2014/main" id="{1EF6939E-4C9D-2948-BE1E-B47B0A020E4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314801" y="657234"/>
            <a:ext cx="972000" cy="31290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1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21" name="Textplatzhalter 4">
            <a:extLst>
              <a:ext uri="{FF2B5EF4-FFF2-40B4-BE49-F238E27FC236}">
                <a16:creationId xmlns:a16="http://schemas.microsoft.com/office/drawing/2014/main" id="{9E39D914-F7C0-F94C-A3DB-7D3F6BB9AB9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71959" y="657234"/>
            <a:ext cx="972000" cy="31290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1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24" name="Textplatzhalter 4">
            <a:extLst>
              <a:ext uri="{FF2B5EF4-FFF2-40B4-BE49-F238E27FC236}">
                <a16:creationId xmlns:a16="http://schemas.microsoft.com/office/drawing/2014/main" id="{A2195BD5-5EE7-B649-A11F-43406C2A0EB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153109" y="1082701"/>
            <a:ext cx="972000" cy="80021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4">
            <a:extLst>
              <a:ext uri="{FF2B5EF4-FFF2-40B4-BE49-F238E27FC236}">
                <a16:creationId xmlns:a16="http://schemas.microsoft.com/office/drawing/2014/main" id="{8BEE4029-55CA-224A-80C7-F2013768274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14801" y="1082701"/>
            <a:ext cx="972000" cy="80021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4">
            <a:extLst>
              <a:ext uri="{FF2B5EF4-FFF2-40B4-BE49-F238E27FC236}">
                <a16:creationId xmlns:a16="http://schemas.microsoft.com/office/drawing/2014/main" id="{CC61BB28-8322-234E-A0E5-AE63A9CC110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471958" y="1082701"/>
            <a:ext cx="972000" cy="80021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29" name="Gerade Verbindung 28">
            <a:extLst>
              <a:ext uri="{FF2B5EF4-FFF2-40B4-BE49-F238E27FC236}">
                <a16:creationId xmlns:a16="http://schemas.microsoft.com/office/drawing/2014/main" id="{963BBE3D-2917-134F-85EA-31D8A020ADBA}"/>
              </a:ext>
            </a:extLst>
          </p:cNvPr>
          <p:cNvCxnSpPr>
            <a:cxnSpLocks/>
          </p:cNvCxnSpPr>
          <p:nvPr userDrawn="1"/>
        </p:nvCxnSpPr>
        <p:spPr>
          <a:xfrm>
            <a:off x="4077838" y="667650"/>
            <a:ext cx="0" cy="3825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>
            <a:extLst>
              <a:ext uri="{FF2B5EF4-FFF2-40B4-BE49-F238E27FC236}">
                <a16:creationId xmlns:a16="http://schemas.microsoft.com/office/drawing/2014/main" id="{9DCB0DC2-8F10-AA44-B217-84A1A87F8D75}"/>
              </a:ext>
            </a:extLst>
          </p:cNvPr>
          <p:cNvCxnSpPr>
            <a:cxnSpLocks/>
          </p:cNvCxnSpPr>
          <p:nvPr userDrawn="1"/>
        </p:nvCxnSpPr>
        <p:spPr>
          <a:xfrm>
            <a:off x="5217835" y="667650"/>
            <a:ext cx="0" cy="3825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>
            <a:extLst>
              <a:ext uri="{FF2B5EF4-FFF2-40B4-BE49-F238E27FC236}">
                <a16:creationId xmlns:a16="http://schemas.microsoft.com/office/drawing/2014/main" id="{51813C27-D7C3-A747-82AC-539DC170DD9B}"/>
              </a:ext>
            </a:extLst>
          </p:cNvPr>
          <p:cNvSpPr/>
          <p:nvPr userDrawn="1"/>
        </p:nvSpPr>
        <p:spPr>
          <a:xfrm>
            <a:off x="6385396" y="667650"/>
            <a:ext cx="1144800" cy="3825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de-DE" sz="140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F51E064-505C-5C41-9875-BF2A95F87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0714E8-273B-834B-A349-EB82F282E409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E2FC5787-D3CC-4D24-A6E3-B654BBD1545E}" type="datetime1">
              <a:rPr lang="de-DE" smtClean="0"/>
              <a:t>25.11.2022</a:t>
            </a:fld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B5D201FA-99CA-064A-BB31-752DB913EADC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69760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abelle 4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platzhalter 2">
            <a:extLst>
              <a:ext uri="{FF2B5EF4-FFF2-40B4-BE49-F238E27FC236}">
                <a16:creationId xmlns:a16="http://schemas.microsoft.com/office/drawing/2014/main" id="{BDBD7744-0BA1-A241-9516-9A949817F0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34001" y="844601"/>
            <a:ext cx="3746581" cy="31290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lnSpc>
                <a:spcPts val="1875"/>
              </a:lnSpc>
              <a:spcBef>
                <a:spcPts val="0"/>
              </a:spcBef>
              <a:buFontTx/>
              <a:buNone/>
              <a:defRPr sz="120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1" name="Textplatzhalter 4">
            <a:extLst>
              <a:ext uri="{FF2B5EF4-FFF2-40B4-BE49-F238E27FC236}">
                <a16:creationId xmlns:a16="http://schemas.microsoft.com/office/drawing/2014/main" id="{5CE355D7-C98F-0444-B4F5-1BD2ADB84AE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53109" y="657234"/>
            <a:ext cx="972000" cy="31290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1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42" name="Textplatzhalter 4">
            <a:extLst>
              <a:ext uri="{FF2B5EF4-FFF2-40B4-BE49-F238E27FC236}">
                <a16:creationId xmlns:a16="http://schemas.microsoft.com/office/drawing/2014/main" id="{D1B0A502-31CF-424E-B34E-B5F45FFB4F7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314801" y="657234"/>
            <a:ext cx="972000" cy="31290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1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43" name="Textplatzhalter 4">
            <a:extLst>
              <a:ext uri="{FF2B5EF4-FFF2-40B4-BE49-F238E27FC236}">
                <a16:creationId xmlns:a16="http://schemas.microsoft.com/office/drawing/2014/main" id="{CB31FB19-3D8D-7240-AB89-DD90E4CD070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71959" y="657234"/>
            <a:ext cx="972000" cy="31290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1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44" name="Textplatzhalter 4">
            <a:extLst>
              <a:ext uri="{FF2B5EF4-FFF2-40B4-BE49-F238E27FC236}">
                <a16:creationId xmlns:a16="http://schemas.microsoft.com/office/drawing/2014/main" id="{E32D786E-E8E1-BF44-A744-5ECBF0BD435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616434" y="657234"/>
            <a:ext cx="972000" cy="31290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1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45" name="Textplatzhalter 4">
            <a:extLst>
              <a:ext uri="{FF2B5EF4-FFF2-40B4-BE49-F238E27FC236}">
                <a16:creationId xmlns:a16="http://schemas.microsoft.com/office/drawing/2014/main" id="{E00B0F9C-41D8-214F-8B71-B2A32C8B239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153109" y="1082701"/>
            <a:ext cx="972000" cy="80021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6" name="Textplatzhalter 4">
            <a:extLst>
              <a:ext uri="{FF2B5EF4-FFF2-40B4-BE49-F238E27FC236}">
                <a16:creationId xmlns:a16="http://schemas.microsoft.com/office/drawing/2014/main" id="{4B15A24A-C794-EE44-A997-8D4311BF0E1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14801" y="1082701"/>
            <a:ext cx="972000" cy="80021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7" name="Textplatzhalter 4">
            <a:extLst>
              <a:ext uri="{FF2B5EF4-FFF2-40B4-BE49-F238E27FC236}">
                <a16:creationId xmlns:a16="http://schemas.microsoft.com/office/drawing/2014/main" id="{47CB4349-A7A0-4243-8BB7-5886799D3D1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471958" y="1082701"/>
            <a:ext cx="972000" cy="80021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8" name="Textplatzhalter 4">
            <a:extLst>
              <a:ext uri="{FF2B5EF4-FFF2-40B4-BE49-F238E27FC236}">
                <a16:creationId xmlns:a16="http://schemas.microsoft.com/office/drawing/2014/main" id="{5B3D3A9C-C9B8-F243-A394-22DD415E5E1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616434" y="1082701"/>
            <a:ext cx="972000" cy="80021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49" name="Gerade Verbindung 48">
            <a:extLst>
              <a:ext uri="{FF2B5EF4-FFF2-40B4-BE49-F238E27FC236}">
                <a16:creationId xmlns:a16="http://schemas.microsoft.com/office/drawing/2014/main" id="{D0C05AB7-B83D-FF4F-8385-5E916E6543AA}"/>
              </a:ext>
            </a:extLst>
          </p:cNvPr>
          <p:cNvCxnSpPr>
            <a:cxnSpLocks/>
          </p:cNvCxnSpPr>
          <p:nvPr userDrawn="1"/>
        </p:nvCxnSpPr>
        <p:spPr>
          <a:xfrm>
            <a:off x="4077838" y="667652"/>
            <a:ext cx="0" cy="35709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49">
            <a:extLst>
              <a:ext uri="{FF2B5EF4-FFF2-40B4-BE49-F238E27FC236}">
                <a16:creationId xmlns:a16="http://schemas.microsoft.com/office/drawing/2014/main" id="{0D5C5DF9-E87A-4743-AE43-3CB5E49A9AF1}"/>
              </a:ext>
            </a:extLst>
          </p:cNvPr>
          <p:cNvCxnSpPr>
            <a:cxnSpLocks/>
          </p:cNvCxnSpPr>
          <p:nvPr userDrawn="1"/>
        </p:nvCxnSpPr>
        <p:spPr>
          <a:xfrm>
            <a:off x="5217835" y="667652"/>
            <a:ext cx="0" cy="35709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>
            <a:extLst>
              <a:ext uri="{FF2B5EF4-FFF2-40B4-BE49-F238E27FC236}">
                <a16:creationId xmlns:a16="http://schemas.microsoft.com/office/drawing/2014/main" id="{6C42193E-BE06-9444-8657-ACBCFAC6602C}"/>
              </a:ext>
            </a:extLst>
          </p:cNvPr>
          <p:cNvCxnSpPr>
            <a:cxnSpLocks/>
          </p:cNvCxnSpPr>
          <p:nvPr userDrawn="1"/>
        </p:nvCxnSpPr>
        <p:spPr>
          <a:xfrm>
            <a:off x="6387693" y="667652"/>
            <a:ext cx="0" cy="35709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hteck 51">
            <a:extLst>
              <a:ext uri="{FF2B5EF4-FFF2-40B4-BE49-F238E27FC236}">
                <a16:creationId xmlns:a16="http://schemas.microsoft.com/office/drawing/2014/main" id="{5830EC9D-B23A-354A-A125-C96275519602}"/>
              </a:ext>
            </a:extLst>
          </p:cNvPr>
          <p:cNvSpPr/>
          <p:nvPr userDrawn="1"/>
        </p:nvSpPr>
        <p:spPr>
          <a:xfrm>
            <a:off x="7542000" y="667652"/>
            <a:ext cx="1144800" cy="35709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de-DE" sz="140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13009F2-269E-9A49-A7DB-FA7AF60F5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7EB2A64-1DFE-3E48-87FC-3446F10EEA49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17FE8F99-BF54-414D-A3A4-1FE3CA29B8C5}" type="datetime1">
              <a:rPr lang="de-DE" smtClean="0"/>
              <a:t>25.11.2022</a:t>
            </a:fld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6AA23D38-7865-3242-A973-4A6C5CEB08B0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91140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abelle 3-spaltig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2">
            <a:extLst>
              <a:ext uri="{FF2B5EF4-FFF2-40B4-BE49-F238E27FC236}">
                <a16:creationId xmlns:a16="http://schemas.microsoft.com/office/drawing/2014/main" id="{DE61742E-5A38-554E-BA80-B05F3852063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47870" y="2638839"/>
            <a:ext cx="8475174" cy="1883661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096FBB74-0198-D14A-B95A-B30FA13E3A3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itel 14">
            <a:extLst>
              <a:ext uri="{FF2B5EF4-FFF2-40B4-BE49-F238E27FC236}">
                <a16:creationId xmlns:a16="http://schemas.microsoft.com/office/drawing/2014/main" id="{AADFAB87-A986-3542-B2D8-2FD4EE21E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87AAD8D-3ECA-DD4E-9241-1504923BAB5B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6FC3921D-598D-4DEE-9314-C280C5FEF300}" type="datetime1">
              <a:rPr lang="de-DE" smtClean="0"/>
              <a:t>25.11.2022</a:t>
            </a:fld>
            <a:endParaRPr lang="de-DE" dirty="0"/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859BD2D0-FE99-484C-9512-F61A20DD6D3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34001" y="963433"/>
            <a:ext cx="3423600" cy="31290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lnSpc>
                <a:spcPts val="1875"/>
              </a:lnSpc>
              <a:spcBef>
                <a:spcPts val="0"/>
              </a:spcBef>
              <a:buFontTx/>
              <a:buNone/>
              <a:defRPr sz="120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platzhalter 4">
            <a:extLst>
              <a:ext uri="{FF2B5EF4-FFF2-40B4-BE49-F238E27FC236}">
                <a16:creationId xmlns:a16="http://schemas.microsoft.com/office/drawing/2014/main" id="{2D8AA30D-860F-524D-BD9D-8EEA260FB9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32879" y="657234"/>
            <a:ext cx="1281679" cy="31290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1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16" name="Textplatzhalter 4">
            <a:extLst>
              <a:ext uri="{FF2B5EF4-FFF2-40B4-BE49-F238E27FC236}">
                <a16:creationId xmlns:a16="http://schemas.microsoft.com/office/drawing/2014/main" id="{8FDBBBAD-E4DB-074E-8202-E882B1A80BF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470435" y="657234"/>
            <a:ext cx="1303374" cy="31290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1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17" name="Textplatzhalter 4">
            <a:extLst>
              <a:ext uri="{FF2B5EF4-FFF2-40B4-BE49-F238E27FC236}">
                <a16:creationId xmlns:a16="http://schemas.microsoft.com/office/drawing/2014/main" id="{A71845CA-8539-7B44-BFEE-7BDD043E29B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42382" y="657234"/>
            <a:ext cx="1286146" cy="31290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1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19" name="Textplatzhalter 4">
            <a:extLst>
              <a:ext uri="{FF2B5EF4-FFF2-40B4-BE49-F238E27FC236}">
                <a16:creationId xmlns:a16="http://schemas.microsoft.com/office/drawing/2014/main" id="{09201604-8CCD-2241-AF82-0BD241F71F8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932879" y="963433"/>
            <a:ext cx="1281679" cy="55656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platzhalter 4">
            <a:extLst>
              <a:ext uri="{FF2B5EF4-FFF2-40B4-BE49-F238E27FC236}">
                <a16:creationId xmlns:a16="http://schemas.microsoft.com/office/drawing/2014/main" id="{A09764BC-0587-434E-B5CE-EA21F18F30C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470435" y="963433"/>
            <a:ext cx="1303374" cy="55656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1" name="Textplatzhalter 4">
            <a:extLst>
              <a:ext uri="{FF2B5EF4-FFF2-40B4-BE49-F238E27FC236}">
                <a16:creationId xmlns:a16="http://schemas.microsoft.com/office/drawing/2014/main" id="{7573BDEF-DB66-1B45-90C7-F699C97BE29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042380" y="963433"/>
            <a:ext cx="1286146" cy="55656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C5085A8F-2E53-E64E-B011-5911C9011649}"/>
              </a:ext>
            </a:extLst>
          </p:cNvPr>
          <p:cNvCxnSpPr>
            <a:cxnSpLocks/>
          </p:cNvCxnSpPr>
          <p:nvPr userDrawn="1"/>
        </p:nvCxnSpPr>
        <p:spPr>
          <a:xfrm>
            <a:off x="3769726" y="667652"/>
            <a:ext cx="0" cy="1904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>
            <a:extLst>
              <a:ext uri="{FF2B5EF4-FFF2-40B4-BE49-F238E27FC236}">
                <a16:creationId xmlns:a16="http://schemas.microsoft.com/office/drawing/2014/main" id="{7C910D65-1331-9B47-A939-98507AB8ACEB}"/>
              </a:ext>
            </a:extLst>
          </p:cNvPr>
          <p:cNvCxnSpPr>
            <a:cxnSpLocks/>
          </p:cNvCxnSpPr>
          <p:nvPr userDrawn="1"/>
        </p:nvCxnSpPr>
        <p:spPr>
          <a:xfrm>
            <a:off x="5307283" y="667652"/>
            <a:ext cx="0" cy="1904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>
            <a:extLst>
              <a:ext uri="{FF2B5EF4-FFF2-40B4-BE49-F238E27FC236}">
                <a16:creationId xmlns:a16="http://schemas.microsoft.com/office/drawing/2014/main" id="{47F5DF88-232A-0742-8004-5B4EC5BD85BB}"/>
              </a:ext>
            </a:extLst>
          </p:cNvPr>
          <p:cNvCxnSpPr>
            <a:cxnSpLocks/>
          </p:cNvCxnSpPr>
          <p:nvPr userDrawn="1"/>
        </p:nvCxnSpPr>
        <p:spPr>
          <a:xfrm>
            <a:off x="6874701" y="667652"/>
            <a:ext cx="0" cy="1904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69123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abelle 3-spaltig mit 2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096FBB74-0198-D14A-B95A-B30FA13E3A3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itel 14">
            <a:extLst>
              <a:ext uri="{FF2B5EF4-FFF2-40B4-BE49-F238E27FC236}">
                <a16:creationId xmlns:a16="http://schemas.microsoft.com/office/drawing/2014/main" id="{AADFAB87-A986-3542-B2D8-2FD4EE21E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87AAD8D-3ECA-DD4E-9241-1504923BAB5B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DEE87DF2-97F1-4A98-89F4-0A565A96BBE4}" type="datetime1">
              <a:rPr lang="de-DE" smtClean="0"/>
              <a:t>25.11.2022</a:t>
            </a:fld>
            <a:endParaRPr lang="de-DE" dirty="0"/>
          </a:p>
        </p:txBody>
      </p:sp>
      <p:sp>
        <p:nvSpPr>
          <p:cNvPr id="18" name="Bildplatzhalter 2">
            <a:extLst>
              <a:ext uri="{FF2B5EF4-FFF2-40B4-BE49-F238E27FC236}">
                <a16:creationId xmlns:a16="http://schemas.microsoft.com/office/drawing/2014/main" id="{9BEBBCD9-8FCB-E046-A246-EC32BE77CFC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47871" y="2661975"/>
            <a:ext cx="4084982" cy="1860526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2" name="Bildplatzhalter 2">
            <a:extLst>
              <a:ext uri="{FF2B5EF4-FFF2-40B4-BE49-F238E27FC236}">
                <a16:creationId xmlns:a16="http://schemas.microsoft.com/office/drawing/2014/main" id="{92D35EB1-27E8-DC49-B6C8-61A109F8BB6C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4735018" y="2661975"/>
            <a:ext cx="4084982" cy="1860526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6" name="Textplatzhalter 2">
            <a:extLst>
              <a:ext uri="{FF2B5EF4-FFF2-40B4-BE49-F238E27FC236}">
                <a16:creationId xmlns:a16="http://schemas.microsoft.com/office/drawing/2014/main" id="{15D22172-3F21-D640-95B1-6800E108254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34001" y="963433"/>
            <a:ext cx="3423600" cy="31290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lnSpc>
                <a:spcPts val="1875"/>
              </a:lnSpc>
              <a:spcBef>
                <a:spcPts val="0"/>
              </a:spcBef>
              <a:buFontTx/>
              <a:buNone/>
              <a:defRPr sz="120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7" name="Textplatzhalter 4">
            <a:extLst>
              <a:ext uri="{FF2B5EF4-FFF2-40B4-BE49-F238E27FC236}">
                <a16:creationId xmlns:a16="http://schemas.microsoft.com/office/drawing/2014/main" id="{97664D98-4E6B-E04B-99A0-DF069CBECAB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32879" y="657234"/>
            <a:ext cx="1281679" cy="31290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1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38" name="Textplatzhalter 4">
            <a:extLst>
              <a:ext uri="{FF2B5EF4-FFF2-40B4-BE49-F238E27FC236}">
                <a16:creationId xmlns:a16="http://schemas.microsoft.com/office/drawing/2014/main" id="{B0CF7D24-408C-4C44-A843-C25F719BE94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470435" y="657234"/>
            <a:ext cx="1303374" cy="31290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1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39" name="Textplatzhalter 4">
            <a:extLst>
              <a:ext uri="{FF2B5EF4-FFF2-40B4-BE49-F238E27FC236}">
                <a16:creationId xmlns:a16="http://schemas.microsoft.com/office/drawing/2014/main" id="{FC920A69-EEA3-7741-B8AE-8AF321A197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42382" y="657234"/>
            <a:ext cx="1286146" cy="31290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1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40" name="Textplatzhalter 4">
            <a:extLst>
              <a:ext uri="{FF2B5EF4-FFF2-40B4-BE49-F238E27FC236}">
                <a16:creationId xmlns:a16="http://schemas.microsoft.com/office/drawing/2014/main" id="{6498FB1A-6271-724D-B340-1C3F7AF45E3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932879" y="963433"/>
            <a:ext cx="1281679" cy="55656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1" name="Textplatzhalter 4">
            <a:extLst>
              <a:ext uri="{FF2B5EF4-FFF2-40B4-BE49-F238E27FC236}">
                <a16:creationId xmlns:a16="http://schemas.microsoft.com/office/drawing/2014/main" id="{6A7C5161-DD30-3D47-9A2F-BE63CCE025E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470435" y="963433"/>
            <a:ext cx="1303374" cy="55656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2" name="Textplatzhalter 4">
            <a:extLst>
              <a:ext uri="{FF2B5EF4-FFF2-40B4-BE49-F238E27FC236}">
                <a16:creationId xmlns:a16="http://schemas.microsoft.com/office/drawing/2014/main" id="{66874484-A4A6-5541-A959-16D608F5B16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042380" y="963433"/>
            <a:ext cx="1286146" cy="55656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43" name="Gerade Verbindung 42">
            <a:extLst>
              <a:ext uri="{FF2B5EF4-FFF2-40B4-BE49-F238E27FC236}">
                <a16:creationId xmlns:a16="http://schemas.microsoft.com/office/drawing/2014/main" id="{57D06E09-8B95-E94D-B86E-1B1D20E424BD}"/>
              </a:ext>
            </a:extLst>
          </p:cNvPr>
          <p:cNvCxnSpPr>
            <a:cxnSpLocks/>
          </p:cNvCxnSpPr>
          <p:nvPr userDrawn="1"/>
        </p:nvCxnSpPr>
        <p:spPr>
          <a:xfrm>
            <a:off x="3769726" y="667652"/>
            <a:ext cx="0" cy="1904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>
            <a:extLst>
              <a:ext uri="{FF2B5EF4-FFF2-40B4-BE49-F238E27FC236}">
                <a16:creationId xmlns:a16="http://schemas.microsoft.com/office/drawing/2014/main" id="{0BA941EE-4736-0749-A894-E3E7F38C9982}"/>
              </a:ext>
            </a:extLst>
          </p:cNvPr>
          <p:cNvCxnSpPr>
            <a:cxnSpLocks/>
          </p:cNvCxnSpPr>
          <p:nvPr userDrawn="1"/>
        </p:nvCxnSpPr>
        <p:spPr>
          <a:xfrm>
            <a:off x="5307283" y="667652"/>
            <a:ext cx="0" cy="1904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>
            <a:extLst>
              <a:ext uri="{FF2B5EF4-FFF2-40B4-BE49-F238E27FC236}">
                <a16:creationId xmlns:a16="http://schemas.microsoft.com/office/drawing/2014/main" id="{D98BF498-A115-F241-9130-265ECDD209CE}"/>
              </a:ext>
            </a:extLst>
          </p:cNvPr>
          <p:cNvCxnSpPr>
            <a:cxnSpLocks/>
          </p:cNvCxnSpPr>
          <p:nvPr userDrawn="1"/>
        </p:nvCxnSpPr>
        <p:spPr>
          <a:xfrm>
            <a:off x="6874701" y="667652"/>
            <a:ext cx="0" cy="1904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48862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31BAA764-3F5F-444C-8161-F87A472F813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33364" y="697888"/>
            <a:ext cx="8586787" cy="3788569"/>
          </a:xfrm>
          <a:prstGeom prst="rect">
            <a:avLst/>
          </a:prstGeom>
        </p:spPr>
        <p:txBody>
          <a:bodyPr lIns="68580" tIns="34290" rIns="68580" bIns="34290"/>
          <a:lstStyle>
            <a:lvl1pPr marL="171450" indent="-171450">
              <a:buFont typeface="Wingdings" pitchFamily="2" charset="2"/>
              <a:buChar char="§"/>
              <a:defRPr sz="1200"/>
            </a:lvl1pPr>
            <a:lvl2pPr marL="514350" indent="-171450">
              <a:buFont typeface="Wingdings" pitchFamily="2" charset="2"/>
              <a:buChar char="§"/>
              <a:defRPr sz="1200"/>
            </a:lvl2pPr>
            <a:lvl3pPr marL="857250" indent="-171450">
              <a:buFont typeface="Wingdings" pitchFamily="2" charset="2"/>
              <a:buChar char="§"/>
              <a:defRPr sz="1200"/>
            </a:lvl3pPr>
            <a:lvl4pPr marL="1200150" indent="-171450">
              <a:buFont typeface="Wingdings" pitchFamily="2" charset="2"/>
              <a:buChar char="§"/>
              <a:defRPr sz="1200"/>
            </a:lvl4pPr>
            <a:lvl5pPr marL="1543050" indent="-171450">
              <a:buFont typeface="Wingdings" pitchFamily="2" charset="2"/>
              <a:buChar char="§"/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itel 11">
            <a:extLst>
              <a:ext uri="{FF2B5EF4-FFF2-40B4-BE49-F238E27FC236}">
                <a16:creationId xmlns:a16="http://schemas.microsoft.com/office/drawing/2014/main" id="{C6572A00-3C63-D74B-A284-800CCB83D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3" name="Foliennummernplatzhalter 13">
            <a:extLst>
              <a:ext uri="{FF2B5EF4-FFF2-40B4-BE49-F238E27FC236}">
                <a16:creationId xmlns:a16="http://schemas.microsoft.com/office/drawing/2014/main" id="{096FBB74-0198-D14A-B95A-B30FA13E3A3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220122" y="4822200"/>
            <a:ext cx="520213" cy="218844"/>
          </a:xfrm>
        </p:spPr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Datumsplatzhalter 1">
            <a:extLst>
              <a:ext uri="{FF2B5EF4-FFF2-40B4-BE49-F238E27FC236}">
                <a16:creationId xmlns:a16="http://schemas.microsoft.com/office/drawing/2014/main" id="{A87AAD8D-3ECA-DD4E-9241-1504923BAB5B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3569277" y="4821436"/>
            <a:ext cx="716973" cy="218828"/>
          </a:xfrm>
        </p:spPr>
        <p:txBody>
          <a:bodyPr/>
          <a:lstStyle/>
          <a:p>
            <a:fld id="{1247FDAF-1059-452B-A4FA-AC0A95C3AC7E}" type="datetime1">
              <a:rPr lang="de-DE" smtClean="0"/>
              <a:t>25.11.2022</a:t>
            </a:fld>
            <a:endParaRPr lang="de-DE" dirty="0"/>
          </a:p>
        </p:txBody>
      </p:sp>
      <p:sp>
        <p:nvSpPr>
          <p:cNvPr id="15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733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Zwei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7">
            <a:extLst>
              <a:ext uri="{FF2B5EF4-FFF2-40B4-BE49-F238E27FC236}">
                <a16:creationId xmlns:a16="http://schemas.microsoft.com/office/drawing/2014/main" id="{D8752806-FF89-924C-A315-2CF512EFE36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33363" y="697888"/>
            <a:ext cx="4203555" cy="3788569"/>
          </a:xfrm>
          <a:prstGeom prst="rect">
            <a:avLst/>
          </a:prstGeom>
        </p:spPr>
        <p:txBody>
          <a:bodyPr lIns="68580" tIns="34290" rIns="68580" bIns="34290"/>
          <a:lstStyle>
            <a:lvl1pPr marL="171450" indent="-171450">
              <a:buFont typeface="Wingdings" pitchFamily="2" charset="2"/>
              <a:buChar char="§"/>
              <a:defRPr sz="1200"/>
            </a:lvl1pPr>
            <a:lvl2pPr marL="514350" indent="-171450">
              <a:buFont typeface="Wingdings" pitchFamily="2" charset="2"/>
              <a:buChar char="§"/>
              <a:defRPr sz="1200"/>
            </a:lvl2pPr>
            <a:lvl3pPr marL="857250" indent="-171450">
              <a:buFont typeface="Wingdings" pitchFamily="2" charset="2"/>
              <a:buChar char="§"/>
              <a:defRPr sz="1200"/>
            </a:lvl3pPr>
            <a:lvl4pPr marL="1200150" indent="-171450">
              <a:buFont typeface="Wingdings" pitchFamily="2" charset="2"/>
              <a:buChar char="§"/>
              <a:defRPr sz="1200"/>
            </a:lvl4pPr>
            <a:lvl5pPr marL="1543050" indent="-171450">
              <a:buFont typeface="Wingdings" pitchFamily="2" charset="2"/>
              <a:buChar char="§"/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Inhaltsplatzhalter 7">
            <a:extLst>
              <a:ext uri="{FF2B5EF4-FFF2-40B4-BE49-F238E27FC236}">
                <a16:creationId xmlns:a16="http://schemas.microsoft.com/office/drawing/2014/main" id="{1AA8E9C8-7245-5C4A-BBFA-74F3AE490F9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616446" y="699585"/>
            <a:ext cx="4203555" cy="3788569"/>
          </a:xfrm>
          <a:prstGeom prst="rect">
            <a:avLst/>
          </a:prstGeom>
        </p:spPr>
        <p:txBody>
          <a:bodyPr lIns="68580" tIns="34290" rIns="68580" bIns="34290"/>
          <a:lstStyle>
            <a:lvl1pPr marL="171450" indent="-171450">
              <a:buFont typeface="Wingdings" pitchFamily="2" charset="2"/>
              <a:buChar char="§"/>
              <a:defRPr sz="1200"/>
            </a:lvl1pPr>
            <a:lvl2pPr marL="514350" indent="-171450">
              <a:buFont typeface="Wingdings" pitchFamily="2" charset="2"/>
              <a:buChar char="§"/>
              <a:defRPr sz="1200"/>
            </a:lvl2pPr>
            <a:lvl3pPr marL="857250" indent="-171450">
              <a:buFont typeface="Wingdings" pitchFamily="2" charset="2"/>
              <a:buChar char="§"/>
              <a:defRPr sz="1200"/>
            </a:lvl3pPr>
            <a:lvl4pPr marL="1200150" indent="-171450">
              <a:buFont typeface="Wingdings" pitchFamily="2" charset="2"/>
              <a:buChar char="§"/>
              <a:defRPr sz="1200"/>
            </a:lvl4pPr>
            <a:lvl5pPr marL="1543050" indent="-171450">
              <a:buFont typeface="Wingdings" pitchFamily="2" charset="2"/>
              <a:buChar char="§"/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CBB13D4F-F7F7-AE4C-94F6-0EB807A56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3172EAEB-F451-F64F-AC4A-322458B8156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DB813F1-33A0-4D4E-87AF-EB69B557B9DE}" type="datetime1">
              <a:rPr lang="de-DE" smtClean="0"/>
              <a:t>25.11.2022</a:t>
            </a:fld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5D6303A5-7D1B-DD44-AB88-C7C004758E6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75933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Zwei Inhalt mit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7">
            <a:extLst>
              <a:ext uri="{FF2B5EF4-FFF2-40B4-BE49-F238E27FC236}">
                <a16:creationId xmlns:a16="http://schemas.microsoft.com/office/drawing/2014/main" id="{D8752806-FF89-924C-A315-2CF512EFE36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33365" y="1067668"/>
            <a:ext cx="4161992" cy="3418790"/>
          </a:xfrm>
          <a:prstGeom prst="rect">
            <a:avLst/>
          </a:prstGeom>
        </p:spPr>
        <p:txBody>
          <a:bodyPr lIns="68580" tIns="34290" rIns="68580" bIns="34290"/>
          <a:lstStyle>
            <a:lvl1pPr marL="171450" indent="-171450">
              <a:buFont typeface="Wingdings" pitchFamily="2" charset="2"/>
              <a:buChar char="§"/>
              <a:defRPr sz="1200"/>
            </a:lvl1pPr>
            <a:lvl2pPr marL="514350" indent="-171450">
              <a:buFont typeface="Wingdings" pitchFamily="2" charset="2"/>
              <a:buChar char="§"/>
              <a:defRPr sz="1200"/>
            </a:lvl2pPr>
            <a:lvl3pPr marL="857250" indent="-171450">
              <a:buFont typeface="Wingdings" pitchFamily="2" charset="2"/>
              <a:buChar char="§"/>
              <a:defRPr sz="1200"/>
            </a:lvl3pPr>
            <a:lvl4pPr marL="1200150" indent="-171450">
              <a:buFont typeface="Wingdings" pitchFamily="2" charset="2"/>
              <a:buChar char="§"/>
              <a:defRPr sz="1200"/>
            </a:lvl4pPr>
            <a:lvl5pPr marL="1543050" indent="-171450">
              <a:buFont typeface="Wingdings" pitchFamily="2" charset="2"/>
              <a:buChar char="§"/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Inhaltsplatzhalter 7">
            <a:extLst>
              <a:ext uri="{FF2B5EF4-FFF2-40B4-BE49-F238E27FC236}">
                <a16:creationId xmlns:a16="http://schemas.microsoft.com/office/drawing/2014/main" id="{1AA8E9C8-7245-5C4A-BBFA-74F3AE490F9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616446" y="1069364"/>
            <a:ext cx="4161992" cy="3418790"/>
          </a:xfrm>
          <a:prstGeom prst="rect">
            <a:avLst/>
          </a:prstGeom>
        </p:spPr>
        <p:txBody>
          <a:bodyPr lIns="68580" tIns="34290" rIns="68580" bIns="34290"/>
          <a:lstStyle>
            <a:lvl1pPr marL="171450" indent="-171450">
              <a:buFont typeface="Wingdings" pitchFamily="2" charset="2"/>
              <a:buChar char="§"/>
              <a:defRPr sz="1200"/>
            </a:lvl1pPr>
            <a:lvl2pPr marL="514350" indent="-171450">
              <a:buFont typeface="Wingdings" pitchFamily="2" charset="2"/>
              <a:buChar char="§"/>
              <a:defRPr sz="1200"/>
            </a:lvl2pPr>
            <a:lvl3pPr marL="857250" indent="-171450">
              <a:buFont typeface="Wingdings" pitchFamily="2" charset="2"/>
              <a:buChar char="§"/>
              <a:defRPr sz="1200"/>
            </a:lvl3pPr>
            <a:lvl4pPr marL="1200150" indent="-171450">
              <a:buFont typeface="Wingdings" pitchFamily="2" charset="2"/>
              <a:buChar char="§"/>
              <a:defRPr sz="1200"/>
            </a:lvl4pPr>
            <a:lvl5pPr marL="1543050" indent="-171450">
              <a:buFont typeface="Wingdings" pitchFamily="2" charset="2"/>
              <a:buChar char="§"/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Textplatzhalter 41">
            <a:extLst>
              <a:ext uri="{FF2B5EF4-FFF2-40B4-BE49-F238E27FC236}">
                <a16:creationId xmlns:a16="http://schemas.microsoft.com/office/drawing/2014/main" id="{C6D85155-18EA-7341-9BEC-D904CF6BA47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365" y="697888"/>
            <a:ext cx="4161992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Zwischenheadline in Arial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8" name="Textplatzhalter 41">
            <a:extLst>
              <a:ext uri="{FF2B5EF4-FFF2-40B4-BE49-F238E27FC236}">
                <a16:creationId xmlns:a16="http://schemas.microsoft.com/office/drawing/2014/main" id="{B197DF9F-CEB1-0044-93CC-79BD6E3399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16446" y="697888"/>
            <a:ext cx="4161992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Zwischenheadline in Arial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F0CB323F-AA59-554D-9DAE-122B6DE5D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13E9E7D-70C7-F74F-B14D-F8A710D3962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9396A89-394F-4BFD-A33E-ED7AC701A9EA}" type="datetime1">
              <a:rPr lang="de-DE" smtClean="0"/>
              <a:t>25.11.2022</a:t>
            </a:fld>
            <a:endParaRPr 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058ECAB0-3A66-A04E-B5D2-7DF5E51B4AA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28972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5">
            <a:extLst>
              <a:ext uri="{FF2B5EF4-FFF2-40B4-BE49-F238E27FC236}">
                <a16:creationId xmlns:a16="http://schemas.microsoft.com/office/drawing/2014/main" id="{A61B82BF-CF04-5842-AA0B-75B999CBC56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33364" y="694135"/>
            <a:ext cx="8586787" cy="3794522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1DE9450B-CEFA-784B-A0D8-6B928111F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7F337C-7AEC-2D47-88CF-1503680FF5EC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07815C9-6D4B-42D1-9120-5557FAD46A0C}" type="datetime1">
              <a:rPr lang="de-DE" smtClean="0"/>
              <a:t>25.11.2022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8DDBE5-A816-4245-92AE-5F10BEAC8CD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1563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links mit Headline und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41">
            <a:extLst>
              <a:ext uri="{FF2B5EF4-FFF2-40B4-BE49-F238E27FC236}">
                <a16:creationId xmlns:a16="http://schemas.microsoft.com/office/drawing/2014/main" id="{CDE5885E-6B51-F943-99AE-CF33A792FA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4001" y="697888"/>
            <a:ext cx="4338000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9" name="Textplatzhalter 46">
            <a:extLst>
              <a:ext uri="{FF2B5EF4-FFF2-40B4-BE49-F238E27FC236}">
                <a16:creationId xmlns:a16="http://schemas.microsoft.com/office/drawing/2014/main" id="{131F7372-4929-734F-935A-5001E1EFF6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4000" y="1107001"/>
            <a:ext cx="4338000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Mastertextformat bearbeiten</a:t>
            </a:r>
          </a:p>
        </p:txBody>
      </p:sp>
      <p:sp>
        <p:nvSpPr>
          <p:cNvPr id="13" name="Bildplatzhalter 2">
            <a:extLst>
              <a:ext uri="{FF2B5EF4-FFF2-40B4-BE49-F238E27FC236}">
                <a16:creationId xmlns:a16="http://schemas.microsoft.com/office/drawing/2014/main" id="{DE61742E-5A38-554E-BA80-B05F3852063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683044" y="756000"/>
            <a:ext cx="4140000" cy="3766500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096FBB74-0198-D14A-B95A-B30FA13E3A3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itel 14">
            <a:extLst>
              <a:ext uri="{FF2B5EF4-FFF2-40B4-BE49-F238E27FC236}">
                <a16:creationId xmlns:a16="http://schemas.microsoft.com/office/drawing/2014/main" id="{AADFAB87-A986-3542-B2D8-2FD4EE21E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87AAD8D-3ECA-DD4E-9241-1504923BAB5B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2DCE2A8-B364-4B6D-B82B-40BD3869BAE8}" type="datetime1">
              <a:rPr lang="de-DE" smtClean="0"/>
              <a:t>25.11.2022</a:t>
            </a:fld>
            <a:endParaRPr lang="de-DE" dirty="0"/>
          </a:p>
        </p:txBody>
      </p:sp>
      <p:sp>
        <p:nvSpPr>
          <p:cNvPr id="1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96538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D171584-8549-427D-8281-AC5E9F4029DF}" type="datetime1">
              <a:rPr lang="de-DE" smtClean="0"/>
              <a:t>25.11.2022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43952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chlussfolie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C505B9C6-6FEE-7243-AD7E-7BDC168BF1C8}"/>
              </a:ext>
            </a:extLst>
          </p:cNvPr>
          <p:cNvSpPr/>
          <p:nvPr userDrawn="1"/>
        </p:nvSpPr>
        <p:spPr>
          <a:xfrm>
            <a:off x="0" y="13707"/>
            <a:ext cx="9144000" cy="47345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de-DE" sz="140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3997E8E-26A6-2541-9505-434E77245D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1"/>
            <a:ext cx="9144638" cy="4746600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E8E0409A-B122-CB40-A2F1-E1AFC97AA051}"/>
              </a:ext>
            </a:extLst>
          </p:cNvPr>
          <p:cNvSpPr/>
          <p:nvPr userDrawn="1"/>
        </p:nvSpPr>
        <p:spPr>
          <a:xfrm>
            <a:off x="1489311" y="1653526"/>
            <a:ext cx="6165378" cy="1147970"/>
          </a:xfrm>
          <a:prstGeom prst="rect">
            <a:avLst/>
          </a:prstGeom>
          <a:solidFill>
            <a:srgbClr val="C6C6C6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de-DE" sz="1400"/>
          </a:p>
        </p:txBody>
      </p:sp>
      <p:sp>
        <p:nvSpPr>
          <p:cNvPr id="5" name="Textplatzhalter 41">
            <a:extLst>
              <a:ext uri="{FF2B5EF4-FFF2-40B4-BE49-F238E27FC236}">
                <a16:creationId xmlns:a16="http://schemas.microsoft.com/office/drawing/2014/main" id="{F830CF53-73E9-7C48-BBC8-499D6C33111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86536" y="1892804"/>
            <a:ext cx="5770930" cy="68480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lang="de-DE" sz="2000" smtClean="0">
                <a:effectLst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r>
              <a:rPr lang="de-DE" dirty="0">
                <a:effectLst/>
                <a:latin typeface="Helvetica" pitchFamily="2" charset="0"/>
              </a:rPr>
              <a:t>Vielen Dank </a:t>
            </a:r>
            <a:r>
              <a:rPr lang="de-DE" dirty="0" err="1">
                <a:effectLst/>
                <a:latin typeface="Helvetica" pitchFamily="2" charset="0"/>
              </a:rPr>
              <a:t>für</a:t>
            </a:r>
            <a:endParaRPr lang="de-DE" dirty="0">
              <a:effectLst/>
              <a:latin typeface="Helvetica" pitchFamily="2" charset="0"/>
            </a:endParaRPr>
          </a:p>
          <a:p>
            <a:r>
              <a:rPr lang="de-DE" dirty="0">
                <a:effectLst/>
                <a:latin typeface="Helvetica" pitchFamily="2" charset="0"/>
              </a:rPr>
              <a:t>Ihre Aufmerksamkeit!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21E3593-C405-6944-BB64-EFD5B71F937B}"/>
              </a:ext>
            </a:extLst>
          </p:cNvPr>
          <p:cNvSpPr txBox="1"/>
          <p:nvPr userDrawn="1"/>
        </p:nvSpPr>
        <p:spPr>
          <a:xfrm>
            <a:off x="5723793" y="-883627"/>
            <a:ext cx="138564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726070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chlussfolie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di32691\AppData\Local\Microsoft\Windows\Temporary Internet Files\Content.Outlook\NLLES5G7\Schlussfolie JPK farbe (4)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-1"/>
            <a:ext cx="9144001" cy="477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platzhalter 41">
            <a:extLst>
              <a:ext uri="{FF2B5EF4-FFF2-40B4-BE49-F238E27FC236}">
                <a16:creationId xmlns:a16="http://schemas.microsoft.com/office/drawing/2014/main" id="{F830CF53-73E9-7C48-BBC8-499D6C33111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70456" y="1085083"/>
            <a:ext cx="5770930" cy="108491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lang="de-DE" sz="3300" smtClean="0">
                <a:solidFill>
                  <a:schemeClr val="bg1"/>
                </a:solidFill>
                <a:effectLst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r>
              <a:rPr lang="de-DE" dirty="0">
                <a:effectLst/>
                <a:latin typeface="Helvetica" pitchFamily="2" charset="0"/>
              </a:rPr>
              <a:t>Vielen Dank </a:t>
            </a:r>
            <a:r>
              <a:rPr lang="de-DE" dirty="0" err="1">
                <a:effectLst/>
                <a:latin typeface="Helvetica" pitchFamily="2" charset="0"/>
              </a:rPr>
              <a:t>für</a:t>
            </a:r>
            <a:r>
              <a:rPr lang="de-DE" dirty="0">
                <a:effectLst/>
                <a:latin typeface="Helvetica" pitchFamily="2" charset="0"/>
              </a:rPr>
              <a:t> Ihre Aufmerksamkeit!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21E3593-C405-6944-BB64-EFD5B71F937B}"/>
              </a:ext>
            </a:extLst>
          </p:cNvPr>
          <p:cNvSpPr txBox="1"/>
          <p:nvPr userDrawn="1"/>
        </p:nvSpPr>
        <p:spPr>
          <a:xfrm>
            <a:off x="5723793" y="-883627"/>
            <a:ext cx="138564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2293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chlussfolie_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C505B9C6-6FEE-7243-AD7E-7BDC168BF1C8}"/>
              </a:ext>
            </a:extLst>
          </p:cNvPr>
          <p:cNvSpPr/>
          <p:nvPr userDrawn="1"/>
        </p:nvSpPr>
        <p:spPr>
          <a:xfrm>
            <a:off x="0" y="13707"/>
            <a:ext cx="9144000" cy="3758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de-DE" sz="1400"/>
          </a:p>
        </p:txBody>
      </p:sp>
      <p:sp>
        <p:nvSpPr>
          <p:cNvPr id="5" name="Textplatzhalter 41">
            <a:extLst>
              <a:ext uri="{FF2B5EF4-FFF2-40B4-BE49-F238E27FC236}">
                <a16:creationId xmlns:a16="http://schemas.microsoft.com/office/drawing/2014/main" id="{1996E722-1E54-2440-9E56-46E68CEC5D1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86536" y="1892805"/>
            <a:ext cx="5770930" cy="77713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lang="de-DE" sz="2300" smtClean="0">
                <a:effectLst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r>
              <a:rPr lang="de-DE" dirty="0">
                <a:effectLst/>
                <a:latin typeface="Helvetica" pitchFamily="2" charset="0"/>
              </a:rPr>
              <a:t>Vielen Dank </a:t>
            </a:r>
            <a:r>
              <a:rPr lang="de-DE" dirty="0" err="1">
                <a:effectLst/>
                <a:latin typeface="Helvetica" pitchFamily="2" charset="0"/>
              </a:rPr>
              <a:t>für</a:t>
            </a:r>
            <a:endParaRPr lang="de-DE" dirty="0">
              <a:effectLst/>
              <a:latin typeface="Helvetica" pitchFamily="2" charset="0"/>
            </a:endParaRPr>
          </a:p>
          <a:p>
            <a:r>
              <a:rPr lang="de-DE" dirty="0">
                <a:effectLst/>
                <a:latin typeface="Helvetica" pitchFamily="2" charset="0"/>
              </a:rPr>
              <a:t>Ihre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1705301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links und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2">
            <a:extLst>
              <a:ext uri="{FF2B5EF4-FFF2-40B4-BE49-F238E27FC236}">
                <a16:creationId xmlns:a16="http://schemas.microsoft.com/office/drawing/2014/main" id="{DE61742E-5A38-554E-BA80-B05F3852063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683044" y="756000"/>
            <a:ext cx="4140000" cy="3766500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096FBB74-0198-D14A-B95A-B30FA13E3A3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itel 14">
            <a:extLst>
              <a:ext uri="{FF2B5EF4-FFF2-40B4-BE49-F238E27FC236}">
                <a16:creationId xmlns:a16="http://schemas.microsoft.com/office/drawing/2014/main" id="{AADFAB87-A986-3542-B2D8-2FD4EE21E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87AAD8D-3ECA-DD4E-9241-1504923BAB5B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76EC861C-3A26-4872-9641-990BBEB07C8D}" type="datetime1">
              <a:rPr lang="de-DE" smtClean="0"/>
              <a:t>25.11.2022</a:t>
            </a:fld>
            <a:endParaRPr lang="de-DE" dirty="0"/>
          </a:p>
        </p:txBody>
      </p:sp>
      <p:sp>
        <p:nvSpPr>
          <p:cNvPr id="10" name="Textplatzhalter 46">
            <a:extLst>
              <a:ext uri="{FF2B5EF4-FFF2-40B4-BE49-F238E27FC236}">
                <a16:creationId xmlns:a16="http://schemas.microsoft.com/office/drawing/2014/main" id="{F5B8D23F-40DC-4641-9B73-36B1167EEF8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4000" y="663168"/>
            <a:ext cx="4338000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Mastertextformat bearbeiten</a:t>
            </a:r>
          </a:p>
        </p:txBody>
      </p:sp>
      <p:sp>
        <p:nvSpPr>
          <p:cNvPr id="8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3058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rechts mit Headline und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2">
            <a:extLst>
              <a:ext uri="{FF2B5EF4-FFF2-40B4-BE49-F238E27FC236}">
                <a16:creationId xmlns:a16="http://schemas.microsoft.com/office/drawing/2014/main" id="{DE61742E-5A38-554E-BA80-B05F3852063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33000" y="733612"/>
            <a:ext cx="4140000" cy="3766500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096FBB74-0198-D14A-B95A-B30FA13E3A3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itel 14">
            <a:extLst>
              <a:ext uri="{FF2B5EF4-FFF2-40B4-BE49-F238E27FC236}">
                <a16:creationId xmlns:a16="http://schemas.microsoft.com/office/drawing/2014/main" id="{AADFAB87-A986-3542-B2D8-2FD4EE21E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87AAD8D-3ECA-DD4E-9241-1504923BAB5B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CE999999-6EB5-48ED-9AE9-22C113A6BD0A}" type="datetime1">
              <a:rPr lang="de-DE" smtClean="0"/>
              <a:t>25.11.2022</a:t>
            </a:fld>
            <a:endParaRPr lang="de-DE" dirty="0"/>
          </a:p>
        </p:txBody>
      </p:sp>
      <p:sp>
        <p:nvSpPr>
          <p:cNvPr id="16" name="Textplatzhalter 41">
            <a:extLst>
              <a:ext uri="{FF2B5EF4-FFF2-40B4-BE49-F238E27FC236}">
                <a16:creationId xmlns:a16="http://schemas.microsoft.com/office/drawing/2014/main" id="{E312BF74-A897-DD4A-A186-96623098FF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671004" y="697888"/>
            <a:ext cx="4148997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7" name="Textplatzhalter 46">
            <a:extLst>
              <a:ext uri="{FF2B5EF4-FFF2-40B4-BE49-F238E27FC236}">
                <a16:creationId xmlns:a16="http://schemas.microsoft.com/office/drawing/2014/main" id="{DF4C2467-6510-734D-A856-78639A05BE1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671002" y="1107001"/>
            <a:ext cx="4148997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Mastertextformat bearbeiten</a:t>
            </a:r>
          </a:p>
        </p:txBody>
      </p:sp>
      <p:sp>
        <p:nvSpPr>
          <p:cNvPr id="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424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rechts und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2">
            <a:extLst>
              <a:ext uri="{FF2B5EF4-FFF2-40B4-BE49-F238E27FC236}">
                <a16:creationId xmlns:a16="http://schemas.microsoft.com/office/drawing/2014/main" id="{DE61742E-5A38-554E-BA80-B05F3852063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33000" y="733612"/>
            <a:ext cx="4140000" cy="3766500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096FBB74-0198-D14A-B95A-B30FA13E3A3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itel 14">
            <a:extLst>
              <a:ext uri="{FF2B5EF4-FFF2-40B4-BE49-F238E27FC236}">
                <a16:creationId xmlns:a16="http://schemas.microsoft.com/office/drawing/2014/main" id="{AADFAB87-A986-3542-B2D8-2FD4EE21E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87AAD8D-3ECA-DD4E-9241-1504923BAB5B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C0BB70FC-68C5-4D4E-BCBA-6FAB730D8949}" type="datetime1">
              <a:rPr lang="de-DE" smtClean="0"/>
              <a:t>25.11.2022</a:t>
            </a:fld>
            <a:endParaRPr lang="de-DE" dirty="0"/>
          </a:p>
        </p:txBody>
      </p:sp>
      <p:sp>
        <p:nvSpPr>
          <p:cNvPr id="17" name="Textplatzhalter 46">
            <a:extLst>
              <a:ext uri="{FF2B5EF4-FFF2-40B4-BE49-F238E27FC236}">
                <a16:creationId xmlns:a16="http://schemas.microsoft.com/office/drawing/2014/main" id="{272AC951-DB9B-2745-88ED-D7443ECFF73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671003" y="659470"/>
            <a:ext cx="4148998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Mastertextformat bearbeiten</a:t>
            </a:r>
          </a:p>
        </p:txBody>
      </p:sp>
      <p:sp>
        <p:nvSpPr>
          <p:cNvPr id="8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7183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rechts mit Headline und 2 Bilder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0210179F-CD6B-5E47-B231-9937064E8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1102512-8A48-F245-A013-DDF98EEB7254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8AE4F14-8A05-4228-9389-6559A886F105}" type="datetime1">
              <a:rPr lang="de-DE" smtClean="0"/>
              <a:t>25.11.2022</a:t>
            </a:fld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E249361-0ED7-504A-8A0A-F6599FA22BC8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extplatzhalter 41">
            <a:extLst>
              <a:ext uri="{FF2B5EF4-FFF2-40B4-BE49-F238E27FC236}">
                <a16:creationId xmlns:a16="http://schemas.microsoft.com/office/drawing/2014/main" id="{BF4C4A9B-31B2-6B4D-93F9-91721DC57A9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72464" y="697888"/>
            <a:ext cx="4147537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3" name="Textplatzhalter 46">
            <a:extLst>
              <a:ext uri="{FF2B5EF4-FFF2-40B4-BE49-F238E27FC236}">
                <a16:creationId xmlns:a16="http://schemas.microsoft.com/office/drawing/2014/main" id="{59DE3DE6-FF4F-0D48-BFF6-C9144DD86C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72463" y="1107001"/>
            <a:ext cx="4147537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Mastertextformat bearbeiten</a:t>
            </a:r>
          </a:p>
        </p:txBody>
      </p:sp>
      <p:sp>
        <p:nvSpPr>
          <p:cNvPr id="15" name="Bildplatzhalter 2">
            <a:extLst>
              <a:ext uri="{FF2B5EF4-FFF2-40B4-BE49-F238E27FC236}">
                <a16:creationId xmlns:a16="http://schemas.microsoft.com/office/drawing/2014/main" id="{B648B889-78EE-5142-B5AF-BA4FA5D7ED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33000" y="733613"/>
            <a:ext cx="4140000" cy="1838138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7" name="Bildplatzhalter 2">
            <a:extLst>
              <a:ext uri="{FF2B5EF4-FFF2-40B4-BE49-F238E27FC236}">
                <a16:creationId xmlns:a16="http://schemas.microsoft.com/office/drawing/2014/main" id="{FBF41EA9-E686-D544-9338-A5BB1999019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33000" y="2709015"/>
            <a:ext cx="4140000" cy="1838138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8239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rechts und 2 Bilder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46">
            <a:extLst>
              <a:ext uri="{FF2B5EF4-FFF2-40B4-BE49-F238E27FC236}">
                <a16:creationId xmlns:a16="http://schemas.microsoft.com/office/drawing/2014/main" id="{8AA97777-B5EE-FE43-9DA0-D9F86D2238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8812" y="664201"/>
            <a:ext cx="4255223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Mastertextformat bearbeiten</a:t>
            </a:r>
          </a:p>
        </p:txBody>
      </p:sp>
      <p:sp>
        <p:nvSpPr>
          <p:cNvPr id="7" name="Titel 30">
            <a:extLst>
              <a:ext uri="{FF2B5EF4-FFF2-40B4-BE49-F238E27FC236}">
                <a16:creationId xmlns:a16="http://schemas.microsoft.com/office/drawing/2014/main" id="{C8BDF212-FBF0-F445-A717-CF7F0F526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000" y="97977"/>
            <a:ext cx="8600034" cy="31547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defRPr sz="1600" b="1" i="0" baseline="0">
                <a:latin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CDDBF92-33DD-034E-B9AC-DF00D1DD0A8B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EA0FD884-5FA7-4586-98D5-450AD5274F6B}" type="datetime1">
              <a:rPr lang="de-DE" smtClean="0"/>
              <a:t>25.11.2022</a:t>
            </a:fld>
            <a:endParaRPr lang="de-DE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62F8B2C1-AC44-FB45-AFEB-1008D07F144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Bildplatzhalter 2">
            <a:extLst>
              <a:ext uri="{FF2B5EF4-FFF2-40B4-BE49-F238E27FC236}">
                <a16:creationId xmlns:a16="http://schemas.microsoft.com/office/drawing/2014/main" id="{032F96D1-DCEC-C44F-B9A2-69F76279DB9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33000" y="733613"/>
            <a:ext cx="4140000" cy="1838138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" name="Bildplatzhalter 2">
            <a:extLst>
              <a:ext uri="{FF2B5EF4-FFF2-40B4-BE49-F238E27FC236}">
                <a16:creationId xmlns:a16="http://schemas.microsoft.com/office/drawing/2014/main" id="{3E1EF14C-3C71-6642-B806-C000E8E1F91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33000" y="2709015"/>
            <a:ext cx="4140000" cy="1838138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31726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0158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links mit Headline und schmales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2">
            <a:extLst>
              <a:ext uri="{FF2B5EF4-FFF2-40B4-BE49-F238E27FC236}">
                <a16:creationId xmlns:a16="http://schemas.microsoft.com/office/drawing/2014/main" id="{DE61742E-5A38-554E-BA80-B05F3852063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20000" y="756000"/>
            <a:ext cx="2700000" cy="3766500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Textplatzhalter 41">
            <a:extLst>
              <a:ext uri="{FF2B5EF4-FFF2-40B4-BE49-F238E27FC236}">
                <a16:creationId xmlns:a16="http://schemas.microsoft.com/office/drawing/2014/main" id="{B9380605-3624-9F41-84C7-15AF33549A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4001" y="697888"/>
            <a:ext cx="5689722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4" name="Textplatzhalter 46">
            <a:extLst>
              <a:ext uri="{FF2B5EF4-FFF2-40B4-BE49-F238E27FC236}">
                <a16:creationId xmlns:a16="http://schemas.microsoft.com/office/drawing/2014/main" id="{F4185694-761D-9A4F-97C9-3545E8817C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4000" y="1107001"/>
            <a:ext cx="5689722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Mastertextformat bearbeiten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AE887B-FE28-DA4A-9C87-8C4D6B65766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A7F8B744-C88F-0F4E-81E6-8B27CE42C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047DA73-4322-6345-9E96-7D6FECA7BB66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4E73BE5B-6839-400E-8096-642BB331A383}" type="datetime1">
              <a:rPr lang="de-DE" smtClean="0"/>
              <a:t>25.11.2022</a:t>
            </a:fld>
            <a:endParaRPr lang="de-DE" dirty="0"/>
          </a:p>
        </p:txBody>
      </p:sp>
      <p:sp>
        <p:nvSpPr>
          <p:cNvPr id="8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313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2.png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oleObject" Target="../embeddings/oleObject1.bin"/><Relationship Id="rId40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vmlDrawing" Target="../drawings/vmlDrawing1.v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36"/>
            </p:custDataLst>
            <p:extLst>
              <p:ext uri="{D42A27DB-BD31-4B8C-83A1-F6EECF244321}">
                <p14:modId xmlns:p14="http://schemas.microsoft.com/office/powerpoint/2010/main" val="263349251"/>
              </p:ext>
            </p:extLst>
          </p:nvPr>
        </p:nvGraphicFramePr>
        <p:xfrm>
          <a:off x="1191" y="119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" name="think-cell Folie" r:id="rId37" imgW="338" imgH="344" progId="TCLayout.ActiveDocument.1">
                  <p:embed/>
                </p:oleObj>
              </mc:Choice>
              <mc:Fallback>
                <p:oleObj name="think-cell Folie" r:id="rId37" imgW="338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1191" y="119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5CF89B9E-1CF2-2941-95FC-27FD76213E11}"/>
              </a:ext>
            </a:extLst>
          </p:cNvPr>
          <p:cNvCxnSpPr>
            <a:cxnSpLocks/>
          </p:cNvCxnSpPr>
          <p:nvPr/>
        </p:nvCxnSpPr>
        <p:spPr>
          <a:xfrm>
            <a:off x="0" y="459000"/>
            <a:ext cx="8820000" cy="0"/>
          </a:xfrm>
          <a:prstGeom prst="line">
            <a:avLst/>
          </a:prstGeom>
          <a:ln w="12700">
            <a:solidFill>
              <a:srgbClr val="8597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7EDB74A1-3DAE-7F44-A6EB-0E1116BBAF33}"/>
              </a:ext>
            </a:extLst>
          </p:cNvPr>
          <p:cNvCxnSpPr>
            <a:cxnSpLocks/>
          </p:cNvCxnSpPr>
          <p:nvPr/>
        </p:nvCxnSpPr>
        <p:spPr>
          <a:xfrm>
            <a:off x="324000" y="499500"/>
            <a:ext cx="8820000" cy="0"/>
          </a:xfrm>
          <a:prstGeom prst="line">
            <a:avLst/>
          </a:prstGeom>
          <a:ln w="12700">
            <a:solidFill>
              <a:srgbClr val="FD78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>
            <a:extLst>
              <a:ext uri="{FF2B5EF4-FFF2-40B4-BE49-F238E27FC236}">
                <a16:creationId xmlns:a16="http://schemas.microsoft.com/office/drawing/2014/main" id="{60F2CCFB-B044-3544-9E42-D78BA40D7FE0}"/>
              </a:ext>
            </a:extLst>
          </p:cNvPr>
          <p:cNvCxnSpPr>
            <a:cxnSpLocks/>
          </p:cNvCxnSpPr>
          <p:nvPr/>
        </p:nvCxnSpPr>
        <p:spPr>
          <a:xfrm>
            <a:off x="324000" y="4749287"/>
            <a:ext cx="8496000" cy="0"/>
          </a:xfrm>
          <a:prstGeom prst="line">
            <a:avLst/>
          </a:prstGeom>
          <a:ln w="6350">
            <a:solidFill>
              <a:srgbClr val="C6C6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elplatzhalter 2">
            <a:extLst>
              <a:ext uri="{FF2B5EF4-FFF2-40B4-BE49-F238E27FC236}">
                <a16:creationId xmlns:a16="http://schemas.microsoft.com/office/drawing/2014/main" id="{5477DEBA-3CB9-FA43-8E79-C7A8D1B66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000" y="97977"/>
            <a:ext cx="8586000" cy="315471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sp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6" name="Foliennummernplatzhalter 5">
            <a:extLst>
              <a:ext uri="{FF2B5EF4-FFF2-40B4-BE49-F238E27FC236}">
                <a16:creationId xmlns:a16="http://schemas.microsoft.com/office/drawing/2014/main" id="{9A4E7BAB-D564-E344-B586-7B145070C3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0122" y="4822200"/>
            <a:ext cx="520213" cy="218844"/>
          </a:xfrm>
          <a:prstGeom prst="rect">
            <a:avLst/>
          </a:prstGeom>
          <a:ln>
            <a:noFill/>
          </a:ln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  <a:cs typeface="Arial"/>
              </a:defRPr>
            </a:lvl1pPr>
          </a:lstStyle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7" name="Datumsplatzhalter 3">
            <a:extLst>
              <a:ext uri="{FF2B5EF4-FFF2-40B4-BE49-F238E27FC236}">
                <a16:creationId xmlns:a16="http://schemas.microsoft.com/office/drawing/2014/main" id="{BBBB25BD-A9AF-9241-BD08-DAB94ED948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69277" y="4821436"/>
            <a:ext cx="716973" cy="218828"/>
          </a:xfrm>
          <a:prstGeom prst="rect">
            <a:avLst/>
          </a:prstGeom>
          <a:ln>
            <a:noFill/>
          </a:ln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rgbClr val="C6C6C6"/>
                </a:solidFill>
                <a:latin typeface="+mn-lt"/>
                <a:cs typeface="Arial"/>
              </a:defRPr>
            </a:lvl1pPr>
          </a:lstStyle>
          <a:p>
            <a:fld id="{EC1613B2-C89F-499A-8C0D-E7D39129207B}" type="datetime1">
              <a:rPr lang="de-DE" smtClean="0"/>
              <a:t>25.11.2022</a:t>
            </a:fld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C1BB55B9-2489-1E42-AA09-640E6326C25B}"/>
              </a:ext>
            </a:extLst>
          </p:cNvPr>
          <p:cNvPicPr>
            <a:picLocks noChangeAspect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21935" y="4846916"/>
            <a:ext cx="1138042" cy="1620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6F13192C-9A02-4848-9F45-ECE48C28E23A}"/>
              </a:ext>
            </a:extLst>
          </p:cNvPr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9218" y="4814100"/>
            <a:ext cx="1041615" cy="276225"/>
          </a:xfrm>
          <a:prstGeom prst="rect">
            <a:avLst/>
          </a:prstGeom>
        </p:spPr>
      </p:pic>
      <p:pic>
        <p:nvPicPr>
          <p:cNvPr id="2050" name="Picture 2" descr="G:\Mafos\Huffer\BHu2020\gemeinsames Template PPT\final\Logos\SHS - Stahl-Holding-Saar.png"/>
          <p:cNvPicPr>
            <a:picLocks noChangeAspect="1" noChangeArrowheads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54827" y="4814100"/>
            <a:ext cx="1851955" cy="2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3757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687" r:id="rId2"/>
    <p:sldLayoutId id="2147483673" r:id="rId3"/>
    <p:sldLayoutId id="2147483773" r:id="rId4"/>
    <p:sldLayoutId id="2147483712" r:id="rId5"/>
    <p:sldLayoutId id="2147483772" r:id="rId6"/>
    <p:sldLayoutId id="2147483664" r:id="rId7"/>
    <p:sldLayoutId id="2147483769" r:id="rId8"/>
    <p:sldLayoutId id="2147483720" r:id="rId9"/>
    <p:sldLayoutId id="2147483774" r:id="rId10"/>
    <p:sldLayoutId id="2147483722" r:id="rId11"/>
    <p:sldLayoutId id="2147483721" r:id="rId12"/>
    <p:sldLayoutId id="2147483723" r:id="rId13"/>
    <p:sldLayoutId id="2147483716" r:id="rId14"/>
    <p:sldLayoutId id="2147483717" r:id="rId15"/>
    <p:sldLayoutId id="2147483713" r:id="rId16"/>
    <p:sldLayoutId id="2147483775" r:id="rId17"/>
    <p:sldLayoutId id="2147483714" r:id="rId18"/>
    <p:sldLayoutId id="2147483724" r:id="rId19"/>
    <p:sldLayoutId id="2147483771" r:id="rId20"/>
    <p:sldLayoutId id="2147483715" r:id="rId21"/>
    <p:sldLayoutId id="2147483666" r:id="rId22"/>
    <p:sldLayoutId id="2147483665" r:id="rId23"/>
    <p:sldLayoutId id="2147483718" r:id="rId24"/>
    <p:sldLayoutId id="2147483719" r:id="rId25"/>
    <p:sldLayoutId id="2147483682" r:id="rId26"/>
    <p:sldLayoutId id="2147483683" r:id="rId27"/>
    <p:sldLayoutId id="2147483684" r:id="rId28"/>
    <p:sldLayoutId id="2147483685" r:id="rId29"/>
    <p:sldLayoutId id="2147483945" r:id="rId30"/>
    <p:sldLayoutId id="2147483711" r:id="rId31"/>
    <p:sldLayoutId id="2147483946" r:id="rId32"/>
    <p:sldLayoutId id="2147483700" r:id="rId33"/>
  </p:sldLayoutIdLst>
  <p:hf hdr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1600" b="1" i="0" kern="1200" baseline="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s-it/VerarbeitungsCounter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20"/>
          </p:nvPr>
        </p:nvSpPr>
        <p:spPr>
          <a:xfrm>
            <a:off x="1982679" y="1725555"/>
            <a:ext cx="5770930" cy="684803"/>
          </a:xfrm>
        </p:spPr>
        <p:txBody>
          <a:bodyPr/>
          <a:lstStyle/>
          <a:p>
            <a:r>
              <a:rPr lang="de-DE" dirty="0"/>
              <a:t>Grundlagen der Kommunikation in verteilten Systemen</a:t>
            </a:r>
          </a:p>
        </p:txBody>
      </p:sp>
    </p:spTree>
    <p:extLst>
      <p:ext uri="{BB962C8B-B14F-4D97-AF65-F5344CB8AC3E}">
        <p14:creationId xmlns:p14="http://schemas.microsoft.com/office/powerpoint/2010/main" val="782954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E83D9-A63F-4861-86A3-C8B6A79B046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28669BB4-C76C-4C17-AC96-B44FB0B30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AlarmIT</a:t>
            </a:r>
            <a:r>
              <a:rPr lang="de-DE" dirty="0"/>
              <a:t> ist ein einfaches verteiltes System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AA78F7BF-BC09-4451-99A2-5CFC28999A75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6737BBE-2145-4442-A559-CD3E1292DF16}" type="datetime1">
              <a:rPr lang="de-DE" smtClean="0"/>
              <a:t>25.11.2022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F91C395A-F014-4C53-B3A5-0E1FD5D11B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3078" name="Picture 6" descr="Apache ActiveMQ – Wikipedia">
            <a:extLst>
              <a:ext uri="{FF2B5EF4-FFF2-40B4-BE49-F238E27FC236}">
                <a16:creationId xmlns:a16="http://schemas.microsoft.com/office/drawing/2014/main" id="{6DE69F25-DC43-4FCD-A47E-1D3932172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48" y="1084058"/>
            <a:ext cx="1673465" cy="136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Pfeil: nach rechts 18">
            <a:extLst>
              <a:ext uri="{FF2B5EF4-FFF2-40B4-BE49-F238E27FC236}">
                <a16:creationId xmlns:a16="http://schemas.microsoft.com/office/drawing/2014/main" id="{53B88DBC-6C2B-4124-902A-601728AE7BE1}"/>
              </a:ext>
            </a:extLst>
          </p:cNvPr>
          <p:cNvSpPr/>
          <p:nvPr/>
        </p:nvSpPr>
        <p:spPr>
          <a:xfrm>
            <a:off x="2292981" y="1657828"/>
            <a:ext cx="1337676" cy="218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800" dirty="0"/>
          </a:p>
        </p:txBody>
      </p:sp>
      <p:sp>
        <p:nvSpPr>
          <p:cNvPr id="25" name="Pfeil: nach rechts 24">
            <a:extLst>
              <a:ext uri="{FF2B5EF4-FFF2-40B4-BE49-F238E27FC236}">
                <a16:creationId xmlns:a16="http://schemas.microsoft.com/office/drawing/2014/main" id="{329C0C9A-4CD9-4A63-A672-ECFC764A9E5A}"/>
              </a:ext>
            </a:extLst>
          </p:cNvPr>
          <p:cNvSpPr/>
          <p:nvPr/>
        </p:nvSpPr>
        <p:spPr>
          <a:xfrm rot="5400000">
            <a:off x="4174943" y="2853385"/>
            <a:ext cx="771222" cy="1511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5B760D7-F582-4F1A-9DCE-C6FAA7168128}"/>
              </a:ext>
            </a:extLst>
          </p:cNvPr>
          <p:cNvSpPr/>
          <p:nvPr/>
        </p:nvSpPr>
        <p:spPr>
          <a:xfrm>
            <a:off x="610948" y="3693939"/>
            <a:ext cx="1673465" cy="826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Level 1</a:t>
            </a:r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0C84DD65-DF4A-4776-9F83-26AD767A1B04}"/>
              </a:ext>
            </a:extLst>
          </p:cNvPr>
          <p:cNvSpPr/>
          <p:nvPr/>
        </p:nvSpPr>
        <p:spPr>
          <a:xfrm rot="16200000">
            <a:off x="974929" y="3005328"/>
            <a:ext cx="944264" cy="2196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5361A510-900F-4FC5-8250-EF83F431B3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0282" y="1494682"/>
            <a:ext cx="1564513" cy="509984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E9008DE7-6FED-4C72-838F-CC621D94AE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8206" y="1387802"/>
            <a:ext cx="723743" cy="723743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A1E97A2B-AD92-4E14-A086-85EEDA33CC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8988" y="3376030"/>
            <a:ext cx="1149174" cy="1149174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8AEAB48A-CB67-407D-8054-3E3F11B246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8988" y="1215296"/>
            <a:ext cx="1154424" cy="1154424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685FCCA7-0B34-18FD-2C05-C4053B2CFA4C}"/>
              </a:ext>
            </a:extLst>
          </p:cNvPr>
          <p:cNvSpPr txBox="1"/>
          <p:nvPr/>
        </p:nvSpPr>
        <p:spPr>
          <a:xfrm>
            <a:off x="4085905" y="978923"/>
            <a:ext cx="949299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600" b="1" dirty="0" err="1">
                <a:solidFill>
                  <a:srgbClr val="FF0000"/>
                </a:solidFill>
              </a:rPr>
              <a:t>AlarmIT</a:t>
            </a:r>
            <a:endParaRPr lang="de-DE" sz="1600" b="1" dirty="0">
              <a:solidFill>
                <a:srgbClr val="FF0000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7A23D42-6108-AC50-BA9C-0D4EC2978F79}"/>
              </a:ext>
            </a:extLst>
          </p:cNvPr>
          <p:cNvSpPr txBox="1"/>
          <p:nvPr/>
        </p:nvSpPr>
        <p:spPr>
          <a:xfrm>
            <a:off x="4029792" y="4432788"/>
            <a:ext cx="1047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Datenbank</a:t>
            </a:r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C0B0197-0490-57AF-9C73-0A5F0C88D92E}"/>
              </a:ext>
            </a:extLst>
          </p:cNvPr>
          <p:cNvSpPr txBox="1"/>
          <p:nvPr/>
        </p:nvSpPr>
        <p:spPr>
          <a:xfrm>
            <a:off x="7288427" y="1163588"/>
            <a:ext cx="528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GUI</a:t>
            </a:r>
            <a:endParaRPr lang="de-DE" dirty="0"/>
          </a:p>
        </p:txBody>
      </p:sp>
      <p:sp>
        <p:nvSpPr>
          <p:cNvPr id="11" name="Pfeil: nach links 10">
            <a:extLst>
              <a:ext uri="{FF2B5EF4-FFF2-40B4-BE49-F238E27FC236}">
                <a16:creationId xmlns:a16="http://schemas.microsoft.com/office/drawing/2014/main" id="{7317D837-D5B6-1269-97AF-FF4F71F1E705}"/>
              </a:ext>
            </a:extLst>
          </p:cNvPr>
          <p:cNvSpPr/>
          <p:nvPr/>
        </p:nvSpPr>
        <p:spPr>
          <a:xfrm>
            <a:off x="5309625" y="1642963"/>
            <a:ext cx="1291701" cy="246221"/>
          </a:xfrm>
          <a:prstGeom prst="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 dirty="0">
              <a:solidFill>
                <a:srgbClr val="FF0000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046A8E8-14A2-9E54-9DAA-3EC102C47A13}"/>
              </a:ext>
            </a:extLst>
          </p:cNvPr>
          <p:cNvSpPr txBox="1"/>
          <p:nvPr/>
        </p:nvSpPr>
        <p:spPr>
          <a:xfrm>
            <a:off x="2213393" y="1443007"/>
            <a:ext cx="14708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Asynchrone Nachricht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854757A-45AB-D4BE-A8F6-AA1896BFDF67}"/>
              </a:ext>
            </a:extLst>
          </p:cNvPr>
          <p:cNvSpPr txBox="1"/>
          <p:nvPr/>
        </p:nvSpPr>
        <p:spPr>
          <a:xfrm>
            <a:off x="5302368" y="1411607"/>
            <a:ext cx="14708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Synchrone Nachricht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CB31109-E659-A156-061B-AC36C42193CF}"/>
              </a:ext>
            </a:extLst>
          </p:cNvPr>
          <p:cNvSpPr txBox="1"/>
          <p:nvPr/>
        </p:nvSpPr>
        <p:spPr>
          <a:xfrm>
            <a:off x="1518701" y="2915086"/>
            <a:ext cx="8704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Asynchrone </a:t>
            </a:r>
          </a:p>
          <a:p>
            <a:r>
              <a:rPr lang="de-DE" sz="1000" dirty="0"/>
              <a:t>Nachricht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4C7D5CB9-0DB9-3D8F-DCE9-A1C8D584CEE3}"/>
              </a:ext>
            </a:extLst>
          </p:cNvPr>
          <p:cNvSpPr txBox="1"/>
          <p:nvPr/>
        </p:nvSpPr>
        <p:spPr>
          <a:xfrm>
            <a:off x="4572000" y="2720589"/>
            <a:ext cx="8704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Asynchrone </a:t>
            </a:r>
          </a:p>
          <a:p>
            <a:r>
              <a:rPr lang="de-DE" sz="1000" dirty="0"/>
              <a:t>Nachricht</a:t>
            </a:r>
          </a:p>
        </p:txBody>
      </p:sp>
    </p:spTree>
    <p:extLst>
      <p:ext uri="{BB962C8B-B14F-4D97-AF65-F5344CB8AC3E}">
        <p14:creationId xmlns:p14="http://schemas.microsoft.com/office/powerpoint/2010/main" val="2005823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E83D9-A63F-4861-86A3-C8B6A79B046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28669BB4-C76C-4C17-AC96-B44FB0B30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Abgrenzung des Kontextes durch Docker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AA78F7BF-BC09-4451-99A2-5CFC28999A75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6737BBE-2145-4442-A559-CD3E1292DF16}" type="datetime1">
              <a:rPr lang="de-DE" smtClean="0"/>
              <a:t>25.11.2022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F91C395A-F014-4C53-B3A5-0E1FD5D11B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3078" name="Picture 6" descr="Apache ActiveMQ – Wikipedia">
            <a:extLst>
              <a:ext uri="{FF2B5EF4-FFF2-40B4-BE49-F238E27FC236}">
                <a16:creationId xmlns:a16="http://schemas.microsoft.com/office/drawing/2014/main" id="{6DE69F25-DC43-4FCD-A47E-1D3932172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75" y="1361267"/>
            <a:ext cx="1673465" cy="136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Pfeil: nach rechts 18">
            <a:extLst>
              <a:ext uri="{FF2B5EF4-FFF2-40B4-BE49-F238E27FC236}">
                <a16:creationId xmlns:a16="http://schemas.microsoft.com/office/drawing/2014/main" id="{53B88DBC-6C2B-4124-902A-601728AE7BE1}"/>
              </a:ext>
            </a:extLst>
          </p:cNvPr>
          <p:cNvSpPr/>
          <p:nvPr/>
        </p:nvSpPr>
        <p:spPr>
          <a:xfrm>
            <a:off x="2501151" y="2011581"/>
            <a:ext cx="1337676" cy="218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800" dirty="0"/>
          </a:p>
        </p:txBody>
      </p:sp>
      <p:sp>
        <p:nvSpPr>
          <p:cNvPr id="25" name="Pfeil: nach rechts 24">
            <a:extLst>
              <a:ext uri="{FF2B5EF4-FFF2-40B4-BE49-F238E27FC236}">
                <a16:creationId xmlns:a16="http://schemas.microsoft.com/office/drawing/2014/main" id="{329C0C9A-4CD9-4A63-A672-ECFC764A9E5A}"/>
              </a:ext>
            </a:extLst>
          </p:cNvPr>
          <p:cNvSpPr/>
          <p:nvPr/>
        </p:nvSpPr>
        <p:spPr>
          <a:xfrm rot="478914">
            <a:off x="5321548" y="2342862"/>
            <a:ext cx="1284421" cy="2613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5B760D7-F582-4F1A-9DCE-C6FAA7168128}"/>
              </a:ext>
            </a:extLst>
          </p:cNvPr>
          <p:cNvSpPr/>
          <p:nvPr/>
        </p:nvSpPr>
        <p:spPr>
          <a:xfrm>
            <a:off x="610948" y="3801274"/>
            <a:ext cx="1673465" cy="826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Level 1</a:t>
            </a:r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0C84DD65-DF4A-4776-9F83-26AD767A1B04}"/>
              </a:ext>
            </a:extLst>
          </p:cNvPr>
          <p:cNvSpPr/>
          <p:nvPr/>
        </p:nvSpPr>
        <p:spPr>
          <a:xfrm rot="16200000">
            <a:off x="939641" y="3199579"/>
            <a:ext cx="944264" cy="2196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5361A510-900F-4FC5-8250-EF83F431B3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7713" y="1293681"/>
            <a:ext cx="1564513" cy="509984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E9008DE7-6FED-4C72-838F-CC621D94AE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5637" y="1186801"/>
            <a:ext cx="723743" cy="723743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A1E97A2B-AD92-4E14-A086-85EEDA33CC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7578" y="1981835"/>
            <a:ext cx="1149174" cy="1149174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8AEAB48A-CB67-407D-8054-3E3F11B246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97014" y="1597640"/>
            <a:ext cx="1154424" cy="1154424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685FCCA7-0B34-18FD-2C05-C4053B2CFA4C}"/>
              </a:ext>
            </a:extLst>
          </p:cNvPr>
          <p:cNvSpPr txBox="1"/>
          <p:nvPr/>
        </p:nvSpPr>
        <p:spPr>
          <a:xfrm>
            <a:off x="4103931" y="1361267"/>
            <a:ext cx="949299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600" b="1" dirty="0" err="1">
                <a:solidFill>
                  <a:srgbClr val="FF0000"/>
                </a:solidFill>
              </a:rPr>
              <a:t>AlarmIT</a:t>
            </a:r>
            <a:endParaRPr lang="de-DE" sz="1600" b="1" dirty="0">
              <a:solidFill>
                <a:srgbClr val="FF0000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7A23D42-6108-AC50-BA9C-0D4EC2978F79}"/>
              </a:ext>
            </a:extLst>
          </p:cNvPr>
          <p:cNvSpPr txBox="1"/>
          <p:nvPr/>
        </p:nvSpPr>
        <p:spPr>
          <a:xfrm>
            <a:off x="6708382" y="3038593"/>
            <a:ext cx="1047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Datenbank</a:t>
            </a:r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C0B0197-0490-57AF-9C73-0A5F0C88D92E}"/>
              </a:ext>
            </a:extLst>
          </p:cNvPr>
          <p:cNvSpPr txBox="1"/>
          <p:nvPr/>
        </p:nvSpPr>
        <p:spPr>
          <a:xfrm>
            <a:off x="7305858" y="962587"/>
            <a:ext cx="528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GUI</a:t>
            </a:r>
            <a:endParaRPr lang="de-DE" dirty="0"/>
          </a:p>
        </p:txBody>
      </p:sp>
      <p:sp>
        <p:nvSpPr>
          <p:cNvPr id="11" name="Pfeil: nach links 10">
            <a:extLst>
              <a:ext uri="{FF2B5EF4-FFF2-40B4-BE49-F238E27FC236}">
                <a16:creationId xmlns:a16="http://schemas.microsoft.com/office/drawing/2014/main" id="{7317D837-D5B6-1269-97AF-FF4F71F1E705}"/>
              </a:ext>
            </a:extLst>
          </p:cNvPr>
          <p:cNvSpPr/>
          <p:nvPr/>
        </p:nvSpPr>
        <p:spPr>
          <a:xfrm rot="21065994">
            <a:off x="5309625" y="1642963"/>
            <a:ext cx="1291701" cy="246221"/>
          </a:xfrm>
          <a:prstGeom prst="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 dirty="0">
              <a:solidFill>
                <a:srgbClr val="FF0000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9A8B80C-0976-5D56-17EE-E03F57CA6691}"/>
              </a:ext>
            </a:extLst>
          </p:cNvPr>
          <p:cNvSpPr/>
          <p:nvPr/>
        </p:nvSpPr>
        <p:spPr>
          <a:xfrm>
            <a:off x="539749" y="859715"/>
            <a:ext cx="8106019" cy="2727558"/>
          </a:xfrm>
          <a:prstGeom prst="rect">
            <a:avLst/>
          </a:prstGeom>
          <a:noFill/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8623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E83D9-A63F-4861-86A3-C8B6A79B046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28669BB4-C76C-4C17-AC96-B44FB0B30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Besondere Eigenschaft von </a:t>
            </a:r>
            <a:r>
              <a:rPr lang="de-DE" dirty="0" err="1"/>
              <a:t>AlarmIT</a:t>
            </a:r>
            <a:endParaRPr lang="de-DE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AA78F7BF-BC09-4451-99A2-5CFC28999A75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6737BBE-2145-4442-A559-CD3E1292DF16}" type="datetime1">
              <a:rPr lang="de-DE" smtClean="0"/>
              <a:t>25.11.2022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F91C395A-F014-4C53-B3A5-0E1FD5D11B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EA52C15-0172-40BE-A45F-0B14BF5F3565}"/>
              </a:ext>
            </a:extLst>
          </p:cNvPr>
          <p:cNvSpPr/>
          <p:nvPr/>
        </p:nvSpPr>
        <p:spPr>
          <a:xfrm>
            <a:off x="952500" y="1186874"/>
            <a:ext cx="7493000" cy="2498435"/>
          </a:xfrm>
          <a:prstGeom prst="rect">
            <a:avLst/>
          </a:prstGeom>
          <a:noFill/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FD5F37D-A9E2-4812-AE13-3080CFBC047A}"/>
              </a:ext>
            </a:extLst>
          </p:cNvPr>
          <p:cNvSpPr txBox="1"/>
          <p:nvPr/>
        </p:nvSpPr>
        <p:spPr>
          <a:xfrm>
            <a:off x="234000" y="761014"/>
            <a:ext cx="45751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 err="1"/>
              <a:t>AlarmIT</a:t>
            </a:r>
            <a:r>
              <a:rPr lang="de-DE" b="1" dirty="0"/>
              <a:t> verwendet Zero Downtime </a:t>
            </a:r>
            <a:r>
              <a:rPr lang="de-DE" b="1" dirty="0" err="1"/>
              <a:t>Deployment</a:t>
            </a:r>
            <a:endParaRPr lang="de-DE" b="1" dirty="0"/>
          </a:p>
        </p:txBody>
      </p:sp>
      <p:pic>
        <p:nvPicPr>
          <p:cNvPr id="3078" name="Picture 6" descr="Apache ActiveMQ – Wikipedia">
            <a:extLst>
              <a:ext uri="{FF2B5EF4-FFF2-40B4-BE49-F238E27FC236}">
                <a16:creationId xmlns:a16="http://schemas.microsoft.com/office/drawing/2014/main" id="{6DE69F25-DC43-4FCD-A47E-1D3932172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99" y="1754075"/>
            <a:ext cx="1673465" cy="136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69F40972-C1C5-545F-D309-BB9CA65ECF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2402" y="2453842"/>
            <a:ext cx="883435" cy="88343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EDC9DB61-CEDD-DEEF-9373-CB89CBE63A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8540" y="1754280"/>
            <a:ext cx="626920" cy="626920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44F96D30-611C-D47F-683A-C61CCB56030F}"/>
              </a:ext>
            </a:extLst>
          </p:cNvPr>
          <p:cNvSpPr txBox="1"/>
          <p:nvPr/>
        </p:nvSpPr>
        <p:spPr>
          <a:xfrm>
            <a:off x="4206222" y="1577843"/>
            <a:ext cx="731557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900" b="1" dirty="0" err="1">
                <a:solidFill>
                  <a:srgbClr val="FF0000"/>
                </a:solidFill>
              </a:rPr>
              <a:t>AlarmIT</a:t>
            </a:r>
            <a:r>
              <a:rPr lang="en-GB" sz="900" b="1" dirty="0">
                <a:solidFill>
                  <a:srgbClr val="FF0000"/>
                </a:solidFill>
              </a:rPr>
              <a:t> 1</a:t>
            </a:r>
            <a:endParaRPr lang="de-DE" sz="900" b="1" dirty="0">
              <a:solidFill>
                <a:srgbClr val="FF0000"/>
              </a:solidFill>
            </a:endParaRP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53C6D3FC-8594-FBB9-53C7-AFC844BB7C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8540" y="2582100"/>
            <a:ext cx="626920" cy="626920"/>
          </a:xfrm>
          <a:prstGeom prst="rect">
            <a:avLst/>
          </a:prstGeom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64B01283-109D-EA8F-E8F9-A1B25E7124A8}"/>
              </a:ext>
            </a:extLst>
          </p:cNvPr>
          <p:cNvSpPr txBox="1"/>
          <p:nvPr/>
        </p:nvSpPr>
        <p:spPr>
          <a:xfrm>
            <a:off x="4206222" y="2405663"/>
            <a:ext cx="731557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900" b="1" dirty="0" err="1">
                <a:solidFill>
                  <a:srgbClr val="FF0000"/>
                </a:solidFill>
              </a:rPr>
              <a:t>AlarmIT</a:t>
            </a:r>
            <a:r>
              <a:rPr lang="en-GB" sz="900" b="1" dirty="0">
                <a:solidFill>
                  <a:srgbClr val="FF0000"/>
                </a:solidFill>
              </a:rPr>
              <a:t> 2</a:t>
            </a:r>
            <a:endParaRPr lang="de-DE" sz="900" b="1" dirty="0">
              <a:solidFill>
                <a:srgbClr val="FF0000"/>
              </a:solidFill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037DBD8E-ED01-BCFC-7177-8D42910AF103}"/>
              </a:ext>
            </a:extLst>
          </p:cNvPr>
          <p:cNvSpPr/>
          <p:nvPr/>
        </p:nvSpPr>
        <p:spPr>
          <a:xfrm>
            <a:off x="1168739" y="3849271"/>
            <a:ext cx="1673465" cy="826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Level 1</a:t>
            </a:r>
          </a:p>
        </p:txBody>
      </p:sp>
      <p:sp>
        <p:nvSpPr>
          <p:cNvPr id="36" name="Pfeil: nach rechts 35">
            <a:extLst>
              <a:ext uri="{FF2B5EF4-FFF2-40B4-BE49-F238E27FC236}">
                <a16:creationId xmlns:a16="http://schemas.microsoft.com/office/drawing/2014/main" id="{EF66B209-9F8B-9AE9-8F16-42421D499FA8}"/>
              </a:ext>
            </a:extLst>
          </p:cNvPr>
          <p:cNvSpPr/>
          <p:nvPr/>
        </p:nvSpPr>
        <p:spPr>
          <a:xfrm>
            <a:off x="2751464" y="1916465"/>
            <a:ext cx="1337676" cy="218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800" dirty="0"/>
          </a:p>
        </p:txBody>
      </p:sp>
      <p:sp>
        <p:nvSpPr>
          <p:cNvPr id="38" name="Pfeil: nach rechts 37">
            <a:extLst>
              <a:ext uri="{FF2B5EF4-FFF2-40B4-BE49-F238E27FC236}">
                <a16:creationId xmlns:a16="http://schemas.microsoft.com/office/drawing/2014/main" id="{88D8DE4A-9061-DBF8-032E-E3BB9C274436}"/>
              </a:ext>
            </a:extLst>
          </p:cNvPr>
          <p:cNvSpPr/>
          <p:nvPr/>
        </p:nvSpPr>
        <p:spPr>
          <a:xfrm rot="16200000">
            <a:off x="1675489" y="3370035"/>
            <a:ext cx="659964" cy="218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800" dirty="0"/>
          </a:p>
        </p:txBody>
      </p:sp>
      <p:sp>
        <p:nvSpPr>
          <p:cNvPr id="40" name="Pfeil: nach rechts 39">
            <a:extLst>
              <a:ext uri="{FF2B5EF4-FFF2-40B4-BE49-F238E27FC236}">
                <a16:creationId xmlns:a16="http://schemas.microsoft.com/office/drawing/2014/main" id="{A1B281B0-F905-E4FB-D3D6-D641A8884D6B}"/>
              </a:ext>
            </a:extLst>
          </p:cNvPr>
          <p:cNvSpPr/>
          <p:nvPr/>
        </p:nvSpPr>
        <p:spPr>
          <a:xfrm rot="1311457">
            <a:off x="5155094" y="2376512"/>
            <a:ext cx="1337676" cy="218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800" dirty="0"/>
          </a:p>
        </p:txBody>
      </p:sp>
      <p:sp>
        <p:nvSpPr>
          <p:cNvPr id="41" name="Pfeil: nach rechts 40">
            <a:extLst>
              <a:ext uri="{FF2B5EF4-FFF2-40B4-BE49-F238E27FC236}">
                <a16:creationId xmlns:a16="http://schemas.microsoft.com/office/drawing/2014/main" id="{6BB143BE-FC01-43AD-F006-39D6A59A39F5}"/>
              </a:ext>
            </a:extLst>
          </p:cNvPr>
          <p:cNvSpPr/>
          <p:nvPr/>
        </p:nvSpPr>
        <p:spPr>
          <a:xfrm rot="10800000">
            <a:off x="5155791" y="1848834"/>
            <a:ext cx="1355186" cy="218906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800" dirty="0"/>
          </a:p>
        </p:txBody>
      </p:sp>
      <p:pic>
        <p:nvPicPr>
          <p:cNvPr id="43" name="Grafik 42">
            <a:extLst>
              <a:ext uri="{FF2B5EF4-FFF2-40B4-BE49-F238E27FC236}">
                <a16:creationId xmlns:a16="http://schemas.microsoft.com/office/drawing/2014/main" id="{ED913E49-453B-40AC-3277-FF8C0A8E3E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3128" y="1661473"/>
            <a:ext cx="1564513" cy="509984"/>
          </a:xfrm>
          <a:prstGeom prst="rect">
            <a:avLst/>
          </a:prstGeom>
        </p:spPr>
      </p:pic>
      <p:pic>
        <p:nvPicPr>
          <p:cNvPr id="45" name="Grafik 44">
            <a:extLst>
              <a:ext uri="{FF2B5EF4-FFF2-40B4-BE49-F238E27FC236}">
                <a16:creationId xmlns:a16="http://schemas.microsoft.com/office/drawing/2014/main" id="{E6BDE96C-F3CB-4B26-F3E0-528475E20C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1052" y="1554593"/>
            <a:ext cx="723743" cy="723743"/>
          </a:xfrm>
          <a:prstGeom prst="rect">
            <a:avLst/>
          </a:prstGeom>
        </p:spPr>
      </p:pic>
      <p:sp>
        <p:nvSpPr>
          <p:cNvPr id="47" name="Textfeld 46">
            <a:extLst>
              <a:ext uri="{FF2B5EF4-FFF2-40B4-BE49-F238E27FC236}">
                <a16:creationId xmlns:a16="http://schemas.microsoft.com/office/drawing/2014/main" id="{792FA55B-34E0-6396-891D-09513E24823E}"/>
              </a:ext>
            </a:extLst>
          </p:cNvPr>
          <p:cNvSpPr txBox="1"/>
          <p:nvPr/>
        </p:nvSpPr>
        <p:spPr>
          <a:xfrm>
            <a:off x="7181273" y="1330379"/>
            <a:ext cx="528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GUI</a:t>
            </a:r>
            <a:endParaRPr lang="de-DE" dirty="0"/>
          </a:p>
        </p:txBody>
      </p:sp>
      <p:pic>
        <p:nvPicPr>
          <p:cNvPr id="52" name="Grafik 51">
            <a:extLst>
              <a:ext uri="{FF2B5EF4-FFF2-40B4-BE49-F238E27FC236}">
                <a16:creationId xmlns:a16="http://schemas.microsoft.com/office/drawing/2014/main" id="{D28FAF33-FF0D-6319-9AD7-0C5C0BAA6C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78511" y="1860273"/>
            <a:ext cx="1151636" cy="1151636"/>
          </a:xfrm>
          <a:prstGeom prst="rect">
            <a:avLst/>
          </a:prstGeom>
        </p:spPr>
      </p:pic>
      <p:pic>
        <p:nvPicPr>
          <p:cNvPr id="54" name="Grafik 53">
            <a:extLst>
              <a:ext uri="{FF2B5EF4-FFF2-40B4-BE49-F238E27FC236}">
                <a16:creationId xmlns:a16="http://schemas.microsoft.com/office/drawing/2014/main" id="{210DC9FB-F761-5D00-9811-0FF6BA27E6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57926" y="1863125"/>
            <a:ext cx="1151636" cy="115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312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6" grpId="0" animBg="1"/>
      <p:bldP spid="40" grpId="0" animBg="1"/>
      <p:bldP spid="4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78592B0-3549-40AE-9F88-38A678A263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76320" y="2152342"/>
            <a:ext cx="6924312" cy="567848"/>
          </a:xfrm>
          <a:ln w="44450">
            <a:gradFill flip="none" rotWithShape="1">
              <a:gsLst>
                <a:gs pos="26566">
                  <a:srgbClr val="FEE1CD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</p:spPr>
        <p:txBody>
          <a:bodyPr/>
          <a:lstStyle/>
          <a:p>
            <a:r>
              <a:rPr lang="de-DE" sz="1800" dirty="0"/>
              <a:t>Welche Kommunikationsarten gibt es und wie verhalten sie sich?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616CB3-A24F-4BFE-B60C-2E2F1C68DC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58000" y="2028855"/>
            <a:ext cx="4338000" cy="485839"/>
          </a:xfrm>
        </p:spPr>
        <p:txBody>
          <a:bodyPr/>
          <a:lstStyle/>
          <a:p>
            <a:endParaRPr lang="de-DE" sz="1800" dirty="0"/>
          </a:p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5C3F8F-7356-47F1-811C-227F490E191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43F9E8D2-D01C-4420-9F13-898EE190D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Thematik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D437718D-C257-409B-A778-0E0768A0C1A7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6737BBE-2145-4442-A559-CD3E1292DF16}" type="datetime1">
              <a:rPr lang="de-DE" smtClean="0"/>
              <a:t>25.11.2022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4CFD6AB9-7AAD-4DD7-BA14-5247315721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763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013BC98-1692-45AB-986F-CED4467D9B9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36068" y="4419309"/>
            <a:ext cx="3271864" cy="267830"/>
          </a:xfrm>
        </p:spPr>
        <p:txBody>
          <a:bodyPr/>
          <a:lstStyle/>
          <a:p>
            <a:r>
              <a:rPr lang="de-DE" dirty="0">
                <a:hlinkClick r:id="rId3"/>
              </a:rPr>
              <a:t>https://github.com/shs-it/VerarbeitungsCounter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F91F82-5E1B-4D62-A305-9C9A67D3F43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795A0181-7F76-4A80-91D5-3113900F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Vorbereitung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2FD46F17-8AA4-4A04-9926-81B23EA752F0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6737BBE-2145-4442-A559-CD3E1292DF16}" type="datetime1">
              <a:rPr lang="de-DE" smtClean="0"/>
              <a:t>25.11.2022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9A751215-8486-48E0-9DB0-392203FD91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44C3E592-5256-403E-B92E-82A8DACFE7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923" y="908466"/>
            <a:ext cx="6980153" cy="3326567"/>
          </a:xfrm>
          <a:prstGeom prst="rect">
            <a:avLst/>
          </a:prstGeom>
          <a:ln w="63500" cmpd="dbl">
            <a:gradFill>
              <a:gsLst>
                <a:gs pos="0">
                  <a:srgbClr val="765690"/>
                </a:gs>
                <a:gs pos="100000">
                  <a:schemeClr val="tx1"/>
                </a:gs>
              </a:gsLst>
              <a:lin ang="5400000" scaled="1"/>
            </a:gra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6980153"/>
                      <a:gd name="connsiteY0" fmla="*/ 0 h 3326567"/>
                      <a:gd name="connsiteX1" fmla="*/ 511878 w 6980153"/>
                      <a:gd name="connsiteY1" fmla="*/ 0 h 3326567"/>
                      <a:gd name="connsiteX2" fmla="*/ 1163359 w 6980153"/>
                      <a:gd name="connsiteY2" fmla="*/ 0 h 3326567"/>
                      <a:gd name="connsiteX3" fmla="*/ 1605435 w 6980153"/>
                      <a:gd name="connsiteY3" fmla="*/ 0 h 3326567"/>
                      <a:gd name="connsiteX4" fmla="*/ 2187115 w 6980153"/>
                      <a:gd name="connsiteY4" fmla="*/ 0 h 3326567"/>
                      <a:gd name="connsiteX5" fmla="*/ 2838596 w 6980153"/>
                      <a:gd name="connsiteY5" fmla="*/ 0 h 3326567"/>
                      <a:gd name="connsiteX6" fmla="*/ 3210870 w 6980153"/>
                      <a:gd name="connsiteY6" fmla="*/ 0 h 3326567"/>
                      <a:gd name="connsiteX7" fmla="*/ 3583145 w 6980153"/>
                      <a:gd name="connsiteY7" fmla="*/ 0 h 3326567"/>
                      <a:gd name="connsiteX8" fmla="*/ 4304428 w 6980153"/>
                      <a:gd name="connsiteY8" fmla="*/ 0 h 3326567"/>
                      <a:gd name="connsiteX9" fmla="*/ 4886107 w 6980153"/>
                      <a:gd name="connsiteY9" fmla="*/ 0 h 3326567"/>
                      <a:gd name="connsiteX10" fmla="*/ 5258382 w 6980153"/>
                      <a:gd name="connsiteY10" fmla="*/ 0 h 3326567"/>
                      <a:gd name="connsiteX11" fmla="*/ 5840061 w 6980153"/>
                      <a:gd name="connsiteY11" fmla="*/ 0 h 3326567"/>
                      <a:gd name="connsiteX12" fmla="*/ 6980153 w 6980153"/>
                      <a:gd name="connsiteY12" fmla="*/ 0 h 3326567"/>
                      <a:gd name="connsiteX13" fmla="*/ 6980153 w 6980153"/>
                      <a:gd name="connsiteY13" fmla="*/ 521162 h 3326567"/>
                      <a:gd name="connsiteX14" fmla="*/ 6980153 w 6980153"/>
                      <a:gd name="connsiteY14" fmla="*/ 1075590 h 3326567"/>
                      <a:gd name="connsiteX15" fmla="*/ 6980153 w 6980153"/>
                      <a:gd name="connsiteY15" fmla="*/ 1530221 h 3326567"/>
                      <a:gd name="connsiteX16" fmla="*/ 6980153 w 6980153"/>
                      <a:gd name="connsiteY16" fmla="*/ 2151180 h 3326567"/>
                      <a:gd name="connsiteX17" fmla="*/ 6980153 w 6980153"/>
                      <a:gd name="connsiteY17" fmla="*/ 2705608 h 3326567"/>
                      <a:gd name="connsiteX18" fmla="*/ 6980153 w 6980153"/>
                      <a:gd name="connsiteY18" fmla="*/ 3326567 h 3326567"/>
                      <a:gd name="connsiteX19" fmla="*/ 6468275 w 6980153"/>
                      <a:gd name="connsiteY19" fmla="*/ 3326567 h 3326567"/>
                      <a:gd name="connsiteX20" fmla="*/ 6026199 w 6980153"/>
                      <a:gd name="connsiteY20" fmla="*/ 3326567 h 3326567"/>
                      <a:gd name="connsiteX21" fmla="*/ 5304916 w 6980153"/>
                      <a:gd name="connsiteY21" fmla="*/ 3326567 h 3326567"/>
                      <a:gd name="connsiteX22" fmla="*/ 4723237 w 6980153"/>
                      <a:gd name="connsiteY22" fmla="*/ 3326567 h 3326567"/>
                      <a:gd name="connsiteX23" fmla="*/ 4350962 w 6980153"/>
                      <a:gd name="connsiteY23" fmla="*/ 3326567 h 3326567"/>
                      <a:gd name="connsiteX24" fmla="*/ 3769283 w 6980153"/>
                      <a:gd name="connsiteY24" fmla="*/ 3326567 h 3326567"/>
                      <a:gd name="connsiteX25" fmla="*/ 3257405 w 6980153"/>
                      <a:gd name="connsiteY25" fmla="*/ 3326567 h 3326567"/>
                      <a:gd name="connsiteX26" fmla="*/ 2745527 w 6980153"/>
                      <a:gd name="connsiteY26" fmla="*/ 3326567 h 3326567"/>
                      <a:gd name="connsiteX27" fmla="*/ 2233649 w 6980153"/>
                      <a:gd name="connsiteY27" fmla="*/ 3326567 h 3326567"/>
                      <a:gd name="connsiteX28" fmla="*/ 1721771 w 6980153"/>
                      <a:gd name="connsiteY28" fmla="*/ 3326567 h 3326567"/>
                      <a:gd name="connsiteX29" fmla="*/ 1070290 w 6980153"/>
                      <a:gd name="connsiteY29" fmla="*/ 3326567 h 3326567"/>
                      <a:gd name="connsiteX30" fmla="*/ 0 w 6980153"/>
                      <a:gd name="connsiteY30" fmla="*/ 3326567 h 3326567"/>
                      <a:gd name="connsiteX31" fmla="*/ 0 w 6980153"/>
                      <a:gd name="connsiteY31" fmla="*/ 2871936 h 3326567"/>
                      <a:gd name="connsiteX32" fmla="*/ 0 w 6980153"/>
                      <a:gd name="connsiteY32" fmla="*/ 2350774 h 3326567"/>
                      <a:gd name="connsiteX33" fmla="*/ 0 w 6980153"/>
                      <a:gd name="connsiteY33" fmla="*/ 1763081 h 3326567"/>
                      <a:gd name="connsiteX34" fmla="*/ 0 w 6980153"/>
                      <a:gd name="connsiteY34" fmla="*/ 1142121 h 3326567"/>
                      <a:gd name="connsiteX35" fmla="*/ 0 w 6980153"/>
                      <a:gd name="connsiteY35" fmla="*/ 687491 h 3326567"/>
                      <a:gd name="connsiteX36" fmla="*/ 0 w 6980153"/>
                      <a:gd name="connsiteY36" fmla="*/ 0 h 33265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</a:cxnLst>
                    <a:rect l="l" t="t" r="r" b="b"/>
                    <a:pathLst>
                      <a:path w="6980153" h="3326567" fill="none" extrusionOk="0">
                        <a:moveTo>
                          <a:pt x="0" y="0"/>
                        </a:moveTo>
                        <a:cubicBezTo>
                          <a:pt x="141474" y="-12492"/>
                          <a:pt x="371064" y="40397"/>
                          <a:pt x="511878" y="0"/>
                        </a:cubicBezTo>
                        <a:cubicBezTo>
                          <a:pt x="652692" y="-40397"/>
                          <a:pt x="934857" y="32646"/>
                          <a:pt x="1163359" y="0"/>
                        </a:cubicBezTo>
                        <a:cubicBezTo>
                          <a:pt x="1391861" y="-32646"/>
                          <a:pt x="1507694" y="34845"/>
                          <a:pt x="1605435" y="0"/>
                        </a:cubicBezTo>
                        <a:cubicBezTo>
                          <a:pt x="1703176" y="-34845"/>
                          <a:pt x="2044503" y="25264"/>
                          <a:pt x="2187115" y="0"/>
                        </a:cubicBezTo>
                        <a:cubicBezTo>
                          <a:pt x="2329727" y="-25264"/>
                          <a:pt x="2613051" y="30372"/>
                          <a:pt x="2838596" y="0"/>
                        </a:cubicBezTo>
                        <a:cubicBezTo>
                          <a:pt x="3064141" y="-30372"/>
                          <a:pt x="3125503" y="20419"/>
                          <a:pt x="3210870" y="0"/>
                        </a:cubicBezTo>
                        <a:cubicBezTo>
                          <a:pt x="3296237" y="-20419"/>
                          <a:pt x="3412881" y="21776"/>
                          <a:pt x="3583145" y="0"/>
                        </a:cubicBezTo>
                        <a:cubicBezTo>
                          <a:pt x="3753410" y="-21776"/>
                          <a:pt x="4129642" y="53066"/>
                          <a:pt x="4304428" y="0"/>
                        </a:cubicBezTo>
                        <a:cubicBezTo>
                          <a:pt x="4479214" y="-53066"/>
                          <a:pt x="4626584" y="57055"/>
                          <a:pt x="4886107" y="0"/>
                        </a:cubicBezTo>
                        <a:cubicBezTo>
                          <a:pt x="5145630" y="-57055"/>
                          <a:pt x="5138614" y="25555"/>
                          <a:pt x="5258382" y="0"/>
                        </a:cubicBezTo>
                        <a:cubicBezTo>
                          <a:pt x="5378151" y="-25555"/>
                          <a:pt x="5609382" y="9172"/>
                          <a:pt x="5840061" y="0"/>
                        </a:cubicBezTo>
                        <a:cubicBezTo>
                          <a:pt x="6070740" y="-9172"/>
                          <a:pt x="6598596" y="120587"/>
                          <a:pt x="6980153" y="0"/>
                        </a:cubicBezTo>
                        <a:cubicBezTo>
                          <a:pt x="7030342" y="185332"/>
                          <a:pt x="6920407" y="320304"/>
                          <a:pt x="6980153" y="521162"/>
                        </a:cubicBezTo>
                        <a:cubicBezTo>
                          <a:pt x="7039899" y="722020"/>
                          <a:pt x="6946457" y="864872"/>
                          <a:pt x="6980153" y="1075590"/>
                        </a:cubicBezTo>
                        <a:cubicBezTo>
                          <a:pt x="7013849" y="1286308"/>
                          <a:pt x="6937362" y="1316235"/>
                          <a:pt x="6980153" y="1530221"/>
                        </a:cubicBezTo>
                        <a:cubicBezTo>
                          <a:pt x="7022944" y="1744207"/>
                          <a:pt x="6919220" y="1946641"/>
                          <a:pt x="6980153" y="2151180"/>
                        </a:cubicBezTo>
                        <a:cubicBezTo>
                          <a:pt x="7041086" y="2355719"/>
                          <a:pt x="6949738" y="2504084"/>
                          <a:pt x="6980153" y="2705608"/>
                        </a:cubicBezTo>
                        <a:cubicBezTo>
                          <a:pt x="7010568" y="2907132"/>
                          <a:pt x="6920248" y="3163579"/>
                          <a:pt x="6980153" y="3326567"/>
                        </a:cubicBezTo>
                        <a:cubicBezTo>
                          <a:pt x="6784494" y="3357173"/>
                          <a:pt x="6622605" y="3321608"/>
                          <a:pt x="6468275" y="3326567"/>
                        </a:cubicBezTo>
                        <a:cubicBezTo>
                          <a:pt x="6313945" y="3331526"/>
                          <a:pt x="6136578" y="3281359"/>
                          <a:pt x="6026199" y="3326567"/>
                        </a:cubicBezTo>
                        <a:cubicBezTo>
                          <a:pt x="5915820" y="3371775"/>
                          <a:pt x="5493880" y="3247007"/>
                          <a:pt x="5304916" y="3326567"/>
                        </a:cubicBezTo>
                        <a:cubicBezTo>
                          <a:pt x="5115952" y="3406127"/>
                          <a:pt x="4979789" y="3309488"/>
                          <a:pt x="4723237" y="3326567"/>
                        </a:cubicBezTo>
                        <a:cubicBezTo>
                          <a:pt x="4466685" y="3343646"/>
                          <a:pt x="4427202" y="3290966"/>
                          <a:pt x="4350962" y="3326567"/>
                        </a:cubicBezTo>
                        <a:cubicBezTo>
                          <a:pt x="4274723" y="3362168"/>
                          <a:pt x="3984878" y="3321274"/>
                          <a:pt x="3769283" y="3326567"/>
                        </a:cubicBezTo>
                        <a:cubicBezTo>
                          <a:pt x="3553688" y="3331860"/>
                          <a:pt x="3432978" y="3274900"/>
                          <a:pt x="3257405" y="3326567"/>
                        </a:cubicBezTo>
                        <a:cubicBezTo>
                          <a:pt x="3081832" y="3378234"/>
                          <a:pt x="2925549" y="3310292"/>
                          <a:pt x="2745527" y="3326567"/>
                        </a:cubicBezTo>
                        <a:cubicBezTo>
                          <a:pt x="2565505" y="3342842"/>
                          <a:pt x="2339606" y="3314594"/>
                          <a:pt x="2233649" y="3326567"/>
                        </a:cubicBezTo>
                        <a:cubicBezTo>
                          <a:pt x="2127692" y="3338540"/>
                          <a:pt x="1825575" y="3275797"/>
                          <a:pt x="1721771" y="3326567"/>
                        </a:cubicBezTo>
                        <a:cubicBezTo>
                          <a:pt x="1617967" y="3377337"/>
                          <a:pt x="1353945" y="3265261"/>
                          <a:pt x="1070290" y="3326567"/>
                        </a:cubicBezTo>
                        <a:cubicBezTo>
                          <a:pt x="786635" y="3387873"/>
                          <a:pt x="425019" y="3315397"/>
                          <a:pt x="0" y="3326567"/>
                        </a:cubicBezTo>
                        <a:cubicBezTo>
                          <a:pt x="-54544" y="3213401"/>
                          <a:pt x="44671" y="3029472"/>
                          <a:pt x="0" y="2871936"/>
                        </a:cubicBezTo>
                        <a:cubicBezTo>
                          <a:pt x="-44671" y="2714400"/>
                          <a:pt x="1100" y="2470013"/>
                          <a:pt x="0" y="2350774"/>
                        </a:cubicBezTo>
                        <a:cubicBezTo>
                          <a:pt x="-1100" y="2231535"/>
                          <a:pt x="44075" y="1966321"/>
                          <a:pt x="0" y="1763081"/>
                        </a:cubicBezTo>
                        <a:cubicBezTo>
                          <a:pt x="-44075" y="1559841"/>
                          <a:pt x="73563" y="1437133"/>
                          <a:pt x="0" y="1142121"/>
                        </a:cubicBezTo>
                        <a:cubicBezTo>
                          <a:pt x="-73563" y="847109"/>
                          <a:pt x="40617" y="834569"/>
                          <a:pt x="0" y="687491"/>
                        </a:cubicBezTo>
                        <a:cubicBezTo>
                          <a:pt x="-40617" y="540413"/>
                          <a:pt x="13416" y="242901"/>
                          <a:pt x="0" y="0"/>
                        </a:cubicBezTo>
                        <a:close/>
                      </a:path>
                      <a:path w="6980153" h="3326567" stroke="0" extrusionOk="0">
                        <a:moveTo>
                          <a:pt x="0" y="0"/>
                        </a:moveTo>
                        <a:cubicBezTo>
                          <a:pt x="140271" y="-7780"/>
                          <a:pt x="340304" y="30077"/>
                          <a:pt x="511878" y="0"/>
                        </a:cubicBezTo>
                        <a:cubicBezTo>
                          <a:pt x="683452" y="-30077"/>
                          <a:pt x="712449" y="41726"/>
                          <a:pt x="884153" y="0"/>
                        </a:cubicBezTo>
                        <a:cubicBezTo>
                          <a:pt x="1055858" y="-41726"/>
                          <a:pt x="1248460" y="59155"/>
                          <a:pt x="1605435" y="0"/>
                        </a:cubicBezTo>
                        <a:cubicBezTo>
                          <a:pt x="1962410" y="-59155"/>
                          <a:pt x="1870799" y="1800"/>
                          <a:pt x="2117313" y="0"/>
                        </a:cubicBezTo>
                        <a:cubicBezTo>
                          <a:pt x="2363827" y="-1800"/>
                          <a:pt x="2393948" y="19836"/>
                          <a:pt x="2629191" y="0"/>
                        </a:cubicBezTo>
                        <a:cubicBezTo>
                          <a:pt x="2864434" y="-19836"/>
                          <a:pt x="3130240" y="44661"/>
                          <a:pt x="3350473" y="0"/>
                        </a:cubicBezTo>
                        <a:cubicBezTo>
                          <a:pt x="3570706" y="-44661"/>
                          <a:pt x="3579282" y="52768"/>
                          <a:pt x="3792550" y="0"/>
                        </a:cubicBezTo>
                        <a:cubicBezTo>
                          <a:pt x="4005818" y="-52768"/>
                          <a:pt x="4310171" y="60080"/>
                          <a:pt x="4513832" y="0"/>
                        </a:cubicBezTo>
                        <a:cubicBezTo>
                          <a:pt x="4717493" y="-60080"/>
                          <a:pt x="5010132" y="16945"/>
                          <a:pt x="5235115" y="0"/>
                        </a:cubicBezTo>
                        <a:cubicBezTo>
                          <a:pt x="5460098" y="-16945"/>
                          <a:pt x="5608744" y="41140"/>
                          <a:pt x="5816794" y="0"/>
                        </a:cubicBezTo>
                        <a:cubicBezTo>
                          <a:pt x="6024844" y="-41140"/>
                          <a:pt x="6411253" y="93204"/>
                          <a:pt x="6980153" y="0"/>
                        </a:cubicBezTo>
                        <a:cubicBezTo>
                          <a:pt x="7029711" y="233693"/>
                          <a:pt x="6933795" y="323603"/>
                          <a:pt x="6980153" y="521162"/>
                        </a:cubicBezTo>
                        <a:cubicBezTo>
                          <a:pt x="7026511" y="718721"/>
                          <a:pt x="6952536" y="853447"/>
                          <a:pt x="6980153" y="975793"/>
                        </a:cubicBezTo>
                        <a:cubicBezTo>
                          <a:pt x="7007770" y="1098139"/>
                          <a:pt x="6937412" y="1337916"/>
                          <a:pt x="6980153" y="1530221"/>
                        </a:cubicBezTo>
                        <a:cubicBezTo>
                          <a:pt x="7022894" y="1722526"/>
                          <a:pt x="6955227" y="1933597"/>
                          <a:pt x="6980153" y="2084649"/>
                        </a:cubicBezTo>
                        <a:cubicBezTo>
                          <a:pt x="7005079" y="2235701"/>
                          <a:pt x="6966647" y="2496606"/>
                          <a:pt x="6980153" y="2639076"/>
                        </a:cubicBezTo>
                        <a:cubicBezTo>
                          <a:pt x="6993659" y="2781546"/>
                          <a:pt x="6918767" y="3038479"/>
                          <a:pt x="6980153" y="3326567"/>
                        </a:cubicBezTo>
                        <a:cubicBezTo>
                          <a:pt x="6779240" y="3393498"/>
                          <a:pt x="6528926" y="3284679"/>
                          <a:pt x="6328672" y="3326567"/>
                        </a:cubicBezTo>
                        <a:cubicBezTo>
                          <a:pt x="6128418" y="3368455"/>
                          <a:pt x="6136818" y="3286879"/>
                          <a:pt x="5956397" y="3326567"/>
                        </a:cubicBezTo>
                        <a:cubicBezTo>
                          <a:pt x="5775977" y="3366255"/>
                          <a:pt x="5651704" y="3302221"/>
                          <a:pt x="5514321" y="3326567"/>
                        </a:cubicBezTo>
                        <a:cubicBezTo>
                          <a:pt x="5376938" y="3350913"/>
                          <a:pt x="5021531" y="3251271"/>
                          <a:pt x="4793038" y="3326567"/>
                        </a:cubicBezTo>
                        <a:cubicBezTo>
                          <a:pt x="4564545" y="3401863"/>
                          <a:pt x="4330167" y="3299290"/>
                          <a:pt x="4211359" y="3326567"/>
                        </a:cubicBezTo>
                        <a:cubicBezTo>
                          <a:pt x="4092551" y="3353844"/>
                          <a:pt x="3953997" y="3317047"/>
                          <a:pt x="3769283" y="3326567"/>
                        </a:cubicBezTo>
                        <a:cubicBezTo>
                          <a:pt x="3584569" y="3336087"/>
                          <a:pt x="3314969" y="3316691"/>
                          <a:pt x="3187603" y="3326567"/>
                        </a:cubicBezTo>
                        <a:cubicBezTo>
                          <a:pt x="3060237" y="3336443"/>
                          <a:pt x="2934870" y="3325994"/>
                          <a:pt x="2815328" y="3326567"/>
                        </a:cubicBezTo>
                        <a:cubicBezTo>
                          <a:pt x="2695787" y="3327140"/>
                          <a:pt x="2554187" y="3315589"/>
                          <a:pt x="2443054" y="3326567"/>
                        </a:cubicBezTo>
                        <a:cubicBezTo>
                          <a:pt x="2331921" y="3337545"/>
                          <a:pt x="2100862" y="3265370"/>
                          <a:pt x="1861374" y="3326567"/>
                        </a:cubicBezTo>
                        <a:cubicBezTo>
                          <a:pt x="1621886" y="3387764"/>
                          <a:pt x="1516106" y="3314359"/>
                          <a:pt x="1419298" y="3326567"/>
                        </a:cubicBezTo>
                        <a:cubicBezTo>
                          <a:pt x="1322490" y="3338775"/>
                          <a:pt x="982784" y="3315115"/>
                          <a:pt x="767817" y="3326567"/>
                        </a:cubicBezTo>
                        <a:cubicBezTo>
                          <a:pt x="552850" y="3338019"/>
                          <a:pt x="307318" y="3253943"/>
                          <a:pt x="0" y="3326567"/>
                        </a:cubicBezTo>
                        <a:cubicBezTo>
                          <a:pt x="-41842" y="3091361"/>
                          <a:pt x="11279" y="2878143"/>
                          <a:pt x="0" y="2738873"/>
                        </a:cubicBezTo>
                        <a:cubicBezTo>
                          <a:pt x="-11279" y="2599603"/>
                          <a:pt x="53793" y="2342293"/>
                          <a:pt x="0" y="2151180"/>
                        </a:cubicBezTo>
                        <a:cubicBezTo>
                          <a:pt x="-53793" y="1960067"/>
                          <a:pt x="17977" y="1850798"/>
                          <a:pt x="0" y="1663284"/>
                        </a:cubicBezTo>
                        <a:cubicBezTo>
                          <a:pt x="-17977" y="1475770"/>
                          <a:pt x="59982" y="1303545"/>
                          <a:pt x="0" y="1075590"/>
                        </a:cubicBezTo>
                        <a:cubicBezTo>
                          <a:pt x="-59982" y="847635"/>
                          <a:pt x="125572" y="40900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</p:pic>
    </p:spTree>
    <p:extLst>
      <p:ext uri="{BB962C8B-B14F-4D97-AF65-F5344CB8AC3E}">
        <p14:creationId xmlns:p14="http://schemas.microsoft.com/office/powerpoint/2010/main" val="3713487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AAAD84-FC90-4559-8CE0-B98D073B654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9625CF7A-744B-4D16-9849-4EFCC831D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Synchrone Kommunikation : HTTP Request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5200AEFB-9967-45DA-8A70-5DB0DE921B0F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6737BBE-2145-4442-A559-CD3E1292DF16}" type="datetime1">
              <a:rPr lang="de-DE" smtClean="0"/>
              <a:t>25.11.2022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4FB570F9-91F6-4813-9B0A-9B89BAC60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49F0C46-789D-4B61-AD3C-C19883A5B464}"/>
              </a:ext>
            </a:extLst>
          </p:cNvPr>
          <p:cNvSpPr/>
          <p:nvPr/>
        </p:nvSpPr>
        <p:spPr>
          <a:xfrm>
            <a:off x="4368800" y="1550189"/>
            <a:ext cx="4544800" cy="2742411"/>
          </a:xfrm>
          <a:prstGeom prst="rect">
            <a:avLst/>
          </a:prstGeom>
          <a:noFill/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DB31F2EB-1928-4D5A-895B-E6DB7F0FB14A}"/>
              </a:ext>
            </a:extLst>
          </p:cNvPr>
          <p:cNvSpPr/>
          <p:nvPr/>
        </p:nvSpPr>
        <p:spPr>
          <a:xfrm>
            <a:off x="2403001" y="2720448"/>
            <a:ext cx="1847850" cy="56102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HTTP Request</a:t>
            </a:r>
          </a:p>
        </p:txBody>
      </p:sp>
      <p:pic>
        <p:nvPicPr>
          <p:cNvPr id="3078" name="Picture 6" descr="Was ist Docker? | AWS">
            <a:extLst>
              <a:ext uri="{FF2B5EF4-FFF2-40B4-BE49-F238E27FC236}">
                <a16:creationId xmlns:a16="http://schemas.microsoft.com/office/drawing/2014/main" id="{9DDDE059-06DF-469F-A419-D7C6630B9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348" y="1569234"/>
            <a:ext cx="1272061" cy="597276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513A2BF-86AD-40DD-B0EF-9A66675B72B1}"/>
              </a:ext>
            </a:extLst>
          </p:cNvPr>
          <p:cNvSpPr txBox="1"/>
          <p:nvPr/>
        </p:nvSpPr>
        <p:spPr>
          <a:xfrm>
            <a:off x="692524" y="779929"/>
            <a:ext cx="7207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Praktisches Beispiel: https://github.com/shs-it/VerarbeitungsCounter#http-request</a:t>
            </a: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1705BA7F-CC23-4745-9E73-BDFDE2C696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8104" y="1985112"/>
            <a:ext cx="626920" cy="626920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DF3DD59A-177C-4613-8EEF-8A4EA24CDADB}"/>
              </a:ext>
            </a:extLst>
          </p:cNvPr>
          <p:cNvSpPr txBox="1"/>
          <p:nvPr/>
        </p:nvSpPr>
        <p:spPr>
          <a:xfrm>
            <a:off x="6015786" y="1808675"/>
            <a:ext cx="731557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900" b="1" dirty="0" err="1">
                <a:solidFill>
                  <a:srgbClr val="FF0000"/>
                </a:solidFill>
              </a:rPr>
              <a:t>AlarmIT</a:t>
            </a:r>
            <a:r>
              <a:rPr lang="en-GB" sz="900" b="1" dirty="0">
                <a:solidFill>
                  <a:srgbClr val="FF0000"/>
                </a:solidFill>
              </a:rPr>
              <a:t> 1</a:t>
            </a:r>
            <a:endParaRPr lang="de-DE" sz="900" b="1" dirty="0">
              <a:solidFill>
                <a:srgbClr val="FF0000"/>
              </a:solidFill>
            </a:endParaRP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3C4A0446-45BE-4262-A4E5-857598BE45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2452" y="3227074"/>
            <a:ext cx="626920" cy="626920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B5150B33-9F30-49A2-92B9-34BB269CC4EA}"/>
              </a:ext>
            </a:extLst>
          </p:cNvPr>
          <p:cNvSpPr txBox="1"/>
          <p:nvPr/>
        </p:nvSpPr>
        <p:spPr>
          <a:xfrm>
            <a:off x="6040134" y="3050637"/>
            <a:ext cx="731557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900" b="1" dirty="0" err="1">
                <a:solidFill>
                  <a:srgbClr val="FF0000"/>
                </a:solidFill>
              </a:rPr>
              <a:t>AlarmIT</a:t>
            </a:r>
            <a:r>
              <a:rPr lang="en-GB" sz="900" b="1" dirty="0">
                <a:solidFill>
                  <a:srgbClr val="FF0000"/>
                </a:solidFill>
              </a:rPr>
              <a:t> 2</a:t>
            </a:r>
            <a:endParaRPr lang="de-DE" sz="900" b="1" dirty="0">
              <a:solidFill>
                <a:srgbClr val="FF0000"/>
              </a:solidFill>
            </a:endParaRP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DD16C698-0607-4BB3-908D-FB7860194D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2190" y="2429136"/>
            <a:ext cx="883435" cy="883435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E6F0A6C1-3925-4F2E-8B7D-571056E3DA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7261" y="2393780"/>
            <a:ext cx="966635" cy="966635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6180AE2A-3765-4C8C-B9F6-1FB04CB147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4627" y="2367735"/>
            <a:ext cx="1018724" cy="1018724"/>
          </a:xfrm>
          <a:prstGeom prst="rect">
            <a:avLst/>
          </a:prstGeom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1F98A03-F5F2-4C83-9C04-AE561C4E69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1943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78592B0-3549-40AE-9F88-38A678A263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76320" y="2152342"/>
            <a:ext cx="6924312" cy="318549"/>
          </a:xfrm>
          <a:ln w="44450">
            <a:gradFill flip="none" rotWithShape="1">
              <a:gsLst>
                <a:gs pos="26566">
                  <a:srgbClr val="FEE1CD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</p:spPr>
        <p:txBody>
          <a:bodyPr/>
          <a:lstStyle/>
          <a:p>
            <a:pPr algn="ctr"/>
            <a:r>
              <a:rPr lang="de-DE" sz="1800" dirty="0"/>
              <a:t>Welche der Instanz(en) erhält die Nachricht?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5C3F8F-7356-47F1-811C-227F490E191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43F9E8D2-D01C-4420-9F13-898EE190D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Synchrone Kommunikation : HTTP Request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D437718D-C257-409B-A778-0E0768A0C1A7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6737BBE-2145-4442-A559-CD3E1292DF16}" type="datetime1">
              <a:rPr lang="de-DE" smtClean="0"/>
              <a:t>25.11.2022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4CFD6AB9-7AAD-4DD7-BA14-5247315721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9802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AAAD84-FC90-4559-8CE0-B98D073B654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9625CF7A-744B-4D16-9849-4EFCC831D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Synchrone Kommunikation : HTTP Request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5200AEFB-9967-45DA-8A70-5DB0DE921B0F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6737BBE-2145-4442-A559-CD3E1292DF16}" type="datetime1">
              <a:rPr lang="de-DE" smtClean="0"/>
              <a:t>25.11.2022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4FB570F9-91F6-4813-9B0A-9B89BAC60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49F0C46-789D-4B61-AD3C-C19883A5B464}"/>
              </a:ext>
            </a:extLst>
          </p:cNvPr>
          <p:cNvSpPr/>
          <p:nvPr/>
        </p:nvSpPr>
        <p:spPr>
          <a:xfrm>
            <a:off x="4368800" y="1550189"/>
            <a:ext cx="4544800" cy="2742411"/>
          </a:xfrm>
          <a:prstGeom prst="rect">
            <a:avLst/>
          </a:prstGeom>
          <a:noFill/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DB31F2EB-1928-4D5A-895B-E6DB7F0FB14A}"/>
              </a:ext>
            </a:extLst>
          </p:cNvPr>
          <p:cNvSpPr/>
          <p:nvPr/>
        </p:nvSpPr>
        <p:spPr>
          <a:xfrm>
            <a:off x="1329928" y="2640883"/>
            <a:ext cx="1847850" cy="56102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HTTP Request</a:t>
            </a:r>
          </a:p>
        </p:txBody>
      </p:sp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64E43500-A74E-4A93-8510-8223D1D8C053}"/>
              </a:ext>
            </a:extLst>
          </p:cNvPr>
          <p:cNvSpPr/>
          <p:nvPr/>
        </p:nvSpPr>
        <p:spPr>
          <a:xfrm>
            <a:off x="3500815" y="2847486"/>
            <a:ext cx="272473" cy="15875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Pfeil: nach rechts 18">
            <a:extLst>
              <a:ext uri="{FF2B5EF4-FFF2-40B4-BE49-F238E27FC236}">
                <a16:creationId xmlns:a16="http://schemas.microsoft.com/office/drawing/2014/main" id="{7CC0831B-C0F3-4199-B12F-EBB26D750B03}"/>
              </a:ext>
            </a:extLst>
          </p:cNvPr>
          <p:cNvSpPr/>
          <p:nvPr/>
        </p:nvSpPr>
        <p:spPr>
          <a:xfrm rot="19935346">
            <a:off x="4694029" y="2461002"/>
            <a:ext cx="605817" cy="212243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078" name="Picture 6" descr="Was ist Docker? | AWS">
            <a:extLst>
              <a:ext uri="{FF2B5EF4-FFF2-40B4-BE49-F238E27FC236}">
                <a16:creationId xmlns:a16="http://schemas.microsoft.com/office/drawing/2014/main" id="{9DDDE059-06DF-469F-A419-D7C6630B9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348" y="1569234"/>
            <a:ext cx="1272061" cy="597276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513A2BF-86AD-40DD-B0EF-9A66675B72B1}"/>
              </a:ext>
            </a:extLst>
          </p:cNvPr>
          <p:cNvSpPr txBox="1"/>
          <p:nvPr/>
        </p:nvSpPr>
        <p:spPr>
          <a:xfrm>
            <a:off x="692524" y="779929"/>
            <a:ext cx="7207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Praktisches Beispiel: https://github.com/shs-it/VerarbeitungsCounter#http-request</a:t>
            </a: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1705BA7F-CC23-4745-9E73-BDFDE2C696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8104" y="1985112"/>
            <a:ext cx="626920" cy="626920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DF3DD59A-177C-4613-8EEF-8A4EA24CDADB}"/>
              </a:ext>
            </a:extLst>
          </p:cNvPr>
          <p:cNvSpPr txBox="1"/>
          <p:nvPr/>
        </p:nvSpPr>
        <p:spPr>
          <a:xfrm>
            <a:off x="6015786" y="1808675"/>
            <a:ext cx="731557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900" b="1" dirty="0" err="1">
                <a:solidFill>
                  <a:srgbClr val="FF0000"/>
                </a:solidFill>
              </a:rPr>
              <a:t>AlarmIT</a:t>
            </a:r>
            <a:r>
              <a:rPr lang="en-GB" sz="900" b="1" dirty="0">
                <a:solidFill>
                  <a:srgbClr val="FF0000"/>
                </a:solidFill>
              </a:rPr>
              <a:t> 1</a:t>
            </a:r>
            <a:endParaRPr lang="de-DE" sz="900" b="1" dirty="0">
              <a:solidFill>
                <a:srgbClr val="FF0000"/>
              </a:solidFill>
            </a:endParaRP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3C4A0446-45BE-4262-A4E5-857598BE45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2452" y="3227074"/>
            <a:ext cx="626920" cy="626920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B5150B33-9F30-49A2-92B9-34BB269CC4EA}"/>
              </a:ext>
            </a:extLst>
          </p:cNvPr>
          <p:cNvSpPr txBox="1"/>
          <p:nvPr/>
        </p:nvSpPr>
        <p:spPr>
          <a:xfrm>
            <a:off x="6040134" y="3050637"/>
            <a:ext cx="731557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900" b="1" dirty="0" err="1">
                <a:solidFill>
                  <a:srgbClr val="FF0000"/>
                </a:solidFill>
              </a:rPr>
              <a:t>AlarmIT</a:t>
            </a:r>
            <a:r>
              <a:rPr lang="en-GB" sz="900" b="1" dirty="0">
                <a:solidFill>
                  <a:srgbClr val="FF0000"/>
                </a:solidFill>
              </a:rPr>
              <a:t> 2</a:t>
            </a:r>
            <a:endParaRPr lang="de-DE" sz="900" b="1" dirty="0">
              <a:solidFill>
                <a:srgbClr val="FF0000"/>
              </a:solidFill>
            </a:endParaRP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DD16C698-0607-4BB3-908D-FB7860194D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2190" y="2429136"/>
            <a:ext cx="883435" cy="883435"/>
          </a:xfrm>
          <a:prstGeom prst="rect">
            <a:avLst/>
          </a:prstGeom>
        </p:spPr>
      </p:pic>
      <p:sp>
        <p:nvSpPr>
          <p:cNvPr id="26" name="Pfeil: nach rechts 25">
            <a:extLst>
              <a:ext uri="{FF2B5EF4-FFF2-40B4-BE49-F238E27FC236}">
                <a16:creationId xmlns:a16="http://schemas.microsoft.com/office/drawing/2014/main" id="{5A327EF2-3494-4349-A1FA-83535A92272A}"/>
              </a:ext>
            </a:extLst>
          </p:cNvPr>
          <p:cNvSpPr/>
          <p:nvPr/>
        </p:nvSpPr>
        <p:spPr>
          <a:xfrm rot="1515711">
            <a:off x="6895701" y="2480725"/>
            <a:ext cx="896829" cy="19262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1F98A03-F5F2-4C83-9C04-AE561C4E69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242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AAAD84-FC90-4559-8CE0-B98D073B654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9625CF7A-744B-4D16-9849-4EFCC831D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Asynchrone Kommunikation : </a:t>
            </a:r>
            <a:r>
              <a:rPr lang="de-DE" dirty="0" err="1"/>
              <a:t>point</a:t>
            </a:r>
            <a:r>
              <a:rPr lang="de-DE" dirty="0"/>
              <a:t>-</a:t>
            </a:r>
            <a:r>
              <a:rPr lang="de-DE" dirty="0" err="1"/>
              <a:t>to</a:t>
            </a:r>
            <a:r>
              <a:rPr lang="de-DE" dirty="0"/>
              <a:t>-point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5200AEFB-9967-45DA-8A70-5DB0DE921B0F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6737BBE-2145-4442-A559-CD3E1292DF16}" type="datetime1">
              <a:rPr lang="de-DE" smtClean="0"/>
              <a:t>25.11.2022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4FB570F9-91F6-4813-9B0A-9B89BAC60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C87BBAA-6FA5-4AAF-B603-766955BEC8F3}"/>
              </a:ext>
            </a:extLst>
          </p:cNvPr>
          <p:cNvSpPr/>
          <p:nvPr/>
        </p:nvSpPr>
        <p:spPr>
          <a:xfrm>
            <a:off x="2918012" y="1398865"/>
            <a:ext cx="5901988" cy="2742411"/>
          </a:xfrm>
          <a:prstGeom prst="rect">
            <a:avLst/>
          </a:prstGeom>
          <a:noFill/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1" name="Picture 6" descr="Was ist Docker? | AWS">
            <a:extLst>
              <a:ext uri="{FF2B5EF4-FFF2-40B4-BE49-F238E27FC236}">
                <a16:creationId xmlns:a16="http://schemas.microsoft.com/office/drawing/2014/main" id="{3CF49483-D8B6-4C58-A610-0051DF2F3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792" y="1395909"/>
            <a:ext cx="1272061" cy="597276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hteck 26">
            <a:extLst>
              <a:ext uri="{FF2B5EF4-FFF2-40B4-BE49-F238E27FC236}">
                <a16:creationId xmlns:a16="http://schemas.microsoft.com/office/drawing/2014/main" id="{90978F04-0B16-48DA-B0ED-1AC480427DD1}"/>
              </a:ext>
            </a:extLst>
          </p:cNvPr>
          <p:cNvSpPr/>
          <p:nvPr/>
        </p:nvSpPr>
        <p:spPr>
          <a:xfrm>
            <a:off x="91641" y="2385326"/>
            <a:ext cx="1673465" cy="826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Level 1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E3201459-84A4-480F-B701-09C6743C15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9858" y="1781576"/>
            <a:ext cx="626920" cy="626920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756740B2-68F7-4420-B32B-7A1A4C9D88A3}"/>
              </a:ext>
            </a:extLst>
          </p:cNvPr>
          <p:cNvSpPr txBox="1"/>
          <p:nvPr/>
        </p:nvSpPr>
        <p:spPr>
          <a:xfrm>
            <a:off x="5447540" y="1605139"/>
            <a:ext cx="731557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900" b="1" dirty="0" err="1">
                <a:solidFill>
                  <a:srgbClr val="FF0000"/>
                </a:solidFill>
              </a:rPr>
              <a:t>AlarmIT</a:t>
            </a:r>
            <a:r>
              <a:rPr lang="en-GB" sz="900" b="1" dirty="0">
                <a:solidFill>
                  <a:srgbClr val="FF0000"/>
                </a:solidFill>
              </a:rPr>
              <a:t> 1</a:t>
            </a:r>
            <a:endParaRPr lang="de-DE" sz="900" b="1" dirty="0">
              <a:solidFill>
                <a:srgbClr val="FF0000"/>
              </a:solidFill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2B418E42-572E-4B15-8B5F-74BC013664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9858" y="3178034"/>
            <a:ext cx="626920" cy="626920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272BB43D-FAE8-4CF4-BB8B-181BFA66A8B7}"/>
              </a:ext>
            </a:extLst>
          </p:cNvPr>
          <p:cNvSpPr txBox="1"/>
          <p:nvPr/>
        </p:nvSpPr>
        <p:spPr>
          <a:xfrm>
            <a:off x="5447540" y="3001597"/>
            <a:ext cx="731557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900" b="1" dirty="0" err="1">
                <a:solidFill>
                  <a:srgbClr val="FF0000"/>
                </a:solidFill>
              </a:rPr>
              <a:t>AlarmIT</a:t>
            </a:r>
            <a:r>
              <a:rPr lang="en-GB" sz="900" b="1" dirty="0">
                <a:solidFill>
                  <a:srgbClr val="FF0000"/>
                </a:solidFill>
              </a:rPr>
              <a:t> 2</a:t>
            </a:r>
            <a:endParaRPr lang="de-DE" sz="900" b="1" dirty="0">
              <a:solidFill>
                <a:srgbClr val="FF0000"/>
              </a:solidFill>
            </a:endParaRP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1845DCE2-2315-4B88-ACAD-BC1B820A3539}"/>
              </a:ext>
            </a:extLst>
          </p:cNvPr>
          <p:cNvSpPr/>
          <p:nvPr/>
        </p:nvSpPr>
        <p:spPr>
          <a:xfrm>
            <a:off x="3569277" y="2679511"/>
            <a:ext cx="806824" cy="18111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Queue</a:t>
            </a:r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ECDC559F-F387-4B7C-B023-C452284A21F7}"/>
              </a:ext>
            </a:extLst>
          </p:cNvPr>
          <p:cNvSpPr/>
          <p:nvPr/>
        </p:nvSpPr>
        <p:spPr>
          <a:xfrm>
            <a:off x="1908598" y="2609345"/>
            <a:ext cx="1446444" cy="3214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Asynchrone Nachricht</a:t>
            </a:r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7CB5DAA8-DDFA-4E42-A478-C4B72CBADBAC}"/>
              </a:ext>
            </a:extLst>
          </p:cNvPr>
          <p:cNvSpPr/>
          <p:nvPr/>
        </p:nvSpPr>
        <p:spPr>
          <a:xfrm rot="19732694">
            <a:off x="4547557" y="2297988"/>
            <a:ext cx="806824" cy="181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C76AF1C-AEF7-46E6-A2B7-DBD69F7571C7}"/>
              </a:ext>
            </a:extLst>
          </p:cNvPr>
          <p:cNvSpPr txBox="1"/>
          <p:nvPr/>
        </p:nvSpPr>
        <p:spPr>
          <a:xfrm>
            <a:off x="369794" y="652182"/>
            <a:ext cx="7113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Praktisches Beispiel: https://github.com/shs-it/VerarbeitungsCounter#queue</a:t>
            </a:r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99905C22-1CB2-42E5-9A6F-CBD254B2DD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9684" y="2357759"/>
            <a:ext cx="883435" cy="883435"/>
          </a:xfrm>
          <a:prstGeom prst="rect">
            <a:avLst/>
          </a:prstGeom>
        </p:spPr>
      </p:pic>
      <p:sp>
        <p:nvSpPr>
          <p:cNvPr id="30" name="Pfeil: nach rechts 29">
            <a:extLst>
              <a:ext uri="{FF2B5EF4-FFF2-40B4-BE49-F238E27FC236}">
                <a16:creationId xmlns:a16="http://schemas.microsoft.com/office/drawing/2014/main" id="{33CAAE3E-8C1B-490C-8E45-F4B0A1EE8334}"/>
              </a:ext>
            </a:extLst>
          </p:cNvPr>
          <p:cNvSpPr/>
          <p:nvPr/>
        </p:nvSpPr>
        <p:spPr>
          <a:xfrm rot="1652410">
            <a:off x="6424380" y="2317197"/>
            <a:ext cx="806824" cy="181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4E0885AE-779F-436B-9B22-BFC99D2FE7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8464" y="2265794"/>
            <a:ext cx="966635" cy="966635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7F3ABFF8-2FA5-4F61-8AEA-9828371BFD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5830" y="2239749"/>
            <a:ext cx="1018724" cy="101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385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AAAD84-FC90-4559-8CE0-B98D073B654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9625CF7A-744B-4D16-9849-4EFCC831D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Asynchrone Kommunikation : publish/</a:t>
            </a:r>
            <a:r>
              <a:rPr lang="de-DE" dirty="0" err="1"/>
              <a:t>subscribe</a:t>
            </a:r>
            <a:endParaRPr lang="de-DE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5200AEFB-9967-45DA-8A70-5DB0DE921B0F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6737BBE-2145-4442-A559-CD3E1292DF16}" type="datetime1">
              <a:rPr lang="de-DE" smtClean="0"/>
              <a:t>25.11.2022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4FB570F9-91F6-4813-9B0A-9B89BAC60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C87BBAA-6FA5-4AAF-B603-766955BEC8F3}"/>
              </a:ext>
            </a:extLst>
          </p:cNvPr>
          <p:cNvSpPr/>
          <p:nvPr/>
        </p:nvSpPr>
        <p:spPr>
          <a:xfrm>
            <a:off x="2918012" y="1398865"/>
            <a:ext cx="5901988" cy="2742411"/>
          </a:xfrm>
          <a:prstGeom prst="rect">
            <a:avLst/>
          </a:prstGeom>
          <a:noFill/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1" name="Picture 6" descr="Was ist Docker? | AWS">
            <a:extLst>
              <a:ext uri="{FF2B5EF4-FFF2-40B4-BE49-F238E27FC236}">
                <a16:creationId xmlns:a16="http://schemas.microsoft.com/office/drawing/2014/main" id="{3CF49483-D8B6-4C58-A610-0051DF2F3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792" y="1395909"/>
            <a:ext cx="1272061" cy="597276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hteck 26">
            <a:extLst>
              <a:ext uri="{FF2B5EF4-FFF2-40B4-BE49-F238E27FC236}">
                <a16:creationId xmlns:a16="http://schemas.microsoft.com/office/drawing/2014/main" id="{90978F04-0B16-48DA-B0ED-1AC480427DD1}"/>
              </a:ext>
            </a:extLst>
          </p:cNvPr>
          <p:cNvSpPr/>
          <p:nvPr/>
        </p:nvSpPr>
        <p:spPr>
          <a:xfrm>
            <a:off x="91641" y="2385326"/>
            <a:ext cx="1673465" cy="826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Level 1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E3201459-84A4-480F-B701-09C6743C15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9858" y="1781576"/>
            <a:ext cx="626920" cy="626920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756740B2-68F7-4420-B32B-7A1A4C9D88A3}"/>
              </a:ext>
            </a:extLst>
          </p:cNvPr>
          <p:cNvSpPr txBox="1"/>
          <p:nvPr/>
        </p:nvSpPr>
        <p:spPr>
          <a:xfrm>
            <a:off x="5447540" y="1605139"/>
            <a:ext cx="731557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900" b="1" dirty="0" err="1">
                <a:solidFill>
                  <a:srgbClr val="FF0000"/>
                </a:solidFill>
              </a:rPr>
              <a:t>AlarmIT</a:t>
            </a:r>
            <a:r>
              <a:rPr lang="en-GB" sz="900" b="1" dirty="0">
                <a:solidFill>
                  <a:srgbClr val="FF0000"/>
                </a:solidFill>
              </a:rPr>
              <a:t> 1</a:t>
            </a:r>
            <a:endParaRPr lang="de-DE" sz="900" b="1" dirty="0">
              <a:solidFill>
                <a:srgbClr val="FF0000"/>
              </a:solidFill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2B418E42-572E-4B15-8B5F-74BC013664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9858" y="3178034"/>
            <a:ext cx="626920" cy="626920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272BB43D-FAE8-4CF4-BB8B-181BFA66A8B7}"/>
              </a:ext>
            </a:extLst>
          </p:cNvPr>
          <p:cNvSpPr txBox="1"/>
          <p:nvPr/>
        </p:nvSpPr>
        <p:spPr>
          <a:xfrm>
            <a:off x="5447540" y="3001597"/>
            <a:ext cx="731557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900" b="1" dirty="0" err="1">
                <a:solidFill>
                  <a:srgbClr val="FF0000"/>
                </a:solidFill>
              </a:rPr>
              <a:t>AlarmIT</a:t>
            </a:r>
            <a:r>
              <a:rPr lang="en-GB" sz="900" b="1" dirty="0">
                <a:solidFill>
                  <a:srgbClr val="FF0000"/>
                </a:solidFill>
              </a:rPr>
              <a:t> 2</a:t>
            </a:r>
            <a:endParaRPr lang="de-DE" sz="900" b="1" dirty="0">
              <a:solidFill>
                <a:srgbClr val="FF0000"/>
              </a:solidFill>
            </a:endParaRP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1845DCE2-2315-4B88-ACAD-BC1B820A3539}"/>
              </a:ext>
            </a:extLst>
          </p:cNvPr>
          <p:cNvSpPr/>
          <p:nvPr/>
        </p:nvSpPr>
        <p:spPr>
          <a:xfrm>
            <a:off x="3569277" y="2679511"/>
            <a:ext cx="806824" cy="181117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Topic</a:t>
            </a:r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ECDC559F-F387-4B7C-B023-C452284A21F7}"/>
              </a:ext>
            </a:extLst>
          </p:cNvPr>
          <p:cNvSpPr/>
          <p:nvPr/>
        </p:nvSpPr>
        <p:spPr>
          <a:xfrm>
            <a:off x="1908598" y="2609345"/>
            <a:ext cx="1446444" cy="3214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Asynchrone Nachricht</a:t>
            </a:r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7CB5DAA8-DDFA-4E42-A478-C4B72CBADBAC}"/>
              </a:ext>
            </a:extLst>
          </p:cNvPr>
          <p:cNvSpPr/>
          <p:nvPr/>
        </p:nvSpPr>
        <p:spPr>
          <a:xfrm rot="19732694">
            <a:off x="4547557" y="2297988"/>
            <a:ext cx="806824" cy="181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C76AF1C-AEF7-46E6-A2B7-DBD69F7571C7}"/>
              </a:ext>
            </a:extLst>
          </p:cNvPr>
          <p:cNvSpPr txBox="1"/>
          <p:nvPr/>
        </p:nvSpPr>
        <p:spPr>
          <a:xfrm>
            <a:off x="369794" y="652182"/>
            <a:ext cx="7113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Praktisches Beispiel: https://github.com/shs-it/VerarbeitungsCounter#topic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8DEBF8F1-B33F-4C94-B11B-66DE362AE5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7486" y="2260827"/>
            <a:ext cx="883435" cy="883435"/>
          </a:xfrm>
          <a:prstGeom prst="rect">
            <a:avLst/>
          </a:prstGeom>
        </p:spPr>
      </p:pic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30EEBE30-108D-4190-A788-B6F7D72FDF67}"/>
              </a:ext>
            </a:extLst>
          </p:cNvPr>
          <p:cNvSpPr/>
          <p:nvPr/>
        </p:nvSpPr>
        <p:spPr>
          <a:xfrm rot="1621463">
            <a:off x="6314880" y="2244867"/>
            <a:ext cx="806824" cy="181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B9DDEDB7-6377-42FC-9E77-FA7E6C4328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1134" y="2260706"/>
            <a:ext cx="1018724" cy="1018724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37F546EE-46F6-4446-9487-FFC229B52C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5526" y="2239369"/>
            <a:ext cx="940453" cy="94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23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090268-A2D0-494D-990A-566CAC0486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1901" y="587306"/>
            <a:ext cx="7815473" cy="703847"/>
          </a:xfrm>
        </p:spPr>
        <p:txBody>
          <a:bodyPr/>
          <a:lstStyle/>
          <a:p>
            <a:r>
              <a:rPr lang="de-DE" dirty="0"/>
              <a:t>Ein Digitales Rückgrat zur funktionalen Vernetzung, von Geschäftsanwendungen um eine nahtlose Interaktion mit Geschäftsdaten zu ermöglichen.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C55EE3-EEDD-474C-AE51-160BB286AA8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100EC0E5-AE05-4AFE-A76D-AF842A6C2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 vom </a:t>
            </a:r>
            <a:r>
              <a:rPr lang="de-DE" dirty="0" err="1"/>
              <a:t>DigiSpine</a:t>
            </a:r>
            <a:endParaRPr lang="de-DE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FA307D80-1259-4D77-BE99-DC9E1B56639C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6737BBE-2145-4442-A559-CD3E1292DF16}" type="datetime1">
              <a:rPr lang="de-DE" smtClean="0"/>
              <a:t>25.11.2022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CA16D749-1848-4985-BAD4-0BF2FF6CD0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CA61E7A-4902-47F0-9D04-AA1F879E5D1E}"/>
              </a:ext>
            </a:extLst>
          </p:cNvPr>
          <p:cNvSpPr/>
          <p:nvPr/>
        </p:nvSpPr>
        <p:spPr>
          <a:xfrm>
            <a:off x="374103" y="1602266"/>
            <a:ext cx="8305794" cy="47274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DIGISPINE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F4B33AAA-8246-41AC-AA30-CD915D27C926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1687640" y="2088065"/>
            <a:ext cx="0" cy="740465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147F059D-CB9A-48B3-90A9-C93E347BD59A}"/>
              </a:ext>
            </a:extLst>
          </p:cNvPr>
          <p:cNvSpPr/>
          <p:nvPr/>
        </p:nvSpPr>
        <p:spPr>
          <a:xfrm>
            <a:off x="740336" y="2828530"/>
            <a:ext cx="1894608" cy="105295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E595963-DFB1-4E4B-B9CF-FD6AA14D478E}"/>
              </a:ext>
            </a:extLst>
          </p:cNvPr>
          <p:cNvSpPr/>
          <p:nvPr/>
        </p:nvSpPr>
        <p:spPr>
          <a:xfrm>
            <a:off x="3569277" y="2838081"/>
            <a:ext cx="1894608" cy="105295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826415F7-9258-44AD-8525-8FE9B41DCF8C}"/>
              </a:ext>
            </a:extLst>
          </p:cNvPr>
          <p:cNvCxnSpPr>
            <a:cxnSpLocks/>
          </p:cNvCxnSpPr>
          <p:nvPr/>
        </p:nvCxnSpPr>
        <p:spPr>
          <a:xfrm flipV="1">
            <a:off x="4516581" y="2088065"/>
            <a:ext cx="0" cy="740465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17EF8454-43EA-4B96-A1DA-179FD23B4677}"/>
              </a:ext>
            </a:extLst>
          </p:cNvPr>
          <p:cNvSpPr/>
          <p:nvPr/>
        </p:nvSpPr>
        <p:spPr>
          <a:xfrm>
            <a:off x="6398219" y="2838081"/>
            <a:ext cx="1894608" cy="105295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94B1E23E-1350-4C35-A8BE-E885EA5DFD13}"/>
              </a:ext>
            </a:extLst>
          </p:cNvPr>
          <p:cNvCxnSpPr>
            <a:cxnSpLocks/>
          </p:cNvCxnSpPr>
          <p:nvPr/>
        </p:nvCxnSpPr>
        <p:spPr>
          <a:xfrm flipV="1">
            <a:off x="7345523" y="2088065"/>
            <a:ext cx="0" cy="740465"/>
          </a:xfrm>
          <a:prstGeom prst="straightConnector1">
            <a:avLst/>
          </a:prstGeom>
          <a:ln w="19050">
            <a:solidFill>
              <a:srgbClr val="00B0F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9308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AAAD84-FC90-4559-8CE0-B98D073B654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9625CF7A-744B-4D16-9849-4EFCC831D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Asynchrone Kommunikation : publish/</a:t>
            </a:r>
            <a:r>
              <a:rPr lang="de-DE" dirty="0" err="1"/>
              <a:t>subscribe</a:t>
            </a:r>
            <a:r>
              <a:rPr lang="de-DE" dirty="0"/>
              <a:t> seit JMS 2.0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5200AEFB-9967-45DA-8A70-5DB0DE921B0F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6737BBE-2145-4442-A559-CD3E1292DF16}" type="datetime1">
              <a:rPr lang="de-DE" smtClean="0"/>
              <a:t>25.11.2022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4FB570F9-91F6-4813-9B0A-9B89BAC60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AC5D443-1F83-4470-95DB-9ED2814C4167}"/>
              </a:ext>
            </a:extLst>
          </p:cNvPr>
          <p:cNvSpPr/>
          <p:nvPr/>
        </p:nvSpPr>
        <p:spPr>
          <a:xfrm>
            <a:off x="593313" y="1486689"/>
            <a:ext cx="6086693" cy="2742411"/>
          </a:xfrm>
          <a:prstGeom prst="rect">
            <a:avLst/>
          </a:prstGeom>
          <a:noFill/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9" name="Picture 6" descr="Apache ActiveMQ – Wikipedia">
            <a:extLst>
              <a:ext uri="{FF2B5EF4-FFF2-40B4-BE49-F238E27FC236}">
                <a16:creationId xmlns:a16="http://schemas.microsoft.com/office/drawing/2014/main" id="{B6B1E23B-ED2F-4863-A755-27DE9D3A9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402" y="2368767"/>
            <a:ext cx="1200169" cy="97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hteck 29">
            <a:extLst>
              <a:ext uri="{FF2B5EF4-FFF2-40B4-BE49-F238E27FC236}">
                <a16:creationId xmlns:a16="http://schemas.microsoft.com/office/drawing/2014/main" id="{9C1E9D44-B346-4FF5-9B6F-814D9784BE0C}"/>
              </a:ext>
            </a:extLst>
          </p:cNvPr>
          <p:cNvSpPr/>
          <p:nvPr/>
        </p:nvSpPr>
        <p:spPr>
          <a:xfrm>
            <a:off x="7146535" y="2444555"/>
            <a:ext cx="1673465" cy="826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Level 1</a:t>
            </a:r>
          </a:p>
        </p:txBody>
      </p:sp>
      <p:sp>
        <p:nvSpPr>
          <p:cNvPr id="31" name="Pfeil: nach links 30">
            <a:extLst>
              <a:ext uri="{FF2B5EF4-FFF2-40B4-BE49-F238E27FC236}">
                <a16:creationId xmlns:a16="http://schemas.microsoft.com/office/drawing/2014/main" id="{E177694E-8146-4B28-B0FB-750CE8883E97}"/>
              </a:ext>
            </a:extLst>
          </p:cNvPr>
          <p:cNvSpPr/>
          <p:nvPr/>
        </p:nvSpPr>
        <p:spPr>
          <a:xfrm>
            <a:off x="6215235" y="2678850"/>
            <a:ext cx="891540" cy="327660"/>
          </a:xfrm>
          <a:prstGeom prst="lef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Topic</a:t>
            </a: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9F258EF1-6D1A-433D-A0F1-589997073950}"/>
              </a:ext>
            </a:extLst>
          </p:cNvPr>
          <p:cNvSpPr/>
          <p:nvPr/>
        </p:nvSpPr>
        <p:spPr>
          <a:xfrm>
            <a:off x="3392939" y="2074183"/>
            <a:ext cx="788610" cy="3429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Queue</a:t>
            </a:r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56AC90B6-91B5-479A-9D29-7D9F6F2B06E2}"/>
              </a:ext>
            </a:extLst>
          </p:cNvPr>
          <p:cNvSpPr/>
          <p:nvPr/>
        </p:nvSpPr>
        <p:spPr>
          <a:xfrm>
            <a:off x="3392939" y="3269712"/>
            <a:ext cx="788610" cy="3429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Queue</a:t>
            </a:r>
          </a:p>
        </p:txBody>
      </p: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AA4E493F-8F9E-484B-A395-23653D707A11}"/>
              </a:ext>
            </a:extLst>
          </p:cNvPr>
          <p:cNvSpPr/>
          <p:nvPr/>
        </p:nvSpPr>
        <p:spPr>
          <a:xfrm>
            <a:off x="4355427" y="2682719"/>
            <a:ext cx="788610" cy="3429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Topic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8CC89DA4-C1AE-4940-9443-81B3F78F5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666" y="1930717"/>
            <a:ext cx="626920" cy="626920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23357E4A-143F-4EAC-B51B-B610249AADF7}"/>
              </a:ext>
            </a:extLst>
          </p:cNvPr>
          <p:cNvSpPr txBox="1"/>
          <p:nvPr/>
        </p:nvSpPr>
        <p:spPr>
          <a:xfrm>
            <a:off x="1627348" y="1754280"/>
            <a:ext cx="731557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900" b="1" dirty="0" err="1">
                <a:solidFill>
                  <a:srgbClr val="FF0000"/>
                </a:solidFill>
              </a:rPr>
              <a:t>AlarmIT</a:t>
            </a:r>
            <a:r>
              <a:rPr lang="en-GB" sz="900" b="1" dirty="0">
                <a:solidFill>
                  <a:srgbClr val="FF0000"/>
                </a:solidFill>
              </a:rPr>
              <a:t> 1</a:t>
            </a:r>
            <a:endParaRPr lang="de-DE" sz="900" b="1" dirty="0">
              <a:solidFill>
                <a:srgbClr val="FF0000"/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1DF7ECE-F7D1-4640-AC52-7D2A8F4C934F}"/>
              </a:ext>
            </a:extLst>
          </p:cNvPr>
          <p:cNvSpPr txBox="1"/>
          <p:nvPr/>
        </p:nvSpPr>
        <p:spPr>
          <a:xfrm>
            <a:off x="593313" y="658906"/>
            <a:ext cx="1820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Shared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Durable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A196375F-5D21-4075-BC5B-3BF127CA6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666" y="3269712"/>
            <a:ext cx="626920" cy="626920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597D6F80-36FB-422C-ADB6-FF93513A24AF}"/>
              </a:ext>
            </a:extLst>
          </p:cNvPr>
          <p:cNvSpPr txBox="1"/>
          <p:nvPr/>
        </p:nvSpPr>
        <p:spPr>
          <a:xfrm>
            <a:off x="1627348" y="3093275"/>
            <a:ext cx="731557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900" b="1" dirty="0" err="1">
                <a:solidFill>
                  <a:srgbClr val="FF0000"/>
                </a:solidFill>
              </a:rPr>
              <a:t>AlarmIT</a:t>
            </a:r>
            <a:r>
              <a:rPr lang="en-GB" sz="900" b="1" dirty="0">
                <a:solidFill>
                  <a:srgbClr val="FF0000"/>
                </a:solidFill>
              </a:rPr>
              <a:t> 2</a:t>
            </a:r>
            <a:endParaRPr lang="de-DE" sz="9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98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1" grpId="0" animBg="1"/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43CFDB1-A015-4CD6-9277-ED0736F0FD8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19701A5-1A94-4528-9FE0-56581A1141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231B94F-DE47-4F93-BCEF-92FC634363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A2F2F70-84B2-420E-91AF-AFD24D6C60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66A860-2904-44ED-9C7D-F67BB8982A6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097C8AEB-018A-4679-9F45-D4BE22B1B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9A6A1F39-CFD0-4C81-A1E4-46E5BE3DF6D3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6737BBE-2145-4442-A559-CD3E1292DF16}" type="datetime1">
              <a:rPr lang="de-DE" smtClean="0"/>
              <a:t>25.11.2022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0F8654CC-A999-418D-8625-00E5509F69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3988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220BB87A-DEC4-4C05-AE2C-7D21782E34C4}"/>
              </a:ext>
            </a:extLst>
          </p:cNvPr>
          <p:cNvSpPr/>
          <p:nvPr/>
        </p:nvSpPr>
        <p:spPr>
          <a:xfrm>
            <a:off x="1956295" y="1219637"/>
            <a:ext cx="1708192" cy="22495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4526BC2-CD4B-488B-A412-3E30BB5E4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Einbindung ins DIGISPINE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435B99-AE21-4294-9F14-4490005ABC4D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6575192" y="4822200"/>
            <a:ext cx="1080343" cy="218828"/>
          </a:xfrm>
          <a:prstGeom prst="rect">
            <a:avLst/>
          </a:prstGeom>
          <a:ln>
            <a:noFill/>
          </a:ln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342900" rtl="0" eaLnBrk="1" latinLnBrk="0" hangingPunct="1">
              <a:defRPr sz="1000" kern="1200">
                <a:solidFill>
                  <a:schemeClr val="bg1">
                    <a:lumMod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3429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3F4349-91B6-443F-9E78-AF67C81FB269}" type="datetime1">
              <a:rPr lang="de-DE" smtClean="0"/>
              <a:pPr/>
              <a:t>25.11.2022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97D163-B0DB-4074-9C64-9AF503F4592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756001" y="4811566"/>
            <a:ext cx="5712000" cy="248786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spAutoFit/>
          </a:bodyPr>
          <a:lstStyle>
            <a:defPPr>
              <a:defRPr lang="en-US"/>
            </a:defPPr>
            <a:lvl1pPr marL="0" algn="l" defTabSz="342900" rtl="0" eaLnBrk="1" latinLnBrk="0" hangingPunct="1">
              <a:lnSpc>
                <a:spcPts val="1350"/>
              </a:lnSpc>
              <a:defRPr sz="1000" kern="120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3429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FE61E2-229F-4B59-B3C1-9E9BDD9153F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220122" y="4822200"/>
            <a:ext cx="520213" cy="218844"/>
          </a:xfrm>
          <a:prstGeom prst="rect">
            <a:avLst/>
          </a:prstGeom>
          <a:ln>
            <a:noFill/>
          </a:ln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342900" rtl="0" eaLnBrk="1" latinLnBrk="0" hangingPunct="1">
              <a:defRPr sz="1000" kern="1200">
                <a:solidFill>
                  <a:schemeClr val="bg1">
                    <a:lumMod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3429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B97E1D9-0739-E445-A7FF-39998847AB6F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D4B09CA-A9B1-401A-9636-5F8E7F913199}"/>
              </a:ext>
            </a:extLst>
          </p:cNvPr>
          <p:cNvSpPr/>
          <p:nvPr/>
        </p:nvSpPr>
        <p:spPr>
          <a:xfrm>
            <a:off x="419103" y="128701"/>
            <a:ext cx="8305794" cy="47274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DIGISPINE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A11D394-2D57-469D-8A27-EA6EF95F3D30}"/>
              </a:ext>
            </a:extLst>
          </p:cNvPr>
          <p:cNvSpPr/>
          <p:nvPr/>
        </p:nvSpPr>
        <p:spPr>
          <a:xfrm>
            <a:off x="6171224" y="1393656"/>
            <a:ext cx="984250" cy="71755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dirty="0"/>
          </a:p>
        </p:txBody>
      </p:sp>
      <p:sp>
        <p:nvSpPr>
          <p:cNvPr id="11" name="Zylinder 10">
            <a:extLst>
              <a:ext uri="{FF2B5EF4-FFF2-40B4-BE49-F238E27FC236}">
                <a16:creationId xmlns:a16="http://schemas.microsoft.com/office/drawing/2014/main" id="{434C8F2B-C8D6-4F64-BC5F-888C0F4CEDA0}"/>
              </a:ext>
            </a:extLst>
          </p:cNvPr>
          <p:cNvSpPr/>
          <p:nvPr/>
        </p:nvSpPr>
        <p:spPr>
          <a:xfrm>
            <a:off x="4439027" y="2384976"/>
            <a:ext cx="645476" cy="813412"/>
          </a:xfrm>
          <a:prstGeom prst="can">
            <a:avLst>
              <a:gd name="adj" fmla="val 24016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191E68C-EE5E-4A86-AE3E-904F3054B1BD}"/>
              </a:ext>
            </a:extLst>
          </p:cNvPr>
          <p:cNvSpPr/>
          <p:nvPr/>
        </p:nvSpPr>
        <p:spPr>
          <a:xfrm>
            <a:off x="2283924" y="1471104"/>
            <a:ext cx="1052933" cy="508186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Kafka Connect</a:t>
            </a:r>
          </a:p>
        </p:txBody>
      </p:sp>
      <p:sp>
        <p:nvSpPr>
          <p:cNvPr id="15" name="Inhaltsplatzhalter 13">
            <a:extLst>
              <a:ext uri="{FF2B5EF4-FFF2-40B4-BE49-F238E27FC236}">
                <a16:creationId xmlns:a16="http://schemas.microsoft.com/office/drawing/2014/main" id="{D4056D8D-9406-4C60-AC16-03BE8CE9371C}"/>
              </a:ext>
            </a:extLst>
          </p:cNvPr>
          <p:cNvSpPr txBox="1">
            <a:spLocks/>
          </p:cNvSpPr>
          <p:nvPr/>
        </p:nvSpPr>
        <p:spPr>
          <a:xfrm>
            <a:off x="6209324" y="2571750"/>
            <a:ext cx="908050" cy="45085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itchFamily="2" charset="2"/>
              <a:buChar char="§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§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§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§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§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endParaRPr lang="de-DE" sz="1100" dirty="0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ED0FB1D3-F9AF-433A-9BBE-27CBFA30BC49}"/>
              </a:ext>
            </a:extLst>
          </p:cNvPr>
          <p:cNvCxnSpPr>
            <a:cxnSpLocks/>
            <a:stCxn id="26" idx="2"/>
            <a:endCxn id="8" idx="1"/>
          </p:cNvCxnSpPr>
          <p:nvPr/>
        </p:nvCxnSpPr>
        <p:spPr>
          <a:xfrm>
            <a:off x="991951" y="2633491"/>
            <a:ext cx="1021629" cy="836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922F1343-08B1-4F07-9583-CA9683641868}"/>
              </a:ext>
            </a:extLst>
          </p:cNvPr>
          <p:cNvSpPr/>
          <p:nvPr/>
        </p:nvSpPr>
        <p:spPr>
          <a:xfrm>
            <a:off x="2102984" y="2334093"/>
            <a:ext cx="1387120" cy="33718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ActiveMQ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D438BE74-79EC-452C-A0BA-5A726BFEBA54}"/>
              </a:ext>
            </a:extLst>
          </p:cNvPr>
          <p:cNvSpPr/>
          <p:nvPr/>
        </p:nvSpPr>
        <p:spPr>
          <a:xfrm>
            <a:off x="3183105" y="2949602"/>
            <a:ext cx="279400" cy="248786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58296668-5B94-4D3D-9858-EAA585E12B14}"/>
              </a:ext>
            </a:extLst>
          </p:cNvPr>
          <p:cNvSpPr/>
          <p:nvPr/>
        </p:nvSpPr>
        <p:spPr>
          <a:xfrm>
            <a:off x="2650140" y="2948166"/>
            <a:ext cx="279400" cy="248786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155AD95-2BAF-4BBC-9742-338863B3DD7D}"/>
              </a:ext>
            </a:extLst>
          </p:cNvPr>
          <p:cNvSpPr/>
          <p:nvPr/>
        </p:nvSpPr>
        <p:spPr>
          <a:xfrm>
            <a:off x="2120107" y="2951806"/>
            <a:ext cx="279400" cy="248786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72BBF8E-774B-4AA1-98DE-E3405065274D}"/>
              </a:ext>
            </a:extLst>
          </p:cNvPr>
          <p:cNvSpPr txBox="1"/>
          <p:nvPr/>
        </p:nvSpPr>
        <p:spPr>
          <a:xfrm>
            <a:off x="2543858" y="3511842"/>
            <a:ext cx="5629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rgbClr val="00B0F0"/>
                </a:solidFill>
              </a:rPr>
              <a:t>REST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EB96E3BD-A981-4B81-9B93-69D449D2C675}"/>
              </a:ext>
            </a:extLst>
          </p:cNvPr>
          <p:cNvSpPr txBox="1"/>
          <p:nvPr/>
        </p:nvSpPr>
        <p:spPr>
          <a:xfrm>
            <a:off x="-11607" y="2371881"/>
            <a:ext cx="20071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rgbClr val="FF0000"/>
                </a:solidFill>
              </a:rPr>
              <a:t>Verteilte Systeme-Workshop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23B361B-E659-4D27-AE19-A2B8F8A431FC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2789840" y="601442"/>
            <a:ext cx="20551" cy="86966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B6EF275D-B780-411D-AC3C-53D17C45FB2A}"/>
              </a:ext>
            </a:extLst>
          </p:cNvPr>
          <p:cNvCxnSpPr/>
          <p:nvPr/>
        </p:nvCxnSpPr>
        <p:spPr>
          <a:xfrm flipV="1">
            <a:off x="2816024" y="3773452"/>
            <a:ext cx="0" cy="20320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14803CF-8E5C-401F-853D-90A5EDF7CBF0}"/>
              </a:ext>
            </a:extLst>
          </p:cNvPr>
          <p:cNvCxnSpPr>
            <a:cxnSpLocks/>
            <a:stCxn id="45" idx="0"/>
          </p:cNvCxnSpPr>
          <p:nvPr/>
        </p:nvCxnSpPr>
        <p:spPr>
          <a:xfrm flipH="1" flipV="1">
            <a:off x="4747409" y="601442"/>
            <a:ext cx="14356" cy="97887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211FCFF0-0F89-4C95-A73C-9C08B05F51BC}"/>
              </a:ext>
            </a:extLst>
          </p:cNvPr>
          <p:cNvCxnSpPr>
            <a:cxnSpLocks/>
            <a:stCxn id="11" idx="1"/>
            <a:endCxn id="45" idx="2"/>
          </p:cNvCxnSpPr>
          <p:nvPr/>
        </p:nvCxnSpPr>
        <p:spPr>
          <a:xfrm flipV="1">
            <a:off x="4761765" y="2031164"/>
            <a:ext cx="0" cy="353812"/>
          </a:xfrm>
          <a:prstGeom prst="straightConnector1">
            <a:avLst/>
          </a:prstGeom>
          <a:ln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15817D00-39B7-45AA-A1DA-8E03B51DC68A}"/>
              </a:ext>
            </a:extLst>
          </p:cNvPr>
          <p:cNvCxnSpPr>
            <a:cxnSpLocks/>
          </p:cNvCxnSpPr>
          <p:nvPr/>
        </p:nvCxnSpPr>
        <p:spPr>
          <a:xfrm>
            <a:off x="6638503" y="601442"/>
            <a:ext cx="0" cy="76806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4FBE758D-5F97-4E4F-9FC7-E1398D6CF56B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>
            <a:off x="6663349" y="2111206"/>
            <a:ext cx="0" cy="460544"/>
          </a:xfrm>
          <a:prstGeom prst="straightConnector1">
            <a:avLst/>
          </a:prstGeom>
          <a:ln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9FACD2D3-A16A-4B3D-8E33-54412181C585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2789840" y="1979290"/>
            <a:ext cx="20551" cy="371056"/>
          </a:xfrm>
          <a:prstGeom prst="straightConnector1">
            <a:avLst/>
          </a:prstGeom>
          <a:ln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78BFC55B-EAA0-4FA7-A944-070C5B6B03BE}"/>
              </a:ext>
            </a:extLst>
          </p:cNvPr>
          <p:cNvCxnSpPr>
            <a:cxnSpLocks/>
            <a:stCxn id="23" idx="0"/>
            <a:endCxn id="20" idx="3"/>
          </p:cNvCxnSpPr>
          <p:nvPr/>
        </p:nvCxnSpPr>
        <p:spPr>
          <a:xfrm flipV="1">
            <a:off x="2259807" y="2621899"/>
            <a:ext cx="46316" cy="329907"/>
          </a:xfrm>
          <a:prstGeom prst="straightConnector1">
            <a:avLst/>
          </a:prstGeom>
          <a:ln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FD2CCEFB-2756-41A0-86B6-51E1D91E08D4}"/>
              </a:ext>
            </a:extLst>
          </p:cNvPr>
          <p:cNvCxnSpPr>
            <a:cxnSpLocks/>
            <a:stCxn id="22" idx="0"/>
            <a:endCxn id="20" idx="4"/>
          </p:cNvCxnSpPr>
          <p:nvPr/>
        </p:nvCxnSpPr>
        <p:spPr>
          <a:xfrm flipV="1">
            <a:off x="2789840" y="2671279"/>
            <a:ext cx="6704" cy="276887"/>
          </a:xfrm>
          <a:prstGeom prst="straightConnector1">
            <a:avLst/>
          </a:prstGeom>
          <a:ln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799B8F71-6CAF-4711-8F58-68B5882A44BD}"/>
              </a:ext>
            </a:extLst>
          </p:cNvPr>
          <p:cNvCxnSpPr>
            <a:cxnSpLocks/>
            <a:stCxn id="21" idx="0"/>
            <a:endCxn id="20" idx="5"/>
          </p:cNvCxnSpPr>
          <p:nvPr/>
        </p:nvCxnSpPr>
        <p:spPr>
          <a:xfrm flipH="1" flipV="1">
            <a:off x="3286965" y="2621899"/>
            <a:ext cx="35840" cy="327703"/>
          </a:xfrm>
          <a:prstGeom prst="straightConnector1">
            <a:avLst/>
          </a:prstGeom>
          <a:ln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EEA27368-4083-45DA-9A7D-3F1BA991B558}"/>
              </a:ext>
            </a:extLst>
          </p:cNvPr>
          <p:cNvSpPr/>
          <p:nvPr/>
        </p:nvSpPr>
        <p:spPr>
          <a:xfrm>
            <a:off x="3944698" y="3571936"/>
            <a:ext cx="1619091" cy="33718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dirty="0"/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FB5B0631-54C8-4C8D-9898-38536CF28131}"/>
              </a:ext>
            </a:extLst>
          </p:cNvPr>
          <p:cNvCxnSpPr>
            <a:cxnSpLocks/>
            <a:stCxn id="46" idx="0"/>
            <a:endCxn id="11" idx="3"/>
          </p:cNvCxnSpPr>
          <p:nvPr/>
        </p:nvCxnSpPr>
        <p:spPr>
          <a:xfrm flipV="1">
            <a:off x="4754244" y="3198388"/>
            <a:ext cx="7521" cy="373548"/>
          </a:xfrm>
          <a:prstGeom prst="straightConnector1">
            <a:avLst/>
          </a:prstGeom>
          <a:ln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BF963E20-D6FE-4C55-AA7D-C71D1E3CDC62}"/>
              </a:ext>
            </a:extLst>
          </p:cNvPr>
          <p:cNvSpPr/>
          <p:nvPr/>
        </p:nvSpPr>
        <p:spPr>
          <a:xfrm>
            <a:off x="3887500" y="1225990"/>
            <a:ext cx="1708192" cy="292022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3B5C8F74-5AD2-40F0-B115-D4FB01B8E251}"/>
              </a:ext>
            </a:extLst>
          </p:cNvPr>
          <p:cNvSpPr/>
          <p:nvPr/>
        </p:nvSpPr>
        <p:spPr>
          <a:xfrm>
            <a:off x="5775353" y="1219636"/>
            <a:ext cx="1708192" cy="224950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F26C108-AE12-44EE-BF01-BF8B43C10D07}"/>
              </a:ext>
            </a:extLst>
          </p:cNvPr>
          <p:cNvSpPr/>
          <p:nvPr/>
        </p:nvSpPr>
        <p:spPr>
          <a:xfrm>
            <a:off x="2013580" y="2094471"/>
            <a:ext cx="1584000" cy="1245387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BB227B4F-B299-4232-8F39-F72224393BD1}"/>
              </a:ext>
            </a:extLst>
          </p:cNvPr>
          <p:cNvSpPr txBox="1"/>
          <p:nvPr/>
        </p:nvSpPr>
        <p:spPr>
          <a:xfrm>
            <a:off x="1584616" y="994431"/>
            <a:ext cx="13099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Microservicesystem</a:t>
            </a:r>
          </a:p>
        </p:txBody>
      </p:sp>
      <p:sp>
        <p:nvSpPr>
          <p:cNvPr id="45" name="Inhaltsplatzhalter 13">
            <a:extLst>
              <a:ext uri="{FF2B5EF4-FFF2-40B4-BE49-F238E27FC236}">
                <a16:creationId xmlns:a16="http://schemas.microsoft.com/office/drawing/2014/main" id="{26CBBF19-7B31-4D9E-9AE8-A3D26E15AE4F}"/>
              </a:ext>
            </a:extLst>
          </p:cNvPr>
          <p:cNvSpPr txBox="1">
            <a:spLocks/>
          </p:cNvSpPr>
          <p:nvPr/>
        </p:nvSpPr>
        <p:spPr>
          <a:xfrm>
            <a:off x="4307740" y="1580314"/>
            <a:ext cx="908050" cy="45085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itchFamily="2" charset="2"/>
              <a:buChar char="§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§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§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§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§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2537934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4CD559F-8E3E-4973-B45B-3409E790BEE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DE" dirty="0"/>
              <a:t>Die Grundlagen eines Microservice-Systems vermitteln, um sich sicher in einem Microservice-System bewegen zu können und die relevanten daten zu finden und sie an das </a:t>
            </a:r>
            <a:r>
              <a:rPr lang="de-DE" dirty="0" err="1"/>
              <a:t>DigiSpine</a:t>
            </a:r>
            <a:r>
              <a:rPr lang="de-DE" dirty="0"/>
              <a:t> zu übermitteln.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2F84B7F-D98B-4E7C-8DA8-9CB53AA4E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000" y="97977"/>
            <a:ext cx="8586000" cy="315471"/>
          </a:xfrm>
        </p:spPr>
        <p:txBody>
          <a:bodyPr/>
          <a:lstStyle/>
          <a:p>
            <a:r>
              <a:rPr lang="de-DE" dirty="0"/>
              <a:t>Ziel des Workshops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030956C-0C8C-4CA9-8C6F-686AADB351E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E21AA7-EA91-4C94-AF78-8B65400A41A6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1247FDAF-1059-452B-A4FA-AC0A95C3AC7E}" type="datetime1">
              <a:rPr lang="de-DE" smtClean="0"/>
              <a:t>25.11.2022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6CCD7F-3A12-4CA6-8B1B-65FCA15052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7007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1D82714-6955-4EE8-BF94-7984B6D1FDC5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DE" dirty="0"/>
              <a:t>Ein System, in dem Hardware- oder Softwarekomponenten die sich auf vernetzten Computern befinden, ihre Aktionen nur über die Weitergabe von Nachrichten kommunizieren und koordinieren.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Dies zieht folgende Konsequenzen mit sich:</a:t>
            </a:r>
          </a:p>
          <a:p>
            <a:pPr lvl="1"/>
            <a:r>
              <a:rPr lang="de-DE" dirty="0"/>
              <a:t>Gleichzeitigkeit</a:t>
            </a:r>
          </a:p>
          <a:p>
            <a:pPr lvl="1"/>
            <a:r>
              <a:rPr lang="de-DE" dirty="0"/>
              <a:t>Keine Globale Uhr</a:t>
            </a:r>
          </a:p>
          <a:p>
            <a:pPr lvl="1"/>
            <a:r>
              <a:rPr lang="de-DE" dirty="0"/>
              <a:t>Unabhängige Ausfälle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35BDD93-0BC1-42B9-8449-F08C7718E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ein Verteiltes System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553C0FF-331B-4016-B4E0-EA0A327BF06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48D02F2-EA9E-47FF-A42B-439AFB3166E5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1247FDAF-1059-452B-A4FA-AC0A95C3AC7E}" type="datetime1">
              <a:rPr lang="de-DE" smtClean="0"/>
              <a:t>25.11.2022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91F38C-8A2D-4C37-8956-5C261666AA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3933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79E27AE-C578-4003-B129-0D49B540D77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C3F4FCF-3CF5-4808-8F1D-F81937122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eines einfachen verteilten Systems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A7F8EE9-7E81-4CCA-812E-AB5824878CF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B57F71-10EC-4461-9352-4936A1CFB41D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1247FDAF-1059-452B-A4FA-AC0A95C3AC7E}" type="datetime1">
              <a:rPr lang="de-DE" smtClean="0"/>
              <a:t>25.11.2022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5A35A9D-8129-4E4C-9C6C-BF750F3E70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6483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4EC35B-B511-43FA-8995-1D6B6ACDA0A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B3ECAD65-AF0C-4014-8A06-93F0E524F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VerarbeitungsCounter: System Umgebung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B0918E74-E15B-4460-A0E6-9F94FDFA67A0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6737BBE-2145-4442-A559-CD3E1292DF16}" type="datetime1">
              <a:rPr lang="de-DE" smtClean="0"/>
              <a:t>25.11.2022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3393D773-16E1-46F8-B52C-E2648022C8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56BEBA40-87DC-4A43-83CF-1CDD708DBA20}"/>
              </a:ext>
            </a:extLst>
          </p:cNvPr>
          <p:cNvGrpSpPr/>
          <p:nvPr/>
        </p:nvGrpSpPr>
        <p:grpSpPr>
          <a:xfrm>
            <a:off x="2056346" y="2842771"/>
            <a:ext cx="2050980" cy="853201"/>
            <a:chOff x="637317" y="1967657"/>
            <a:chExt cx="2168704" cy="1410186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D3C2F6B3-F913-4A29-98B1-423C6870EBA3}"/>
                </a:ext>
              </a:extLst>
            </p:cNvPr>
            <p:cNvSpPr/>
            <p:nvPr/>
          </p:nvSpPr>
          <p:spPr>
            <a:xfrm>
              <a:off x="637317" y="1992849"/>
              <a:ext cx="2168704" cy="138499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10FA0CED-81F4-4A66-8BF4-B637E5BB15ED}"/>
                </a:ext>
              </a:extLst>
            </p:cNvPr>
            <p:cNvSpPr txBox="1"/>
            <p:nvPr/>
          </p:nvSpPr>
          <p:spPr>
            <a:xfrm>
              <a:off x="1116892" y="1967657"/>
              <a:ext cx="1203015" cy="10682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solidFill>
                    <a:schemeClr val="bg2"/>
                  </a:solidFill>
                </a:rPr>
                <a:t>SwaggerUI</a:t>
              </a:r>
            </a:p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[Software System]</a:t>
              </a:r>
            </a:p>
            <a:p>
              <a:endParaRPr lang="de-DE" b="1" dirty="0">
                <a:solidFill>
                  <a:schemeClr val="bg2"/>
                </a:solidFill>
              </a:endParaRPr>
            </a:p>
          </p:txBody>
        </p: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246F8A28-3A6E-4898-9A38-22D865CBA885}"/>
                </a:ext>
              </a:extLst>
            </p:cNvPr>
            <p:cNvSpPr txBox="1"/>
            <p:nvPr/>
          </p:nvSpPr>
          <p:spPr>
            <a:xfrm>
              <a:off x="979475" y="2509416"/>
              <a:ext cx="1539142" cy="546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900" dirty="0">
                  <a:solidFill>
                    <a:schemeClr val="bg2"/>
                  </a:solidFill>
                </a:rPr>
                <a:t>Visuelle Schnittstelle zur Bedienung </a:t>
              </a:r>
              <a:r>
                <a:rPr lang="de-DE" sz="900" dirty="0">
                  <a:solidFill>
                    <a:schemeClr val="bg1">
                      <a:lumMod val="95000"/>
                    </a:schemeClr>
                  </a:solidFill>
                </a:rPr>
                <a:t>des</a:t>
              </a:r>
              <a:r>
                <a:rPr lang="de-DE" sz="900" dirty="0">
                  <a:solidFill>
                    <a:schemeClr val="bg2"/>
                  </a:solidFill>
                </a:rPr>
                <a:t> VerarbeitungsCounter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6A0DD7C6-6880-4F18-9901-614C110CC130}"/>
              </a:ext>
            </a:extLst>
          </p:cNvPr>
          <p:cNvGrpSpPr/>
          <p:nvPr/>
        </p:nvGrpSpPr>
        <p:grpSpPr>
          <a:xfrm>
            <a:off x="5419467" y="3204401"/>
            <a:ext cx="2058612" cy="1328366"/>
            <a:chOff x="3761902" y="1992733"/>
            <a:chExt cx="2172944" cy="1381281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D6E682C9-FDC3-48C9-8040-0646B13497A1}"/>
                </a:ext>
              </a:extLst>
            </p:cNvPr>
            <p:cNvSpPr/>
            <p:nvPr/>
          </p:nvSpPr>
          <p:spPr>
            <a:xfrm>
              <a:off x="3766143" y="1992733"/>
              <a:ext cx="2168703" cy="1381281"/>
            </a:xfrm>
            <a:prstGeom prst="rect">
              <a:avLst/>
            </a:prstGeom>
            <a:solidFill>
              <a:srgbClr val="0070C0"/>
            </a:solidFill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CABA2BC8-4E00-439D-8C70-9A1170FAA0AF}"/>
                </a:ext>
              </a:extLst>
            </p:cNvPr>
            <p:cNvSpPr txBox="1"/>
            <p:nvPr/>
          </p:nvSpPr>
          <p:spPr>
            <a:xfrm>
              <a:off x="3761902" y="2067953"/>
              <a:ext cx="2168703" cy="448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solidFill>
                    <a:schemeClr val="bg1"/>
                  </a:solidFill>
                </a:rPr>
                <a:t>VerarbeitungsCounter</a:t>
              </a:r>
            </a:p>
            <a:p>
              <a:pPr algn="ctr"/>
              <a:r>
                <a:rPr lang="de-DE" sz="800" b="1" dirty="0">
                  <a:solidFill>
                    <a:schemeClr val="bg1"/>
                  </a:solidFill>
                </a:rPr>
                <a:t>[Software System]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E2D2152D-95CC-4249-B24F-2D42D4F51EBB}"/>
                </a:ext>
              </a:extLst>
            </p:cNvPr>
            <p:cNvSpPr txBox="1"/>
            <p:nvPr/>
          </p:nvSpPr>
          <p:spPr>
            <a:xfrm>
              <a:off x="3936806" y="2488294"/>
              <a:ext cx="1940483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900" dirty="0">
                  <a:solidFill>
                    <a:schemeClr val="bg1">
                      <a:lumMod val="95000"/>
                    </a:schemeClr>
                  </a:solidFill>
                </a:rPr>
                <a:t>Sendet und empfängt Nachrichten über verschiedene Kommunikationsarten</a:t>
              </a:r>
            </a:p>
          </p:txBody>
        </p:sp>
      </p:grp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7304DE5D-BB8F-444F-AF44-62EE2EF85801}"/>
              </a:ext>
            </a:extLst>
          </p:cNvPr>
          <p:cNvCxnSpPr>
            <a:cxnSpLocks/>
          </p:cNvCxnSpPr>
          <p:nvPr/>
        </p:nvCxnSpPr>
        <p:spPr>
          <a:xfrm flipV="1">
            <a:off x="4108934" y="3427255"/>
            <a:ext cx="1335585" cy="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3FC3BA3B-E3CD-405E-9D29-CFFAAF5EA656}"/>
              </a:ext>
            </a:extLst>
          </p:cNvPr>
          <p:cNvGrpSpPr/>
          <p:nvPr/>
        </p:nvGrpSpPr>
        <p:grpSpPr>
          <a:xfrm>
            <a:off x="5657068" y="574963"/>
            <a:ext cx="1595465" cy="1176672"/>
            <a:chOff x="7755354" y="2014035"/>
            <a:chExt cx="1595465" cy="1350784"/>
          </a:xfrm>
        </p:grpSpPr>
        <p:grpSp>
          <p:nvGrpSpPr>
            <p:cNvPr id="38" name="Gruppieren 37">
              <a:extLst>
                <a:ext uri="{FF2B5EF4-FFF2-40B4-BE49-F238E27FC236}">
                  <a16:creationId xmlns:a16="http://schemas.microsoft.com/office/drawing/2014/main" id="{FB4EF7A2-E64B-4A46-8313-7D6092DC0A34}"/>
                </a:ext>
              </a:extLst>
            </p:cNvPr>
            <p:cNvGrpSpPr/>
            <p:nvPr/>
          </p:nvGrpSpPr>
          <p:grpSpPr>
            <a:xfrm>
              <a:off x="7762331" y="2014035"/>
              <a:ext cx="1542616" cy="1350784"/>
              <a:chOff x="7356001" y="4614542"/>
              <a:chExt cx="1236553" cy="1057418"/>
            </a:xfrm>
          </p:grpSpPr>
          <p:pic>
            <p:nvPicPr>
              <p:cNvPr id="39" name="Grafik 38">
                <a:extLst>
                  <a:ext uri="{FF2B5EF4-FFF2-40B4-BE49-F238E27FC236}">
                    <a16:creationId xmlns:a16="http://schemas.microsoft.com/office/drawing/2014/main" id="{4E943EB7-FBF6-464F-86E3-7B634E7DB9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360821" y="4614542"/>
                <a:ext cx="1231733" cy="1057418"/>
              </a:xfrm>
              <a:prstGeom prst="rect">
                <a:avLst/>
              </a:prstGeom>
            </p:spPr>
          </p:pic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459AA097-CA93-4BF1-8389-A416E66FEA82}"/>
                  </a:ext>
                </a:extLst>
              </p:cNvPr>
              <p:cNvSpPr txBox="1"/>
              <p:nvPr/>
            </p:nvSpPr>
            <p:spPr>
              <a:xfrm>
                <a:off x="7356001" y="5091292"/>
                <a:ext cx="1231733" cy="216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b="1" dirty="0">
                    <a:solidFill>
                      <a:schemeClr val="bg2"/>
                    </a:solidFill>
                  </a:rPr>
                  <a:t>Administrator</a:t>
                </a:r>
              </a:p>
            </p:txBody>
          </p:sp>
        </p:grp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FF63146E-5E4D-4D45-A4B3-F8F6E4EE328A}"/>
                </a:ext>
              </a:extLst>
            </p:cNvPr>
            <p:cNvSpPr txBox="1"/>
            <p:nvPr/>
          </p:nvSpPr>
          <p:spPr>
            <a:xfrm>
              <a:off x="7755354" y="2933667"/>
              <a:ext cx="1595465" cy="423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900" dirty="0">
                  <a:solidFill>
                    <a:schemeClr val="bg1">
                      <a:lumMod val="85000"/>
                    </a:schemeClr>
                  </a:solidFill>
                </a:rPr>
                <a:t>Stellt die Funktionsfähigkeit der Anwendung sicher</a:t>
              </a:r>
            </a:p>
          </p:txBody>
        </p: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B19F5E82-3F72-4A62-872A-9161606E0032}"/>
              </a:ext>
            </a:extLst>
          </p:cNvPr>
          <p:cNvGrpSpPr/>
          <p:nvPr/>
        </p:nvGrpSpPr>
        <p:grpSpPr>
          <a:xfrm>
            <a:off x="325450" y="1356763"/>
            <a:ext cx="1611888" cy="1176672"/>
            <a:chOff x="1388823" y="452485"/>
            <a:chExt cx="1697136" cy="1527845"/>
          </a:xfrm>
        </p:grpSpPr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9369F5D7-A427-4E4A-B52E-C6D89445FEE0}"/>
                </a:ext>
              </a:extLst>
            </p:cNvPr>
            <p:cNvGrpSpPr/>
            <p:nvPr/>
          </p:nvGrpSpPr>
          <p:grpSpPr>
            <a:xfrm>
              <a:off x="1388823" y="452485"/>
              <a:ext cx="1697136" cy="1527845"/>
              <a:chOff x="1486487" y="452486"/>
              <a:chExt cx="1344624" cy="1231733"/>
            </a:xfrm>
          </p:grpSpPr>
          <p:pic>
            <p:nvPicPr>
              <p:cNvPr id="36" name="Grafik 35">
                <a:extLst>
                  <a:ext uri="{FF2B5EF4-FFF2-40B4-BE49-F238E27FC236}">
                    <a16:creationId xmlns:a16="http://schemas.microsoft.com/office/drawing/2014/main" id="{B651D100-773C-4FFE-A77A-4552221661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79441" y="452486"/>
                <a:ext cx="1107284" cy="1231733"/>
              </a:xfrm>
              <a:prstGeom prst="rect">
                <a:avLst/>
              </a:prstGeom>
            </p:spPr>
          </p:pic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86214030-57F6-4672-BF9F-186221A87EA6}"/>
                  </a:ext>
                </a:extLst>
              </p:cNvPr>
              <p:cNvSpPr txBox="1"/>
              <p:nvPr/>
            </p:nvSpPr>
            <p:spPr>
              <a:xfrm>
                <a:off x="1486487" y="876293"/>
                <a:ext cx="1344624" cy="4832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b="1" dirty="0">
                    <a:solidFill>
                      <a:schemeClr val="bg1"/>
                    </a:solidFill>
                  </a:rPr>
                  <a:t>Fachbereich Bediener</a:t>
                </a:r>
              </a:p>
            </p:txBody>
          </p:sp>
        </p:grp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C75813CE-2CA8-48AA-8CA9-1E6D1F9E7B88}"/>
                </a:ext>
              </a:extLst>
            </p:cNvPr>
            <p:cNvSpPr txBox="1"/>
            <p:nvPr/>
          </p:nvSpPr>
          <p:spPr>
            <a:xfrm>
              <a:off x="1502395" y="1441581"/>
              <a:ext cx="1469991" cy="479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900" dirty="0">
                  <a:solidFill>
                    <a:schemeClr val="bg1">
                      <a:lumMod val="85000"/>
                    </a:schemeClr>
                  </a:solidFill>
                </a:rPr>
                <a:t>Verschickt Nachrichten über die Anwendung</a:t>
              </a:r>
            </a:p>
          </p:txBody>
        </p:sp>
      </p:grpSp>
      <p:sp>
        <p:nvSpPr>
          <p:cNvPr id="48" name="Textfeld 47">
            <a:extLst>
              <a:ext uri="{FF2B5EF4-FFF2-40B4-BE49-F238E27FC236}">
                <a16:creationId xmlns:a16="http://schemas.microsoft.com/office/drawing/2014/main" id="{66C75C1C-41A0-4503-B2DA-D5917581E42A}"/>
              </a:ext>
            </a:extLst>
          </p:cNvPr>
          <p:cNvSpPr txBox="1"/>
          <p:nvPr/>
        </p:nvSpPr>
        <p:spPr>
          <a:xfrm>
            <a:off x="2251224" y="2310968"/>
            <a:ext cx="665541" cy="346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1517F4AE-AB41-497A-999C-FAF2E3A105C5}"/>
              </a:ext>
            </a:extLst>
          </p:cNvPr>
          <p:cNvSpPr txBox="1"/>
          <p:nvPr/>
        </p:nvSpPr>
        <p:spPr>
          <a:xfrm>
            <a:off x="4181441" y="3092074"/>
            <a:ext cx="1122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/>
              <a:t>Steuert REST Service an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7A7A4127-6356-41BE-8734-162C67EC8272}"/>
              </a:ext>
            </a:extLst>
          </p:cNvPr>
          <p:cNvSpPr txBox="1"/>
          <p:nvPr/>
        </p:nvSpPr>
        <p:spPr>
          <a:xfrm>
            <a:off x="6410139" y="2804722"/>
            <a:ext cx="842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Übermittelt die Logs</a:t>
            </a:r>
          </a:p>
        </p:txBody>
      </p: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1DFCF6F0-1360-4DE3-AD08-F036137E6B44}"/>
              </a:ext>
            </a:extLst>
          </p:cNvPr>
          <p:cNvGrpSpPr/>
          <p:nvPr/>
        </p:nvGrpSpPr>
        <p:grpSpPr>
          <a:xfrm>
            <a:off x="5461985" y="1930670"/>
            <a:ext cx="1977594" cy="789622"/>
            <a:chOff x="657278" y="2032251"/>
            <a:chExt cx="2168704" cy="957440"/>
          </a:xfrm>
        </p:grpSpPr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E7E0B11B-DC02-4403-8770-E531E36BE5DA}"/>
                </a:ext>
              </a:extLst>
            </p:cNvPr>
            <p:cNvSpPr/>
            <p:nvPr/>
          </p:nvSpPr>
          <p:spPr>
            <a:xfrm>
              <a:off x="657278" y="2032251"/>
              <a:ext cx="2168704" cy="95744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5" name="Textfeld 54">
              <a:extLst>
                <a:ext uri="{FF2B5EF4-FFF2-40B4-BE49-F238E27FC236}">
                  <a16:creationId xmlns:a16="http://schemas.microsoft.com/office/drawing/2014/main" id="{377796AA-4EAE-4928-9DA9-D6425EBF2A4F}"/>
                </a:ext>
              </a:extLst>
            </p:cNvPr>
            <p:cNvSpPr txBox="1"/>
            <p:nvPr/>
          </p:nvSpPr>
          <p:spPr>
            <a:xfrm>
              <a:off x="915867" y="2071037"/>
              <a:ext cx="1800596" cy="783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solidFill>
                    <a:schemeClr val="bg2"/>
                  </a:solidFill>
                </a:rPr>
                <a:t>Admin Rechner</a:t>
              </a:r>
            </a:p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[Software System]</a:t>
              </a:r>
            </a:p>
            <a:p>
              <a:endParaRPr lang="de-DE" b="1" dirty="0">
                <a:solidFill>
                  <a:schemeClr val="bg2"/>
                </a:solidFill>
              </a:endParaRPr>
            </a:p>
          </p:txBody>
        </p: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FCB70AA2-3F7D-44FD-827E-0782D71FBB57}"/>
                </a:ext>
              </a:extLst>
            </p:cNvPr>
            <p:cNvSpPr txBox="1"/>
            <p:nvPr/>
          </p:nvSpPr>
          <p:spPr>
            <a:xfrm>
              <a:off x="789818" y="2488295"/>
              <a:ext cx="2016203" cy="447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900" dirty="0">
                  <a:solidFill>
                    <a:schemeClr val="bg2"/>
                  </a:solidFill>
                </a:rPr>
                <a:t>Rechner zum anzeigen der logs über Konsole</a:t>
              </a:r>
            </a:p>
          </p:txBody>
        </p:sp>
      </p:grp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ECF48E4D-22C7-4C25-A84D-54C9392AD93B}"/>
              </a:ext>
            </a:extLst>
          </p:cNvPr>
          <p:cNvCxnSpPr>
            <a:cxnSpLocks/>
            <a:stCxn id="12" idx="0"/>
            <a:endCxn id="54" idx="2"/>
          </p:cNvCxnSpPr>
          <p:nvPr/>
        </p:nvCxnSpPr>
        <p:spPr>
          <a:xfrm flipV="1">
            <a:off x="6450782" y="2720292"/>
            <a:ext cx="0" cy="48410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8020265D-7A0D-4279-B59B-6CD278E690F1}"/>
              </a:ext>
            </a:extLst>
          </p:cNvPr>
          <p:cNvCxnSpPr>
            <a:cxnSpLocks/>
            <a:stCxn id="44" idx="2"/>
            <a:endCxn id="54" idx="0"/>
          </p:cNvCxnSpPr>
          <p:nvPr/>
        </p:nvCxnSpPr>
        <p:spPr>
          <a:xfrm flipH="1">
            <a:off x="6450782" y="1745389"/>
            <a:ext cx="4019" cy="18528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141EA6A1-E7A6-49B3-A694-79BA4AE19CF6}"/>
              </a:ext>
            </a:extLst>
          </p:cNvPr>
          <p:cNvSpPr txBox="1"/>
          <p:nvPr/>
        </p:nvSpPr>
        <p:spPr>
          <a:xfrm>
            <a:off x="6368511" y="1729655"/>
            <a:ext cx="8970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/>
              <a:t>Zeigt Logs an</a:t>
            </a:r>
          </a:p>
        </p:txBody>
      </p: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6ACE3298-9703-4834-B6FB-49D399DD19E0}"/>
              </a:ext>
            </a:extLst>
          </p:cNvPr>
          <p:cNvGrpSpPr/>
          <p:nvPr/>
        </p:nvGrpSpPr>
        <p:grpSpPr>
          <a:xfrm>
            <a:off x="2174432" y="1707971"/>
            <a:ext cx="1808624" cy="837393"/>
            <a:chOff x="1894525" y="1604180"/>
            <a:chExt cx="2046394" cy="1203258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3488588B-5BD9-4CAB-9B57-48748338601B}"/>
                </a:ext>
              </a:extLst>
            </p:cNvPr>
            <p:cNvSpPr/>
            <p:nvPr/>
          </p:nvSpPr>
          <p:spPr>
            <a:xfrm>
              <a:off x="1894525" y="1604180"/>
              <a:ext cx="2046394" cy="12032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4" name="Textfeld 63">
              <a:extLst>
                <a:ext uri="{FF2B5EF4-FFF2-40B4-BE49-F238E27FC236}">
                  <a16:creationId xmlns:a16="http://schemas.microsoft.com/office/drawing/2014/main" id="{E11C1B6B-0C62-4801-957D-1F0CF74FA09C}"/>
                </a:ext>
              </a:extLst>
            </p:cNvPr>
            <p:cNvSpPr txBox="1"/>
            <p:nvPr/>
          </p:nvSpPr>
          <p:spPr>
            <a:xfrm>
              <a:off x="1894525" y="1690776"/>
              <a:ext cx="1987503" cy="444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solidFill>
                    <a:schemeClr val="bg2"/>
                  </a:solidFill>
                </a:rPr>
                <a:t>Fachbereich Rechner</a:t>
              </a:r>
            </a:p>
          </p:txBody>
        </p: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E7694C69-8848-4CED-A2C9-F57CF2E248BB}"/>
                </a:ext>
              </a:extLst>
            </p:cNvPr>
            <p:cNvSpPr txBox="1"/>
            <p:nvPr/>
          </p:nvSpPr>
          <p:spPr>
            <a:xfrm>
              <a:off x="2020753" y="2073601"/>
              <a:ext cx="1735046" cy="592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900" dirty="0">
                  <a:solidFill>
                    <a:schemeClr val="bg2"/>
                  </a:solidFill>
                </a:rPr>
                <a:t>Rechner zum verwenden von Swagger über einen Browser</a:t>
              </a:r>
            </a:p>
          </p:txBody>
        </p:sp>
      </p:grp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938B1FD2-E981-46E3-BDF8-A2A3917C08C0}"/>
              </a:ext>
            </a:extLst>
          </p:cNvPr>
          <p:cNvCxnSpPr>
            <a:cxnSpLocks/>
            <a:stCxn id="63" idx="1"/>
          </p:cNvCxnSpPr>
          <p:nvPr/>
        </p:nvCxnSpPr>
        <p:spPr>
          <a:xfrm flipH="1">
            <a:off x="1764253" y="2126668"/>
            <a:ext cx="410179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377197CC-B624-4B0E-9CD4-456AA5979B39}"/>
              </a:ext>
            </a:extLst>
          </p:cNvPr>
          <p:cNvCxnSpPr>
            <a:cxnSpLocks/>
            <a:stCxn id="63" idx="2"/>
            <a:endCxn id="11" idx="0"/>
          </p:cNvCxnSpPr>
          <p:nvPr/>
        </p:nvCxnSpPr>
        <p:spPr>
          <a:xfrm>
            <a:off x="3078744" y="2545364"/>
            <a:ext cx="3092" cy="312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18109316-9103-42A9-8E49-F206194C5003}"/>
              </a:ext>
            </a:extLst>
          </p:cNvPr>
          <p:cNvSpPr txBox="1"/>
          <p:nvPr/>
        </p:nvSpPr>
        <p:spPr>
          <a:xfrm>
            <a:off x="3061933" y="2532412"/>
            <a:ext cx="952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Browser öffnet Swagger</a:t>
            </a: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7A01F751-F5C2-4B4F-B6D6-0C7BE9EA7B42}"/>
              </a:ext>
            </a:extLst>
          </p:cNvPr>
          <p:cNvSpPr txBox="1"/>
          <p:nvPr/>
        </p:nvSpPr>
        <p:spPr>
          <a:xfrm>
            <a:off x="1589545" y="1794842"/>
            <a:ext cx="7608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/>
              <a:t>Bedient Swagger</a:t>
            </a:r>
          </a:p>
        </p:txBody>
      </p:sp>
    </p:spTree>
    <p:extLst>
      <p:ext uri="{BB962C8B-B14F-4D97-AF65-F5344CB8AC3E}">
        <p14:creationId xmlns:p14="http://schemas.microsoft.com/office/powerpoint/2010/main" val="2137501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DC16BE-B1C1-4DC9-963A-FE1E9949EF6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8E3752B2-024D-43A6-8428-3B932F2D7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VerarbeitungsCounter: Container Ebene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5A1637F5-1B07-4B7E-9526-F8108119BC2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6737BBE-2145-4442-A559-CD3E1292DF16}" type="datetime1">
              <a:rPr lang="de-DE" smtClean="0"/>
              <a:t>25.11.2022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7B3427B5-A2CE-4891-AA01-4E7219D96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 dirty="0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EBC84825-70A6-4A08-B809-D803F514D1A9}"/>
              </a:ext>
            </a:extLst>
          </p:cNvPr>
          <p:cNvGrpSpPr/>
          <p:nvPr/>
        </p:nvGrpSpPr>
        <p:grpSpPr>
          <a:xfrm>
            <a:off x="1731517" y="1740837"/>
            <a:ext cx="6142096" cy="2265772"/>
            <a:chOff x="3761902" y="1992733"/>
            <a:chExt cx="2172944" cy="1381281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C3575EF6-1E8F-4F8F-86B5-BD81702E843A}"/>
                </a:ext>
              </a:extLst>
            </p:cNvPr>
            <p:cNvSpPr/>
            <p:nvPr/>
          </p:nvSpPr>
          <p:spPr>
            <a:xfrm>
              <a:off x="3766143" y="1992733"/>
              <a:ext cx="2168703" cy="1381281"/>
            </a:xfrm>
            <a:prstGeom prst="rect">
              <a:avLst/>
            </a:prstGeom>
            <a:solidFill>
              <a:srgbClr val="0070C0"/>
            </a:solidFill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CCFB3064-F2FC-4E8C-895E-D5612931C817}"/>
                </a:ext>
              </a:extLst>
            </p:cNvPr>
            <p:cNvSpPr txBox="1"/>
            <p:nvPr/>
          </p:nvSpPr>
          <p:spPr>
            <a:xfrm>
              <a:off x="3761902" y="2067953"/>
              <a:ext cx="2168703" cy="291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b="1" dirty="0">
                  <a:solidFill>
                    <a:schemeClr val="bg1"/>
                  </a:solidFill>
                </a:rPr>
                <a:t>VerarbeitungsCounter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DC84A3FA-5571-4336-9426-8EBA679B252B}"/>
                </a:ext>
              </a:extLst>
            </p:cNvPr>
            <p:cNvSpPr txBox="1"/>
            <p:nvPr/>
          </p:nvSpPr>
          <p:spPr>
            <a:xfrm>
              <a:off x="3936806" y="2488294"/>
              <a:ext cx="1940483" cy="566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dirty="0">
                  <a:solidFill>
                    <a:schemeClr val="bg1">
                      <a:lumMod val="95000"/>
                    </a:schemeClr>
                  </a:solidFill>
                </a:rPr>
                <a:t>Sendet und empfängt Nachrichten über verschiedene Kommunikationsarten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7536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12BEB-7DD9-4F47-9AEA-D237B31DE49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13335ED5-30E7-49E9-998D-441391C92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VerarbeitungsCounter: Container Ebene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918E00E2-60B6-4695-943D-7819F17BA83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6737BBE-2145-4442-A559-CD3E1292DF16}" type="datetime1">
              <a:rPr lang="de-DE" smtClean="0"/>
              <a:t>25.11.2022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63D4D2A2-D475-47B9-8554-57B0E5FC92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 dirty="0"/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57A333AC-6532-4062-902F-FD21DE52B1E8}"/>
              </a:ext>
            </a:extLst>
          </p:cNvPr>
          <p:cNvGrpSpPr/>
          <p:nvPr/>
        </p:nvGrpSpPr>
        <p:grpSpPr>
          <a:xfrm>
            <a:off x="1160282" y="2243797"/>
            <a:ext cx="7432286" cy="2361351"/>
            <a:chOff x="3646045" y="1939607"/>
            <a:chExt cx="2371122" cy="1608626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A76FADB0-AB94-48F5-919A-4E773E9E01D8}"/>
                </a:ext>
              </a:extLst>
            </p:cNvPr>
            <p:cNvSpPr/>
            <p:nvPr/>
          </p:nvSpPr>
          <p:spPr>
            <a:xfrm>
              <a:off x="3675339" y="1939607"/>
              <a:ext cx="2341828" cy="1496908"/>
            </a:xfrm>
            <a:prstGeom prst="rect">
              <a:avLst/>
            </a:prstGeom>
            <a:noFill/>
            <a:ln w="25400">
              <a:solidFill>
                <a:srgbClr val="0070C0"/>
              </a:solidFill>
              <a:prstDash val="sysDash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9E1EE526-0168-477B-A57A-9AC1845FB6F8}"/>
                </a:ext>
              </a:extLst>
            </p:cNvPr>
            <p:cNvSpPr txBox="1"/>
            <p:nvPr/>
          </p:nvSpPr>
          <p:spPr>
            <a:xfrm>
              <a:off x="3646045" y="3410439"/>
              <a:ext cx="2168703" cy="137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solidFill>
                    <a:srgbClr val="0070C0"/>
                  </a:solidFill>
                </a:rPr>
                <a:t>VerarbeitungsCounter</a:t>
              </a:r>
            </a:p>
          </p:txBody>
        </p:sp>
      </p:grpSp>
      <p:pic>
        <p:nvPicPr>
          <p:cNvPr id="16" name="Grafik 15">
            <a:extLst>
              <a:ext uri="{FF2B5EF4-FFF2-40B4-BE49-F238E27FC236}">
                <a16:creationId xmlns:a16="http://schemas.microsoft.com/office/drawing/2014/main" id="{8D6BC72B-7476-40C4-B14C-734626965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8152" y="2820222"/>
            <a:ext cx="1398794" cy="934592"/>
          </a:xfrm>
          <a:prstGeom prst="rect">
            <a:avLst/>
          </a:prstGeom>
        </p:spPr>
      </p:pic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7B78D466-0957-4820-BAA3-DC9B71FD3A83}"/>
              </a:ext>
            </a:extLst>
          </p:cNvPr>
          <p:cNvGrpSpPr/>
          <p:nvPr/>
        </p:nvGrpSpPr>
        <p:grpSpPr>
          <a:xfrm>
            <a:off x="3992656" y="2383654"/>
            <a:ext cx="2054595" cy="885565"/>
            <a:chOff x="3513229" y="1532823"/>
            <a:chExt cx="2168704" cy="1413240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3E591ABC-8DAE-4983-8095-06A7C6446540}"/>
                </a:ext>
              </a:extLst>
            </p:cNvPr>
            <p:cNvSpPr/>
            <p:nvPr/>
          </p:nvSpPr>
          <p:spPr>
            <a:xfrm>
              <a:off x="3513229" y="1564782"/>
              <a:ext cx="2168703" cy="1381281"/>
            </a:xfrm>
            <a:prstGeom prst="rect">
              <a:avLst/>
            </a:prstGeom>
            <a:solidFill>
              <a:srgbClr val="0070C0"/>
            </a:solidFill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F49F21AD-E238-4D06-A398-E593EAD1F99A}"/>
                </a:ext>
              </a:extLst>
            </p:cNvPr>
            <p:cNvSpPr txBox="1"/>
            <p:nvPr/>
          </p:nvSpPr>
          <p:spPr>
            <a:xfrm>
              <a:off x="3513230" y="1532823"/>
              <a:ext cx="2168703" cy="6876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</a:rPr>
                <a:t>VerarbeitungsCounter</a:t>
              </a:r>
            </a:p>
            <a:p>
              <a:pPr algn="ctr"/>
              <a:r>
                <a:rPr lang="de-DE" sz="800" b="1" dirty="0">
                  <a:solidFill>
                    <a:schemeClr val="bg1"/>
                  </a:solidFill>
                </a:rPr>
                <a:t>Instanz 1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8B917442-0732-476D-9B29-FE35D3C7472B}"/>
                </a:ext>
              </a:extLst>
            </p:cNvPr>
            <p:cNvSpPr txBox="1"/>
            <p:nvPr/>
          </p:nvSpPr>
          <p:spPr>
            <a:xfrm>
              <a:off x="3683893" y="2060343"/>
              <a:ext cx="1940483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900" dirty="0">
                  <a:solidFill>
                    <a:schemeClr val="bg1">
                      <a:lumMod val="95000"/>
                    </a:schemeClr>
                  </a:solidFill>
                </a:rPr>
                <a:t>Sendet und empfängt Nachrichten über verschiedene Kommunikationsarten</a:t>
              </a:r>
            </a:p>
          </p:txBody>
        </p:sp>
      </p:grpSp>
      <p:sp>
        <p:nvSpPr>
          <p:cNvPr id="28" name="Rechteck 27">
            <a:extLst>
              <a:ext uri="{FF2B5EF4-FFF2-40B4-BE49-F238E27FC236}">
                <a16:creationId xmlns:a16="http://schemas.microsoft.com/office/drawing/2014/main" id="{E771041B-90A3-4554-9BBE-54F3592665D9}"/>
              </a:ext>
            </a:extLst>
          </p:cNvPr>
          <p:cNvSpPr/>
          <p:nvPr/>
        </p:nvSpPr>
        <p:spPr>
          <a:xfrm>
            <a:off x="3996806" y="3320768"/>
            <a:ext cx="2054594" cy="865539"/>
          </a:xfrm>
          <a:prstGeom prst="rect">
            <a:avLst/>
          </a:prstGeom>
          <a:solidFill>
            <a:srgbClr val="0070C0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77BD6E3B-9E3B-4649-A814-4508383902B6}"/>
              </a:ext>
            </a:extLst>
          </p:cNvPr>
          <p:cNvSpPr txBox="1"/>
          <p:nvPr/>
        </p:nvSpPr>
        <p:spPr>
          <a:xfrm>
            <a:off x="3996806" y="3295833"/>
            <a:ext cx="20545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VerarbeitungsCounter</a:t>
            </a:r>
          </a:p>
          <a:p>
            <a:pPr algn="ctr"/>
            <a:r>
              <a:rPr lang="de-DE" sz="800" b="1" dirty="0">
                <a:solidFill>
                  <a:schemeClr val="bg1"/>
                </a:solidFill>
              </a:rPr>
              <a:t>Instanz 2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39BC4A64-62F8-4847-8C81-AA34FDEA0445}"/>
              </a:ext>
            </a:extLst>
          </p:cNvPr>
          <p:cNvSpPr txBox="1"/>
          <p:nvPr/>
        </p:nvSpPr>
        <p:spPr>
          <a:xfrm>
            <a:off x="4158489" y="3631297"/>
            <a:ext cx="1838382" cy="318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>
                    <a:lumMod val="95000"/>
                  </a:schemeClr>
                </a:solidFill>
              </a:rPr>
              <a:t>Sendet und empfängt Nachrichten über verschiedene Kommunikationsarten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C9BE8A6F-B68B-4545-BBC9-7642F49B2622}"/>
              </a:ext>
            </a:extLst>
          </p:cNvPr>
          <p:cNvSpPr txBox="1"/>
          <p:nvPr/>
        </p:nvSpPr>
        <p:spPr>
          <a:xfrm>
            <a:off x="6958152" y="2908563"/>
            <a:ext cx="1398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bg1"/>
                </a:solidFill>
              </a:rPr>
              <a:t>PostgreSQL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C9C0880A-B8DF-4CA6-8238-1A60676AB4A9}"/>
              </a:ext>
            </a:extLst>
          </p:cNvPr>
          <p:cNvSpPr txBox="1"/>
          <p:nvPr/>
        </p:nvSpPr>
        <p:spPr>
          <a:xfrm>
            <a:off x="7013993" y="3216340"/>
            <a:ext cx="12634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Speichert empfangene Nachrichten</a:t>
            </a:r>
          </a:p>
        </p:txBody>
      </p: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1AB4D377-0172-45BD-A255-DFDF4F8203A7}"/>
              </a:ext>
            </a:extLst>
          </p:cNvPr>
          <p:cNvGrpSpPr/>
          <p:nvPr/>
        </p:nvGrpSpPr>
        <p:grpSpPr>
          <a:xfrm>
            <a:off x="1312848" y="2868302"/>
            <a:ext cx="1671803" cy="885565"/>
            <a:chOff x="3379929" y="1383139"/>
            <a:chExt cx="2168703" cy="1413240"/>
          </a:xfrm>
        </p:grpSpPr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648EC44C-2575-4D5E-B5F9-39D5E6808102}"/>
                </a:ext>
              </a:extLst>
            </p:cNvPr>
            <p:cNvSpPr/>
            <p:nvPr/>
          </p:nvSpPr>
          <p:spPr>
            <a:xfrm>
              <a:off x="3379929" y="1415098"/>
              <a:ext cx="2168703" cy="1381281"/>
            </a:xfrm>
            <a:prstGeom prst="rect">
              <a:avLst/>
            </a:prstGeom>
            <a:solidFill>
              <a:srgbClr val="0070C0"/>
            </a:solidFill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71BA3347-FBAA-4C7C-8C87-321EBA18EA5D}"/>
                </a:ext>
              </a:extLst>
            </p:cNvPr>
            <p:cNvSpPr txBox="1"/>
            <p:nvPr/>
          </p:nvSpPr>
          <p:spPr>
            <a:xfrm>
              <a:off x="3379929" y="1383139"/>
              <a:ext cx="2168703" cy="491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b="1" dirty="0" err="1">
                  <a:solidFill>
                    <a:schemeClr val="bg1"/>
                  </a:solidFill>
                </a:rPr>
                <a:t>ActiveMQ</a:t>
              </a:r>
              <a:endParaRPr lang="de-DE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435AFFC1-9DEC-4B4A-97DF-2775BD46B3DD}"/>
                </a:ext>
              </a:extLst>
            </p:cNvPr>
            <p:cNvSpPr txBox="1"/>
            <p:nvPr/>
          </p:nvSpPr>
          <p:spPr>
            <a:xfrm>
              <a:off x="3550594" y="1910659"/>
              <a:ext cx="1940483" cy="589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900" dirty="0">
                  <a:solidFill>
                    <a:schemeClr val="bg1">
                      <a:lumMod val="95000"/>
                    </a:schemeClr>
                  </a:solidFill>
                </a:rPr>
                <a:t>Regelt das Empfangen und senden von Nachrichten</a:t>
              </a:r>
            </a:p>
          </p:txBody>
        </p:sp>
      </p:grp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12393B2C-EEB0-4FA9-BF7F-28CFEB908B98}"/>
              </a:ext>
            </a:extLst>
          </p:cNvPr>
          <p:cNvGrpSpPr/>
          <p:nvPr/>
        </p:nvGrpSpPr>
        <p:grpSpPr>
          <a:xfrm>
            <a:off x="2698932" y="1186509"/>
            <a:ext cx="1740689" cy="808676"/>
            <a:chOff x="637317" y="1992849"/>
            <a:chExt cx="2168704" cy="1388538"/>
          </a:xfrm>
        </p:grpSpPr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E22FBD78-CB00-45ED-A870-6DDB5B62DAE8}"/>
                </a:ext>
              </a:extLst>
            </p:cNvPr>
            <p:cNvSpPr/>
            <p:nvPr/>
          </p:nvSpPr>
          <p:spPr>
            <a:xfrm>
              <a:off x="637317" y="1992849"/>
              <a:ext cx="2168704" cy="138499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A56F2303-822F-47FC-BACF-B8DFF3E84558}"/>
                </a:ext>
              </a:extLst>
            </p:cNvPr>
            <p:cNvSpPr txBox="1"/>
            <p:nvPr/>
          </p:nvSpPr>
          <p:spPr>
            <a:xfrm>
              <a:off x="637317" y="2071038"/>
              <a:ext cx="2168704" cy="528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b="1" dirty="0">
                  <a:solidFill>
                    <a:schemeClr val="bg2"/>
                  </a:solidFill>
                </a:rPr>
                <a:t>SwaggerUI</a:t>
              </a:r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09E96EE9-8CF1-4619-A627-A281127CE0DD}"/>
                </a:ext>
              </a:extLst>
            </p:cNvPr>
            <p:cNvSpPr txBox="1"/>
            <p:nvPr/>
          </p:nvSpPr>
          <p:spPr>
            <a:xfrm>
              <a:off x="793498" y="2509415"/>
              <a:ext cx="1857394" cy="871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900" dirty="0">
                  <a:solidFill>
                    <a:schemeClr val="bg2"/>
                  </a:solidFill>
                </a:rPr>
                <a:t>Visuelle Schnittstelle zur Bedienung </a:t>
              </a:r>
              <a:r>
                <a:rPr lang="de-DE" sz="900" dirty="0">
                  <a:solidFill>
                    <a:schemeClr val="bg1">
                      <a:lumMod val="95000"/>
                    </a:schemeClr>
                  </a:solidFill>
                </a:rPr>
                <a:t>des</a:t>
              </a:r>
              <a:r>
                <a:rPr lang="de-DE" sz="900" dirty="0">
                  <a:solidFill>
                    <a:schemeClr val="bg2"/>
                  </a:solidFill>
                </a:rPr>
                <a:t> VerarbeitungsCounter</a:t>
              </a:r>
            </a:p>
          </p:txBody>
        </p:sp>
      </p:grpSp>
      <p:cxnSp>
        <p:nvCxnSpPr>
          <p:cNvPr id="57" name="Verbinder: gewinkelt 56">
            <a:extLst>
              <a:ext uri="{FF2B5EF4-FFF2-40B4-BE49-F238E27FC236}">
                <a16:creationId xmlns:a16="http://schemas.microsoft.com/office/drawing/2014/main" id="{3C8086AF-34F5-48A7-BF08-D193319714BF}"/>
              </a:ext>
            </a:extLst>
          </p:cNvPr>
          <p:cNvCxnSpPr>
            <a:cxnSpLocks/>
            <a:stCxn id="53" idx="2"/>
            <a:endCxn id="21" idx="1"/>
          </p:cNvCxnSpPr>
          <p:nvPr/>
        </p:nvCxnSpPr>
        <p:spPr>
          <a:xfrm rot="16200000" flipH="1">
            <a:off x="3360545" y="2204338"/>
            <a:ext cx="841265" cy="4229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winkelt 61">
            <a:extLst>
              <a:ext uri="{FF2B5EF4-FFF2-40B4-BE49-F238E27FC236}">
                <a16:creationId xmlns:a16="http://schemas.microsoft.com/office/drawing/2014/main" id="{2A8D688C-B330-47BF-9454-B75201064B37}"/>
              </a:ext>
            </a:extLst>
          </p:cNvPr>
          <p:cNvCxnSpPr>
            <a:stCxn id="53" idx="2"/>
            <a:endCxn id="28" idx="1"/>
          </p:cNvCxnSpPr>
          <p:nvPr/>
        </p:nvCxnSpPr>
        <p:spPr>
          <a:xfrm rot="16200000" flipH="1">
            <a:off x="2904076" y="2660807"/>
            <a:ext cx="1758353" cy="427107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winkelt 63">
            <a:extLst>
              <a:ext uri="{FF2B5EF4-FFF2-40B4-BE49-F238E27FC236}">
                <a16:creationId xmlns:a16="http://schemas.microsoft.com/office/drawing/2014/main" id="{0BD3C609-8B3A-48E0-B6DC-BAABE9DE9D72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2984651" y="3049379"/>
            <a:ext cx="1008005" cy="271719"/>
          </a:xfrm>
          <a:prstGeom prst="bentConnector3">
            <a:avLst>
              <a:gd name="adj1" fmla="val 7285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winkelt 66">
            <a:extLst>
              <a:ext uri="{FF2B5EF4-FFF2-40B4-BE49-F238E27FC236}">
                <a16:creationId xmlns:a16="http://schemas.microsoft.com/office/drawing/2014/main" id="{235A0188-5E55-44E4-8388-AE037BD9C422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2984651" y="3321098"/>
            <a:ext cx="1007996" cy="252740"/>
          </a:xfrm>
          <a:prstGeom prst="bentConnector3">
            <a:avLst>
              <a:gd name="adj1" fmla="val 72852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Verbinder: gewinkelt 74">
            <a:extLst>
              <a:ext uri="{FF2B5EF4-FFF2-40B4-BE49-F238E27FC236}">
                <a16:creationId xmlns:a16="http://schemas.microsoft.com/office/drawing/2014/main" id="{670FBAAE-E609-4DB7-8A12-812593D5247E}"/>
              </a:ext>
            </a:extLst>
          </p:cNvPr>
          <p:cNvCxnSpPr>
            <a:endCxn id="16" idx="1"/>
          </p:cNvCxnSpPr>
          <p:nvPr/>
        </p:nvCxnSpPr>
        <p:spPr>
          <a:xfrm>
            <a:off x="6051400" y="2820222"/>
            <a:ext cx="906752" cy="4672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Verbinder: gewinkelt 76">
            <a:extLst>
              <a:ext uri="{FF2B5EF4-FFF2-40B4-BE49-F238E27FC236}">
                <a16:creationId xmlns:a16="http://schemas.microsoft.com/office/drawing/2014/main" id="{5AAE1E17-A04B-4C4E-8273-ED0DF1D6FA38}"/>
              </a:ext>
            </a:extLst>
          </p:cNvPr>
          <p:cNvCxnSpPr>
            <a:stCxn id="28" idx="3"/>
            <a:endCxn id="16" idx="1"/>
          </p:cNvCxnSpPr>
          <p:nvPr/>
        </p:nvCxnSpPr>
        <p:spPr>
          <a:xfrm flipV="1">
            <a:off x="6051400" y="3287518"/>
            <a:ext cx="906752" cy="4660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02ABFF7B-2B68-40ED-A100-10E3345A5892}"/>
              </a:ext>
            </a:extLst>
          </p:cNvPr>
          <p:cNvGrpSpPr/>
          <p:nvPr/>
        </p:nvGrpSpPr>
        <p:grpSpPr>
          <a:xfrm>
            <a:off x="5353159" y="1151446"/>
            <a:ext cx="1740688" cy="841000"/>
            <a:chOff x="657278" y="2032249"/>
            <a:chExt cx="2168704" cy="1384994"/>
          </a:xfrm>
        </p:grpSpPr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2E24904D-F298-4259-9F63-3A9E5410E98A}"/>
                </a:ext>
              </a:extLst>
            </p:cNvPr>
            <p:cNvSpPr/>
            <p:nvPr/>
          </p:nvSpPr>
          <p:spPr>
            <a:xfrm>
              <a:off x="657278" y="2032249"/>
              <a:ext cx="2168704" cy="138499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EE78F46A-0F56-49AC-9DA8-767AD28B90B1}"/>
                </a:ext>
              </a:extLst>
            </p:cNvPr>
            <p:cNvSpPr txBox="1"/>
            <p:nvPr/>
          </p:nvSpPr>
          <p:spPr>
            <a:xfrm>
              <a:off x="757241" y="2071039"/>
              <a:ext cx="2016203" cy="861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solidFill>
                    <a:schemeClr val="bg2"/>
                  </a:solidFill>
                </a:rPr>
                <a:t>Admin Rechner</a:t>
              </a:r>
            </a:p>
          </p:txBody>
        </p:sp>
        <p:sp>
          <p:nvSpPr>
            <p:cNvPr id="81" name="Textfeld 80">
              <a:extLst>
                <a:ext uri="{FF2B5EF4-FFF2-40B4-BE49-F238E27FC236}">
                  <a16:creationId xmlns:a16="http://schemas.microsoft.com/office/drawing/2014/main" id="{A54C1373-C1C2-47D4-B113-34FB0A5FC263}"/>
                </a:ext>
              </a:extLst>
            </p:cNvPr>
            <p:cNvSpPr txBox="1"/>
            <p:nvPr/>
          </p:nvSpPr>
          <p:spPr>
            <a:xfrm>
              <a:off x="757241" y="2488296"/>
              <a:ext cx="2048781" cy="608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900" dirty="0">
                  <a:solidFill>
                    <a:schemeClr val="bg2"/>
                  </a:solidFill>
                </a:rPr>
                <a:t>Rechner zum anzeigen der logs über Konsole</a:t>
              </a:r>
            </a:p>
          </p:txBody>
        </p:sp>
      </p:grpSp>
      <p:cxnSp>
        <p:nvCxnSpPr>
          <p:cNvPr id="105" name="Verbinder: gewinkelt 104">
            <a:extLst>
              <a:ext uri="{FF2B5EF4-FFF2-40B4-BE49-F238E27FC236}">
                <a16:creationId xmlns:a16="http://schemas.microsoft.com/office/drawing/2014/main" id="{DE3BD498-0D8C-487F-B57E-D180219C74D8}"/>
              </a:ext>
            </a:extLst>
          </p:cNvPr>
          <p:cNvCxnSpPr>
            <a:stCxn id="79" idx="2"/>
            <a:endCxn id="22" idx="3"/>
          </p:cNvCxnSpPr>
          <p:nvPr/>
        </p:nvCxnSpPr>
        <p:spPr>
          <a:xfrm rot="5400000">
            <a:off x="5832051" y="2207646"/>
            <a:ext cx="606652" cy="176252"/>
          </a:xfrm>
          <a:prstGeom prst="bentConnector2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Verbinder: gewinkelt 106">
            <a:extLst>
              <a:ext uri="{FF2B5EF4-FFF2-40B4-BE49-F238E27FC236}">
                <a16:creationId xmlns:a16="http://schemas.microsoft.com/office/drawing/2014/main" id="{23860122-B866-45FB-90B1-0904E54E16A4}"/>
              </a:ext>
            </a:extLst>
          </p:cNvPr>
          <p:cNvCxnSpPr>
            <a:stCxn id="79" idx="2"/>
            <a:endCxn id="29" idx="3"/>
          </p:cNvCxnSpPr>
          <p:nvPr/>
        </p:nvCxnSpPr>
        <p:spPr>
          <a:xfrm rot="5400000">
            <a:off x="5378037" y="2665810"/>
            <a:ext cx="1518831" cy="172103"/>
          </a:xfrm>
          <a:prstGeom prst="bentConnector2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feld 119">
            <a:extLst>
              <a:ext uri="{FF2B5EF4-FFF2-40B4-BE49-F238E27FC236}">
                <a16:creationId xmlns:a16="http://schemas.microsoft.com/office/drawing/2014/main" id="{839A7506-B1F7-48AD-AA9D-39626C5C7CC8}"/>
              </a:ext>
            </a:extLst>
          </p:cNvPr>
          <p:cNvSpPr txBox="1"/>
          <p:nvPr/>
        </p:nvSpPr>
        <p:spPr>
          <a:xfrm>
            <a:off x="2911314" y="3287518"/>
            <a:ext cx="738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/>
              <a:t>Sendet </a:t>
            </a:r>
          </a:p>
          <a:p>
            <a:pPr algn="ctr"/>
            <a:r>
              <a:rPr lang="de-DE" sz="800" dirty="0"/>
              <a:t>und empfängt Nachrichten</a:t>
            </a: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39848B32-53D2-43C7-8899-D3CCE373FF05}"/>
              </a:ext>
            </a:extLst>
          </p:cNvPr>
          <p:cNvSpPr txBox="1"/>
          <p:nvPr/>
        </p:nvSpPr>
        <p:spPr>
          <a:xfrm>
            <a:off x="3476333" y="2007831"/>
            <a:ext cx="138099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800" dirty="0"/>
              <a:t>Steuert REST Service an</a:t>
            </a: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9CF72DBC-FA8F-449A-95AB-BE751B9E0216}"/>
              </a:ext>
            </a:extLst>
          </p:cNvPr>
          <p:cNvSpPr txBox="1"/>
          <p:nvPr/>
        </p:nvSpPr>
        <p:spPr>
          <a:xfrm>
            <a:off x="6208320" y="1980013"/>
            <a:ext cx="17000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Zeigt  Log Ausgaben an</a:t>
            </a: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E46F2DB3-3980-419B-9072-97A4BB43EFF8}"/>
              </a:ext>
            </a:extLst>
          </p:cNvPr>
          <p:cNvSpPr txBox="1"/>
          <p:nvPr/>
        </p:nvSpPr>
        <p:spPr>
          <a:xfrm>
            <a:off x="6428155" y="3053367"/>
            <a:ext cx="6778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Speichert</a:t>
            </a:r>
          </a:p>
        </p:txBody>
      </p:sp>
    </p:spTree>
    <p:extLst>
      <p:ext uri="{BB962C8B-B14F-4D97-AF65-F5344CB8AC3E}">
        <p14:creationId xmlns:p14="http://schemas.microsoft.com/office/powerpoint/2010/main" val="23577948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illinger_Saarstahl_SHS_Stahl-Holding-Saar_16zu9">
  <a:themeElements>
    <a:clrScheme name="SAG-DH-Mix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C6707"/>
      </a:accent1>
      <a:accent2>
        <a:srgbClr val="00628A"/>
      </a:accent2>
      <a:accent3>
        <a:srgbClr val="AF1B67"/>
      </a:accent3>
      <a:accent4>
        <a:srgbClr val="FDC300"/>
      </a:accent4>
      <a:accent5>
        <a:srgbClr val="008000"/>
      </a:accent5>
      <a:accent6>
        <a:srgbClr val="7D7D7D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ternehmenspräsenation2020_Dillinger_Saarstahl_Stand_16zu9_200817" id="{08637ECF-655B-654B-BA72-F9B346294893}" vid="{9284C7CB-B7B1-9D4D-9C80-2612D52B34E8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Dillinger_Saarstahl_SHS_Stahl-Holding-Saar_16zu9</Template>
  <TotalTime>0</TotalTime>
  <Words>805</Words>
  <Application>Microsoft Office PowerPoint</Application>
  <PresentationFormat>Bildschirmpräsentation (16:9)</PresentationFormat>
  <Paragraphs>210</Paragraphs>
  <Slides>21</Slides>
  <Notes>12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7" baseType="lpstr">
      <vt:lpstr>Arial</vt:lpstr>
      <vt:lpstr>Calibri</vt:lpstr>
      <vt:lpstr>Helvetica</vt:lpstr>
      <vt:lpstr>Wingdings</vt:lpstr>
      <vt:lpstr>Dillinger_Saarstahl_SHS_Stahl-Holding-Saar_16zu9</vt:lpstr>
      <vt:lpstr>think-cell Folie</vt:lpstr>
      <vt:lpstr>PowerPoint-Präsentation</vt:lpstr>
      <vt:lpstr>Idee vom DigiSpine</vt:lpstr>
      <vt:lpstr>Einbindung ins DIGISPINE</vt:lpstr>
      <vt:lpstr>Ziel des Workshops</vt:lpstr>
      <vt:lpstr>Was ist ein Verteiltes System</vt:lpstr>
      <vt:lpstr>Beispiel eines einfachen verteilten Systems</vt:lpstr>
      <vt:lpstr>VerarbeitungsCounter: System Umgebung</vt:lpstr>
      <vt:lpstr>VerarbeitungsCounter: Container Ebene</vt:lpstr>
      <vt:lpstr>VerarbeitungsCounter: Container Ebene</vt:lpstr>
      <vt:lpstr>AlarmIT ist ein einfaches verteiltes System</vt:lpstr>
      <vt:lpstr>Abgrenzung des Kontextes durch Docker</vt:lpstr>
      <vt:lpstr>Besondere Eigenschaft von AlarmIT</vt:lpstr>
      <vt:lpstr>Workshop Thematik</vt:lpstr>
      <vt:lpstr>Vorbereitung</vt:lpstr>
      <vt:lpstr>Synchrone Kommunikation : HTTP Request</vt:lpstr>
      <vt:lpstr>Synchrone Kommunikation : HTTP Request</vt:lpstr>
      <vt:lpstr>Synchrone Kommunikation : HTTP Request</vt:lpstr>
      <vt:lpstr>Asynchrone Kommunikation : point-to-point</vt:lpstr>
      <vt:lpstr>Asynchrone Kommunikation : publish/subscribe</vt:lpstr>
      <vt:lpstr>Asynchrone Kommunikation : publish/subscribe seit JMS 2.0</vt:lpstr>
      <vt:lpstr>PowerPoint-Präsentation</vt:lpstr>
    </vt:vector>
  </TitlesOfParts>
  <Company>DH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PLANTA, Jeremie</dc:creator>
  <cp:lastModifiedBy>PLANTA, Jeremie</cp:lastModifiedBy>
  <cp:revision>218</cp:revision>
  <dcterms:created xsi:type="dcterms:W3CDTF">2022-08-25T06:50:03Z</dcterms:created>
  <dcterms:modified xsi:type="dcterms:W3CDTF">2022-11-25T08:31:27Z</dcterms:modified>
</cp:coreProperties>
</file>