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8" r:id="rId3"/>
    <p:sldId id="284" r:id="rId4"/>
    <p:sldId id="286" r:id="rId5"/>
    <p:sldId id="291" r:id="rId6"/>
    <p:sldId id="282" r:id="rId7"/>
    <p:sldId id="292" r:id="rId8"/>
    <p:sldId id="293" r:id="rId9"/>
    <p:sldId id="290" r:id="rId10"/>
    <p:sldId id="289" r:id="rId11"/>
    <p:sldId id="261" r:id="rId12"/>
    <p:sldId id="275" r:id="rId13"/>
    <p:sldId id="271" r:id="rId14"/>
    <p:sldId id="267" r:id="rId15"/>
    <p:sldId id="266" r:id="rId16"/>
    <p:sldId id="263" r:id="rId17"/>
    <p:sldId id="281" r:id="rId18"/>
    <p:sldId id="280" r:id="rId19"/>
    <p:sldId id="273" r:id="rId20"/>
    <p:sldId id="277" r:id="rId21"/>
    <p:sldId id="265" r:id="rId22"/>
    <p:sldId id="27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0BEFF"/>
    <a:srgbClr val="765690"/>
    <a:srgbClr val="A302E4"/>
    <a:srgbClr val="2800D2"/>
    <a:srgbClr val="FC68E7"/>
    <a:srgbClr val="0068E6"/>
    <a:srgbClr val="2C00E6"/>
    <a:srgbClr val="65FFE2"/>
    <a:srgbClr val="8D2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13" autoAdjust="0"/>
  </p:normalViewPr>
  <p:slideViewPr>
    <p:cSldViewPr snapToGrid="0" snapToObjects="1">
      <p:cViewPr varScale="1">
        <p:scale>
          <a:sx n="190" d="100"/>
          <a:sy n="190" d="100"/>
        </p:scale>
        <p:origin x="21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28.11.2022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</a:t>
            </a:r>
            <a:r>
              <a:rPr lang="de-DE" dirty="0" err="1"/>
              <a:t>herzlisch</a:t>
            </a:r>
            <a:r>
              <a:rPr lang="de-DE" dirty="0"/>
              <a:t> willkommen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5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Wer erhält die Nachricht?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6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Deshalb werden wir uns in diesem Workshop anschauen welche </a:t>
            </a:r>
            <a:r>
              <a:rPr lang="de-DE" dirty="0" err="1"/>
              <a:t>Kommunikationarten</a:t>
            </a:r>
            <a:r>
              <a:rPr lang="de-DE" dirty="0"/>
              <a:t> es gibt und wie sich diese verhalten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58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Frage: Wer erhält die Nachricht?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56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Frage: Wer erhält die Nachricht?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Fazit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Briefkasten für Zeitschrift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7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Frage: Wer erhält die Nachricht?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Fazit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Warnungen bei </a:t>
            </a:r>
            <a:r>
              <a:rPr lang="de-DE" dirty="0" err="1"/>
              <a:t>AlarmIT</a:t>
            </a:r>
            <a:endParaRPr lang="de-DE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1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Die Idee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vom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Digispine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ist</a:t>
            </a:r>
            <a:r>
              <a:rPr lang="en-GB" sz="1800" dirty="0">
                <a:effectLst/>
                <a:latin typeface="Calibri" panose="020F0502020204030204" pitchFamily="34" charset="0"/>
              </a:rPr>
              <a:t> es,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eine</a:t>
            </a:r>
            <a:r>
              <a:rPr lang="en-GB" sz="1800" dirty="0">
                <a:effectLst/>
                <a:latin typeface="Calibri" panose="020F0502020204030204" pitchFamily="34" charset="0"/>
              </a:rPr>
              <a:t> Platform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zu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bieten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die es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ermöglicht</a:t>
            </a:r>
            <a:r>
              <a:rPr lang="en-GB" sz="1800" dirty="0">
                <a:effectLst/>
                <a:latin typeface="Calibri" panose="020F0502020204030204" pitchFamily="34" charset="0"/>
              </a:rPr>
              <a:t> die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Ergebnisse</a:t>
            </a:r>
            <a:r>
              <a:rPr lang="en-GB" sz="1800" dirty="0">
                <a:effectLst/>
                <a:latin typeface="Calibri" panose="020F0502020204030204" pitchFamily="34" charset="0"/>
              </a:rPr>
              <a:t> von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Geschäftsanwendungen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zu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Kombinieren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und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somit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aus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dieser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Kombination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Mehrwert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zu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generieren</a:t>
            </a:r>
            <a:r>
              <a:rPr lang="en-GB" sz="1800" dirty="0">
                <a:effectLst/>
                <a:latin typeface="Calibri" panose="020F0502020204030204" pitchFamily="34" charset="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6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Und um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sicherzustellen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das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diese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wichtige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Daten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sinnvoll</a:t>
            </a:r>
            <a:r>
              <a:rPr lang="en-GB" sz="1800" dirty="0">
                <a:effectLst/>
                <a:latin typeface="Calibri" panose="020F0502020204030204" pitchFamily="34" charset="0"/>
              </a:rPr>
              <a:t> von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anderen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anwendungen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weiterverarbeitet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werden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können</a:t>
            </a:r>
            <a:r>
              <a:rPr lang="en-GB" sz="1800" dirty="0">
                <a:effectLst/>
                <a:latin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befassen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wir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uns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diesem</a:t>
            </a:r>
            <a:r>
              <a:rPr lang="en-GB" sz="1800" dirty="0">
                <a:effectLst/>
                <a:latin typeface="Calibri" panose="020F0502020204030204" pitchFamily="34" charset="0"/>
              </a:rPr>
              <a:t> Workshop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mit</a:t>
            </a:r>
            <a:r>
              <a:rPr lang="en-GB" sz="1800" dirty="0">
                <a:effectLst/>
                <a:latin typeface="Calibri" panose="020F0502020204030204" pitchFamily="34" charset="0"/>
              </a:rPr>
              <a:t> der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Kommunikation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zwischen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Verteilten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Systemen</a:t>
            </a:r>
            <a:r>
              <a:rPr lang="en-GB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 tun wir am Beispiel einer Microserviceumgebung, um die Konzepte des Nachrichtenaustausches zu verstehen, da dort die relevante Daten drin stehen.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In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diesem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roten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Rahmen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werden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wir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uns</a:t>
            </a:r>
            <a:r>
              <a:rPr lang="en-GB" sz="1800" dirty="0">
                <a:effectLst/>
                <a:latin typeface="Calibri" panose="020F0502020204030204" pitchFamily="34" charset="0"/>
              </a:rPr>
              <a:t> also die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Kommunikation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Verteilten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Systemen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anschauen</a:t>
            </a:r>
            <a:r>
              <a:rPr lang="en-GB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</a:rPr>
              <a:t>Dafür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müssen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wir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aber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zunächst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einmal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wissen</a:t>
            </a:r>
            <a:r>
              <a:rPr lang="en-GB" sz="1800" dirty="0">
                <a:effectLst/>
                <a:latin typeface="Calibri" panose="020F0502020204030204" pitchFamily="34" charset="0"/>
              </a:rPr>
              <a:t> was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überhaupt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ein</a:t>
            </a:r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Verteiltes</a:t>
            </a:r>
            <a:r>
              <a:rPr lang="en-GB" sz="1800" dirty="0">
                <a:effectLst/>
                <a:latin typeface="Calibri" panose="020F0502020204030204" pitchFamily="34" charset="0"/>
              </a:rPr>
              <a:t> System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ist</a:t>
            </a:r>
            <a:r>
              <a:rPr lang="en-GB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3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Ein </a:t>
            </a:r>
            <a:r>
              <a:rPr lang="en-GB" dirty="0" err="1"/>
              <a:t>verteiltes</a:t>
            </a:r>
            <a:r>
              <a:rPr lang="en-GB" dirty="0"/>
              <a:t> System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laut</a:t>
            </a:r>
            <a:r>
              <a:rPr lang="en-GB" dirty="0"/>
              <a:t> George </a:t>
            </a:r>
            <a:r>
              <a:rPr lang="en-GB" dirty="0" err="1"/>
              <a:t>Coulouris</a:t>
            </a:r>
            <a:r>
              <a:rPr lang="en-GB" dirty="0"/>
              <a:t> </a:t>
            </a:r>
            <a:r>
              <a:rPr lang="de-DE" dirty="0"/>
              <a:t>ein System, in dem Hardware- oder Softwarekomponenten die sich auf vernetzten Computern befinden, ihre Aktionen nur über die Weitergabe von Nachrichten kommunizieren und koordinieren.</a:t>
            </a:r>
          </a:p>
          <a:p>
            <a:r>
              <a:rPr lang="de-DE" dirty="0"/>
              <a:t>Schauen wir uns also anhand eines Beispiels an, wie so ein System aussehen kann.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79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noch ein relativ einfaches verteiltes </a:t>
            </a:r>
            <a:r>
              <a:rPr lang="de-DE" dirty="0" err="1"/>
              <a:t>system</a:t>
            </a:r>
            <a:r>
              <a:rPr lang="de-DE" dirty="0"/>
              <a:t> da es nur mit wenigen Komponenten interagiert</a:t>
            </a:r>
          </a:p>
          <a:p>
            <a:r>
              <a:rPr lang="de-DE" dirty="0"/>
              <a:t>Der Level 1 übermittelt asynchron daten an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ActiveMQ</a:t>
            </a:r>
            <a:r>
              <a:rPr lang="de-DE" dirty="0"/>
              <a:t> gibt diese dann auch asynchron an </a:t>
            </a:r>
            <a:r>
              <a:rPr lang="de-DE" dirty="0" err="1"/>
              <a:t>AlarmIT</a:t>
            </a:r>
            <a:r>
              <a:rPr lang="de-DE" dirty="0"/>
              <a:t> weiter</a:t>
            </a:r>
          </a:p>
          <a:p>
            <a:r>
              <a:rPr lang="de-DE" dirty="0"/>
              <a:t>Nun kann </a:t>
            </a:r>
            <a:r>
              <a:rPr lang="de-DE" dirty="0" err="1"/>
              <a:t>AlarmIT</a:t>
            </a:r>
            <a:r>
              <a:rPr lang="de-DE" dirty="0"/>
              <a:t> diese in der Datenbank </a:t>
            </a:r>
            <a:r>
              <a:rPr lang="de-DE" dirty="0" err="1"/>
              <a:t>speicher</a:t>
            </a:r>
            <a:endParaRPr lang="de-DE" dirty="0"/>
          </a:p>
          <a:p>
            <a:r>
              <a:rPr lang="de-DE" dirty="0"/>
              <a:t>Zusätzlich besitz </a:t>
            </a:r>
            <a:r>
              <a:rPr lang="de-DE" dirty="0" err="1"/>
              <a:t>AlarmIT</a:t>
            </a:r>
            <a:r>
              <a:rPr lang="de-DE" dirty="0"/>
              <a:t> auch ein Web GUI über die die Anwendung synchron gesteuert werden kann.</a:t>
            </a:r>
          </a:p>
          <a:p>
            <a:r>
              <a:rPr lang="de-DE" dirty="0"/>
              <a:t>Soweit so einfach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 </a:t>
            </a:r>
            <a:r>
              <a:rPr lang="en-GB" dirty="0" err="1"/>
              <a:t>abzugrenzen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Anwendungen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AlarmIT</a:t>
            </a:r>
            <a:r>
              <a:rPr lang="en-GB" dirty="0"/>
              <a:t> </a:t>
            </a:r>
            <a:r>
              <a:rPr lang="en-GB" dirty="0" err="1"/>
              <a:t>gehören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Self Sustained System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bekommen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die </a:t>
            </a:r>
            <a:r>
              <a:rPr lang="en-GB" dirty="0" err="1"/>
              <a:t>Komponenten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in </a:t>
            </a:r>
            <a:r>
              <a:rPr lang="en-GB" dirty="0" err="1"/>
              <a:t>einen</a:t>
            </a:r>
            <a:r>
              <a:rPr lang="en-GB" dirty="0"/>
              <a:t> Docker Stack </a:t>
            </a:r>
            <a:r>
              <a:rPr lang="en-GB" dirty="0" err="1"/>
              <a:t>verpackt</a:t>
            </a:r>
            <a:r>
              <a:rPr lang="en-GB" dirty="0"/>
              <a:t>.</a:t>
            </a:r>
          </a:p>
          <a:p>
            <a:r>
              <a:rPr lang="en-GB" dirty="0"/>
              <a:t>Was die </a:t>
            </a:r>
            <a:r>
              <a:rPr lang="en-GB" dirty="0" err="1"/>
              <a:t>Vorteile</a:t>
            </a:r>
            <a:r>
              <a:rPr lang="en-GB" dirty="0"/>
              <a:t> </a:t>
            </a:r>
            <a:r>
              <a:rPr lang="en-GB" dirty="0" err="1"/>
              <a:t>davon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ihnen</a:t>
            </a:r>
            <a:r>
              <a:rPr lang="en-GB" dirty="0"/>
              <a:t> </a:t>
            </a:r>
            <a:r>
              <a:rPr lang="en-GB" dirty="0" err="1"/>
              <a:t>mein</a:t>
            </a:r>
            <a:r>
              <a:rPr lang="en-GB" dirty="0"/>
              <a:t> </a:t>
            </a:r>
            <a:r>
              <a:rPr lang="en-GB" dirty="0" err="1"/>
              <a:t>Kollege</a:t>
            </a:r>
            <a:r>
              <a:rPr lang="en-GB" dirty="0"/>
              <a:t> Jean-Maurice </a:t>
            </a:r>
            <a:r>
              <a:rPr lang="en-GB" dirty="0" err="1"/>
              <a:t>Boussonville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nachfolgenden</a:t>
            </a:r>
            <a:r>
              <a:rPr lang="en-GB" dirty="0"/>
              <a:t> </a:t>
            </a:r>
            <a:r>
              <a:rPr lang="en-GB" dirty="0" err="1"/>
              <a:t>Termin</a:t>
            </a:r>
            <a:r>
              <a:rPr lang="en-GB" dirty="0"/>
              <a:t> </a:t>
            </a:r>
            <a:r>
              <a:rPr lang="en-GB" dirty="0" err="1"/>
              <a:t>erläutern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3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besitzt </a:t>
            </a:r>
            <a:r>
              <a:rPr lang="de-DE" dirty="0" err="1"/>
              <a:t>AlarmIT</a:t>
            </a:r>
            <a:r>
              <a:rPr lang="de-DE" dirty="0"/>
              <a:t> noch eine besondere </a:t>
            </a:r>
            <a:r>
              <a:rPr lang="de-DE" dirty="0" err="1"/>
              <a:t>eigenschaft</a:t>
            </a:r>
            <a:r>
              <a:rPr lang="de-DE" dirty="0"/>
              <a:t>:</a:t>
            </a:r>
          </a:p>
          <a:p>
            <a:r>
              <a:rPr lang="de-DE" dirty="0"/>
              <a:t>Es verwendet Zero Downtime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Dies ermöglich das updaten der Anwendung ohne Unterbrechungen</a:t>
            </a:r>
          </a:p>
          <a:p>
            <a:r>
              <a:rPr lang="de-DE" dirty="0"/>
              <a:t>Hierfür muss die Anwendung in zwei </a:t>
            </a:r>
            <a:r>
              <a:rPr lang="de-DE" dirty="0" err="1"/>
              <a:t>instanzen</a:t>
            </a:r>
            <a:r>
              <a:rPr lang="de-DE" dirty="0"/>
              <a:t> laufen damit während eine geupdatet wird, die andere noch in betrieb ist</a:t>
            </a:r>
          </a:p>
          <a:p>
            <a:r>
              <a:rPr lang="de-DE" dirty="0"/>
              <a:t>Doch dies wirft eine Frage auf: Wie wird die Kommunikation in so einem fall geregelt?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0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Deshalb werden wir uns in diesem Workshop anschauen welche </a:t>
            </a:r>
            <a:r>
              <a:rPr lang="de-DE" dirty="0" err="1"/>
              <a:t>Kommunikationarten</a:t>
            </a:r>
            <a:r>
              <a:rPr lang="de-DE" dirty="0"/>
              <a:t> es gibt und wie sich diese verhalten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0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müssen wir allerdings erstmal unsere Umgebung vorbereiten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6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r>
              <a:rPr lang="de-DE" dirty="0">
                <a:effectLst/>
                <a:latin typeface="Helvetica" pitchFamily="2" charset="0"/>
              </a:rPr>
              <a:t>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6" imgW="338" imgH="344" progId="TCLayout.ActiveDocument.1">
                  <p:embed/>
                </p:oleObj>
              </mc:Choice>
              <mc:Fallback>
                <p:oleObj name="think-cell Folie" r:id="rId36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28.11.2022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s-it/VerarbeitungsCou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82679" y="1725555"/>
            <a:ext cx="5770930" cy="684803"/>
          </a:xfrm>
        </p:spPr>
        <p:txBody>
          <a:bodyPr/>
          <a:lstStyle/>
          <a:p>
            <a:r>
              <a:rPr lang="de-DE" dirty="0"/>
              <a:t>Grundlagen der Kommunikation in verteilten Systemen</a:t>
            </a:r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12BEB-7DD9-4F47-9AEA-D237B31DE4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335ED5-30E7-49E9-998D-441391C9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: Container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18E00E2-60B6-4695-943D-7819F17BA83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3D4D2A2-D475-47B9-8554-57B0E5FC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7A333AC-6532-4062-902F-FD21DE52B1E8}"/>
              </a:ext>
            </a:extLst>
          </p:cNvPr>
          <p:cNvGrpSpPr/>
          <p:nvPr/>
        </p:nvGrpSpPr>
        <p:grpSpPr>
          <a:xfrm>
            <a:off x="1160282" y="2243797"/>
            <a:ext cx="7432286" cy="2361351"/>
            <a:chOff x="3646045" y="1939607"/>
            <a:chExt cx="2371122" cy="160862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76FADB0-AB94-48F5-919A-4E773E9E01D8}"/>
                </a:ext>
              </a:extLst>
            </p:cNvPr>
            <p:cNvSpPr/>
            <p:nvPr/>
          </p:nvSpPr>
          <p:spPr>
            <a:xfrm>
              <a:off x="3675339" y="1939607"/>
              <a:ext cx="2341828" cy="1496908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E1EE526-0168-477B-A57A-9AC1845FB6F8}"/>
                </a:ext>
              </a:extLst>
            </p:cNvPr>
            <p:cNvSpPr txBox="1"/>
            <p:nvPr/>
          </p:nvSpPr>
          <p:spPr>
            <a:xfrm>
              <a:off x="3646045" y="3410439"/>
              <a:ext cx="2168703" cy="13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VerarbeitungsCounter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8D6BC72B-7476-40C4-B14C-73462696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2" y="2820222"/>
            <a:ext cx="1398794" cy="93459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78D466-0957-4820-BAA3-DC9B71FD3A83}"/>
              </a:ext>
            </a:extLst>
          </p:cNvPr>
          <p:cNvGrpSpPr/>
          <p:nvPr/>
        </p:nvGrpSpPr>
        <p:grpSpPr>
          <a:xfrm>
            <a:off x="3992656" y="2383654"/>
            <a:ext cx="2054595" cy="885565"/>
            <a:chOff x="3513229" y="1532823"/>
            <a:chExt cx="2168704" cy="141324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E591ABC-8DAE-4983-8095-06A7C6446540}"/>
                </a:ext>
              </a:extLst>
            </p:cNvPr>
            <p:cNvSpPr/>
            <p:nvPr/>
          </p:nvSpPr>
          <p:spPr>
            <a:xfrm>
              <a:off x="3513229" y="1564782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49F21AD-E238-4D06-A398-E593EAD1F99A}"/>
                </a:ext>
              </a:extLst>
            </p:cNvPr>
            <p:cNvSpPr txBox="1"/>
            <p:nvPr/>
          </p:nvSpPr>
          <p:spPr>
            <a:xfrm>
              <a:off x="3513230" y="1532823"/>
              <a:ext cx="2168703" cy="68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Instanz 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917442-0732-476D-9B29-FE35D3C7472B}"/>
                </a:ext>
              </a:extLst>
            </p:cNvPr>
            <p:cNvSpPr txBox="1"/>
            <p:nvPr/>
          </p:nvSpPr>
          <p:spPr>
            <a:xfrm>
              <a:off x="3683893" y="2060343"/>
              <a:ext cx="1940483" cy="81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E771041B-90A3-4554-9BBE-54F3592665D9}"/>
              </a:ext>
            </a:extLst>
          </p:cNvPr>
          <p:cNvSpPr/>
          <p:nvPr/>
        </p:nvSpPr>
        <p:spPr>
          <a:xfrm>
            <a:off x="3996806" y="3320768"/>
            <a:ext cx="2054594" cy="865539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7BD6E3B-9E3B-4649-A814-4508383902B6}"/>
              </a:ext>
            </a:extLst>
          </p:cNvPr>
          <p:cNvSpPr txBox="1"/>
          <p:nvPr/>
        </p:nvSpPr>
        <p:spPr>
          <a:xfrm>
            <a:off x="3996806" y="3295833"/>
            <a:ext cx="205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AlarmIT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>
                <a:solidFill>
                  <a:schemeClr val="bg1"/>
                </a:solidFill>
              </a:rPr>
              <a:t>Instanz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9BC4A64-62F8-4847-8C81-AA34FDEA0445}"/>
              </a:ext>
            </a:extLst>
          </p:cNvPr>
          <p:cNvSpPr txBox="1"/>
          <p:nvPr/>
        </p:nvSpPr>
        <p:spPr>
          <a:xfrm>
            <a:off x="4158489" y="3631297"/>
            <a:ext cx="18383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</a:rPr>
              <a:t>Erstellt Warn- und Störungsmeldungen anhand von empfangenen Telegrammen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BE8A6F-B68B-4545-BBC9-7642F49B2622}"/>
              </a:ext>
            </a:extLst>
          </p:cNvPr>
          <p:cNvSpPr txBox="1"/>
          <p:nvPr/>
        </p:nvSpPr>
        <p:spPr>
          <a:xfrm>
            <a:off x="6958152" y="2908563"/>
            <a:ext cx="139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C0880A-B8DF-4CA6-8238-1A60676AB4A9}"/>
              </a:ext>
            </a:extLst>
          </p:cNvPr>
          <p:cNvSpPr txBox="1"/>
          <p:nvPr/>
        </p:nvSpPr>
        <p:spPr>
          <a:xfrm>
            <a:off x="7013993" y="3216340"/>
            <a:ext cx="1263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Speichert empfangene Nachrichten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B4D377-0172-45BD-A255-DFDF4F8203A7}"/>
              </a:ext>
            </a:extLst>
          </p:cNvPr>
          <p:cNvGrpSpPr/>
          <p:nvPr/>
        </p:nvGrpSpPr>
        <p:grpSpPr>
          <a:xfrm>
            <a:off x="1312848" y="2868302"/>
            <a:ext cx="1671803" cy="885565"/>
            <a:chOff x="3379929" y="1383139"/>
            <a:chExt cx="2168703" cy="14132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48EC44C-2575-4D5E-B5F9-39D5E6808102}"/>
                </a:ext>
              </a:extLst>
            </p:cNvPr>
            <p:cNvSpPr/>
            <p:nvPr/>
          </p:nvSpPr>
          <p:spPr>
            <a:xfrm>
              <a:off x="3379929" y="1415098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1BA3347-FBAA-4C7C-8C87-321EBA18EA5D}"/>
                </a:ext>
              </a:extLst>
            </p:cNvPr>
            <p:cNvSpPr txBox="1"/>
            <p:nvPr/>
          </p:nvSpPr>
          <p:spPr>
            <a:xfrm>
              <a:off x="3379929" y="1383139"/>
              <a:ext cx="2168703" cy="49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ActiveMQ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35AFFC1-9DEC-4B4A-97DF-2775BD46B3DD}"/>
                </a:ext>
              </a:extLst>
            </p:cNvPr>
            <p:cNvSpPr txBox="1"/>
            <p:nvPr/>
          </p:nvSpPr>
          <p:spPr>
            <a:xfrm>
              <a:off x="3550594" y="1910659"/>
              <a:ext cx="1940483" cy="58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Regelt das Empfangen und senden von Nachrichten</a:t>
              </a:r>
            </a:p>
          </p:txBody>
        </p: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A8D688C-B330-47BF-9454-B75201064B3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rot="16200000" flipH="1">
            <a:off x="1710127" y="2429678"/>
            <a:ext cx="877245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0BD3C609-8B3A-48E0-B6DC-BAABE9DE9D7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984651" y="3049379"/>
            <a:ext cx="1008005" cy="271719"/>
          </a:xfrm>
          <a:prstGeom prst="bentConnector3">
            <a:avLst>
              <a:gd name="adj1" fmla="val 72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35A0188-5E55-44E4-8388-AE037BD9C42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84651" y="3321098"/>
            <a:ext cx="1007996" cy="252740"/>
          </a:xfrm>
          <a:prstGeom prst="bentConnector3">
            <a:avLst>
              <a:gd name="adj1" fmla="val 728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670FBAAE-E609-4DB7-8A12-812593D5247E}"/>
              </a:ext>
            </a:extLst>
          </p:cNvPr>
          <p:cNvCxnSpPr>
            <a:endCxn id="16" idx="1"/>
          </p:cNvCxnSpPr>
          <p:nvPr/>
        </p:nvCxnSpPr>
        <p:spPr>
          <a:xfrm>
            <a:off x="6051400" y="2820222"/>
            <a:ext cx="906752" cy="467296"/>
          </a:xfrm>
          <a:prstGeom prst="bentConnector3">
            <a:avLst>
              <a:gd name="adj1" fmla="val 444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5AAE1E17-A04B-4C4E-8273-ED0DF1D6FA38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flipV="1">
            <a:off x="6051400" y="3287518"/>
            <a:ext cx="906752" cy="466020"/>
          </a:xfrm>
          <a:prstGeom prst="bentConnector3">
            <a:avLst>
              <a:gd name="adj1" fmla="val 444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DE3BD498-0D8C-487F-B57E-D180219C74D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 rot="5400000">
            <a:off x="5843764" y="2177315"/>
            <a:ext cx="625270" cy="21829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23860122-B866-45FB-90B1-0904E54E16A4}"/>
              </a:ext>
            </a:extLst>
          </p:cNvPr>
          <p:cNvCxnSpPr>
            <a:cxnSpLocks/>
            <a:stCxn id="18" idx="2"/>
            <a:endCxn id="29" idx="3"/>
          </p:cNvCxnSpPr>
          <p:nvPr/>
        </p:nvCxnSpPr>
        <p:spPr>
          <a:xfrm rot="5400000">
            <a:off x="5389750" y="2635479"/>
            <a:ext cx="1537449" cy="21414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839A7506-B1F7-48AD-AA9D-39626C5C7CC8}"/>
              </a:ext>
            </a:extLst>
          </p:cNvPr>
          <p:cNvSpPr txBox="1"/>
          <p:nvPr/>
        </p:nvSpPr>
        <p:spPr>
          <a:xfrm>
            <a:off x="2911314" y="3287518"/>
            <a:ext cx="7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</a:t>
            </a:r>
          </a:p>
          <a:p>
            <a:pPr algn="ctr"/>
            <a:r>
              <a:rPr lang="de-DE" sz="800" dirty="0"/>
              <a:t>und empfängt Nachrichten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E46F2DB3-3980-419B-9072-97A4BB43EFF8}"/>
              </a:ext>
            </a:extLst>
          </p:cNvPr>
          <p:cNvSpPr txBox="1"/>
          <p:nvPr/>
        </p:nvSpPr>
        <p:spPr>
          <a:xfrm>
            <a:off x="6368686" y="2883467"/>
            <a:ext cx="75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Speichert Meldungen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04ACD5A-8AB9-8AAF-85F6-51051689A4CF}"/>
              </a:ext>
            </a:extLst>
          </p:cNvPr>
          <p:cNvGrpSpPr/>
          <p:nvPr/>
        </p:nvGrpSpPr>
        <p:grpSpPr>
          <a:xfrm>
            <a:off x="1123259" y="1137856"/>
            <a:ext cx="2050980" cy="853201"/>
            <a:chOff x="637317" y="1967657"/>
            <a:chExt cx="2168704" cy="14101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B74A03-23AF-53C7-437B-55C6BC073110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4D5624A-C060-FA2F-6CED-BC27BB7FF1E8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0673995-86DF-974B-D171-BCF9DC84EFA0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923D7F0-CA67-AD8D-FD16-029F884E623D}"/>
              </a:ext>
            </a:extLst>
          </p:cNvPr>
          <p:cNvSpPr txBox="1"/>
          <p:nvPr/>
        </p:nvSpPr>
        <p:spPr>
          <a:xfrm>
            <a:off x="1937050" y="1945912"/>
            <a:ext cx="11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Daten-Telegramm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059C1C-DF1C-75AD-15A0-8D7BC049B440}"/>
              </a:ext>
            </a:extLst>
          </p:cNvPr>
          <p:cNvGrpSpPr/>
          <p:nvPr/>
        </p:nvGrpSpPr>
        <p:grpSpPr>
          <a:xfrm>
            <a:off x="5276750" y="1184206"/>
            <a:ext cx="1977594" cy="789622"/>
            <a:chOff x="657278" y="2032251"/>
            <a:chExt cx="2168704" cy="95744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99B3687-72AC-090E-81E1-53F82F22189D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62D13D8-EBEC-7B23-17C4-723421AC3F15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7D283-CC52-D37C-2EB3-D0FEEAC05F0B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AFAA233-A124-19BA-9F69-6ACA6671FD48}"/>
              </a:ext>
            </a:extLst>
          </p:cNvPr>
          <p:cNvSpPr txBox="1"/>
          <p:nvPr/>
        </p:nvSpPr>
        <p:spPr>
          <a:xfrm>
            <a:off x="6248909" y="1941092"/>
            <a:ext cx="125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Fragt Meldungen ab und übermittelt Befehle</a:t>
            </a:r>
          </a:p>
        </p:txBody>
      </p:sp>
    </p:spTree>
    <p:extLst>
      <p:ext uri="{BB962C8B-B14F-4D97-AF65-F5344CB8AC3E}">
        <p14:creationId xmlns:p14="http://schemas.microsoft.com/office/powerpoint/2010/main" val="27388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ein einfaches verteiltes System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" y="1084058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292981" y="1657828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5400000">
            <a:off x="4174943" y="2853385"/>
            <a:ext cx="771222" cy="15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693939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74929" y="3005328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82" y="1494682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206" y="1387802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988" y="3376030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988" y="1215296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085905" y="978923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4029792" y="443278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288427" y="1163588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46A8E8-14A2-9E54-9DAA-3EC102C47A13}"/>
              </a:ext>
            </a:extLst>
          </p:cNvPr>
          <p:cNvSpPr txBox="1"/>
          <p:nvPr/>
        </p:nvSpPr>
        <p:spPr>
          <a:xfrm>
            <a:off x="2213393" y="14430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Nachricht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54757A-45AB-D4BE-A8F6-AA1896BFDF67}"/>
              </a:ext>
            </a:extLst>
          </p:cNvPr>
          <p:cNvSpPr txBox="1"/>
          <p:nvPr/>
        </p:nvSpPr>
        <p:spPr>
          <a:xfrm>
            <a:off x="5302368" y="14116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Synchrone Nachricht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B31109-E659-A156-061B-AC36C42193CF}"/>
              </a:ext>
            </a:extLst>
          </p:cNvPr>
          <p:cNvSpPr txBox="1"/>
          <p:nvPr/>
        </p:nvSpPr>
        <p:spPr>
          <a:xfrm>
            <a:off x="1518701" y="2915086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C7D5CB9-0DB9-3D8F-DCE9-A1C8D584CEE3}"/>
              </a:ext>
            </a:extLst>
          </p:cNvPr>
          <p:cNvSpPr txBox="1"/>
          <p:nvPr/>
        </p:nvSpPr>
        <p:spPr>
          <a:xfrm>
            <a:off x="4572000" y="2720589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</p:spTree>
    <p:extLst>
      <p:ext uri="{BB962C8B-B14F-4D97-AF65-F5344CB8AC3E}">
        <p14:creationId xmlns:p14="http://schemas.microsoft.com/office/powerpoint/2010/main" val="200582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Abgrenzung des Kontextes durch Docker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5" y="1361267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501151" y="2011581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478914">
            <a:off x="5321548" y="2342862"/>
            <a:ext cx="1284421" cy="26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80127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39641" y="3199579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13" y="1293681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637" y="1186801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78" y="1981835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014" y="1597640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103931" y="1361267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6708382" y="3038593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305858" y="962587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 rot="21065994"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8B80C-0976-5D56-17EE-E03F57CA6691}"/>
              </a:ext>
            </a:extLst>
          </p:cNvPr>
          <p:cNvSpPr/>
          <p:nvPr/>
        </p:nvSpPr>
        <p:spPr>
          <a:xfrm>
            <a:off x="539749" y="859715"/>
            <a:ext cx="8106019" cy="272755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62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Eigenschaft von </a:t>
            </a:r>
            <a:r>
              <a:rPr lang="de-DE" dirty="0" err="1"/>
              <a:t>AlarmIT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A52C15-0172-40BE-A45F-0B14BF5F3565}"/>
              </a:ext>
            </a:extLst>
          </p:cNvPr>
          <p:cNvSpPr/>
          <p:nvPr/>
        </p:nvSpPr>
        <p:spPr>
          <a:xfrm>
            <a:off x="952500" y="1186874"/>
            <a:ext cx="7493000" cy="249843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D5F37D-A9E2-4812-AE13-3080CFBC047A}"/>
              </a:ext>
            </a:extLst>
          </p:cNvPr>
          <p:cNvSpPr txBox="1"/>
          <p:nvPr/>
        </p:nvSpPr>
        <p:spPr>
          <a:xfrm>
            <a:off x="234000" y="761014"/>
            <a:ext cx="4575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AlarmIT</a:t>
            </a:r>
            <a:r>
              <a:rPr lang="de-DE" b="1" dirty="0"/>
              <a:t> verwendet Zero Downtime </a:t>
            </a:r>
            <a:r>
              <a:rPr lang="de-DE" b="1" dirty="0" err="1"/>
              <a:t>Deployment</a:t>
            </a:r>
            <a:endParaRPr lang="de-DE" b="1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9" y="1754075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F40972-C1C5-545F-D309-BB9CA65E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402" y="2453842"/>
            <a:ext cx="883435" cy="883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C9DB61-CEDD-DEEF-9373-CB89CBE63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40" y="1754280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4F96D30-611C-D47F-683A-C61CCB56030F}"/>
              </a:ext>
            </a:extLst>
          </p:cNvPr>
          <p:cNvSpPr txBox="1"/>
          <p:nvPr/>
        </p:nvSpPr>
        <p:spPr>
          <a:xfrm>
            <a:off x="4206222" y="157784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3C6D3FC-8594-FBB9-53C7-AFC844BB7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40" y="2582100"/>
            <a:ext cx="626920" cy="62692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4B01283-109D-EA8F-E8F9-A1B25E7124A8}"/>
              </a:ext>
            </a:extLst>
          </p:cNvPr>
          <p:cNvSpPr txBox="1"/>
          <p:nvPr/>
        </p:nvSpPr>
        <p:spPr>
          <a:xfrm>
            <a:off x="4206222" y="240566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7DBD8E-ED01-BCFC-7177-8D42910AF103}"/>
              </a:ext>
            </a:extLst>
          </p:cNvPr>
          <p:cNvSpPr/>
          <p:nvPr/>
        </p:nvSpPr>
        <p:spPr>
          <a:xfrm>
            <a:off x="1168739" y="3849271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EF66B209-9F8B-9AE9-8F16-42421D499FA8}"/>
              </a:ext>
            </a:extLst>
          </p:cNvPr>
          <p:cNvSpPr/>
          <p:nvPr/>
        </p:nvSpPr>
        <p:spPr>
          <a:xfrm>
            <a:off x="2751464" y="1916465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8D8DE4A-9061-DBF8-032E-E3BB9C274436}"/>
              </a:ext>
            </a:extLst>
          </p:cNvPr>
          <p:cNvSpPr/>
          <p:nvPr/>
        </p:nvSpPr>
        <p:spPr>
          <a:xfrm rot="16200000">
            <a:off x="1675489" y="3370035"/>
            <a:ext cx="659964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1B281B0-F905-E4FB-D3D6-D641A8884D6B}"/>
              </a:ext>
            </a:extLst>
          </p:cNvPr>
          <p:cNvSpPr/>
          <p:nvPr/>
        </p:nvSpPr>
        <p:spPr>
          <a:xfrm rot="1311457">
            <a:off x="5155094" y="2376512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6BB143BE-FC01-43AD-F006-39D6A59A39F5}"/>
              </a:ext>
            </a:extLst>
          </p:cNvPr>
          <p:cNvSpPr/>
          <p:nvPr/>
        </p:nvSpPr>
        <p:spPr>
          <a:xfrm rot="10800000">
            <a:off x="5155791" y="1848834"/>
            <a:ext cx="1355186" cy="2189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ED913E49-453B-40AC-3277-FF8C0A8E3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128" y="1661473"/>
            <a:ext cx="1564513" cy="509984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6BDE96C-F3CB-4B26-F3E0-528475E20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052" y="1554593"/>
            <a:ext cx="723743" cy="72374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792FA55B-34E0-6396-891D-09513E24823E}"/>
              </a:ext>
            </a:extLst>
          </p:cNvPr>
          <p:cNvSpPr txBox="1"/>
          <p:nvPr/>
        </p:nvSpPr>
        <p:spPr>
          <a:xfrm>
            <a:off x="7181273" y="1330379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D28FAF33-FF0D-6319-9AD7-0C5C0BAA6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8511" y="1860273"/>
            <a:ext cx="1151636" cy="115163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0DC9FB-F761-5D00-9811-0FF6BA27E6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926" y="1863125"/>
            <a:ext cx="1151636" cy="11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567848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r>
              <a:rPr lang="de-DE" sz="1800" dirty="0"/>
              <a:t>Welche Kommunikationsarten gibt es und wie verhalten sie sich?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16CB3-A24F-4BFE-B60C-2E2F1C68D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8000" y="2028855"/>
            <a:ext cx="4338000" cy="485839"/>
          </a:xfrm>
        </p:spPr>
        <p:txBody>
          <a:bodyPr/>
          <a:lstStyle/>
          <a:p>
            <a:endParaRPr lang="de-DE" sz="1800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Thematik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6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BC98-1692-45AB-986F-CED4467D9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36068" y="4419309"/>
            <a:ext cx="3271864" cy="267830"/>
          </a:xfrm>
        </p:spPr>
        <p:txBody>
          <a:bodyPr/>
          <a:lstStyle/>
          <a:p>
            <a:r>
              <a:rPr lang="de-DE" dirty="0">
                <a:hlinkClick r:id="rId3"/>
              </a:rPr>
              <a:t>https://github.com/shs-it/VerarbeitungsCounter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91F82-5E1B-4D62-A305-9C9A67D3F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5A0181-7F76-4A80-91D5-311390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46F17-8AA4-4A04-9926-81B23EA752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751215-8486-48E0-9DB0-392203FD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3E592-5256-403E-B92E-82A8DACFE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23" y="908466"/>
            <a:ext cx="6980153" cy="3326567"/>
          </a:xfrm>
          <a:prstGeom prst="rect">
            <a:avLst/>
          </a:prstGeom>
          <a:ln w="63500" cmpd="dbl">
            <a:gradFill>
              <a:gsLst>
                <a:gs pos="0">
                  <a:srgbClr val="765690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980153"/>
                      <a:gd name="connsiteY0" fmla="*/ 0 h 3326567"/>
                      <a:gd name="connsiteX1" fmla="*/ 511878 w 6980153"/>
                      <a:gd name="connsiteY1" fmla="*/ 0 h 3326567"/>
                      <a:gd name="connsiteX2" fmla="*/ 1163359 w 6980153"/>
                      <a:gd name="connsiteY2" fmla="*/ 0 h 3326567"/>
                      <a:gd name="connsiteX3" fmla="*/ 1605435 w 6980153"/>
                      <a:gd name="connsiteY3" fmla="*/ 0 h 3326567"/>
                      <a:gd name="connsiteX4" fmla="*/ 2187115 w 6980153"/>
                      <a:gd name="connsiteY4" fmla="*/ 0 h 3326567"/>
                      <a:gd name="connsiteX5" fmla="*/ 2838596 w 6980153"/>
                      <a:gd name="connsiteY5" fmla="*/ 0 h 3326567"/>
                      <a:gd name="connsiteX6" fmla="*/ 3210870 w 6980153"/>
                      <a:gd name="connsiteY6" fmla="*/ 0 h 3326567"/>
                      <a:gd name="connsiteX7" fmla="*/ 3583145 w 6980153"/>
                      <a:gd name="connsiteY7" fmla="*/ 0 h 3326567"/>
                      <a:gd name="connsiteX8" fmla="*/ 4304428 w 6980153"/>
                      <a:gd name="connsiteY8" fmla="*/ 0 h 3326567"/>
                      <a:gd name="connsiteX9" fmla="*/ 4886107 w 6980153"/>
                      <a:gd name="connsiteY9" fmla="*/ 0 h 3326567"/>
                      <a:gd name="connsiteX10" fmla="*/ 5258382 w 6980153"/>
                      <a:gd name="connsiteY10" fmla="*/ 0 h 3326567"/>
                      <a:gd name="connsiteX11" fmla="*/ 5840061 w 6980153"/>
                      <a:gd name="connsiteY11" fmla="*/ 0 h 3326567"/>
                      <a:gd name="connsiteX12" fmla="*/ 6980153 w 6980153"/>
                      <a:gd name="connsiteY12" fmla="*/ 0 h 3326567"/>
                      <a:gd name="connsiteX13" fmla="*/ 6980153 w 6980153"/>
                      <a:gd name="connsiteY13" fmla="*/ 521162 h 3326567"/>
                      <a:gd name="connsiteX14" fmla="*/ 6980153 w 6980153"/>
                      <a:gd name="connsiteY14" fmla="*/ 1075590 h 3326567"/>
                      <a:gd name="connsiteX15" fmla="*/ 6980153 w 6980153"/>
                      <a:gd name="connsiteY15" fmla="*/ 1530221 h 3326567"/>
                      <a:gd name="connsiteX16" fmla="*/ 6980153 w 6980153"/>
                      <a:gd name="connsiteY16" fmla="*/ 2151180 h 3326567"/>
                      <a:gd name="connsiteX17" fmla="*/ 6980153 w 6980153"/>
                      <a:gd name="connsiteY17" fmla="*/ 2705608 h 3326567"/>
                      <a:gd name="connsiteX18" fmla="*/ 6980153 w 6980153"/>
                      <a:gd name="connsiteY18" fmla="*/ 3326567 h 3326567"/>
                      <a:gd name="connsiteX19" fmla="*/ 6468275 w 6980153"/>
                      <a:gd name="connsiteY19" fmla="*/ 3326567 h 3326567"/>
                      <a:gd name="connsiteX20" fmla="*/ 6026199 w 6980153"/>
                      <a:gd name="connsiteY20" fmla="*/ 3326567 h 3326567"/>
                      <a:gd name="connsiteX21" fmla="*/ 5304916 w 6980153"/>
                      <a:gd name="connsiteY21" fmla="*/ 3326567 h 3326567"/>
                      <a:gd name="connsiteX22" fmla="*/ 4723237 w 6980153"/>
                      <a:gd name="connsiteY22" fmla="*/ 3326567 h 3326567"/>
                      <a:gd name="connsiteX23" fmla="*/ 4350962 w 6980153"/>
                      <a:gd name="connsiteY23" fmla="*/ 3326567 h 3326567"/>
                      <a:gd name="connsiteX24" fmla="*/ 3769283 w 6980153"/>
                      <a:gd name="connsiteY24" fmla="*/ 3326567 h 3326567"/>
                      <a:gd name="connsiteX25" fmla="*/ 3257405 w 6980153"/>
                      <a:gd name="connsiteY25" fmla="*/ 3326567 h 3326567"/>
                      <a:gd name="connsiteX26" fmla="*/ 2745527 w 6980153"/>
                      <a:gd name="connsiteY26" fmla="*/ 3326567 h 3326567"/>
                      <a:gd name="connsiteX27" fmla="*/ 2233649 w 6980153"/>
                      <a:gd name="connsiteY27" fmla="*/ 3326567 h 3326567"/>
                      <a:gd name="connsiteX28" fmla="*/ 1721771 w 6980153"/>
                      <a:gd name="connsiteY28" fmla="*/ 3326567 h 3326567"/>
                      <a:gd name="connsiteX29" fmla="*/ 1070290 w 6980153"/>
                      <a:gd name="connsiteY29" fmla="*/ 3326567 h 3326567"/>
                      <a:gd name="connsiteX30" fmla="*/ 0 w 6980153"/>
                      <a:gd name="connsiteY30" fmla="*/ 3326567 h 3326567"/>
                      <a:gd name="connsiteX31" fmla="*/ 0 w 6980153"/>
                      <a:gd name="connsiteY31" fmla="*/ 2871936 h 3326567"/>
                      <a:gd name="connsiteX32" fmla="*/ 0 w 6980153"/>
                      <a:gd name="connsiteY32" fmla="*/ 2350774 h 3326567"/>
                      <a:gd name="connsiteX33" fmla="*/ 0 w 6980153"/>
                      <a:gd name="connsiteY33" fmla="*/ 1763081 h 3326567"/>
                      <a:gd name="connsiteX34" fmla="*/ 0 w 6980153"/>
                      <a:gd name="connsiteY34" fmla="*/ 1142121 h 3326567"/>
                      <a:gd name="connsiteX35" fmla="*/ 0 w 6980153"/>
                      <a:gd name="connsiteY35" fmla="*/ 687491 h 3326567"/>
                      <a:gd name="connsiteX36" fmla="*/ 0 w 6980153"/>
                      <a:gd name="connsiteY36" fmla="*/ 0 h 3326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980153" h="3326567" fill="none" extrusionOk="0">
                        <a:moveTo>
                          <a:pt x="0" y="0"/>
                        </a:moveTo>
                        <a:cubicBezTo>
                          <a:pt x="141474" y="-12492"/>
                          <a:pt x="371064" y="40397"/>
                          <a:pt x="511878" y="0"/>
                        </a:cubicBezTo>
                        <a:cubicBezTo>
                          <a:pt x="652692" y="-40397"/>
                          <a:pt x="934857" y="32646"/>
                          <a:pt x="1163359" y="0"/>
                        </a:cubicBezTo>
                        <a:cubicBezTo>
                          <a:pt x="1391861" y="-32646"/>
                          <a:pt x="1507694" y="34845"/>
                          <a:pt x="1605435" y="0"/>
                        </a:cubicBezTo>
                        <a:cubicBezTo>
                          <a:pt x="1703176" y="-34845"/>
                          <a:pt x="2044503" y="25264"/>
                          <a:pt x="2187115" y="0"/>
                        </a:cubicBezTo>
                        <a:cubicBezTo>
                          <a:pt x="2329727" y="-25264"/>
                          <a:pt x="2613051" y="30372"/>
                          <a:pt x="2838596" y="0"/>
                        </a:cubicBezTo>
                        <a:cubicBezTo>
                          <a:pt x="3064141" y="-30372"/>
                          <a:pt x="3125503" y="20419"/>
                          <a:pt x="3210870" y="0"/>
                        </a:cubicBezTo>
                        <a:cubicBezTo>
                          <a:pt x="3296237" y="-20419"/>
                          <a:pt x="3412881" y="21776"/>
                          <a:pt x="3583145" y="0"/>
                        </a:cubicBezTo>
                        <a:cubicBezTo>
                          <a:pt x="3753410" y="-21776"/>
                          <a:pt x="4129642" y="53066"/>
                          <a:pt x="4304428" y="0"/>
                        </a:cubicBezTo>
                        <a:cubicBezTo>
                          <a:pt x="4479214" y="-53066"/>
                          <a:pt x="4626584" y="57055"/>
                          <a:pt x="4886107" y="0"/>
                        </a:cubicBezTo>
                        <a:cubicBezTo>
                          <a:pt x="5145630" y="-57055"/>
                          <a:pt x="5138614" y="25555"/>
                          <a:pt x="5258382" y="0"/>
                        </a:cubicBezTo>
                        <a:cubicBezTo>
                          <a:pt x="5378151" y="-25555"/>
                          <a:pt x="5609382" y="9172"/>
                          <a:pt x="5840061" y="0"/>
                        </a:cubicBezTo>
                        <a:cubicBezTo>
                          <a:pt x="6070740" y="-9172"/>
                          <a:pt x="6598596" y="120587"/>
                          <a:pt x="6980153" y="0"/>
                        </a:cubicBezTo>
                        <a:cubicBezTo>
                          <a:pt x="7030342" y="185332"/>
                          <a:pt x="6920407" y="320304"/>
                          <a:pt x="6980153" y="521162"/>
                        </a:cubicBezTo>
                        <a:cubicBezTo>
                          <a:pt x="7039899" y="722020"/>
                          <a:pt x="6946457" y="864872"/>
                          <a:pt x="6980153" y="1075590"/>
                        </a:cubicBezTo>
                        <a:cubicBezTo>
                          <a:pt x="7013849" y="1286308"/>
                          <a:pt x="6937362" y="1316235"/>
                          <a:pt x="6980153" y="1530221"/>
                        </a:cubicBezTo>
                        <a:cubicBezTo>
                          <a:pt x="7022944" y="1744207"/>
                          <a:pt x="6919220" y="1946641"/>
                          <a:pt x="6980153" y="2151180"/>
                        </a:cubicBezTo>
                        <a:cubicBezTo>
                          <a:pt x="7041086" y="2355719"/>
                          <a:pt x="6949738" y="2504084"/>
                          <a:pt x="6980153" y="2705608"/>
                        </a:cubicBezTo>
                        <a:cubicBezTo>
                          <a:pt x="7010568" y="2907132"/>
                          <a:pt x="6920248" y="3163579"/>
                          <a:pt x="6980153" y="3326567"/>
                        </a:cubicBezTo>
                        <a:cubicBezTo>
                          <a:pt x="6784494" y="3357173"/>
                          <a:pt x="6622605" y="3321608"/>
                          <a:pt x="6468275" y="3326567"/>
                        </a:cubicBezTo>
                        <a:cubicBezTo>
                          <a:pt x="6313945" y="3331526"/>
                          <a:pt x="6136578" y="3281359"/>
                          <a:pt x="6026199" y="3326567"/>
                        </a:cubicBezTo>
                        <a:cubicBezTo>
                          <a:pt x="5915820" y="3371775"/>
                          <a:pt x="5493880" y="3247007"/>
                          <a:pt x="5304916" y="3326567"/>
                        </a:cubicBezTo>
                        <a:cubicBezTo>
                          <a:pt x="5115952" y="3406127"/>
                          <a:pt x="4979789" y="3309488"/>
                          <a:pt x="4723237" y="3326567"/>
                        </a:cubicBezTo>
                        <a:cubicBezTo>
                          <a:pt x="4466685" y="3343646"/>
                          <a:pt x="4427202" y="3290966"/>
                          <a:pt x="4350962" y="3326567"/>
                        </a:cubicBezTo>
                        <a:cubicBezTo>
                          <a:pt x="4274723" y="3362168"/>
                          <a:pt x="3984878" y="3321274"/>
                          <a:pt x="3769283" y="3326567"/>
                        </a:cubicBezTo>
                        <a:cubicBezTo>
                          <a:pt x="3553688" y="3331860"/>
                          <a:pt x="3432978" y="3274900"/>
                          <a:pt x="3257405" y="3326567"/>
                        </a:cubicBezTo>
                        <a:cubicBezTo>
                          <a:pt x="3081832" y="3378234"/>
                          <a:pt x="2925549" y="3310292"/>
                          <a:pt x="2745527" y="3326567"/>
                        </a:cubicBezTo>
                        <a:cubicBezTo>
                          <a:pt x="2565505" y="3342842"/>
                          <a:pt x="2339606" y="3314594"/>
                          <a:pt x="2233649" y="3326567"/>
                        </a:cubicBezTo>
                        <a:cubicBezTo>
                          <a:pt x="2127692" y="3338540"/>
                          <a:pt x="1825575" y="3275797"/>
                          <a:pt x="1721771" y="3326567"/>
                        </a:cubicBezTo>
                        <a:cubicBezTo>
                          <a:pt x="1617967" y="3377337"/>
                          <a:pt x="1353945" y="3265261"/>
                          <a:pt x="1070290" y="3326567"/>
                        </a:cubicBezTo>
                        <a:cubicBezTo>
                          <a:pt x="786635" y="3387873"/>
                          <a:pt x="425019" y="3315397"/>
                          <a:pt x="0" y="3326567"/>
                        </a:cubicBezTo>
                        <a:cubicBezTo>
                          <a:pt x="-54544" y="3213401"/>
                          <a:pt x="44671" y="3029472"/>
                          <a:pt x="0" y="2871936"/>
                        </a:cubicBezTo>
                        <a:cubicBezTo>
                          <a:pt x="-44671" y="2714400"/>
                          <a:pt x="1100" y="2470013"/>
                          <a:pt x="0" y="2350774"/>
                        </a:cubicBezTo>
                        <a:cubicBezTo>
                          <a:pt x="-1100" y="2231535"/>
                          <a:pt x="44075" y="1966321"/>
                          <a:pt x="0" y="1763081"/>
                        </a:cubicBezTo>
                        <a:cubicBezTo>
                          <a:pt x="-44075" y="1559841"/>
                          <a:pt x="73563" y="1437133"/>
                          <a:pt x="0" y="1142121"/>
                        </a:cubicBezTo>
                        <a:cubicBezTo>
                          <a:pt x="-73563" y="847109"/>
                          <a:pt x="40617" y="834569"/>
                          <a:pt x="0" y="687491"/>
                        </a:cubicBezTo>
                        <a:cubicBezTo>
                          <a:pt x="-40617" y="540413"/>
                          <a:pt x="13416" y="242901"/>
                          <a:pt x="0" y="0"/>
                        </a:cubicBezTo>
                        <a:close/>
                      </a:path>
                      <a:path w="6980153" h="3326567" stroke="0" extrusionOk="0">
                        <a:moveTo>
                          <a:pt x="0" y="0"/>
                        </a:moveTo>
                        <a:cubicBezTo>
                          <a:pt x="140271" y="-7780"/>
                          <a:pt x="340304" y="30077"/>
                          <a:pt x="511878" y="0"/>
                        </a:cubicBezTo>
                        <a:cubicBezTo>
                          <a:pt x="683452" y="-30077"/>
                          <a:pt x="712449" y="41726"/>
                          <a:pt x="884153" y="0"/>
                        </a:cubicBezTo>
                        <a:cubicBezTo>
                          <a:pt x="1055858" y="-41726"/>
                          <a:pt x="1248460" y="59155"/>
                          <a:pt x="1605435" y="0"/>
                        </a:cubicBezTo>
                        <a:cubicBezTo>
                          <a:pt x="1962410" y="-59155"/>
                          <a:pt x="1870799" y="1800"/>
                          <a:pt x="2117313" y="0"/>
                        </a:cubicBezTo>
                        <a:cubicBezTo>
                          <a:pt x="2363827" y="-1800"/>
                          <a:pt x="2393948" y="19836"/>
                          <a:pt x="2629191" y="0"/>
                        </a:cubicBezTo>
                        <a:cubicBezTo>
                          <a:pt x="2864434" y="-19836"/>
                          <a:pt x="3130240" y="44661"/>
                          <a:pt x="3350473" y="0"/>
                        </a:cubicBezTo>
                        <a:cubicBezTo>
                          <a:pt x="3570706" y="-44661"/>
                          <a:pt x="3579282" y="52768"/>
                          <a:pt x="3792550" y="0"/>
                        </a:cubicBezTo>
                        <a:cubicBezTo>
                          <a:pt x="4005818" y="-52768"/>
                          <a:pt x="4310171" y="60080"/>
                          <a:pt x="4513832" y="0"/>
                        </a:cubicBezTo>
                        <a:cubicBezTo>
                          <a:pt x="4717493" y="-60080"/>
                          <a:pt x="5010132" y="16945"/>
                          <a:pt x="5235115" y="0"/>
                        </a:cubicBezTo>
                        <a:cubicBezTo>
                          <a:pt x="5460098" y="-16945"/>
                          <a:pt x="5608744" y="41140"/>
                          <a:pt x="5816794" y="0"/>
                        </a:cubicBezTo>
                        <a:cubicBezTo>
                          <a:pt x="6024844" y="-41140"/>
                          <a:pt x="6411253" y="93204"/>
                          <a:pt x="6980153" y="0"/>
                        </a:cubicBezTo>
                        <a:cubicBezTo>
                          <a:pt x="7029711" y="233693"/>
                          <a:pt x="6933795" y="323603"/>
                          <a:pt x="6980153" y="521162"/>
                        </a:cubicBezTo>
                        <a:cubicBezTo>
                          <a:pt x="7026511" y="718721"/>
                          <a:pt x="6952536" y="853447"/>
                          <a:pt x="6980153" y="975793"/>
                        </a:cubicBezTo>
                        <a:cubicBezTo>
                          <a:pt x="7007770" y="1098139"/>
                          <a:pt x="6937412" y="1337916"/>
                          <a:pt x="6980153" y="1530221"/>
                        </a:cubicBezTo>
                        <a:cubicBezTo>
                          <a:pt x="7022894" y="1722526"/>
                          <a:pt x="6955227" y="1933597"/>
                          <a:pt x="6980153" y="2084649"/>
                        </a:cubicBezTo>
                        <a:cubicBezTo>
                          <a:pt x="7005079" y="2235701"/>
                          <a:pt x="6966647" y="2496606"/>
                          <a:pt x="6980153" y="2639076"/>
                        </a:cubicBezTo>
                        <a:cubicBezTo>
                          <a:pt x="6993659" y="2781546"/>
                          <a:pt x="6918767" y="3038479"/>
                          <a:pt x="6980153" y="3326567"/>
                        </a:cubicBezTo>
                        <a:cubicBezTo>
                          <a:pt x="6779240" y="3393498"/>
                          <a:pt x="6528926" y="3284679"/>
                          <a:pt x="6328672" y="3326567"/>
                        </a:cubicBezTo>
                        <a:cubicBezTo>
                          <a:pt x="6128418" y="3368455"/>
                          <a:pt x="6136818" y="3286879"/>
                          <a:pt x="5956397" y="3326567"/>
                        </a:cubicBezTo>
                        <a:cubicBezTo>
                          <a:pt x="5775977" y="3366255"/>
                          <a:pt x="5651704" y="3302221"/>
                          <a:pt x="5514321" y="3326567"/>
                        </a:cubicBezTo>
                        <a:cubicBezTo>
                          <a:pt x="5376938" y="3350913"/>
                          <a:pt x="5021531" y="3251271"/>
                          <a:pt x="4793038" y="3326567"/>
                        </a:cubicBezTo>
                        <a:cubicBezTo>
                          <a:pt x="4564545" y="3401863"/>
                          <a:pt x="4330167" y="3299290"/>
                          <a:pt x="4211359" y="3326567"/>
                        </a:cubicBezTo>
                        <a:cubicBezTo>
                          <a:pt x="4092551" y="3353844"/>
                          <a:pt x="3953997" y="3317047"/>
                          <a:pt x="3769283" y="3326567"/>
                        </a:cubicBezTo>
                        <a:cubicBezTo>
                          <a:pt x="3584569" y="3336087"/>
                          <a:pt x="3314969" y="3316691"/>
                          <a:pt x="3187603" y="3326567"/>
                        </a:cubicBezTo>
                        <a:cubicBezTo>
                          <a:pt x="3060237" y="3336443"/>
                          <a:pt x="2934870" y="3325994"/>
                          <a:pt x="2815328" y="3326567"/>
                        </a:cubicBezTo>
                        <a:cubicBezTo>
                          <a:pt x="2695787" y="3327140"/>
                          <a:pt x="2554187" y="3315589"/>
                          <a:pt x="2443054" y="3326567"/>
                        </a:cubicBezTo>
                        <a:cubicBezTo>
                          <a:pt x="2331921" y="3337545"/>
                          <a:pt x="2100862" y="3265370"/>
                          <a:pt x="1861374" y="3326567"/>
                        </a:cubicBezTo>
                        <a:cubicBezTo>
                          <a:pt x="1621886" y="3387764"/>
                          <a:pt x="1516106" y="3314359"/>
                          <a:pt x="1419298" y="3326567"/>
                        </a:cubicBezTo>
                        <a:cubicBezTo>
                          <a:pt x="1322490" y="3338775"/>
                          <a:pt x="982784" y="3315115"/>
                          <a:pt x="767817" y="3326567"/>
                        </a:cubicBezTo>
                        <a:cubicBezTo>
                          <a:pt x="552850" y="3338019"/>
                          <a:pt x="307318" y="3253943"/>
                          <a:pt x="0" y="3326567"/>
                        </a:cubicBezTo>
                        <a:cubicBezTo>
                          <a:pt x="-41842" y="3091361"/>
                          <a:pt x="11279" y="2878143"/>
                          <a:pt x="0" y="2738873"/>
                        </a:cubicBezTo>
                        <a:cubicBezTo>
                          <a:pt x="-11279" y="2599603"/>
                          <a:pt x="53793" y="2342293"/>
                          <a:pt x="0" y="2151180"/>
                        </a:cubicBezTo>
                        <a:cubicBezTo>
                          <a:pt x="-53793" y="1960067"/>
                          <a:pt x="17977" y="1850798"/>
                          <a:pt x="0" y="1663284"/>
                        </a:cubicBezTo>
                        <a:cubicBezTo>
                          <a:pt x="-17977" y="1475770"/>
                          <a:pt x="59982" y="1303545"/>
                          <a:pt x="0" y="1075590"/>
                        </a:cubicBezTo>
                        <a:cubicBezTo>
                          <a:pt x="-59982" y="847635"/>
                          <a:pt x="125572" y="4090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1348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45448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2403001" y="2720448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705BA7F-CC23-4745-9E73-BDFDE2C6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104" y="1985112"/>
            <a:ext cx="626920" cy="62692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3DD59A-177C-4613-8EEF-8A4EA24CDADB}"/>
              </a:ext>
            </a:extLst>
          </p:cNvPr>
          <p:cNvSpPr txBox="1"/>
          <p:nvPr/>
        </p:nvSpPr>
        <p:spPr>
          <a:xfrm>
            <a:off x="6015786" y="18086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C4A0446-45BE-4262-A4E5-857598BE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52" y="3227074"/>
            <a:ext cx="626920" cy="62692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5150B33-9F30-49A2-92B9-34BB269CC4EA}"/>
              </a:ext>
            </a:extLst>
          </p:cNvPr>
          <p:cNvSpPr txBox="1"/>
          <p:nvPr/>
        </p:nvSpPr>
        <p:spPr>
          <a:xfrm>
            <a:off x="6040134" y="305063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D16C698-0607-4BB3-908D-FB786019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90" y="2429136"/>
            <a:ext cx="883435" cy="88343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6F0A6C1-3925-4F2E-8B7D-571056E3D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61" y="2393780"/>
            <a:ext cx="966635" cy="96663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180AE2A-3765-4C8C-B9F6-1FB04CB14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627" y="2367735"/>
            <a:ext cx="1018724" cy="1018724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8A03-F5F2-4C83-9C04-AE561C4E6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318549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pPr algn="ctr"/>
            <a:r>
              <a:rPr lang="de-DE" sz="1800" dirty="0"/>
              <a:t>Welche der Instanz(en) erhält die Nachricht?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0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45448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1329928" y="2640883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64E43500-A74E-4A93-8510-8223D1D8C053}"/>
              </a:ext>
            </a:extLst>
          </p:cNvPr>
          <p:cNvSpPr/>
          <p:nvPr/>
        </p:nvSpPr>
        <p:spPr>
          <a:xfrm>
            <a:off x="3500815" y="2847486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CC0831B-C0F3-4199-B12F-EBB26D750B03}"/>
              </a:ext>
            </a:extLst>
          </p:cNvPr>
          <p:cNvSpPr/>
          <p:nvPr/>
        </p:nvSpPr>
        <p:spPr>
          <a:xfrm rot="19935346">
            <a:off x="4694029" y="2461002"/>
            <a:ext cx="605817" cy="2122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705BA7F-CC23-4745-9E73-BDFDE2C6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104" y="1985112"/>
            <a:ext cx="626920" cy="62692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3DD59A-177C-4613-8EEF-8A4EA24CDADB}"/>
              </a:ext>
            </a:extLst>
          </p:cNvPr>
          <p:cNvSpPr txBox="1"/>
          <p:nvPr/>
        </p:nvSpPr>
        <p:spPr>
          <a:xfrm>
            <a:off x="6015786" y="18086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C4A0446-45BE-4262-A4E5-857598BE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52" y="3227074"/>
            <a:ext cx="626920" cy="62692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5150B33-9F30-49A2-92B9-34BB269CC4EA}"/>
              </a:ext>
            </a:extLst>
          </p:cNvPr>
          <p:cNvSpPr txBox="1"/>
          <p:nvPr/>
        </p:nvSpPr>
        <p:spPr>
          <a:xfrm>
            <a:off x="6040134" y="305063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D16C698-0607-4BB3-908D-FB7860194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90" y="2429136"/>
            <a:ext cx="883435" cy="883435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5A327EF2-3494-4349-A1FA-83535A92272A}"/>
              </a:ext>
            </a:extLst>
          </p:cNvPr>
          <p:cNvSpPr/>
          <p:nvPr/>
        </p:nvSpPr>
        <p:spPr>
          <a:xfrm rot="1515711">
            <a:off x="6895701" y="2480725"/>
            <a:ext cx="896829" cy="1926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8A03-F5F2-4C83-9C04-AE561C4E6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4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</a:t>
            </a:r>
            <a:r>
              <a:rPr lang="de-DE" dirty="0" err="1"/>
              <a:t>point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2918012" y="1398865"/>
            <a:ext cx="5901988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2" y="139590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91641" y="2385326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201459-84A4-480F-B701-09C6743C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1781576"/>
            <a:ext cx="626920" cy="6269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6740B2-68F7-4420-B32B-7A1A4C9D88A3}"/>
              </a:ext>
            </a:extLst>
          </p:cNvPr>
          <p:cNvSpPr txBox="1"/>
          <p:nvPr/>
        </p:nvSpPr>
        <p:spPr>
          <a:xfrm>
            <a:off x="5447540" y="1605139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18E42-572E-4B15-8B5F-74BC0136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3178034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72BB43D-FAE8-4CF4-BB8B-181BFA66A8B7}"/>
              </a:ext>
            </a:extLst>
          </p:cNvPr>
          <p:cNvSpPr txBox="1"/>
          <p:nvPr/>
        </p:nvSpPr>
        <p:spPr>
          <a:xfrm>
            <a:off x="5447540" y="300159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845DCE2-2315-4B88-ACAD-BC1B820A3539}"/>
              </a:ext>
            </a:extLst>
          </p:cNvPr>
          <p:cNvSpPr/>
          <p:nvPr/>
        </p:nvSpPr>
        <p:spPr>
          <a:xfrm>
            <a:off x="3569277" y="2679511"/>
            <a:ext cx="806824" cy="181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CDC559F-F387-4B7C-B023-C452284A21F7}"/>
              </a:ext>
            </a:extLst>
          </p:cNvPr>
          <p:cNvSpPr/>
          <p:nvPr/>
        </p:nvSpPr>
        <p:spPr>
          <a:xfrm>
            <a:off x="1908598" y="2609345"/>
            <a:ext cx="1446444" cy="32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Asynchrone Nachricht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CB5DAA8-DDFA-4E42-A478-C4B72CBADBAC}"/>
              </a:ext>
            </a:extLst>
          </p:cNvPr>
          <p:cNvSpPr/>
          <p:nvPr/>
        </p:nvSpPr>
        <p:spPr>
          <a:xfrm rot="19732694">
            <a:off x="4547557" y="2297988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76AF1C-AEF7-46E6-A2B7-DBD69F7571C7}"/>
              </a:ext>
            </a:extLst>
          </p:cNvPr>
          <p:cNvSpPr txBox="1"/>
          <p:nvPr/>
        </p:nvSpPr>
        <p:spPr>
          <a:xfrm>
            <a:off x="369794" y="652182"/>
            <a:ext cx="71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https://github.com/shs-it/VerarbeitungsCounter#queue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9905C22-1CB2-42E5-9A6F-CBD254B2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84" y="2357759"/>
            <a:ext cx="883435" cy="883435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33CAAE3E-8C1B-490C-8E45-F4B0A1EE8334}"/>
              </a:ext>
            </a:extLst>
          </p:cNvPr>
          <p:cNvSpPr/>
          <p:nvPr/>
        </p:nvSpPr>
        <p:spPr>
          <a:xfrm rot="1652410">
            <a:off x="6424380" y="2317197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E0885AE-779F-436B-9B22-BFC99D2F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464" y="2265794"/>
            <a:ext cx="966635" cy="96663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7F3ABFF8-2FA5-4F61-8AEA-9828371BF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30" y="2239749"/>
            <a:ext cx="1018724" cy="10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90268-A2D0-494D-990A-566CAC0486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1901" y="587306"/>
            <a:ext cx="7815473" cy="703847"/>
          </a:xfrm>
        </p:spPr>
        <p:txBody>
          <a:bodyPr/>
          <a:lstStyle/>
          <a:p>
            <a:r>
              <a:rPr lang="de-DE" dirty="0"/>
              <a:t>Ein Digitales Rückgrat zur funktionalen Vernetzung, von Geschäftsanwendungen um eine nahtlose Interaktion mit Geschäftsdaten zu ermöglichen.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55EE3-EEDD-474C-AE51-160BB286AA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0EC0E5-AE05-4AFE-A76D-AF842A6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vom </a:t>
            </a:r>
            <a:r>
              <a:rPr lang="de-DE" dirty="0" err="1"/>
              <a:t>DigiSpine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A307D80-1259-4D77-BE99-DC9E1B56639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A16D749-1848-4985-BAD4-0BF2FF6C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A61E7A-4902-47F0-9D04-AA1F879E5D1E}"/>
              </a:ext>
            </a:extLst>
          </p:cNvPr>
          <p:cNvSpPr/>
          <p:nvPr/>
        </p:nvSpPr>
        <p:spPr>
          <a:xfrm>
            <a:off x="374103" y="1602266"/>
            <a:ext cx="8305794" cy="472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DIGISPINE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4B33AAA-8246-41AC-AA30-CD915D27C92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687640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47F059D-CB9A-48B3-90A9-C93E347BD59A}"/>
              </a:ext>
            </a:extLst>
          </p:cNvPr>
          <p:cNvSpPr/>
          <p:nvPr/>
        </p:nvSpPr>
        <p:spPr>
          <a:xfrm>
            <a:off x="740336" y="2828530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E595963-DFB1-4E4B-B9CF-FD6AA14D478E}"/>
              </a:ext>
            </a:extLst>
          </p:cNvPr>
          <p:cNvSpPr/>
          <p:nvPr/>
        </p:nvSpPr>
        <p:spPr>
          <a:xfrm>
            <a:off x="3569277" y="2838081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6415F7-9258-44AD-8525-8FE9B41DCF8C}"/>
              </a:ext>
            </a:extLst>
          </p:cNvPr>
          <p:cNvCxnSpPr>
            <a:cxnSpLocks/>
          </p:cNvCxnSpPr>
          <p:nvPr/>
        </p:nvCxnSpPr>
        <p:spPr>
          <a:xfrm flipV="1">
            <a:off x="4516581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7EF8454-43EA-4B96-A1DA-179FD23B4677}"/>
              </a:ext>
            </a:extLst>
          </p:cNvPr>
          <p:cNvSpPr/>
          <p:nvPr/>
        </p:nvSpPr>
        <p:spPr>
          <a:xfrm>
            <a:off x="6398219" y="2838081"/>
            <a:ext cx="1894608" cy="105295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4B1E23E-1350-4C35-A8BE-E885EA5DFD13}"/>
              </a:ext>
            </a:extLst>
          </p:cNvPr>
          <p:cNvCxnSpPr>
            <a:cxnSpLocks/>
          </p:cNvCxnSpPr>
          <p:nvPr/>
        </p:nvCxnSpPr>
        <p:spPr>
          <a:xfrm flipV="1">
            <a:off x="7345523" y="2088065"/>
            <a:ext cx="0" cy="740465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D7B1DC35-5741-1D1B-05A1-9375071CBE83}"/>
              </a:ext>
            </a:extLst>
          </p:cNvPr>
          <p:cNvSpPr txBox="1"/>
          <p:nvPr/>
        </p:nvSpPr>
        <p:spPr>
          <a:xfrm>
            <a:off x="1673049" y="2273631"/>
            <a:ext cx="14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Ergebnisse</a:t>
            </a:r>
            <a:r>
              <a:rPr lang="en-GB" sz="900" dirty="0"/>
              <a:t> der </a:t>
            </a:r>
            <a:r>
              <a:rPr lang="en-GB" sz="900" dirty="0" err="1"/>
              <a:t>Geschäftsanwendungen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9893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2918012" y="1398865"/>
            <a:ext cx="5901988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2" y="139590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91641" y="2385326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3201459-84A4-480F-B701-09C6743C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1781576"/>
            <a:ext cx="626920" cy="6269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6740B2-68F7-4420-B32B-7A1A4C9D88A3}"/>
              </a:ext>
            </a:extLst>
          </p:cNvPr>
          <p:cNvSpPr txBox="1"/>
          <p:nvPr/>
        </p:nvSpPr>
        <p:spPr>
          <a:xfrm>
            <a:off x="5447540" y="1605139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18E42-572E-4B15-8B5F-74BC0136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58" y="3178034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72BB43D-FAE8-4CF4-BB8B-181BFA66A8B7}"/>
              </a:ext>
            </a:extLst>
          </p:cNvPr>
          <p:cNvSpPr txBox="1"/>
          <p:nvPr/>
        </p:nvSpPr>
        <p:spPr>
          <a:xfrm>
            <a:off x="5447540" y="3001597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845DCE2-2315-4B88-ACAD-BC1B820A3539}"/>
              </a:ext>
            </a:extLst>
          </p:cNvPr>
          <p:cNvSpPr/>
          <p:nvPr/>
        </p:nvSpPr>
        <p:spPr>
          <a:xfrm>
            <a:off x="3569277" y="2679511"/>
            <a:ext cx="806824" cy="1811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ECDC559F-F387-4B7C-B023-C452284A21F7}"/>
              </a:ext>
            </a:extLst>
          </p:cNvPr>
          <p:cNvSpPr/>
          <p:nvPr/>
        </p:nvSpPr>
        <p:spPr>
          <a:xfrm>
            <a:off x="1908598" y="2609345"/>
            <a:ext cx="1446444" cy="32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Asynchrone Nachricht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CB5DAA8-DDFA-4E42-A478-C4B72CBADBAC}"/>
              </a:ext>
            </a:extLst>
          </p:cNvPr>
          <p:cNvSpPr/>
          <p:nvPr/>
        </p:nvSpPr>
        <p:spPr>
          <a:xfrm rot="19732694">
            <a:off x="4547557" y="2297988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76AF1C-AEF7-46E6-A2B7-DBD69F7571C7}"/>
              </a:ext>
            </a:extLst>
          </p:cNvPr>
          <p:cNvSpPr txBox="1"/>
          <p:nvPr/>
        </p:nvSpPr>
        <p:spPr>
          <a:xfrm>
            <a:off x="369794" y="652182"/>
            <a:ext cx="711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https://github.com/shs-it/VerarbeitungsCounter#topic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DEBF8F1-B33F-4C94-B11B-66DE362AE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86" y="2260827"/>
            <a:ext cx="883435" cy="883435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0EEBE30-108D-4190-A788-B6F7D72FDF67}"/>
              </a:ext>
            </a:extLst>
          </p:cNvPr>
          <p:cNvSpPr/>
          <p:nvPr/>
        </p:nvSpPr>
        <p:spPr>
          <a:xfrm rot="1621463">
            <a:off x="6314880" y="2244867"/>
            <a:ext cx="806824" cy="18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DDEDB7-6377-42FC-9E77-FA7E6C432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134" y="2260706"/>
            <a:ext cx="1018724" cy="101872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7F546EE-46F6-4446-9487-FFC229B52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526" y="2239369"/>
            <a:ext cx="940453" cy="9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r>
              <a:rPr lang="de-DE" dirty="0"/>
              <a:t> seit JMS 2.0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C5D443-1F83-4470-95DB-9ED2814C4167}"/>
              </a:ext>
            </a:extLst>
          </p:cNvPr>
          <p:cNvSpPr/>
          <p:nvPr/>
        </p:nvSpPr>
        <p:spPr>
          <a:xfrm>
            <a:off x="593313" y="1486689"/>
            <a:ext cx="6086693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6" descr="Apache ActiveMQ – Wikipedia">
            <a:extLst>
              <a:ext uri="{FF2B5EF4-FFF2-40B4-BE49-F238E27FC236}">
                <a16:creationId xmlns:a16="http://schemas.microsoft.com/office/drawing/2014/main" id="{B6B1E23B-ED2F-4863-A755-27DE9D3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02" y="2368767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1E9D44-B346-4FF5-9B6F-814D9784BE0C}"/>
              </a:ext>
            </a:extLst>
          </p:cNvPr>
          <p:cNvSpPr/>
          <p:nvPr/>
        </p:nvSpPr>
        <p:spPr>
          <a:xfrm>
            <a:off x="7146535" y="2444555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1" name="Pfeil: nach links 30">
            <a:extLst>
              <a:ext uri="{FF2B5EF4-FFF2-40B4-BE49-F238E27FC236}">
                <a16:creationId xmlns:a16="http://schemas.microsoft.com/office/drawing/2014/main" id="{E177694E-8146-4B28-B0FB-750CE8883E97}"/>
              </a:ext>
            </a:extLst>
          </p:cNvPr>
          <p:cNvSpPr/>
          <p:nvPr/>
        </p:nvSpPr>
        <p:spPr>
          <a:xfrm>
            <a:off x="6215235" y="267885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258EF1-6D1A-433D-A0F1-589997073950}"/>
              </a:ext>
            </a:extLst>
          </p:cNvPr>
          <p:cNvSpPr/>
          <p:nvPr/>
        </p:nvSpPr>
        <p:spPr>
          <a:xfrm>
            <a:off x="3392939" y="2074183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C90B6-91B5-479A-9D29-7D9F6F2B06E2}"/>
              </a:ext>
            </a:extLst>
          </p:cNvPr>
          <p:cNvSpPr/>
          <p:nvPr/>
        </p:nvSpPr>
        <p:spPr>
          <a:xfrm>
            <a:off x="3392939" y="3269712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A4E493F-8F9E-484B-A395-23653D707A11}"/>
              </a:ext>
            </a:extLst>
          </p:cNvPr>
          <p:cNvSpPr/>
          <p:nvPr/>
        </p:nvSpPr>
        <p:spPr>
          <a:xfrm>
            <a:off x="4355427" y="2682719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C89DA4-C1AE-4940-9443-81B3F78F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66" y="1930717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3357E4A-143F-4EAC-B51B-B610249AADF7}"/>
              </a:ext>
            </a:extLst>
          </p:cNvPr>
          <p:cNvSpPr txBox="1"/>
          <p:nvPr/>
        </p:nvSpPr>
        <p:spPr>
          <a:xfrm>
            <a:off x="1627348" y="1754280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1DF7ECE-F7D1-4640-AC52-7D2A8F4C934F}"/>
              </a:ext>
            </a:extLst>
          </p:cNvPr>
          <p:cNvSpPr txBox="1"/>
          <p:nvPr/>
        </p:nvSpPr>
        <p:spPr>
          <a:xfrm>
            <a:off x="593313" y="658906"/>
            <a:ext cx="182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Durable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196375F-5D21-4075-BC5B-3BF127CA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66" y="3269712"/>
            <a:ext cx="626920" cy="6269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97D6F80-36FB-422C-ADB6-FF93513A24AF}"/>
              </a:ext>
            </a:extLst>
          </p:cNvPr>
          <p:cNvSpPr txBox="1"/>
          <p:nvPr/>
        </p:nvSpPr>
        <p:spPr>
          <a:xfrm>
            <a:off x="1627348" y="3093275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3CFDB1-A015-4CD6-9277-ED0736F0FD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701A5-1A94-4528-9FE0-56581A114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1B94F-DE47-4F93-BCEF-92FC6343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F2F70-84B2-420E-91AF-AFD24D6C60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6A860-2904-44ED-9C7D-F67BB8982A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7C8AEB-018A-4679-9F45-D4BE22B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6A1F39-CFD0-4C81-A1E4-46E5BE3DF6D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F8654CC-A999-418D-8625-00E5509F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8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20BB87A-DEC4-4C05-AE2C-7D21782E34C4}"/>
              </a:ext>
            </a:extLst>
          </p:cNvPr>
          <p:cNvSpPr/>
          <p:nvPr/>
        </p:nvSpPr>
        <p:spPr>
          <a:xfrm>
            <a:off x="3313482" y="2639762"/>
            <a:ext cx="2617627" cy="16418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526BC2-CD4B-488B-A412-3E30BB5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510684"/>
            <a:ext cx="8586000" cy="315471"/>
          </a:xfrm>
        </p:spPr>
        <p:txBody>
          <a:bodyPr/>
          <a:lstStyle/>
          <a:p>
            <a:pPr algn="ctr"/>
            <a:r>
              <a:rPr lang="de-DE" dirty="0"/>
              <a:t>Einbindung ins DIGISPINE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5B99-AE21-4294-9F14-4490005ABC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575192" y="4822200"/>
            <a:ext cx="108034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3429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3F4349-91B6-443F-9E78-AF67C81FB269}" type="datetime1">
              <a:rPr lang="de-DE" smtClean="0"/>
              <a:pPr/>
              <a:t>28.11.2022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7D163-B0DB-4074-9C64-9AF503F459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56001" y="4811566"/>
            <a:ext cx="5712000" cy="24878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en-US"/>
            </a:defPPr>
            <a:lvl1pPr marL="0" algn="l" defTabSz="342900" rtl="0" eaLnBrk="1" latinLnBrk="0" hangingPunct="1">
              <a:lnSpc>
                <a:spcPts val="1350"/>
              </a:lnSpc>
              <a:defRPr sz="1000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E61E2-229F-4B59-B3C1-9E9BDD9153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3429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3429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4B09CA-A9B1-401A-9636-5F8E7F913199}"/>
              </a:ext>
            </a:extLst>
          </p:cNvPr>
          <p:cNvSpPr/>
          <p:nvPr/>
        </p:nvSpPr>
        <p:spPr>
          <a:xfrm>
            <a:off x="419103" y="1541408"/>
            <a:ext cx="8305794" cy="472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DIGISPINE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191E68C-EE5E-4A86-AE3E-904F3054B1BD}"/>
              </a:ext>
            </a:extLst>
          </p:cNvPr>
          <p:cNvSpPr/>
          <p:nvPr/>
        </p:nvSpPr>
        <p:spPr>
          <a:xfrm>
            <a:off x="4049097" y="2722789"/>
            <a:ext cx="1052933" cy="5081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Kafka Connect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D0FB1D3-F9AF-433A-9BBE-27CBFA30BC49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359071" y="2451768"/>
            <a:ext cx="335494" cy="823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922F1343-08B1-4F07-9583-CA9683641868}"/>
              </a:ext>
            </a:extLst>
          </p:cNvPr>
          <p:cNvSpPr/>
          <p:nvPr/>
        </p:nvSpPr>
        <p:spPr>
          <a:xfrm>
            <a:off x="3878440" y="3419669"/>
            <a:ext cx="1387120" cy="33718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ActiveMQ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38BE74-79EC-452C-A0BA-5A726BFEBA54}"/>
              </a:ext>
            </a:extLst>
          </p:cNvPr>
          <p:cNvSpPr/>
          <p:nvPr/>
        </p:nvSpPr>
        <p:spPr>
          <a:xfrm>
            <a:off x="5205685" y="3855871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296668-5B94-4D3D-9858-EAA585E12B14}"/>
              </a:ext>
            </a:extLst>
          </p:cNvPr>
          <p:cNvSpPr/>
          <p:nvPr/>
        </p:nvSpPr>
        <p:spPr>
          <a:xfrm>
            <a:off x="4435864" y="3848000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155AD95-2BAF-4BBC-9742-338863B3DD7D}"/>
              </a:ext>
            </a:extLst>
          </p:cNvPr>
          <p:cNvSpPr/>
          <p:nvPr/>
        </p:nvSpPr>
        <p:spPr>
          <a:xfrm>
            <a:off x="3547623" y="3851717"/>
            <a:ext cx="279400" cy="2487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2BBF8E-774B-4AA1-98DE-E3405065274D}"/>
              </a:ext>
            </a:extLst>
          </p:cNvPr>
          <p:cNvSpPr txBox="1"/>
          <p:nvPr/>
        </p:nvSpPr>
        <p:spPr>
          <a:xfrm>
            <a:off x="4337982" y="42419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00B0F0"/>
                </a:solidFill>
              </a:rPr>
              <a:t>REST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B96E3BD-A981-4B81-9B93-69D449D2C675}"/>
              </a:ext>
            </a:extLst>
          </p:cNvPr>
          <p:cNvSpPr txBox="1"/>
          <p:nvPr/>
        </p:nvSpPr>
        <p:spPr>
          <a:xfrm>
            <a:off x="4691007" y="2190158"/>
            <a:ext cx="200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Verteilte Systeme-Workshop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23B361B-E659-4D27-AE19-A2B8F8A431FC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4572000" y="2014149"/>
            <a:ext cx="3564" cy="708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6EF275D-B780-411D-AC3C-53D17C45FB2A}"/>
              </a:ext>
            </a:extLst>
          </p:cNvPr>
          <p:cNvCxnSpPr/>
          <p:nvPr/>
        </p:nvCxnSpPr>
        <p:spPr>
          <a:xfrm flipV="1">
            <a:off x="4587610" y="4448608"/>
            <a:ext cx="0" cy="2032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14803CF-8E5C-401F-853D-90A5EDF7CBF0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712344" y="2044873"/>
            <a:ext cx="0" cy="58362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817D00-39B7-45AA-A1DA-8E03B51DC68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507624" y="2044873"/>
            <a:ext cx="3564" cy="6149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ACD2D3-A16A-4B3D-8E33-54412181C585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4572000" y="3230975"/>
            <a:ext cx="3564" cy="188694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8BFC55B-EAA0-4FA7-A944-070C5B6B03BE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3687323" y="3707475"/>
            <a:ext cx="394256" cy="144242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D2CCEFB-2756-41A0-86B6-51E1D91E08D4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H="1" flipV="1">
            <a:off x="4572000" y="3756855"/>
            <a:ext cx="3564" cy="91145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99B8F71-6CAF-4711-8F58-68B5882A44BD}"/>
              </a:ext>
            </a:extLst>
          </p:cNvPr>
          <p:cNvCxnSpPr>
            <a:cxnSpLocks/>
            <a:stCxn id="21" idx="0"/>
            <a:endCxn id="20" idx="5"/>
          </p:cNvCxnSpPr>
          <p:nvPr/>
        </p:nvCxnSpPr>
        <p:spPr>
          <a:xfrm flipH="1" flipV="1">
            <a:off x="5062421" y="3707475"/>
            <a:ext cx="282964" cy="148396"/>
          </a:xfrm>
          <a:prstGeom prst="straightConnector1">
            <a:avLst/>
          </a:prstGeom>
          <a:ln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BF963E20-D6FE-4C55-AA7D-C71D1E3CDC62}"/>
              </a:ext>
            </a:extLst>
          </p:cNvPr>
          <p:cNvSpPr/>
          <p:nvPr/>
        </p:nvSpPr>
        <p:spPr>
          <a:xfrm>
            <a:off x="403530" y="2628494"/>
            <a:ext cx="2617627" cy="16418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5C8F74-5AD2-40F0-B115-D4FB01B8E251}"/>
              </a:ext>
            </a:extLst>
          </p:cNvPr>
          <p:cNvSpPr/>
          <p:nvPr/>
        </p:nvSpPr>
        <p:spPr>
          <a:xfrm>
            <a:off x="6202375" y="2659838"/>
            <a:ext cx="2617626" cy="16418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26C108-AE12-44EE-BF01-BF8B43C10D07}"/>
              </a:ext>
            </a:extLst>
          </p:cNvPr>
          <p:cNvSpPr/>
          <p:nvPr/>
        </p:nvSpPr>
        <p:spPr>
          <a:xfrm>
            <a:off x="3482716" y="3322796"/>
            <a:ext cx="2273508" cy="84666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B227B4F-B299-4232-8F39-F72224393BD1}"/>
              </a:ext>
            </a:extLst>
          </p:cNvPr>
          <p:cNvSpPr txBox="1"/>
          <p:nvPr/>
        </p:nvSpPr>
        <p:spPr>
          <a:xfrm>
            <a:off x="3223453" y="239354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Microservicesystem</a:t>
            </a:r>
          </a:p>
        </p:txBody>
      </p:sp>
      <p:sp>
        <p:nvSpPr>
          <p:cNvPr id="71" name="Inhaltsplatzhalter 1">
            <a:extLst>
              <a:ext uri="{FF2B5EF4-FFF2-40B4-BE49-F238E27FC236}">
                <a16:creationId xmlns:a16="http://schemas.microsoft.com/office/drawing/2014/main" id="{73D998B5-708F-2D50-D532-39DB50D62F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430913"/>
          </a:xfrm>
        </p:spPr>
        <p:txBody>
          <a:bodyPr/>
          <a:lstStyle/>
          <a:p>
            <a:r>
              <a:rPr lang="de-DE" dirty="0"/>
              <a:t>Am Beispiel einer Microserviceumgebung, um die Konzepte des Nachrichtenaustausches zu verstehen, weil dort die relevante Daten drin stehen.</a:t>
            </a:r>
          </a:p>
        </p:txBody>
      </p:sp>
      <p:sp>
        <p:nvSpPr>
          <p:cNvPr id="72" name="Titel 2">
            <a:extLst>
              <a:ext uri="{FF2B5EF4-FFF2-40B4-BE49-F238E27FC236}">
                <a16:creationId xmlns:a16="http://schemas.microsoft.com/office/drawing/2014/main" id="{1C47F938-F3D6-9A8F-46D2-6618983C050B}"/>
              </a:ext>
            </a:extLst>
          </p:cNvPr>
          <p:cNvSpPr txBox="1">
            <a:spLocks/>
          </p:cNvSpPr>
          <p:nvPr/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Ziel: Verteilte Systeme Workshop</a:t>
            </a:r>
          </a:p>
        </p:txBody>
      </p:sp>
    </p:spTree>
    <p:extLst>
      <p:ext uri="{BB962C8B-B14F-4D97-AF65-F5344CB8AC3E}">
        <p14:creationId xmlns:p14="http://schemas.microsoft.com/office/powerpoint/2010/main" val="253793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D82714-6955-4EE8-BF94-7984B6D1FD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984678"/>
          </a:xfrm>
        </p:spPr>
        <p:txBody>
          <a:bodyPr/>
          <a:lstStyle/>
          <a:p>
            <a:r>
              <a:rPr lang="de-DE" dirty="0"/>
              <a:t>Ein System, in dem Hardware- oder Softwarekomponenten die sich auf vernetzten Computern befinden, ihre Aktionen nur über die Weitergabe von Nachrichten kommunizieren und koordinieren.</a:t>
            </a:r>
          </a:p>
          <a:p>
            <a:endParaRPr lang="de-DE" dirty="0"/>
          </a:p>
          <a:p>
            <a:r>
              <a:rPr lang="de-DE" dirty="0"/>
              <a:t>Schauen wir uns also anhand eines Beispiels an, wie so ein System aussehen kann.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5BDD93-0BC1-42B9-8449-F08C7718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Verteiltes System?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53C0FF-331B-4016-B4E0-EA0A327BF0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8D02F2-EA9E-47FF-A42B-439AFB3166E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91F38C-8A2D-4C37-8956-5C261666A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9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C382FE-0917-773F-11D5-C0B7BC2F24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9"/>
            <a:ext cx="8586787" cy="161246"/>
          </a:xfrm>
        </p:spPr>
        <p:txBody>
          <a:bodyPr/>
          <a:lstStyle/>
          <a:p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Software </a:t>
            </a:r>
            <a:r>
              <a:rPr lang="en-GB" dirty="0" err="1"/>
              <a:t>Komponenten</a:t>
            </a:r>
            <a:r>
              <a:rPr lang="en-GB" dirty="0"/>
              <a:t> warden </a:t>
            </a:r>
            <a:r>
              <a:rPr lang="en-GB" dirty="0" err="1"/>
              <a:t>lediglich</a:t>
            </a:r>
            <a:r>
              <a:rPr lang="en-GB" dirty="0"/>
              <a:t> </a:t>
            </a:r>
            <a:r>
              <a:rPr lang="en-GB" dirty="0" err="1"/>
              <a:t>Nachrichten</a:t>
            </a:r>
            <a:r>
              <a:rPr lang="en-GB" dirty="0"/>
              <a:t> </a:t>
            </a:r>
            <a:r>
              <a:rPr lang="en-GB" dirty="0" err="1"/>
              <a:t>ausgetauscht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157F8D-73F6-BBA6-4402-2B638C45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AlarmIT</a:t>
            </a:r>
            <a:r>
              <a:rPr lang="en-GB" dirty="0"/>
              <a:t>: </a:t>
            </a:r>
            <a:r>
              <a:rPr lang="en-GB" dirty="0" err="1"/>
              <a:t>Umgebung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DF1D4-D298-98C8-838B-45F6637A44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C1761-61E7-2840-9955-42118C9E471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DE4DE-FE57-E7EE-2B3F-4ECA21DB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7BFB88-F21F-5A4F-BECD-4AF3FC39F057}"/>
              </a:ext>
            </a:extLst>
          </p:cNvPr>
          <p:cNvGrpSpPr/>
          <p:nvPr/>
        </p:nvGrpSpPr>
        <p:grpSpPr>
          <a:xfrm>
            <a:off x="987389" y="1953500"/>
            <a:ext cx="2050980" cy="853201"/>
            <a:chOff x="637317" y="1967657"/>
            <a:chExt cx="2168704" cy="141018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19D18B2-8984-46BD-576B-74B8D2C15539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D90AF43-A6FF-5357-0DE2-812B9868815F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EC6C43F-CF73-2A35-742C-EA8E926A210A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0FDF195-E7EB-41E1-E23E-5E8F2084074C}"/>
              </a:ext>
            </a:extLst>
          </p:cNvPr>
          <p:cNvGrpSpPr/>
          <p:nvPr/>
        </p:nvGrpSpPr>
        <p:grpSpPr>
          <a:xfrm>
            <a:off x="2347028" y="3374609"/>
            <a:ext cx="2058611" cy="910399"/>
            <a:chOff x="3761903" y="1992733"/>
            <a:chExt cx="2172943" cy="138128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38FFD6C-9F32-BD5D-3CA9-6D8E44F09D9F}"/>
                </a:ext>
              </a:extLst>
            </p:cNvPr>
            <p:cNvSpPr/>
            <p:nvPr/>
          </p:nvSpPr>
          <p:spPr>
            <a:xfrm>
              <a:off x="3766143" y="1992733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2DDE316-82EA-0F42-C69D-278AD49A41E1}"/>
                </a:ext>
              </a:extLst>
            </p:cNvPr>
            <p:cNvSpPr txBox="1"/>
            <p:nvPr/>
          </p:nvSpPr>
          <p:spPr>
            <a:xfrm>
              <a:off x="3761903" y="2067953"/>
              <a:ext cx="2168703" cy="65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[Software System]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9A5FB85-5CD9-A37C-399B-AE2ECDFA3C5E}"/>
                </a:ext>
              </a:extLst>
            </p:cNvPr>
            <p:cNvSpPr txBox="1"/>
            <p:nvPr/>
          </p:nvSpPr>
          <p:spPr>
            <a:xfrm>
              <a:off x="3884495" y="2589452"/>
              <a:ext cx="1940483" cy="77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519D87-F4F8-8CFB-B206-9D352C989ECA}"/>
              </a:ext>
            </a:extLst>
          </p:cNvPr>
          <p:cNvCxnSpPr>
            <a:cxnSpLocks/>
          </p:cNvCxnSpPr>
          <p:nvPr/>
        </p:nvCxnSpPr>
        <p:spPr>
          <a:xfrm>
            <a:off x="2830608" y="2806701"/>
            <a:ext cx="0" cy="55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A052BED-9679-AD5C-0C1C-DD2F720990AB}"/>
              </a:ext>
            </a:extLst>
          </p:cNvPr>
          <p:cNvGrpSpPr/>
          <p:nvPr/>
        </p:nvGrpSpPr>
        <p:grpSpPr>
          <a:xfrm>
            <a:off x="6439313" y="1682566"/>
            <a:ext cx="1426516" cy="1013623"/>
            <a:chOff x="7709480" y="2014036"/>
            <a:chExt cx="1595467" cy="1564341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AFB2F85-043A-8704-B35A-A6F7F36B9271}"/>
                </a:ext>
              </a:extLst>
            </p:cNvPr>
            <p:cNvGrpSpPr/>
            <p:nvPr/>
          </p:nvGrpSpPr>
          <p:grpSpPr>
            <a:xfrm>
              <a:off x="7768343" y="2014036"/>
              <a:ext cx="1536604" cy="1564341"/>
              <a:chOff x="7360821" y="4614542"/>
              <a:chExt cx="1231734" cy="1224594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4A16961A-FE94-1848-80AC-DAC6029C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0822" y="4614542"/>
                <a:ext cx="1231733" cy="1224594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194356D-52C3-A618-AB7D-2C86E49D158F}"/>
                  </a:ext>
                </a:extLst>
              </p:cNvPr>
              <p:cNvSpPr txBox="1"/>
              <p:nvPr/>
            </p:nvSpPr>
            <p:spPr>
              <a:xfrm>
                <a:off x="7360821" y="5069986"/>
                <a:ext cx="1231733" cy="5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bg2"/>
                    </a:solidFill>
                  </a:rPr>
                  <a:t>Stahlwerkslabor Benutzer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C6F9D40-7954-DDC5-6B70-B7A6A1CEB2AC}"/>
                </a:ext>
              </a:extLst>
            </p:cNvPr>
            <p:cNvSpPr txBox="1"/>
            <p:nvPr/>
          </p:nvSpPr>
          <p:spPr>
            <a:xfrm>
              <a:off x="7709480" y="3185459"/>
              <a:ext cx="1595465" cy="264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Reagiert auf Meldungen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3A5DFEC6-84BE-F004-8C7C-3CD3AC0199BA}"/>
              </a:ext>
            </a:extLst>
          </p:cNvPr>
          <p:cNvSpPr txBox="1"/>
          <p:nvPr/>
        </p:nvSpPr>
        <p:spPr>
          <a:xfrm>
            <a:off x="1916063" y="2856278"/>
            <a:ext cx="11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Daten-Telegramm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4D52C6-F97A-6AB7-F986-9A17A69A1391}"/>
              </a:ext>
            </a:extLst>
          </p:cNvPr>
          <p:cNvSpPr txBox="1"/>
          <p:nvPr/>
        </p:nvSpPr>
        <p:spPr>
          <a:xfrm>
            <a:off x="3905862" y="2795732"/>
            <a:ext cx="101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Fragt Meldungen ab und übermittelt Befehle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584E93D-6660-BC8C-E13D-5F34BADC1C3E}"/>
              </a:ext>
            </a:extLst>
          </p:cNvPr>
          <p:cNvGrpSpPr/>
          <p:nvPr/>
        </p:nvGrpSpPr>
        <p:grpSpPr>
          <a:xfrm>
            <a:off x="3750044" y="1983594"/>
            <a:ext cx="1977594" cy="789622"/>
            <a:chOff x="657278" y="2032251"/>
            <a:chExt cx="2168704" cy="95744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A194689-BFC3-DD2C-1C4B-8064EDF2C7FE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D22A282-A50D-04E2-D8F2-176368D2D8EC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FF67E60-0CBE-7FBB-6242-F784D479DF1C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F571234-E2BD-526F-A714-4D396DB7726F}"/>
              </a:ext>
            </a:extLst>
          </p:cNvPr>
          <p:cNvCxnSpPr>
            <a:cxnSpLocks/>
          </p:cNvCxnSpPr>
          <p:nvPr/>
        </p:nvCxnSpPr>
        <p:spPr>
          <a:xfrm flipV="1">
            <a:off x="3941504" y="2752050"/>
            <a:ext cx="0" cy="6225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DD3F0D-702B-46D2-91DA-DEA96CEF93CB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727638" y="2378405"/>
            <a:ext cx="7595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326C58-B7B9-B9AF-2193-E1C39A671378}"/>
              </a:ext>
            </a:extLst>
          </p:cNvPr>
          <p:cNvSpPr txBox="1"/>
          <p:nvPr/>
        </p:nvSpPr>
        <p:spPr>
          <a:xfrm>
            <a:off x="5600904" y="2056026"/>
            <a:ext cx="8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Zeigt Meldungen an</a:t>
            </a:r>
          </a:p>
        </p:txBody>
      </p:sp>
    </p:spTree>
    <p:extLst>
      <p:ext uri="{BB962C8B-B14F-4D97-AF65-F5344CB8AC3E}">
        <p14:creationId xmlns:p14="http://schemas.microsoft.com/office/powerpoint/2010/main" val="7785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12BEB-7DD9-4F47-9AEA-D237B31DE4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335ED5-30E7-49E9-998D-441391C9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: Container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18E00E2-60B6-4695-943D-7819F17BA83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3D4D2A2-D475-47B9-8554-57B0E5FC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7A333AC-6532-4062-902F-FD21DE52B1E8}"/>
              </a:ext>
            </a:extLst>
          </p:cNvPr>
          <p:cNvGrpSpPr/>
          <p:nvPr/>
        </p:nvGrpSpPr>
        <p:grpSpPr>
          <a:xfrm>
            <a:off x="1160282" y="2243798"/>
            <a:ext cx="7432286" cy="2466856"/>
            <a:chOff x="3646045" y="1939607"/>
            <a:chExt cx="2371122" cy="168049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76FADB0-AB94-48F5-919A-4E773E9E01D8}"/>
                </a:ext>
              </a:extLst>
            </p:cNvPr>
            <p:cNvSpPr/>
            <p:nvPr/>
          </p:nvSpPr>
          <p:spPr>
            <a:xfrm>
              <a:off x="3675339" y="1939607"/>
              <a:ext cx="2341828" cy="1496908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E1EE526-0168-477B-A57A-9AC1845FB6F8}"/>
                </a:ext>
              </a:extLst>
            </p:cNvPr>
            <p:cNvSpPr txBox="1"/>
            <p:nvPr/>
          </p:nvSpPr>
          <p:spPr>
            <a:xfrm>
              <a:off x="3646045" y="3410439"/>
              <a:ext cx="2168703" cy="20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>
                  <a:solidFill>
                    <a:srgbClr val="0070C0"/>
                  </a:solidFill>
                </a:rPr>
                <a:t>AlarmIT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8D6BC72B-7476-40C4-B14C-73462696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74" y="2872192"/>
            <a:ext cx="1398794" cy="93459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78D466-0957-4820-BAA3-DC9B71FD3A83}"/>
              </a:ext>
            </a:extLst>
          </p:cNvPr>
          <p:cNvGrpSpPr/>
          <p:nvPr/>
        </p:nvGrpSpPr>
        <p:grpSpPr>
          <a:xfrm>
            <a:off x="3978165" y="2871228"/>
            <a:ext cx="2054595" cy="885565"/>
            <a:chOff x="3513229" y="1532823"/>
            <a:chExt cx="2168704" cy="141324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E591ABC-8DAE-4983-8095-06A7C6446540}"/>
                </a:ext>
              </a:extLst>
            </p:cNvPr>
            <p:cNvSpPr/>
            <p:nvPr/>
          </p:nvSpPr>
          <p:spPr>
            <a:xfrm>
              <a:off x="3513229" y="1564782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49F21AD-E238-4D06-A398-E593EAD1F99A}"/>
                </a:ext>
              </a:extLst>
            </p:cNvPr>
            <p:cNvSpPr txBox="1"/>
            <p:nvPr/>
          </p:nvSpPr>
          <p:spPr>
            <a:xfrm>
              <a:off x="3513230" y="1532823"/>
              <a:ext cx="2168703" cy="68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Instanz 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917442-0732-476D-9B29-FE35D3C7472B}"/>
                </a:ext>
              </a:extLst>
            </p:cNvPr>
            <p:cNvSpPr txBox="1"/>
            <p:nvPr/>
          </p:nvSpPr>
          <p:spPr>
            <a:xfrm>
              <a:off x="3683893" y="2060343"/>
              <a:ext cx="1940483" cy="81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9BE8A6F-B68B-4545-BBC9-7642F49B2622}"/>
              </a:ext>
            </a:extLst>
          </p:cNvPr>
          <p:cNvSpPr txBox="1"/>
          <p:nvPr/>
        </p:nvSpPr>
        <p:spPr>
          <a:xfrm>
            <a:off x="7000274" y="2960533"/>
            <a:ext cx="139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C0880A-B8DF-4CA6-8238-1A60676AB4A9}"/>
              </a:ext>
            </a:extLst>
          </p:cNvPr>
          <p:cNvSpPr txBox="1"/>
          <p:nvPr/>
        </p:nvSpPr>
        <p:spPr>
          <a:xfrm>
            <a:off x="7056115" y="3268310"/>
            <a:ext cx="1263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Speichert empfangene Nachrichten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B4D377-0172-45BD-A255-DFDF4F8203A7}"/>
              </a:ext>
            </a:extLst>
          </p:cNvPr>
          <p:cNvGrpSpPr/>
          <p:nvPr/>
        </p:nvGrpSpPr>
        <p:grpSpPr>
          <a:xfrm>
            <a:off x="1312848" y="2868302"/>
            <a:ext cx="1671803" cy="885565"/>
            <a:chOff x="3379929" y="1383139"/>
            <a:chExt cx="2168703" cy="14132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48EC44C-2575-4D5E-B5F9-39D5E6808102}"/>
                </a:ext>
              </a:extLst>
            </p:cNvPr>
            <p:cNvSpPr/>
            <p:nvPr/>
          </p:nvSpPr>
          <p:spPr>
            <a:xfrm>
              <a:off x="3379929" y="1415098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1BA3347-FBAA-4C7C-8C87-321EBA18EA5D}"/>
                </a:ext>
              </a:extLst>
            </p:cNvPr>
            <p:cNvSpPr txBox="1"/>
            <p:nvPr/>
          </p:nvSpPr>
          <p:spPr>
            <a:xfrm>
              <a:off x="3379929" y="1383139"/>
              <a:ext cx="2168703" cy="49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ActiveMQ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35AFFC1-9DEC-4B4A-97DF-2775BD46B3DD}"/>
                </a:ext>
              </a:extLst>
            </p:cNvPr>
            <p:cNvSpPr txBox="1"/>
            <p:nvPr/>
          </p:nvSpPr>
          <p:spPr>
            <a:xfrm>
              <a:off x="3550594" y="1910659"/>
              <a:ext cx="1940483" cy="58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Regelt das Empfangen und senden von Nachrichten</a:t>
              </a:r>
            </a:p>
          </p:txBody>
        </p: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A8D688C-B330-47BF-9454-B75201064B3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rot="16200000" flipH="1">
            <a:off x="1710127" y="2429678"/>
            <a:ext cx="877245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0BD3C609-8B3A-48E0-B6DC-BAABE9DE9D72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984651" y="3321098"/>
            <a:ext cx="993514" cy="2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5AAE1E17-A04B-4C4E-8273-ED0DF1D6FA3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032759" y="3324024"/>
            <a:ext cx="967515" cy="15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DE3BD498-0D8C-487F-B57E-D180219C74D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 rot="5400000">
            <a:off x="5592732" y="2413857"/>
            <a:ext cx="1112844" cy="23278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839A7506-B1F7-48AD-AA9D-39626C5C7CC8}"/>
              </a:ext>
            </a:extLst>
          </p:cNvPr>
          <p:cNvSpPr txBox="1"/>
          <p:nvPr/>
        </p:nvSpPr>
        <p:spPr>
          <a:xfrm>
            <a:off x="2911314" y="3287518"/>
            <a:ext cx="7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</a:t>
            </a:r>
          </a:p>
          <a:p>
            <a:pPr algn="ctr"/>
            <a:r>
              <a:rPr lang="de-DE" sz="800" dirty="0"/>
              <a:t>und empfängt Nachrichten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E46F2DB3-3980-419B-9072-97A4BB43EFF8}"/>
              </a:ext>
            </a:extLst>
          </p:cNvPr>
          <p:cNvSpPr txBox="1"/>
          <p:nvPr/>
        </p:nvSpPr>
        <p:spPr>
          <a:xfrm>
            <a:off x="6410808" y="2935437"/>
            <a:ext cx="75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Speichert Meldungen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04ACD5A-8AB9-8AAF-85F6-51051689A4CF}"/>
              </a:ext>
            </a:extLst>
          </p:cNvPr>
          <p:cNvGrpSpPr/>
          <p:nvPr/>
        </p:nvGrpSpPr>
        <p:grpSpPr>
          <a:xfrm>
            <a:off x="1123259" y="1137856"/>
            <a:ext cx="2050980" cy="853201"/>
            <a:chOff x="637317" y="1967657"/>
            <a:chExt cx="2168704" cy="14101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B74A03-23AF-53C7-437B-55C6BC073110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4D5624A-C060-FA2F-6CED-BC27BB7FF1E8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0673995-86DF-974B-D171-BCF9DC84EFA0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923D7F0-CA67-AD8D-FD16-029F884E623D}"/>
              </a:ext>
            </a:extLst>
          </p:cNvPr>
          <p:cNvSpPr txBox="1"/>
          <p:nvPr/>
        </p:nvSpPr>
        <p:spPr>
          <a:xfrm>
            <a:off x="1937050" y="1945912"/>
            <a:ext cx="11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Daten-Telegramm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059C1C-DF1C-75AD-15A0-8D7BC049B440}"/>
              </a:ext>
            </a:extLst>
          </p:cNvPr>
          <p:cNvGrpSpPr/>
          <p:nvPr/>
        </p:nvGrpSpPr>
        <p:grpSpPr>
          <a:xfrm>
            <a:off x="5276750" y="1184206"/>
            <a:ext cx="1977594" cy="789622"/>
            <a:chOff x="657278" y="2032251"/>
            <a:chExt cx="2168704" cy="95744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99B3687-72AC-090E-81E1-53F82F22189D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62D13D8-EBEC-7B23-17C4-723421AC3F15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7D283-CC52-D37C-2EB3-D0FEEAC05F0B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AFAA233-A124-19BA-9F69-6ACA6671FD48}"/>
              </a:ext>
            </a:extLst>
          </p:cNvPr>
          <p:cNvSpPr txBox="1"/>
          <p:nvPr/>
        </p:nvSpPr>
        <p:spPr>
          <a:xfrm>
            <a:off x="6248909" y="1941092"/>
            <a:ext cx="125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Fragt Meldungen ab und übermittelt Befehle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BF7590C-4E86-2660-FF1B-87A3D13D4D23}"/>
              </a:ext>
            </a:extLst>
          </p:cNvPr>
          <p:cNvSpPr txBox="1"/>
          <p:nvPr/>
        </p:nvSpPr>
        <p:spPr>
          <a:xfrm>
            <a:off x="301451" y="547635"/>
            <a:ext cx="734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AlarmIT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</a:t>
            </a:r>
            <a:r>
              <a:rPr lang="en-GB" dirty="0" err="1"/>
              <a:t>besteht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MessageBroker</a:t>
            </a:r>
            <a:r>
              <a:rPr lang="en-GB" dirty="0"/>
              <a:t>, der </a:t>
            </a:r>
            <a:r>
              <a:rPr lang="en-GB" dirty="0" err="1"/>
              <a:t>Fachlogik</a:t>
            </a:r>
            <a:r>
              <a:rPr lang="en-GB" dirty="0"/>
              <a:t> und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77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12BEB-7DD9-4F47-9AEA-D237B31DE4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3335ED5-30E7-49E9-998D-441391C9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Zugriffswege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18E00E2-60B6-4695-943D-7819F17BA83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3D4D2A2-D475-47B9-8554-57B0E5FC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7A333AC-6532-4062-902F-FD21DE52B1E8}"/>
              </a:ext>
            </a:extLst>
          </p:cNvPr>
          <p:cNvGrpSpPr/>
          <p:nvPr/>
        </p:nvGrpSpPr>
        <p:grpSpPr>
          <a:xfrm>
            <a:off x="1252104" y="3231973"/>
            <a:ext cx="7432286" cy="1631610"/>
            <a:chOff x="3646045" y="1939607"/>
            <a:chExt cx="2371122" cy="181278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76FADB0-AB94-48F5-919A-4E773E9E01D8}"/>
                </a:ext>
              </a:extLst>
            </p:cNvPr>
            <p:cNvSpPr/>
            <p:nvPr/>
          </p:nvSpPr>
          <p:spPr>
            <a:xfrm>
              <a:off x="3675339" y="1939607"/>
              <a:ext cx="2341828" cy="1496908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E1EE526-0168-477B-A57A-9AC1845FB6F8}"/>
                </a:ext>
              </a:extLst>
            </p:cNvPr>
            <p:cNvSpPr txBox="1"/>
            <p:nvPr/>
          </p:nvSpPr>
          <p:spPr>
            <a:xfrm>
              <a:off x="3646045" y="3410439"/>
              <a:ext cx="2168703" cy="341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>
                  <a:solidFill>
                    <a:srgbClr val="0070C0"/>
                  </a:solidFill>
                </a:rPr>
                <a:t>AlarmIT</a:t>
              </a:r>
              <a:endParaRPr lang="de-DE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8D6BC72B-7476-40C4-B14C-73462696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36" y="3469833"/>
            <a:ext cx="1398794" cy="93459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78D466-0957-4820-BAA3-DC9B71FD3A83}"/>
              </a:ext>
            </a:extLst>
          </p:cNvPr>
          <p:cNvGrpSpPr/>
          <p:nvPr/>
        </p:nvGrpSpPr>
        <p:grpSpPr>
          <a:xfrm>
            <a:off x="4175127" y="3468869"/>
            <a:ext cx="2054595" cy="885565"/>
            <a:chOff x="3513229" y="1532823"/>
            <a:chExt cx="2168704" cy="141324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E591ABC-8DAE-4983-8095-06A7C6446540}"/>
                </a:ext>
              </a:extLst>
            </p:cNvPr>
            <p:cNvSpPr/>
            <p:nvPr/>
          </p:nvSpPr>
          <p:spPr>
            <a:xfrm>
              <a:off x="3513229" y="1564782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49F21AD-E238-4D06-A398-E593EAD1F99A}"/>
                </a:ext>
              </a:extLst>
            </p:cNvPr>
            <p:cNvSpPr txBox="1"/>
            <p:nvPr/>
          </p:nvSpPr>
          <p:spPr>
            <a:xfrm>
              <a:off x="3513230" y="1532823"/>
              <a:ext cx="2168703" cy="68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Instanz 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917442-0732-476D-9B29-FE35D3C7472B}"/>
                </a:ext>
              </a:extLst>
            </p:cNvPr>
            <p:cNvSpPr txBox="1"/>
            <p:nvPr/>
          </p:nvSpPr>
          <p:spPr>
            <a:xfrm>
              <a:off x="3683893" y="2060343"/>
              <a:ext cx="1940483" cy="81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9BE8A6F-B68B-4545-BBC9-7642F49B2622}"/>
              </a:ext>
            </a:extLst>
          </p:cNvPr>
          <p:cNvSpPr txBox="1"/>
          <p:nvPr/>
        </p:nvSpPr>
        <p:spPr>
          <a:xfrm>
            <a:off x="7197236" y="3558174"/>
            <a:ext cx="139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C0880A-B8DF-4CA6-8238-1A60676AB4A9}"/>
              </a:ext>
            </a:extLst>
          </p:cNvPr>
          <p:cNvSpPr txBox="1"/>
          <p:nvPr/>
        </p:nvSpPr>
        <p:spPr>
          <a:xfrm>
            <a:off x="7253077" y="3865951"/>
            <a:ext cx="1263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Speichert empfangene Nachrichten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B4D377-0172-45BD-A255-DFDF4F8203A7}"/>
              </a:ext>
            </a:extLst>
          </p:cNvPr>
          <p:cNvGrpSpPr/>
          <p:nvPr/>
        </p:nvGrpSpPr>
        <p:grpSpPr>
          <a:xfrm>
            <a:off x="1509810" y="3465943"/>
            <a:ext cx="1671803" cy="885565"/>
            <a:chOff x="3379929" y="1383139"/>
            <a:chExt cx="2168703" cy="141324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48EC44C-2575-4D5E-B5F9-39D5E6808102}"/>
                </a:ext>
              </a:extLst>
            </p:cNvPr>
            <p:cNvSpPr/>
            <p:nvPr/>
          </p:nvSpPr>
          <p:spPr>
            <a:xfrm>
              <a:off x="3379929" y="1415098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1BA3347-FBAA-4C7C-8C87-321EBA18EA5D}"/>
                </a:ext>
              </a:extLst>
            </p:cNvPr>
            <p:cNvSpPr txBox="1"/>
            <p:nvPr/>
          </p:nvSpPr>
          <p:spPr>
            <a:xfrm>
              <a:off x="3379929" y="1383139"/>
              <a:ext cx="2168703" cy="49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ActiveMQ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435AFFC1-9DEC-4B4A-97DF-2775BD46B3DD}"/>
                </a:ext>
              </a:extLst>
            </p:cNvPr>
            <p:cNvSpPr txBox="1"/>
            <p:nvPr/>
          </p:nvSpPr>
          <p:spPr>
            <a:xfrm>
              <a:off x="3550594" y="1910659"/>
              <a:ext cx="1940483" cy="58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Regelt das Empfangen und senden von Nachrichten</a:t>
              </a:r>
            </a:p>
          </p:txBody>
        </p: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A8D688C-B330-47BF-9454-B75201064B3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rot="5400000">
            <a:off x="2190883" y="3311112"/>
            <a:ext cx="309661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DE3BD498-0D8C-487F-B57E-D180219C74D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 rot="5400000">
            <a:off x="6188295" y="3199788"/>
            <a:ext cx="525953" cy="44309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04ACD5A-8AB9-8AAF-85F6-51051689A4CF}"/>
              </a:ext>
            </a:extLst>
          </p:cNvPr>
          <p:cNvGrpSpPr/>
          <p:nvPr/>
        </p:nvGrpSpPr>
        <p:grpSpPr>
          <a:xfrm>
            <a:off x="1320223" y="2303081"/>
            <a:ext cx="2050980" cy="853201"/>
            <a:chOff x="637317" y="1967657"/>
            <a:chExt cx="2168704" cy="14101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DB74A03-23AF-53C7-437B-55C6BC073110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4D5624A-C060-FA2F-6CED-BC27BB7FF1E8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0673995-86DF-974B-D171-BCF9DC84EFA0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059C1C-DF1C-75AD-15A0-8D7BC049B440}"/>
              </a:ext>
            </a:extLst>
          </p:cNvPr>
          <p:cNvGrpSpPr/>
          <p:nvPr/>
        </p:nvGrpSpPr>
        <p:grpSpPr>
          <a:xfrm>
            <a:off x="5684022" y="2368738"/>
            <a:ext cx="1977594" cy="789622"/>
            <a:chOff x="657278" y="2032251"/>
            <a:chExt cx="2168704" cy="95744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99B3687-72AC-090E-81E1-53F82F22189D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62D13D8-EBEC-7B23-17C4-723421AC3F15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7D283-CC52-D37C-2EB3-D0FEEAC05F0B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B2E6EB1A-22A5-148B-6AC8-BBC6A08A88B0}"/>
              </a:ext>
            </a:extLst>
          </p:cNvPr>
          <p:cNvSpPr txBox="1"/>
          <p:nvPr/>
        </p:nvSpPr>
        <p:spPr>
          <a:xfrm>
            <a:off x="286378" y="597877"/>
            <a:ext cx="846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Wege</a:t>
            </a:r>
            <a:r>
              <a:rPr lang="en-GB" dirty="0"/>
              <a:t> auf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 </a:t>
            </a:r>
            <a:r>
              <a:rPr lang="en-GB" dirty="0" err="1"/>
              <a:t>zuzugreiffen</a:t>
            </a:r>
            <a:r>
              <a:rPr lang="en-GB" dirty="0"/>
              <a:t>.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Direkte</a:t>
            </a:r>
            <a:r>
              <a:rPr lang="en-GB" dirty="0"/>
              <a:t> und </a:t>
            </a:r>
            <a:r>
              <a:rPr lang="en-GB" dirty="0" err="1"/>
              <a:t>indirekte</a:t>
            </a:r>
            <a:r>
              <a:rPr lang="en-GB" dirty="0"/>
              <a:t> </a:t>
            </a:r>
            <a:r>
              <a:rPr lang="en-GB" dirty="0" err="1"/>
              <a:t>Wege</a:t>
            </a:r>
            <a:r>
              <a:rPr lang="en-GB" dirty="0"/>
              <a:t>. </a:t>
            </a:r>
            <a:r>
              <a:rPr lang="en-GB" dirty="0" err="1"/>
              <a:t>Beispiel</a:t>
            </a:r>
            <a:r>
              <a:rPr lang="en-GB" dirty="0"/>
              <a:t>: Ich </a:t>
            </a:r>
            <a:r>
              <a:rPr lang="en-GB" dirty="0" err="1"/>
              <a:t>möchte</a:t>
            </a:r>
            <a:r>
              <a:rPr lang="en-GB" dirty="0"/>
              <a:t> auf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der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Zugreiffen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Aber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denn</a:t>
            </a:r>
            <a:r>
              <a:rPr lang="en-GB" dirty="0"/>
              <a:t> der </a:t>
            </a:r>
            <a:r>
              <a:rPr lang="en-GB" dirty="0" err="1"/>
              <a:t>Sicherste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Systemsicht</a:t>
            </a:r>
            <a:r>
              <a:rPr lang="en-GB" dirty="0"/>
              <a:t>?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820161-491E-6B42-34D9-6BA908F080A1}"/>
              </a:ext>
            </a:extLst>
          </p:cNvPr>
          <p:cNvCxnSpPr>
            <a:cxnSpLocks/>
          </p:cNvCxnSpPr>
          <p:nvPr/>
        </p:nvCxnSpPr>
        <p:spPr>
          <a:xfrm>
            <a:off x="6680351" y="1826602"/>
            <a:ext cx="0" cy="5421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1626F0-C65D-C7F1-0021-5EFD02370CF0}"/>
              </a:ext>
            </a:extLst>
          </p:cNvPr>
          <p:cNvCxnSpPr>
            <a:cxnSpLocks/>
          </p:cNvCxnSpPr>
          <p:nvPr/>
        </p:nvCxnSpPr>
        <p:spPr>
          <a:xfrm>
            <a:off x="5330580" y="2825568"/>
            <a:ext cx="0" cy="6556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AF25A4E-8B9D-627C-E50B-8CB3E814B67A}"/>
              </a:ext>
            </a:extLst>
          </p:cNvPr>
          <p:cNvCxnSpPr>
            <a:cxnSpLocks/>
          </p:cNvCxnSpPr>
          <p:nvPr/>
        </p:nvCxnSpPr>
        <p:spPr>
          <a:xfrm>
            <a:off x="8040834" y="2772530"/>
            <a:ext cx="0" cy="69571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A397739-41C1-853D-7F22-849B23816974}"/>
              </a:ext>
            </a:extLst>
          </p:cNvPr>
          <p:cNvSpPr txBox="1"/>
          <p:nvPr/>
        </p:nvSpPr>
        <p:spPr>
          <a:xfrm>
            <a:off x="6668801" y="1850523"/>
            <a:ext cx="99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Indirekter</a:t>
            </a:r>
            <a:r>
              <a:rPr lang="en-GB" sz="800" dirty="0"/>
              <a:t> </a:t>
            </a:r>
            <a:r>
              <a:rPr lang="en-GB" sz="800" dirty="0" err="1"/>
              <a:t>Zugriff</a:t>
            </a:r>
            <a:endParaRPr lang="de-DE" sz="8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78D504A-7A87-3A9F-8210-CDF6A1546A81}"/>
              </a:ext>
            </a:extLst>
          </p:cNvPr>
          <p:cNvSpPr txBox="1"/>
          <p:nvPr/>
        </p:nvSpPr>
        <p:spPr>
          <a:xfrm>
            <a:off x="4372768" y="2924070"/>
            <a:ext cx="99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Indirekter</a:t>
            </a:r>
            <a:r>
              <a:rPr lang="en-GB" sz="800" dirty="0"/>
              <a:t> </a:t>
            </a:r>
            <a:r>
              <a:rPr lang="en-GB" sz="800" dirty="0" err="1"/>
              <a:t>Zugriff</a:t>
            </a:r>
            <a:endParaRPr lang="de-DE" sz="8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8DCA5F1-1141-8485-BE8B-AA274DCABA3B}"/>
              </a:ext>
            </a:extLst>
          </p:cNvPr>
          <p:cNvSpPr txBox="1"/>
          <p:nvPr/>
        </p:nvSpPr>
        <p:spPr>
          <a:xfrm>
            <a:off x="8031810" y="2915976"/>
            <a:ext cx="99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Direkter</a:t>
            </a:r>
            <a:r>
              <a:rPr lang="en-GB" sz="800" dirty="0"/>
              <a:t> </a:t>
            </a:r>
            <a:r>
              <a:rPr lang="en-GB" sz="800" dirty="0" err="1"/>
              <a:t>Zugriff</a:t>
            </a:r>
            <a:endParaRPr lang="de-DE" sz="800" dirty="0"/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55FD7423-9ED5-C581-0544-378AF82D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21" y="1314529"/>
            <a:ext cx="657798" cy="485309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C80EBEDD-6DE8-D3ED-98B1-87558B5E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97" y="2333788"/>
            <a:ext cx="657798" cy="485309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40B29B6D-C20A-26D0-3AE8-DFABB132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11" y="2259833"/>
            <a:ext cx="657798" cy="485309"/>
          </a:xfrm>
          <a:prstGeom prst="rect">
            <a:avLst/>
          </a:prstGeom>
        </p:spPr>
      </p:pic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FB34A0C-CBC0-EE67-DDD0-D2D862912BAE}"/>
              </a:ext>
            </a:extLst>
          </p:cNvPr>
          <p:cNvCxnSpPr>
            <a:stCxn id="34" idx="3"/>
            <a:endCxn id="21" idx="1"/>
          </p:cNvCxnSpPr>
          <p:nvPr/>
        </p:nvCxnSpPr>
        <p:spPr>
          <a:xfrm>
            <a:off x="3181613" y="3918739"/>
            <a:ext cx="993514" cy="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F2C932B-4DD8-426C-A8E9-26E64E77C166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6229721" y="3921665"/>
            <a:ext cx="967515" cy="1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05594AB-296C-E01E-0009-87A958CDE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97888"/>
            <a:ext cx="7815907" cy="56784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 also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AlarmIT</a:t>
            </a:r>
            <a:r>
              <a:rPr lang="en-GB" dirty="0"/>
              <a:t> Stack </a:t>
            </a:r>
            <a:r>
              <a:rPr lang="en-GB" dirty="0" err="1"/>
              <a:t>aus</a:t>
            </a:r>
            <a:r>
              <a:rPr lang="en-GB" dirty="0"/>
              <a:t> ActiveMQ, </a:t>
            </a:r>
            <a:r>
              <a:rPr lang="en-GB" dirty="0" err="1"/>
              <a:t>AlarmIT</a:t>
            </a:r>
            <a:r>
              <a:rPr lang="en-GB" dirty="0"/>
              <a:t> und PostgreSQL.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Und </a:t>
            </a:r>
            <a:r>
              <a:rPr lang="en-GB" dirty="0" err="1"/>
              <a:t>verwenden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Selektive</a:t>
            </a:r>
            <a:r>
              <a:rPr lang="en-GB" dirty="0"/>
              <a:t> </a:t>
            </a:r>
            <a:r>
              <a:rPr lang="en-GB" dirty="0" err="1"/>
              <a:t>Portfreigabe</a:t>
            </a:r>
            <a:r>
              <a:rPr lang="en-GB" dirty="0"/>
              <a:t> </a:t>
            </a:r>
            <a:r>
              <a:rPr lang="en-GB" dirty="0" err="1"/>
              <a:t>damit</a:t>
            </a:r>
            <a:r>
              <a:rPr lang="en-GB" dirty="0"/>
              <a:t> der </a:t>
            </a:r>
            <a:r>
              <a:rPr lang="en-GB" dirty="0" err="1"/>
              <a:t>Zugriff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geregelte</a:t>
            </a:r>
            <a:r>
              <a:rPr lang="en-GB" dirty="0"/>
              <a:t> </a:t>
            </a:r>
            <a:r>
              <a:rPr lang="en-GB" dirty="0" err="1"/>
              <a:t>Schnittstellen</a:t>
            </a:r>
            <a:r>
              <a:rPr lang="en-GB" dirty="0"/>
              <a:t> </a:t>
            </a:r>
            <a:r>
              <a:rPr lang="en-GB" dirty="0" err="1"/>
              <a:t>möglich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0DD71-C985-7864-2A69-B5FC745D1A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8ADC4A-28ED-9326-CF6F-28274F39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Zugriffskontrolle</a:t>
            </a:r>
            <a:r>
              <a:rPr lang="en-GB" dirty="0"/>
              <a:t>: Docker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60B4CD8-D305-71A4-7812-BBE2C2926ED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E38CD14-4C80-05BC-5CD9-A154F6C57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2129865-2729-89E5-78CE-41B8AE4ABF1C}"/>
              </a:ext>
            </a:extLst>
          </p:cNvPr>
          <p:cNvGrpSpPr/>
          <p:nvPr/>
        </p:nvGrpSpPr>
        <p:grpSpPr>
          <a:xfrm>
            <a:off x="1252104" y="3231973"/>
            <a:ext cx="7432286" cy="1447855"/>
            <a:chOff x="3646045" y="1939607"/>
            <a:chExt cx="2371122" cy="1608626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163F43-7A88-5F3A-17F7-7FC64DC665DB}"/>
                </a:ext>
              </a:extLst>
            </p:cNvPr>
            <p:cNvSpPr/>
            <p:nvPr/>
          </p:nvSpPr>
          <p:spPr>
            <a:xfrm>
              <a:off x="3675339" y="1939607"/>
              <a:ext cx="2341828" cy="1496908"/>
            </a:xfrm>
            <a:prstGeom prst="rect">
              <a:avLst/>
            </a:prstGeom>
            <a:noFill/>
            <a:ln w="47625">
              <a:solidFill>
                <a:srgbClr val="00B0F0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788C3231-49A6-7BD3-798A-114E44A26D18}"/>
                </a:ext>
              </a:extLst>
            </p:cNvPr>
            <p:cNvSpPr txBox="1"/>
            <p:nvPr/>
          </p:nvSpPr>
          <p:spPr>
            <a:xfrm>
              <a:off x="3646045" y="3410439"/>
              <a:ext cx="2168703" cy="1377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VerarbeitungsCounter</a:t>
              </a:r>
            </a:p>
          </p:txBody>
        </p: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1B5422E6-E8A8-9C17-A9D1-32B7C58F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36" y="3469833"/>
            <a:ext cx="1398794" cy="934592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6C3415D-A327-4EFF-A179-C3863725096B}"/>
              </a:ext>
            </a:extLst>
          </p:cNvPr>
          <p:cNvGrpSpPr/>
          <p:nvPr/>
        </p:nvGrpSpPr>
        <p:grpSpPr>
          <a:xfrm>
            <a:off x="4175127" y="3468869"/>
            <a:ext cx="2054595" cy="885565"/>
            <a:chOff x="3513229" y="1532823"/>
            <a:chExt cx="2168704" cy="1413240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F37192F-ABFD-678E-64AB-5B452C0D1A1D}"/>
                </a:ext>
              </a:extLst>
            </p:cNvPr>
            <p:cNvSpPr/>
            <p:nvPr/>
          </p:nvSpPr>
          <p:spPr>
            <a:xfrm>
              <a:off x="3513229" y="1564782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A69546E-3159-047C-3B98-996ABD307460}"/>
                </a:ext>
              </a:extLst>
            </p:cNvPr>
            <p:cNvSpPr txBox="1"/>
            <p:nvPr/>
          </p:nvSpPr>
          <p:spPr>
            <a:xfrm>
              <a:off x="3513230" y="1532823"/>
              <a:ext cx="2168703" cy="68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Instanz 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CAFF277-BB8E-8BDE-697B-47CBD9CAD651}"/>
                </a:ext>
              </a:extLst>
            </p:cNvPr>
            <p:cNvSpPr txBox="1"/>
            <p:nvPr/>
          </p:nvSpPr>
          <p:spPr>
            <a:xfrm>
              <a:off x="3683893" y="2060343"/>
              <a:ext cx="1940483" cy="81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0C0F9495-AFEF-4814-9353-5A1567D5E035}"/>
              </a:ext>
            </a:extLst>
          </p:cNvPr>
          <p:cNvSpPr txBox="1"/>
          <p:nvPr/>
        </p:nvSpPr>
        <p:spPr>
          <a:xfrm>
            <a:off x="7197236" y="3558174"/>
            <a:ext cx="139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D57D4DB-D51C-1DC3-6F21-3D59D48E0AB6}"/>
              </a:ext>
            </a:extLst>
          </p:cNvPr>
          <p:cNvSpPr txBox="1"/>
          <p:nvPr/>
        </p:nvSpPr>
        <p:spPr>
          <a:xfrm>
            <a:off x="7253077" y="3865951"/>
            <a:ext cx="1263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Speichert empfangene Nachrichten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5B624D3-0CB7-D0DD-1B1F-533F956B7C81}"/>
              </a:ext>
            </a:extLst>
          </p:cNvPr>
          <p:cNvGrpSpPr/>
          <p:nvPr/>
        </p:nvGrpSpPr>
        <p:grpSpPr>
          <a:xfrm>
            <a:off x="1509810" y="3465943"/>
            <a:ext cx="1671803" cy="885565"/>
            <a:chOff x="3379929" y="1383139"/>
            <a:chExt cx="2168703" cy="1413240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319DDA4-4663-ADCC-E377-1A099C299329}"/>
                </a:ext>
              </a:extLst>
            </p:cNvPr>
            <p:cNvSpPr/>
            <p:nvPr/>
          </p:nvSpPr>
          <p:spPr>
            <a:xfrm>
              <a:off x="3379929" y="1415098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ACDDF69-9DC7-7CB5-9C3C-C478D6140E48}"/>
                </a:ext>
              </a:extLst>
            </p:cNvPr>
            <p:cNvSpPr txBox="1"/>
            <p:nvPr/>
          </p:nvSpPr>
          <p:spPr>
            <a:xfrm>
              <a:off x="3379929" y="1383139"/>
              <a:ext cx="2168703" cy="49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ActiveMQ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B827EA28-F3F1-03DD-3D34-B92D4E9309BE}"/>
                </a:ext>
              </a:extLst>
            </p:cNvPr>
            <p:cNvSpPr txBox="1"/>
            <p:nvPr/>
          </p:nvSpPr>
          <p:spPr>
            <a:xfrm>
              <a:off x="3550594" y="1910659"/>
              <a:ext cx="1940483" cy="58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Regelt das Empfangen und senden von Nachrichten</a:t>
              </a:r>
            </a:p>
          </p:txBody>
        </p:sp>
      </p:grp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64599ED6-A632-98EF-A0DB-1FA30256F3A4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 rot="5400000">
            <a:off x="1985027" y="3105257"/>
            <a:ext cx="721372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07D1ABB-382F-FC73-41BD-4B0B8798F305}"/>
              </a:ext>
            </a:extLst>
          </p:cNvPr>
          <p:cNvCxnSpPr>
            <a:cxnSpLocks/>
            <a:stCxn id="92" idx="2"/>
            <a:endCxn id="77" idx="3"/>
          </p:cNvCxnSpPr>
          <p:nvPr/>
        </p:nvCxnSpPr>
        <p:spPr>
          <a:xfrm rot="5400000">
            <a:off x="5973721" y="2985213"/>
            <a:ext cx="955101" cy="44309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DAA98D4-2B3F-F255-4F43-5E3145C23169}"/>
              </a:ext>
            </a:extLst>
          </p:cNvPr>
          <p:cNvGrpSpPr/>
          <p:nvPr/>
        </p:nvGrpSpPr>
        <p:grpSpPr>
          <a:xfrm>
            <a:off x="1320223" y="1891370"/>
            <a:ext cx="2050980" cy="853201"/>
            <a:chOff x="637317" y="1967657"/>
            <a:chExt cx="2168704" cy="1410186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437C0AD-474F-ABB7-827B-9E59874D606E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E461863-9C40-DF68-98EB-CA5CE2B599B4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A8F7885A-F317-70E0-F042-E176B126398C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75C470F4-7D3A-05D7-1120-237CB4C8FF27}"/>
              </a:ext>
            </a:extLst>
          </p:cNvPr>
          <p:cNvGrpSpPr/>
          <p:nvPr/>
        </p:nvGrpSpPr>
        <p:grpSpPr>
          <a:xfrm>
            <a:off x="5684023" y="1939590"/>
            <a:ext cx="1977594" cy="789622"/>
            <a:chOff x="657278" y="2032251"/>
            <a:chExt cx="2168704" cy="957440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7AA6165F-9AEF-A937-0667-FEE49B11886A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AF5E7FEF-DE61-3E61-EC60-6610791794E7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9537E08C-1541-C334-E407-47BAA490D77A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17796941-4AD7-6C6A-7568-A25931537156}"/>
              </a:ext>
            </a:extLst>
          </p:cNvPr>
          <p:cNvCxnSpPr>
            <a:stCxn id="82" idx="3"/>
            <a:endCxn id="76" idx="1"/>
          </p:cNvCxnSpPr>
          <p:nvPr/>
        </p:nvCxnSpPr>
        <p:spPr>
          <a:xfrm>
            <a:off x="3181613" y="3918739"/>
            <a:ext cx="993514" cy="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8A529A22-A4EE-5D39-5F58-944F4B6C6960}"/>
              </a:ext>
            </a:extLst>
          </p:cNvPr>
          <p:cNvCxnSpPr>
            <a:stCxn id="76" idx="3"/>
            <a:endCxn id="74" idx="1"/>
          </p:cNvCxnSpPr>
          <p:nvPr/>
        </p:nvCxnSpPr>
        <p:spPr>
          <a:xfrm>
            <a:off x="6229721" y="3921665"/>
            <a:ext cx="967515" cy="1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471828D6-CE99-BE4F-936D-726F98118B14}"/>
              </a:ext>
            </a:extLst>
          </p:cNvPr>
          <p:cNvSpPr txBox="1"/>
          <p:nvPr/>
        </p:nvSpPr>
        <p:spPr>
          <a:xfrm>
            <a:off x="121622" y="2693102"/>
            <a:ext cx="102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B0F0"/>
                </a:solidFill>
              </a:rPr>
              <a:t>Docker</a:t>
            </a:r>
            <a:endParaRPr lang="de-DE" sz="1800" b="1" dirty="0">
              <a:solidFill>
                <a:srgbClr val="00B0F0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40AEE1-CEB7-D8F9-4A20-283436CBEAF3}"/>
              </a:ext>
            </a:extLst>
          </p:cNvPr>
          <p:cNvCxnSpPr>
            <a:cxnSpLocks/>
          </p:cNvCxnSpPr>
          <p:nvPr/>
        </p:nvCxnSpPr>
        <p:spPr>
          <a:xfrm>
            <a:off x="819511" y="3016968"/>
            <a:ext cx="432593" cy="2150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8ADD2EF0-84E9-4BEA-FD38-FA5F52100A28}"/>
              </a:ext>
            </a:extLst>
          </p:cNvPr>
          <p:cNvCxnSpPr>
            <a:cxnSpLocks/>
          </p:cNvCxnSpPr>
          <p:nvPr/>
        </p:nvCxnSpPr>
        <p:spPr>
          <a:xfrm>
            <a:off x="4682532" y="2296048"/>
            <a:ext cx="915322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fik 111">
            <a:extLst>
              <a:ext uri="{FF2B5EF4-FFF2-40B4-BE49-F238E27FC236}">
                <a16:creationId xmlns:a16="http://schemas.microsoft.com/office/drawing/2014/main" id="{15A08352-E9F1-CEBC-2A2F-D6EFB3B9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51" y="1943986"/>
            <a:ext cx="657798" cy="485309"/>
          </a:xfrm>
          <a:prstGeom prst="rect">
            <a:avLst/>
          </a:prstGeom>
        </p:spPr>
      </p:pic>
      <p:sp>
        <p:nvSpPr>
          <p:cNvPr id="115" name="Textfeld 114">
            <a:extLst>
              <a:ext uri="{FF2B5EF4-FFF2-40B4-BE49-F238E27FC236}">
                <a16:creationId xmlns:a16="http://schemas.microsoft.com/office/drawing/2014/main" id="{F205DF00-CFA4-1E56-EF17-0BAA9DBD782C}"/>
              </a:ext>
            </a:extLst>
          </p:cNvPr>
          <p:cNvSpPr txBox="1"/>
          <p:nvPr/>
        </p:nvSpPr>
        <p:spPr>
          <a:xfrm>
            <a:off x="4454124" y="2414318"/>
            <a:ext cx="128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/>
              <a:t>Zugriff</a:t>
            </a:r>
            <a:r>
              <a:rPr lang="en-GB" sz="800" dirty="0"/>
              <a:t> </a:t>
            </a:r>
            <a:r>
              <a:rPr lang="en-GB" sz="800" dirty="0" err="1"/>
              <a:t>über</a:t>
            </a:r>
            <a:r>
              <a:rPr lang="en-GB" sz="800" dirty="0"/>
              <a:t> </a:t>
            </a:r>
            <a:r>
              <a:rPr lang="en-GB" sz="800" dirty="0" err="1"/>
              <a:t>einheitliche</a:t>
            </a:r>
            <a:r>
              <a:rPr lang="en-GB" sz="800" dirty="0"/>
              <a:t> </a:t>
            </a:r>
            <a:r>
              <a:rPr lang="en-GB" sz="800" dirty="0" err="1"/>
              <a:t>Schnittstelle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9508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813A06-3CF0-304B-E70A-17C3CF6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0E2A34-F99E-48DD-377F-F767B0519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71D18-6E12-5FA9-F64E-A559FE6AA3E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247FDAF-1059-452B-A4FA-AC0A95C3AC7E}" type="datetime1">
              <a:rPr lang="de-DE" smtClean="0"/>
              <a:t>28.11.2022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F76FAA-DD84-E49B-4BB8-C8657D58B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6738A79-8F73-FF0D-EF25-19E1821058AA}"/>
              </a:ext>
            </a:extLst>
          </p:cNvPr>
          <p:cNvGrpSpPr/>
          <p:nvPr/>
        </p:nvGrpSpPr>
        <p:grpSpPr>
          <a:xfrm>
            <a:off x="367217" y="3196557"/>
            <a:ext cx="2050980" cy="853201"/>
            <a:chOff x="637317" y="1967657"/>
            <a:chExt cx="2168704" cy="141018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A2385D7-BED0-1670-2B01-6760E61EF4D4}"/>
                </a:ext>
              </a:extLst>
            </p:cNvPr>
            <p:cNvSpPr/>
            <p:nvPr/>
          </p:nvSpPr>
          <p:spPr>
            <a:xfrm>
              <a:off x="637317" y="1992849"/>
              <a:ext cx="2168704" cy="13849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405819C-E9AA-C83F-70BD-02329F766718}"/>
                </a:ext>
              </a:extLst>
            </p:cNvPr>
            <p:cNvSpPr txBox="1"/>
            <p:nvPr/>
          </p:nvSpPr>
          <p:spPr>
            <a:xfrm>
              <a:off x="1116892" y="1967657"/>
              <a:ext cx="1203015" cy="1068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Level 1</a:t>
              </a:r>
            </a:p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[Software System]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5120C04-953E-7179-965D-AFD47C41A5ED}"/>
                </a:ext>
              </a:extLst>
            </p:cNvPr>
            <p:cNvSpPr txBox="1"/>
            <p:nvPr/>
          </p:nvSpPr>
          <p:spPr>
            <a:xfrm>
              <a:off x="979475" y="2509416"/>
              <a:ext cx="1539142" cy="83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Schnittstelle die Daten von Analysegeräten Empfängt und Überträgt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1F59F17-A4E3-7BEB-527F-9F611F4BBF89}"/>
              </a:ext>
            </a:extLst>
          </p:cNvPr>
          <p:cNvGrpSpPr/>
          <p:nvPr/>
        </p:nvGrpSpPr>
        <p:grpSpPr>
          <a:xfrm>
            <a:off x="3707526" y="3167958"/>
            <a:ext cx="2058612" cy="910399"/>
            <a:chOff x="3761902" y="1992733"/>
            <a:chExt cx="2172944" cy="138128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AC81C24-1664-AAE8-087C-5294B4B44B42}"/>
                </a:ext>
              </a:extLst>
            </p:cNvPr>
            <p:cNvSpPr/>
            <p:nvPr/>
          </p:nvSpPr>
          <p:spPr>
            <a:xfrm>
              <a:off x="3766143" y="1992733"/>
              <a:ext cx="2168703" cy="138128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52D9046-F80D-7EFE-23B1-D6F4DE098E88}"/>
                </a:ext>
              </a:extLst>
            </p:cNvPr>
            <p:cNvSpPr txBox="1"/>
            <p:nvPr/>
          </p:nvSpPr>
          <p:spPr>
            <a:xfrm>
              <a:off x="3761902" y="2067953"/>
              <a:ext cx="2168703" cy="65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AlarmIT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[Software System]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DA9E514-C2C7-874F-8498-1EBE654D2C02}"/>
                </a:ext>
              </a:extLst>
            </p:cNvPr>
            <p:cNvSpPr txBox="1"/>
            <p:nvPr/>
          </p:nvSpPr>
          <p:spPr>
            <a:xfrm>
              <a:off x="3884495" y="2589452"/>
              <a:ext cx="1940483" cy="77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Erstellt Warn- und Störungsmeldungen anhand von empfangenen Telegrammen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9687BE2-B1E8-87BA-CE3C-20EFE2FC8AD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418197" y="3623158"/>
            <a:ext cx="1293347" cy="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89354F0-A3C4-65BD-131E-BC6C6F720BFD}"/>
              </a:ext>
            </a:extLst>
          </p:cNvPr>
          <p:cNvGrpSpPr/>
          <p:nvPr/>
        </p:nvGrpSpPr>
        <p:grpSpPr>
          <a:xfrm>
            <a:off x="6439313" y="1682566"/>
            <a:ext cx="1426516" cy="1013623"/>
            <a:chOff x="7709480" y="2014036"/>
            <a:chExt cx="1595467" cy="1564341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F2579BE-D75C-1711-DC1F-0CAFC2573B33}"/>
                </a:ext>
              </a:extLst>
            </p:cNvPr>
            <p:cNvGrpSpPr/>
            <p:nvPr/>
          </p:nvGrpSpPr>
          <p:grpSpPr>
            <a:xfrm>
              <a:off x="7768343" y="2014036"/>
              <a:ext cx="1536604" cy="1564341"/>
              <a:chOff x="7360821" y="4614542"/>
              <a:chExt cx="1231734" cy="1224594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B6C5AB52-A581-8BCA-E990-0FB354350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0822" y="4614542"/>
                <a:ext cx="1231733" cy="1224594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A07D742-DB95-3E2A-A08F-A956ED1F793A}"/>
                  </a:ext>
                </a:extLst>
              </p:cNvPr>
              <p:cNvSpPr txBox="1"/>
              <p:nvPr/>
            </p:nvSpPr>
            <p:spPr>
              <a:xfrm>
                <a:off x="7360821" y="5069986"/>
                <a:ext cx="1231733" cy="5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>
                    <a:solidFill>
                      <a:schemeClr val="bg2"/>
                    </a:solidFill>
                  </a:rPr>
                  <a:t>Stahlwerkslabor Benutzer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FB21F0F-5E85-130A-6C1B-9D2249E11470}"/>
                </a:ext>
              </a:extLst>
            </p:cNvPr>
            <p:cNvSpPr txBox="1"/>
            <p:nvPr/>
          </p:nvSpPr>
          <p:spPr>
            <a:xfrm>
              <a:off x="7709480" y="3185459"/>
              <a:ext cx="1595465" cy="264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Reagiert auf Meldungen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C393C29A-4566-3164-CA94-8356D7BB6D31}"/>
              </a:ext>
            </a:extLst>
          </p:cNvPr>
          <p:cNvSpPr txBox="1"/>
          <p:nvPr/>
        </p:nvSpPr>
        <p:spPr>
          <a:xfrm>
            <a:off x="2445359" y="3306165"/>
            <a:ext cx="11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Sendet Daten-Telegramm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E751A56-AF83-4C9A-C90E-1BEB62CB7DBA}"/>
              </a:ext>
            </a:extLst>
          </p:cNvPr>
          <p:cNvSpPr txBox="1"/>
          <p:nvPr/>
        </p:nvSpPr>
        <p:spPr>
          <a:xfrm>
            <a:off x="4734823" y="2735371"/>
            <a:ext cx="101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Fragt Meldungen ab und übermittelt Befehle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5A9014F-F7A7-5F99-A518-DBB1CA03FA95}"/>
              </a:ext>
            </a:extLst>
          </p:cNvPr>
          <p:cNvGrpSpPr/>
          <p:nvPr/>
        </p:nvGrpSpPr>
        <p:grpSpPr>
          <a:xfrm>
            <a:off x="3750044" y="1985290"/>
            <a:ext cx="1977594" cy="789622"/>
            <a:chOff x="657278" y="2032251"/>
            <a:chExt cx="2168704" cy="95744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D0F7440-F484-5523-FFB6-EC9A3BBC0AC1}"/>
                </a:ext>
              </a:extLst>
            </p:cNvPr>
            <p:cNvSpPr/>
            <p:nvPr/>
          </p:nvSpPr>
          <p:spPr>
            <a:xfrm>
              <a:off x="657278" y="2032251"/>
              <a:ext cx="2168704" cy="957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4D8C0FE-934A-2F7B-DEDD-16305E6AC77F}"/>
                </a:ext>
              </a:extLst>
            </p:cNvPr>
            <p:cNvSpPr txBox="1"/>
            <p:nvPr/>
          </p:nvSpPr>
          <p:spPr>
            <a:xfrm>
              <a:off x="836926" y="2066602"/>
              <a:ext cx="1800596" cy="6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chemeClr val="bg2"/>
                  </a:solidFill>
                </a:rPr>
                <a:t>GUI</a:t>
              </a:r>
              <a:endPara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B5AB26-D6C4-E766-674B-7CD790B8D161}"/>
                </a:ext>
              </a:extLst>
            </p:cNvPr>
            <p:cNvSpPr txBox="1"/>
            <p:nvPr/>
          </p:nvSpPr>
          <p:spPr>
            <a:xfrm>
              <a:off x="715282" y="2348266"/>
              <a:ext cx="2016203" cy="61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2"/>
                  </a:solidFill>
                </a:rPr>
                <a:t>Visuelle Schnittstelle zur Bedienung 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von </a:t>
              </a:r>
              <a:r>
                <a:rPr lang="de-DE" sz="900" dirty="0" err="1">
                  <a:solidFill>
                    <a:schemeClr val="bg1">
                      <a:lumMod val="95000"/>
                    </a:schemeClr>
                  </a:solidFill>
                </a:rPr>
                <a:t>AlarmIT</a:t>
              </a:r>
              <a:r>
                <a:rPr lang="de-DE" sz="900" dirty="0">
                  <a:solidFill>
                    <a:schemeClr val="bg1">
                      <a:lumMod val="95000"/>
                    </a:schemeClr>
                  </a:solidFill>
                </a:rPr>
                <a:t> über den Browser</a:t>
              </a:r>
              <a:endParaRPr lang="de-DE" sz="9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650FFB2-C2C1-0D31-6D0E-A8F11BD143D7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V="1">
            <a:off x="4738841" y="2774913"/>
            <a:ext cx="0" cy="3930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CAF6428-3854-4D12-B76B-87512462F5F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727638" y="2380101"/>
            <a:ext cx="7595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7518FA2-42D8-CFDD-41BB-EC86A379C2E2}"/>
              </a:ext>
            </a:extLst>
          </p:cNvPr>
          <p:cNvSpPr txBox="1"/>
          <p:nvPr/>
        </p:nvSpPr>
        <p:spPr>
          <a:xfrm>
            <a:off x="5600904" y="2056026"/>
            <a:ext cx="8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Zeigt Meldungen an</a:t>
            </a:r>
          </a:p>
        </p:txBody>
      </p:sp>
    </p:spTree>
    <p:extLst>
      <p:ext uri="{BB962C8B-B14F-4D97-AF65-F5344CB8AC3E}">
        <p14:creationId xmlns:p14="http://schemas.microsoft.com/office/powerpoint/2010/main" val="286992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1238</Words>
  <Application>Microsoft Office PowerPoint</Application>
  <PresentationFormat>Bildschirmpräsentation (16:9)</PresentationFormat>
  <Paragraphs>276</Paragraphs>
  <Slides>22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Wingdings</vt:lpstr>
      <vt:lpstr>Dillinger_Saarstahl_SHS_Stahl-Holding-Saar_16zu9</vt:lpstr>
      <vt:lpstr>think-cell Folie</vt:lpstr>
      <vt:lpstr>PowerPoint-Präsentation</vt:lpstr>
      <vt:lpstr>Idee vom DigiSpine</vt:lpstr>
      <vt:lpstr>Einbindung ins DIGISPINE</vt:lpstr>
      <vt:lpstr>Was ist ein Verteiltes System?</vt:lpstr>
      <vt:lpstr>AlarmIT: Umgebung</vt:lpstr>
      <vt:lpstr>AlarmIT: Container Ebene</vt:lpstr>
      <vt:lpstr>Zugriffswege</vt:lpstr>
      <vt:lpstr>Zugriffskontrolle: Docker</vt:lpstr>
      <vt:lpstr>PowerPoint-Präsentation</vt:lpstr>
      <vt:lpstr>AlarmIT: Container Ebene</vt:lpstr>
      <vt:lpstr>AlarmIT ist ein einfaches verteiltes System</vt:lpstr>
      <vt:lpstr>Abgrenzung des Kontextes durch Docker</vt:lpstr>
      <vt:lpstr>Besondere Eigenschaft von AlarmIT</vt:lpstr>
      <vt:lpstr>Workshop Thematik</vt:lpstr>
      <vt:lpstr>Vorbereitung</vt:lpstr>
      <vt:lpstr>Synchrone Kommunikation : HTTP Request</vt:lpstr>
      <vt:lpstr>Synchrone Kommunikation : HTTP Request</vt:lpstr>
      <vt:lpstr>Synchrone Kommunikation : HTTP Request</vt:lpstr>
      <vt:lpstr>Asynchrone Kommunikation : point-to-point</vt:lpstr>
      <vt:lpstr>Asynchrone Kommunikation : publish/subscribe</vt:lpstr>
      <vt:lpstr>Asynchrone Kommunikation : publish/subscribe seit JMS 2.0</vt:lpstr>
      <vt:lpstr>PowerPoint-Präsentation</vt:lpstr>
    </vt:vector>
  </TitlesOfParts>
  <Company>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PLANTA, Jeremie</dc:creator>
  <cp:lastModifiedBy>Jeremie Planta</cp:lastModifiedBy>
  <cp:revision>269</cp:revision>
  <dcterms:created xsi:type="dcterms:W3CDTF">2022-08-25T06:50:03Z</dcterms:created>
  <dcterms:modified xsi:type="dcterms:W3CDTF">2022-11-28T05:28:42Z</dcterms:modified>
</cp:coreProperties>
</file>