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72" r:id="rId3"/>
    <p:sldMasterId id="2147483686" r:id="rId4"/>
    <p:sldMasterId id="2147483692" r:id="rId5"/>
    <p:sldMasterId id="2147483698" r:id="rId6"/>
    <p:sldMasterId id="2147483679" r:id="rId7"/>
  </p:sldMasterIdLst>
  <p:notesMasterIdLst>
    <p:notesMasterId r:id="rId28"/>
  </p:notesMasterIdLst>
  <p:sldIdLst>
    <p:sldId id="256" r:id="rId8"/>
    <p:sldId id="257" r:id="rId9"/>
    <p:sldId id="272" r:id="rId10"/>
    <p:sldId id="258" r:id="rId11"/>
    <p:sldId id="259" r:id="rId12"/>
    <p:sldId id="260" r:id="rId13"/>
    <p:sldId id="273" r:id="rId14"/>
    <p:sldId id="261" r:id="rId15"/>
    <p:sldId id="262" r:id="rId16"/>
    <p:sldId id="263" r:id="rId17"/>
    <p:sldId id="278" r:id="rId18"/>
    <p:sldId id="264" r:id="rId19"/>
    <p:sldId id="265" r:id="rId20"/>
    <p:sldId id="267" r:id="rId21"/>
    <p:sldId id="277" r:id="rId22"/>
    <p:sldId id="274" r:id="rId23"/>
    <p:sldId id="268" r:id="rId24"/>
    <p:sldId id="275" r:id="rId25"/>
    <p:sldId id="271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0084"/>
    <a:srgbClr val="73B63C"/>
    <a:srgbClr val="E7690B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22" autoAdjust="0"/>
  </p:normalViewPr>
  <p:slideViewPr>
    <p:cSldViewPr>
      <p:cViewPr>
        <p:scale>
          <a:sx n="80" d="100"/>
          <a:sy n="80" d="100"/>
        </p:scale>
        <p:origin x="-24" y="-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323AC-43C2-411A-ACB2-FB92FF2C6B6A}" type="datetimeFigureOut">
              <a:rPr lang="en-US" smtClean="0"/>
              <a:pPr/>
              <a:t>10/31/2015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1D7EB-FBBE-4EC1-9C95-4D97ACE8E54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10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1D7EB-FBBE-4EC1-9C95-4D97ACE8E54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11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1D7EB-FBBE-4EC1-9C95-4D97ACE8E54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86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1D7EB-FBBE-4EC1-9C95-4D97ACE8E54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86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1D7EB-FBBE-4EC1-9C95-4D97ACE8E54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86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1D7EB-FBBE-4EC1-9C95-4D97ACE8E54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86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1D7EB-FBBE-4EC1-9C95-4D97ACE8E54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86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1D7EB-FBBE-4EC1-9C95-4D97ACE8E54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86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1D7EB-FBBE-4EC1-9C95-4D97ACE8E54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86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1D7EB-FBBE-4EC1-9C95-4D97ACE8E54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86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1D7EB-FBBE-4EC1-9C95-4D97ACE8E54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86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1D7EB-FBBE-4EC1-9C95-4D97ACE8E54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86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1D7EB-FBBE-4EC1-9C95-4D97ACE8E54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3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72816"/>
            <a:ext cx="7772400" cy="1778731"/>
          </a:xfrm>
        </p:spPr>
        <p:txBody>
          <a:bodyPr anchor="b">
            <a:normAutofit/>
          </a:bodyPr>
          <a:lstStyle>
            <a:lvl1pPr algn="ctr">
              <a:defRPr sz="5400" b="1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573016"/>
            <a:ext cx="6400800" cy="10576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Subject | Name Name, Position | email@esn.org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3483-2836-4B52-A3BC-DB01010D8161}" type="slidenum">
              <a:rPr lang="sv-SE" smtClean="0"/>
              <a:pPr/>
              <a:t>‹N°›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9528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72816"/>
            <a:ext cx="7772400" cy="1778731"/>
          </a:xfrm>
        </p:spPr>
        <p:txBody>
          <a:bodyPr anchor="b">
            <a:normAutofit/>
          </a:bodyPr>
          <a:lstStyle>
            <a:lvl1pPr algn="ctr">
              <a:defRPr sz="5400" b="1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573016"/>
            <a:ext cx="6400800" cy="10576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Subject | Name Name, Position | email@esn.org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3483-2836-4B52-A3BC-DB01010D8161}" type="slidenum">
              <a:rPr lang="sv-SE" smtClean="0"/>
              <a:pPr/>
              <a:t>‹N°›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952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72816"/>
            <a:ext cx="7772400" cy="1778731"/>
          </a:xfrm>
        </p:spPr>
        <p:txBody>
          <a:bodyPr anchor="b">
            <a:normAutofit/>
          </a:bodyPr>
          <a:lstStyle>
            <a:lvl1pPr algn="ctr">
              <a:defRPr sz="5400" b="1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573016"/>
            <a:ext cx="6400800" cy="10576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Subject | Name Name, Position | email@esn.org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3483-2836-4B52-A3BC-DB01010D8161}" type="slidenum">
              <a:rPr lang="sv-SE" smtClean="0"/>
              <a:pPr/>
              <a:t>‹N°›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13262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116632"/>
            <a:ext cx="6624736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496855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Subject | Name Name, Position | email@esn.org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3483-2836-4B52-A3BC-DB01010D8161}" type="slidenum">
              <a:rPr lang="sv-SE" smtClean="0"/>
              <a:pPr/>
              <a:t>‹N°›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54943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67187"/>
            <a:ext cx="7772400" cy="1362075"/>
          </a:xfrm>
        </p:spPr>
        <p:txBody>
          <a:bodyPr anchor="t"/>
          <a:lstStyle>
            <a:lvl1pPr algn="r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667000"/>
            <a:ext cx="7772400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Subject | Name Name, Position | email@esn.org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3483-2836-4B52-A3BC-DB01010D8161}" type="slidenum">
              <a:rPr lang="sv-SE" smtClean="0"/>
              <a:pPr/>
              <a:t>‹N°›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7072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Subject | Name Name, Position | email@esn.org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3483-2836-4B52-A3BC-DB01010D8161}" type="slidenum">
              <a:rPr lang="sv-SE" smtClean="0"/>
              <a:pPr/>
              <a:t>‹N°›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30250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670574"/>
            <a:ext cx="5486400" cy="566738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17968" y="1124744"/>
            <a:ext cx="6035040" cy="4526280"/>
          </a:xfrm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Subject | Name Name, Position | email@esn.org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3483-2836-4B52-A3BC-DB01010D8161}" type="slidenum">
              <a:rPr lang="sv-SE" smtClean="0"/>
              <a:pPr/>
              <a:t>‹N°›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96109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rgbClr val="DE0084"/>
            </a:gs>
            <a:gs pos="100000">
              <a:schemeClr val="accent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72816"/>
            <a:ext cx="7772400" cy="1778731"/>
          </a:xfrm>
        </p:spPr>
        <p:txBody>
          <a:bodyPr anchor="b">
            <a:normAutofit/>
          </a:bodyPr>
          <a:lstStyle>
            <a:lvl1pPr algn="ctr">
              <a:defRPr sz="5400" b="1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573016"/>
            <a:ext cx="6400800" cy="10576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Subject | Name Name, Position | email@esn.org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3483-2836-4B52-A3BC-DB01010D8161}" type="slidenum">
              <a:rPr lang="sv-SE" smtClean="0"/>
              <a:pPr/>
              <a:t>‹N°›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5250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rgbClr val="DE0084"/>
            </a:gs>
            <a:gs pos="100000">
              <a:schemeClr val="accent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116632"/>
            <a:ext cx="6624736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496855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Subject | Name Name, Position | email@esn.org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3483-2836-4B52-A3BC-DB01010D8161}" type="slidenum">
              <a:rPr lang="sv-SE" smtClean="0"/>
              <a:pPr/>
              <a:t>‹N°›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3052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>
          <a:gsLst>
            <a:gs pos="0">
              <a:srgbClr val="DE0084"/>
            </a:gs>
            <a:gs pos="100000">
              <a:schemeClr val="accent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67187"/>
            <a:ext cx="7772400" cy="1362075"/>
          </a:xfrm>
        </p:spPr>
        <p:txBody>
          <a:bodyPr anchor="t"/>
          <a:lstStyle>
            <a:lvl1pPr algn="r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667000"/>
            <a:ext cx="7772400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Subject | Name Name, Position | email@esn.org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3483-2836-4B52-A3BC-DB01010D8161}" type="slidenum">
              <a:rPr lang="sv-SE" smtClean="0"/>
              <a:pPr/>
              <a:t>‹N°›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5633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0">
              <a:srgbClr val="DE0084"/>
            </a:gs>
            <a:gs pos="100000">
              <a:schemeClr val="accent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Subject | Name Name, Position | email@esn.org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3483-2836-4B52-A3BC-DB01010D8161}" type="slidenum">
              <a:rPr lang="sv-SE" smtClean="0"/>
              <a:pPr/>
              <a:t>‹N°›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6335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197768"/>
            <a:ext cx="6696744" cy="114300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496855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Subject | Name Name, Position | email@esn.org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3483-2836-4B52-A3BC-DB01010D8161}" type="slidenum">
              <a:rPr lang="sv-SE" smtClean="0"/>
              <a:pPr/>
              <a:t>‹N°›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75850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gradFill>
          <a:gsLst>
            <a:gs pos="0">
              <a:srgbClr val="DE0084"/>
            </a:gs>
            <a:gs pos="100000">
              <a:schemeClr val="accent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670574"/>
            <a:ext cx="5486400" cy="566738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17968" y="1124744"/>
            <a:ext cx="6035040" cy="4526280"/>
          </a:xfrm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Subject | Name Name, Position | email@esn.org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3483-2836-4B52-A3BC-DB01010D8161}" type="slidenum">
              <a:rPr lang="sv-SE" smtClean="0"/>
              <a:pPr/>
              <a:t>‹N°›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353225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rgbClr val="E7690B"/>
            </a:gs>
            <a:gs pos="100000">
              <a:schemeClr val="accent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72816"/>
            <a:ext cx="7772400" cy="1778731"/>
          </a:xfrm>
        </p:spPr>
        <p:txBody>
          <a:bodyPr anchor="b">
            <a:normAutofit/>
          </a:bodyPr>
          <a:lstStyle>
            <a:lvl1pPr algn="ctr">
              <a:defRPr sz="5400" b="1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573016"/>
            <a:ext cx="6400800" cy="10576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Subject | Name Name, Position | email@esn.org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3483-2836-4B52-A3BC-DB01010D8161}" type="slidenum">
              <a:rPr lang="sv-SE" smtClean="0"/>
              <a:pPr/>
              <a:t>‹N°›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22419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rgbClr val="E7690B"/>
            </a:gs>
            <a:gs pos="100000">
              <a:schemeClr val="accent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116632"/>
            <a:ext cx="6624736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496855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Subject | Name Name, Position | email@esn.org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3483-2836-4B52-A3BC-DB01010D8161}" type="slidenum">
              <a:rPr lang="sv-SE" smtClean="0"/>
              <a:pPr/>
              <a:t>‹N°›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1760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>
          <a:gsLst>
            <a:gs pos="0">
              <a:srgbClr val="E7690B"/>
            </a:gs>
            <a:gs pos="100000">
              <a:schemeClr val="accent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67187"/>
            <a:ext cx="7772400" cy="1362075"/>
          </a:xfrm>
        </p:spPr>
        <p:txBody>
          <a:bodyPr anchor="t"/>
          <a:lstStyle>
            <a:lvl1pPr algn="r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667000"/>
            <a:ext cx="7772400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Subject | Name Name, Position | email@esn.org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3483-2836-4B52-A3BC-DB01010D8161}" type="slidenum">
              <a:rPr lang="sv-SE" smtClean="0"/>
              <a:pPr/>
              <a:t>‹N°›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68438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0">
              <a:srgbClr val="E7690B"/>
            </a:gs>
            <a:gs pos="100000">
              <a:schemeClr val="accent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Subject | Name Name, Position | email@esn.org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3483-2836-4B52-A3BC-DB01010D8161}" type="slidenum">
              <a:rPr lang="sv-SE" smtClean="0"/>
              <a:pPr/>
              <a:t>‹N°›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16971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gradFill>
          <a:gsLst>
            <a:gs pos="0">
              <a:srgbClr val="E7690B"/>
            </a:gs>
            <a:gs pos="100000">
              <a:schemeClr val="accent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670574"/>
            <a:ext cx="5486400" cy="566738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17968" y="1124744"/>
            <a:ext cx="6035040" cy="4526280"/>
          </a:xfrm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Subject | Name Name, Position | email@esn.org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3483-2836-4B52-A3BC-DB01010D8161}" type="slidenum">
              <a:rPr lang="sv-SE" smtClean="0"/>
              <a:pPr/>
              <a:t>‹N°›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66222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rgbClr val="73B63C"/>
            </a:gs>
            <a:gs pos="100000">
              <a:schemeClr val="accent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72816"/>
            <a:ext cx="7772400" cy="1778731"/>
          </a:xfrm>
        </p:spPr>
        <p:txBody>
          <a:bodyPr anchor="b">
            <a:normAutofit/>
          </a:bodyPr>
          <a:lstStyle>
            <a:lvl1pPr algn="ctr">
              <a:defRPr sz="5400" b="1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573016"/>
            <a:ext cx="6400800" cy="10576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Subject | Name Name, Position | email@esn.org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3483-2836-4B52-A3BC-DB01010D8161}" type="slidenum">
              <a:rPr lang="sv-SE" smtClean="0"/>
              <a:pPr/>
              <a:t>‹N°›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01930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rgbClr val="73B63C"/>
            </a:gs>
            <a:gs pos="100000">
              <a:schemeClr val="accent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116632"/>
            <a:ext cx="6624736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496855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Subject | Name Name, Position | email@esn.org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3483-2836-4B52-A3BC-DB01010D8161}" type="slidenum">
              <a:rPr lang="sv-SE" smtClean="0"/>
              <a:pPr/>
              <a:t>‹N°›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3927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>
          <a:gsLst>
            <a:gs pos="0">
              <a:srgbClr val="73B63C"/>
            </a:gs>
            <a:gs pos="100000">
              <a:schemeClr val="accent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67187"/>
            <a:ext cx="7772400" cy="1362075"/>
          </a:xfrm>
        </p:spPr>
        <p:txBody>
          <a:bodyPr anchor="t"/>
          <a:lstStyle>
            <a:lvl1pPr algn="r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667000"/>
            <a:ext cx="7772400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Subject | Name Name, Position | email@esn.org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3483-2836-4B52-A3BC-DB01010D8161}" type="slidenum">
              <a:rPr lang="sv-SE" smtClean="0"/>
              <a:pPr/>
              <a:t>‹N°›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003574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0">
              <a:srgbClr val="73B63C"/>
            </a:gs>
            <a:gs pos="100000">
              <a:schemeClr val="accent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Subject | Name Name, Position | email@esn.org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3483-2836-4B52-A3BC-DB01010D8161}" type="slidenum">
              <a:rPr lang="sv-SE" smtClean="0"/>
              <a:pPr/>
              <a:t>‹N°›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418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67187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667000"/>
            <a:ext cx="7772400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Subject | Name Name, Position | email@esn.org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3483-2836-4B52-A3BC-DB01010D8161}" type="slidenum">
              <a:rPr lang="sv-SE" smtClean="0"/>
              <a:pPr/>
              <a:t>‹N°›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66958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gradFill>
          <a:gsLst>
            <a:gs pos="0">
              <a:srgbClr val="73B63C"/>
            </a:gs>
            <a:gs pos="100000">
              <a:schemeClr val="accent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670574"/>
            <a:ext cx="5486400" cy="566738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17968" y="1124744"/>
            <a:ext cx="6035040" cy="4526280"/>
          </a:xfrm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Subject | Name Name, Position | email@esn.org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3483-2836-4B52-A3BC-DB01010D8161}" type="slidenum">
              <a:rPr lang="sv-SE" smtClean="0"/>
              <a:pPr/>
              <a:t>‹N°›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99897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197768"/>
            <a:ext cx="6696744" cy="114300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496855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Subject | Name Name, Position | email@esn.org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3483-2836-4B52-A3BC-DB01010D8161}" type="slidenum">
              <a:rPr lang="sv-SE" smtClean="0"/>
              <a:pPr/>
              <a:t>‹N°›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66091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89" y="5757862"/>
            <a:ext cx="7302398" cy="566738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9169" y="1188720"/>
            <a:ext cx="8032638" cy="4526280"/>
          </a:xfrm>
        </p:spPr>
        <p:txBody>
          <a:bodyPr/>
          <a:lstStyle>
            <a:lvl1pPr marL="0" indent="0">
              <a:buNone/>
              <a:defRPr sz="32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dirty="0" smtClean="0"/>
              <a:t>Picture, do not cover the logo!</a:t>
            </a:r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Subject | Name Name, Position | email@esn.org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3483-2836-4B52-A3BC-DB01010D8161}" type="slidenum">
              <a:rPr lang="sv-SE" smtClean="0"/>
              <a:pPr/>
              <a:t>‹N°›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339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Subject | Name Name, Position | email@esn.org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3483-2836-4B52-A3BC-DB01010D8161}" type="slidenum">
              <a:rPr lang="sv-SE" smtClean="0"/>
              <a:pPr/>
              <a:t>‹N°›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4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Subject | Name Name, Position | email@esn.org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3483-2836-4B52-A3BC-DB01010D8161}" type="slidenum">
              <a:rPr lang="sv-SE" smtClean="0"/>
              <a:pPr/>
              <a:t>‹N°›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021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Subject | Name Name, Position | email@esn.org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3483-2836-4B52-A3BC-DB01010D8161}" type="slidenum">
              <a:rPr lang="sv-SE" smtClean="0"/>
              <a:pPr/>
              <a:t>‹N°›</a:t>
            </a:fld>
            <a:endParaRPr lang="sv-SE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92288" y="5670574"/>
            <a:ext cx="5486400" cy="566738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1517968" y="1124744"/>
            <a:ext cx="6035040" cy="4526280"/>
          </a:xfrm>
          <a:ln w="28575"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751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5736" y="1772816"/>
            <a:ext cx="6262464" cy="1778731"/>
          </a:xfrm>
        </p:spPr>
        <p:txBody>
          <a:bodyPr anchor="b">
            <a:normAutofit/>
          </a:bodyPr>
          <a:lstStyle>
            <a:lvl1pPr algn="l">
              <a:defRPr sz="5400" b="1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736" y="3573016"/>
            <a:ext cx="5536704" cy="105767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Subject | Name Name, Position | email@esn.org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3483-2836-4B52-A3BC-DB01010D8161}" type="slidenum">
              <a:rPr lang="sv-SE" smtClean="0"/>
              <a:pPr/>
              <a:t>‹N°›</a:t>
            </a:fld>
            <a:endParaRPr lang="sv-SE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7" y="1052736"/>
            <a:ext cx="1928193" cy="516016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953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188640"/>
            <a:ext cx="6696743" cy="1162050"/>
          </a:xfrm>
        </p:spPr>
        <p:txBody>
          <a:bodyPr anchor="ctr">
            <a:noAutofit/>
          </a:bodyPr>
          <a:lstStyle>
            <a:lvl1pPr algn="l">
              <a:defRPr sz="38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5736" y="1340768"/>
            <a:ext cx="6696744" cy="489654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7" y="1052736"/>
            <a:ext cx="1928193" cy="516016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Subject | Name Name, Position | email@esn.org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3483-2836-4B52-A3BC-DB01010D8161}" type="slidenum">
              <a:rPr lang="sv-SE" smtClean="0"/>
              <a:pPr/>
              <a:t>‹N°›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01003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5" y="4167187"/>
            <a:ext cx="6298977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5735" y="2667000"/>
            <a:ext cx="6298977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Subject | Name Name, Position | email@esn.org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3483-2836-4B52-A3BC-DB01010D8161}" type="slidenum">
              <a:rPr lang="sv-SE" smtClean="0"/>
              <a:pPr/>
              <a:t>‹N°›</a:t>
            </a:fld>
            <a:endParaRPr lang="sv-SE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7" y="1052736"/>
            <a:ext cx="1928193" cy="516016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535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5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24.xml"/><Relationship Id="rId9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8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0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29.xml"/><Relationship Id="rId9" Type="http://schemas.openxmlformats.org/officeDocument/2006/relationships/image" Target="../media/image4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848"/>
            <a:ext cx="9158475" cy="338504"/>
          </a:xfrm>
          <a:prstGeom prst="rect">
            <a:avLst/>
          </a:prstGeom>
          <a:gradFill flip="none" rotWithShape="1">
            <a:gsLst>
              <a:gs pos="0">
                <a:srgbClr val="00A3E0"/>
              </a:gs>
              <a:gs pos="100000">
                <a:srgbClr val="00A2E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-5849"/>
            <a:ext cx="9151797" cy="686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:\josefin\PPT2\ppt\quarter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1" y="5511886"/>
            <a:ext cx="1346114" cy="134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5736" y="197768"/>
            <a:ext cx="66967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363272" cy="4968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3199" y="6610799"/>
            <a:ext cx="6206976" cy="144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Subject | Name Name, Position | email@esn.org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95736" y="6610799"/>
            <a:ext cx="383747" cy="144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4F6D3483-2836-4B52-A3BC-DB01010D8161}" type="slidenum">
              <a:rPr lang="sv-SE" smtClean="0"/>
              <a:pPr/>
              <a:t>‹N°›</a:t>
            </a:fld>
            <a:endParaRPr lang="sv-SE"/>
          </a:p>
        </p:txBody>
      </p:sp>
      <p:pic>
        <p:nvPicPr>
          <p:cNvPr id="8" name="Picture 2" descr="C:\Users\ExternalRelations\Desktop\_logoESN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22" y="104056"/>
            <a:ext cx="1433982" cy="65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68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8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2"/>
        </a:buBlip>
        <a:defRPr sz="3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36512" y="-5848"/>
            <a:ext cx="2195736" cy="6863847"/>
          </a:xfrm>
          <a:prstGeom prst="rect">
            <a:avLst/>
          </a:prstGeom>
          <a:gradFill flip="none" rotWithShape="1">
            <a:gsLst>
              <a:gs pos="0">
                <a:srgbClr val="00A3E0"/>
              </a:gs>
              <a:gs pos="100000">
                <a:srgbClr val="00AEE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-5849"/>
            <a:ext cx="9151797" cy="686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:\josefin\PPT2\ppt\quarter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1" y="5511886"/>
            <a:ext cx="1346114" cy="134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5736" y="197768"/>
            <a:ext cx="66967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5736" y="1340768"/>
            <a:ext cx="6696744" cy="4968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3199" y="6610799"/>
            <a:ext cx="6206976" cy="144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Subject | Name Name, Position | email@esn.org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95736" y="6610799"/>
            <a:ext cx="383747" cy="144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4F6D3483-2836-4B52-A3BC-DB01010D8161}" type="slidenum">
              <a:rPr lang="sv-SE" smtClean="0"/>
              <a:pPr/>
              <a:t>‹N°›</a:t>
            </a:fld>
            <a:endParaRPr lang="sv-SE"/>
          </a:p>
        </p:txBody>
      </p:sp>
      <p:pic>
        <p:nvPicPr>
          <p:cNvPr id="9" name="Picture 2" descr="C:\Users\ExternalRelations\Desktop\_logoESN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22" y="104056"/>
            <a:ext cx="1433982" cy="65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41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1" r:id="rId2"/>
    <p:sldLayoutId id="2147483670" r:id="rId3"/>
    <p:sldLayoutId id="2147483704" r:id="rId4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8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0"/>
        </a:buBlip>
        <a:defRPr sz="3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0A3E0"/>
            </a:gs>
            <a:gs pos="100000">
              <a:srgbClr val="00A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josefin\PPT2\ppt\quarter_white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506133"/>
            <a:ext cx="1351866" cy="135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-5849"/>
            <a:ext cx="9151797" cy="686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5736" y="197768"/>
            <a:ext cx="66247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363272" cy="4968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3199" y="6610799"/>
            <a:ext cx="6206976" cy="144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Subject | Name Name, Position | email@esn.org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95736" y="6610799"/>
            <a:ext cx="383747" cy="144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4F6D3483-2836-4B52-A3BC-DB01010D8161}" type="slidenum">
              <a:rPr lang="sv-SE" smtClean="0"/>
              <a:pPr/>
              <a:t>‹N°›</a:t>
            </a:fld>
            <a:endParaRPr lang="sv-SE"/>
          </a:p>
        </p:txBody>
      </p:sp>
      <p:pic>
        <p:nvPicPr>
          <p:cNvPr id="9" name="Picture 2" descr="C:\Users\ExternalRelations\Desktop\_logoESN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22" y="104056"/>
            <a:ext cx="1433982" cy="65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34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8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0"/>
        </a:buBlip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DE0084"/>
            </a:gs>
            <a:gs pos="100000">
              <a:schemeClr val="accent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josefin\PPT2\ppt\quarter_white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506133"/>
            <a:ext cx="1351866" cy="135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-5849"/>
            <a:ext cx="9151797" cy="686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5736" y="197768"/>
            <a:ext cx="66247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363272" cy="4968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3199" y="6610799"/>
            <a:ext cx="6206976" cy="144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Subject | Name Name, Position | email@esn.org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95736" y="6610799"/>
            <a:ext cx="383747" cy="144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4F6D3483-2836-4B52-A3BC-DB01010D8161}" type="slidenum">
              <a:rPr lang="sv-SE" smtClean="0"/>
              <a:pPr/>
              <a:t>‹N°›</a:t>
            </a:fld>
            <a:endParaRPr lang="sv-SE"/>
          </a:p>
        </p:txBody>
      </p:sp>
      <p:pic>
        <p:nvPicPr>
          <p:cNvPr id="9" name="Picture 2" descr="C:\Users\ExternalRelations\Desktop\_logoESN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22" y="104056"/>
            <a:ext cx="1433982" cy="65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73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0"/>
        </a:buBlip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7690B"/>
            </a:gs>
            <a:gs pos="100000">
              <a:schemeClr val="accent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josefin\PPT2\ppt\quarter_white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506133"/>
            <a:ext cx="1351866" cy="135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-5849"/>
            <a:ext cx="9151797" cy="686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5736" y="197768"/>
            <a:ext cx="66247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363272" cy="4968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3199" y="6610799"/>
            <a:ext cx="6206976" cy="144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Subject | Name Name, Position | email@esn.org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95736" y="6610799"/>
            <a:ext cx="383747" cy="144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4F6D3483-2836-4B52-A3BC-DB01010D8161}" type="slidenum">
              <a:rPr lang="sv-SE" smtClean="0"/>
              <a:pPr/>
              <a:t>‹N°›</a:t>
            </a:fld>
            <a:endParaRPr lang="sv-SE"/>
          </a:p>
        </p:txBody>
      </p:sp>
      <p:pic>
        <p:nvPicPr>
          <p:cNvPr id="9" name="Picture 2" descr="C:\Users\ExternalRelations\Desktop\_logoESN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22" y="104056"/>
            <a:ext cx="1433982" cy="65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27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0"/>
        </a:buBlip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73B63C"/>
            </a:gs>
            <a:gs pos="100000">
              <a:schemeClr val="accent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josefin\PPT2\ppt\quarter_white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506133"/>
            <a:ext cx="1351866" cy="135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-5849"/>
            <a:ext cx="9151797" cy="686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5736" y="197768"/>
            <a:ext cx="66247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363272" cy="4968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3199" y="6610799"/>
            <a:ext cx="6206976" cy="144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Subject | Name Name, Position | email@esn.org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95736" y="6610799"/>
            <a:ext cx="383747" cy="144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4F6D3483-2836-4B52-A3BC-DB01010D8161}" type="slidenum">
              <a:rPr lang="sv-SE" smtClean="0"/>
              <a:pPr/>
              <a:t>‹N°›</a:t>
            </a:fld>
            <a:endParaRPr lang="sv-SE"/>
          </a:p>
        </p:txBody>
      </p:sp>
      <p:pic>
        <p:nvPicPr>
          <p:cNvPr id="9" name="Picture 2" descr="C:\Users\ExternalRelations\Desktop\_logoESN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22" y="104056"/>
            <a:ext cx="1433982" cy="65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96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0"/>
        </a:buBlip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-5849"/>
            <a:ext cx="9151797" cy="686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5736" y="197768"/>
            <a:ext cx="66967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363272" cy="4968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3199" y="6610799"/>
            <a:ext cx="6206976" cy="144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Subject | Name Name, Position | email@esn.org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95736" y="6610799"/>
            <a:ext cx="383747" cy="144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4F6D3483-2836-4B52-A3BC-DB01010D8161}" type="slidenum">
              <a:rPr lang="sv-SE" smtClean="0"/>
              <a:pPr/>
              <a:t>‹N°›</a:t>
            </a:fld>
            <a:endParaRPr lang="sv-SE"/>
          </a:p>
        </p:txBody>
      </p:sp>
      <p:pic>
        <p:nvPicPr>
          <p:cNvPr id="7" name="Picture 2" descr="C:\Users\ExternalRelations\Desktop\_logoESN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22" y="104056"/>
            <a:ext cx="1433982" cy="65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14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5" r:id="rId2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8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6"/>
        </a:buBlip>
        <a:defRPr sz="3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iki.esnlille.fr/" TargetMode="External"/><Relationship Id="rId3" Type="http://schemas.openxmlformats.org/officeDocument/2006/relationships/hyperlink" Target="https://www.facebook.com/ESNLillePage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www.facebook.com/groups/476896492464980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facebook.com/groups/105643409584738" TargetMode="External"/><Relationship Id="rId11" Type="http://schemas.openxmlformats.org/officeDocument/2006/relationships/hyperlink" Target="https://galaxy.esn.org/" TargetMode="External"/><Relationship Id="rId5" Type="http://schemas.openxmlformats.org/officeDocument/2006/relationships/hyperlink" Target="https://www.facebook.com/groups/470931202931735" TargetMode="External"/><Relationship Id="rId10" Type="http://schemas.openxmlformats.org/officeDocument/2006/relationships/hyperlink" Target="http://esnlille.fr/" TargetMode="External"/><Relationship Id="rId4" Type="http://schemas.openxmlformats.org/officeDocument/2006/relationships/hyperlink" Target="https://www.facebook.com/pages/Chtimix-ESN-Lille/175225592590317" TargetMode="External"/><Relationship Id="rId9" Type="http://schemas.openxmlformats.org/officeDocument/2006/relationships/hyperlink" Target="http://erp.esnlille.fr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45840" y="1676400"/>
            <a:ext cx="7772400" cy="1778731"/>
          </a:xfrm>
        </p:spPr>
        <p:txBody>
          <a:bodyPr/>
          <a:lstStyle/>
          <a:p>
            <a:r>
              <a:rPr lang="sv-SE" dirty="0" smtClean="0"/>
              <a:t>Guide du bénévole</a:t>
            </a:r>
            <a:endParaRPr lang="sv-S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1640" y="3455131"/>
            <a:ext cx="6400800" cy="1057672"/>
          </a:xfrm>
        </p:spPr>
        <p:txBody>
          <a:bodyPr/>
          <a:lstStyle/>
          <a:p>
            <a:r>
              <a:rPr lang="sv-SE" dirty="0" smtClean="0"/>
              <a:t>ESN Lille</a:t>
            </a:r>
            <a:br>
              <a:rPr lang="sv-SE" dirty="0" smtClean="0"/>
            </a:br>
            <a:endParaRPr lang="sv-SE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593199" y="6610799"/>
            <a:ext cx="6206976" cy="144016"/>
          </a:xfrm>
        </p:spPr>
        <p:txBody>
          <a:bodyPr/>
          <a:lstStyle/>
          <a:p>
            <a:r>
              <a:rPr lang="en-US" dirty="0" smtClean="0"/>
              <a:t>Guide du </a:t>
            </a:r>
            <a:r>
              <a:rPr lang="en-US" dirty="0" err="1" smtClean="0"/>
              <a:t>bénévole</a:t>
            </a:r>
            <a:r>
              <a:rPr lang="en-US" dirty="0" smtClean="0"/>
              <a:t> | Anis ROUX, Vice-</a:t>
            </a:r>
            <a:r>
              <a:rPr lang="en-US" dirty="0" err="1" smtClean="0"/>
              <a:t>Président</a:t>
            </a:r>
            <a:r>
              <a:rPr lang="en-US" dirty="0" smtClean="0"/>
              <a:t>| vp@esnlille.fr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1596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pôles d’activités</a:t>
            </a:r>
            <a:endParaRPr lang="fr-FR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593199" y="6610799"/>
            <a:ext cx="6206976" cy="144016"/>
          </a:xfrm>
        </p:spPr>
        <p:txBody>
          <a:bodyPr/>
          <a:lstStyle/>
          <a:p>
            <a:r>
              <a:rPr lang="en-US" dirty="0" smtClean="0"/>
              <a:t>Guide du </a:t>
            </a:r>
            <a:r>
              <a:rPr lang="en-US" dirty="0" err="1" smtClean="0"/>
              <a:t>bénévole</a:t>
            </a:r>
            <a:r>
              <a:rPr lang="en-US" dirty="0" smtClean="0"/>
              <a:t> | Anis ROUX, Vice-</a:t>
            </a:r>
            <a:r>
              <a:rPr lang="en-US" dirty="0" err="1" smtClean="0"/>
              <a:t>Président</a:t>
            </a:r>
            <a:r>
              <a:rPr lang="en-US" dirty="0" smtClean="0"/>
              <a:t>| vp@esnlille.fr</a:t>
            </a:r>
            <a:endParaRPr lang="sv-SE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4632920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buClr>
                <a:srgbClr val="333399"/>
              </a:buClr>
              <a:buBlip>
                <a:blip r:embed="rId3"/>
              </a:buBlip>
            </a:pPr>
            <a:r>
              <a:rPr lang="fr-FR" sz="3200" i="1" dirty="0" smtClean="0">
                <a:solidFill>
                  <a:srgbClr val="333399"/>
                </a:solidFill>
                <a:latin typeface="Trebuchet MS" pitchFamily="32" charset="0"/>
              </a:rPr>
              <a:t>Le pôle Communication</a:t>
            </a:r>
          </a:p>
          <a:p>
            <a:pPr>
              <a:spcBef>
                <a:spcPts val="800"/>
              </a:spcBef>
              <a:buClr>
                <a:srgbClr val="333399"/>
              </a:buClr>
              <a:buBlip>
                <a:blip r:embed="rId3"/>
              </a:buBlip>
            </a:pPr>
            <a:r>
              <a:rPr lang="fr-FR" sz="3200" i="1" dirty="0" smtClean="0">
                <a:solidFill>
                  <a:srgbClr val="333399"/>
                </a:solidFill>
                <a:latin typeface="Trebuchet MS" pitchFamily="32" charset="0"/>
              </a:rPr>
              <a:t>Le pôle Culture</a:t>
            </a:r>
          </a:p>
          <a:p>
            <a:pPr>
              <a:spcBef>
                <a:spcPts val="800"/>
              </a:spcBef>
              <a:buClr>
                <a:srgbClr val="333399"/>
              </a:buClr>
              <a:buBlip>
                <a:blip r:embed="rId3"/>
              </a:buBlip>
            </a:pPr>
            <a:r>
              <a:rPr lang="fr-FR" sz="3200" i="1" dirty="0" smtClean="0">
                <a:solidFill>
                  <a:srgbClr val="333399"/>
                </a:solidFill>
                <a:latin typeface="Trebuchet MS" pitchFamily="32" charset="0"/>
              </a:rPr>
              <a:t>Le pôle Partenariats</a:t>
            </a:r>
          </a:p>
          <a:p>
            <a:pPr>
              <a:spcBef>
                <a:spcPts val="800"/>
              </a:spcBef>
              <a:buClr>
                <a:srgbClr val="333399"/>
              </a:buClr>
              <a:buBlip>
                <a:blip r:embed="rId3"/>
              </a:buBlip>
            </a:pPr>
            <a:r>
              <a:rPr lang="fr-FR" sz="3200" i="1" dirty="0" smtClean="0">
                <a:solidFill>
                  <a:srgbClr val="333399"/>
                </a:solidFill>
                <a:latin typeface="Trebuchet MS" pitchFamily="32" charset="0"/>
              </a:rPr>
              <a:t>Le pôle Soirées</a:t>
            </a:r>
          </a:p>
          <a:p>
            <a:pPr>
              <a:spcBef>
                <a:spcPts val="800"/>
              </a:spcBef>
              <a:buClr>
                <a:srgbClr val="333399"/>
              </a:buClr>
              <a:buBlip>
                <a:blip r:embed="rId3"/>
              </a:buBlip>
            </a:pPr>
            <a:r>
              <a:rPr lang="fr-FR" sz="3200" i="1" dirty="0" smtClean="0">
                <a:solidFill>
                  <a:srgbClr val="333399"/>
                </a:solidFill>
                <a:latin typeface="Trebuchet MS" pitchFamily="32" charset="0"/>
              </a:rPr>
              <a:t>Le pôle Sport</a:t>
            </a:r>
          </a:p>
          <a:p>
            <a:pPr>
              <a:spcBef>
                <a:spcPts val="800"/>
              </a:spcBef>
              <a:buClr>
                <a:srgbClr val="333399"/>
              </a:buClr>
              <a:buBlip>
                <a:blip r:embed="rId3"/>
              </a:buBlip>
            </a:pPr>
            <a:r>
              <a:rPr lang="fr-FR" sz="3200" i="1" dirty="0" smtClean="0">
                <a:solidFill>
                  <a:srgbClr val="333399"/>
                </a:solidFill>
                <a:latin typeface="Trebuchet MS" pitchFamily="32" charset="0"/>
              </a:rPr>
              <a:t>Le pôle Web</a:t>
            </a:r>
            <a:endParaRPr lang="fr-FR" sz="2200" i="1" dirty="0" smtClean="0">
              <a:solidFill>
                <a:srgbClr val="73B63C"/>
              </a:solidFill>
              <a:latin typeface="Trebuchet MS" pitchFamily="32" charset="0"/>
            </a:endParaRPr>
          </a:p>
          <a:p>
            <a:pPr>
              <a:spcBef>
                <a:spcPts val="800"/>
              </a:spcBef>
              <a:buClr>
                <a:srgbClr val="333399"/>
              </a:buClr>
              <a:buBlip>
                <a:blip r:embed="rId3"/>
              </a:buBlip>
            </a:pPr>
            <a:endParaRPr lang="fr-FR" sz="2200" i="1" dirty="0" smtClean="0">
              <a:solidFill>
                <a:srgbClr val="CC0066"/>
              </a:solidFill>
              <a:latin typeface="Trebuchet MS" pitchFamily="32" charset="0"/>
            </a:endParaRPr>
          </a:p>
          <a:p>
            <a:pPr>
              <a:buClr>
                <a:srgbClr val="CC0066"/>
              </a:buClr>
              <a:buNone/>
            </a:pPr>
            <a:endParaRPr lang="fr-FR" i="1" dirty="0" smtClean="0">
              <a:solidFill>
                <a:srgbClr val="CC0066"/>
              </a:solidFill>
              <a:latin typeface="Trebuchet MS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236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service civique</a:t>
            </a:r>
            <a:endParaRPr lang="fr-FR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593199" y="6610799"/>
            <a:ext cx="6206976" cy="144016"/>
          </a:xfrm>
        </p:spPr>
        <p:txBody>
          <a:bodyPr/>
          <a:lstStyle/>
          <a:p>
            <a:r>
              <a:rPr lang="en-US" dirty="0" smtClean="0"/>
              <a:t>Guide du </a:t>
            </a:r>
            <a:r>
              <a:rPr lang="en-US" dirty="0" err="1" smtClean="0"/>
              <a:t>bénévole</a:t>
            </a:r>
            <a:r>
              <a:rPr lang="en-US" dirty="0" smtClean="0"/>
              <a:t> | Anis ROUX, Vice-</a:t>
            </a:r>
            <a:r>
              <a:rPr lang="en-US" dirty="0" err="1" smtClean="0"/>
              <a:t>Président</a:t>
            </a:r>
            <a:r>
              <a:rPr lang="en-US" dirty="0" smtClean="0"/>
              <a:t>| vp@esnlille.fr</a:t>
            </a:r>
            <a:endParaRPr lang="sv-SE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40768"/>
            <a:ext cx="2790266" cy="4967287"/>
          </a:xfrm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4343400" y="1828800"/>
            <a:ext cx="4419600" cy="44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sz="3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buClr>
                <a:srgbClr val="333399"/>
              </a:buClr>
              <a:buFontTx/>
              <a:buBlip>
                <a:blip r:embed="rId5"/>
              </a:buBlip>
            </a:pPr>
            <a:r>
              <a:rPr lang="fr-FR" sz="3200" i="1" dirty="0" smtClean="0">
                <a:solidFill>
                  <a:srgbClr val="333399"/>
                </a:solidFill>
                <a:latin typeface="Trebuchet MS" pitchFamily="32" charset="0"/>
              </a:rPr>
              <a:t>Son rôle</a:t>
            </a:r>
          </a:p>
          <a:p>
            <a:pPr marL="0" indent="0">
              <a:spcBef>
                <a:spcPts val="800"/>
              </a:spcBef>
              <a:buClr>
                <a:srgbClr val="333399"/>
              </a:buClr>
              <a:buNone/>
            </a:pPr>
            <a:endParaRPr lang="fr-FR" sz="3200" i="1" dirty="0" smtClean="0">
              <a:solidFill>
                <a:srgbClr val="333399"/>
              </a:solidFill>
              <a:latin typeface="Trebuchet MS" pitchFamily="32" charset="0"/>
            </a:endParaRPr>
          </a:p>
          <a:p>
            <a:pPr>
              <a:spcBef>
                <a:spcPts val="800"/>
              </a:spcBef>
              <a:buClr>
                <a:srgbClr val="333399"/>
              </a:buClr>
              <a:buFontTx/>
              <a:buBlip>
                <a:blip r:embed="rId5"/>
              </a:buBlip>
            </a:pPr>
            <a:r>
              <a:rPr lang="fr-FR" sz="3200" i="1" dirty="0" smtClean="0">
                <a:solidFill>
                  <a:srgbClr val="333399"/>
                </a:solidFill>
                <a:latin typeface="Trebuchet MS" pitchFamily="32" charset="0"/>
              </a:rPr>
              <a:t>Ses missions</a:t>
            </a:r>
          </a:p>
          <a:p>
            <a:pPr>
              <a:spcBef>
                <a:spcPts val="800"/>
              </a:spcBef>
              <a:buClr>
                <a:srgbClr val="333399"/>
              </a:buClr>
              <a:buFontTx/>
              <a:buBlip>
                <a:blip r:embed="rId5"/>
              </a:buBlip>
            </a:pPr>
            <a:endParaRPr lang="fr-FR" sz="3200" i="1" dirty="0">
              <a:solidFill>
                <a:srgbClr val="333399"/>
              </a:solidFill>
              <a:latin typeface="Trebuchet MS" pitchFamily="32" charset="0"/>
            </a:endParaRPr>
          </a:p>
          <a:p>
            <a:pPr>
              <a:spcBef>
                <a:spcPts val="800"/>
              </a:spcBef>
              <a:buClr>
                <a:srgbClr val="333399"/>
              </a:buClr>
              <a:buFontTx/>
              <a:buBlip>
                <a:blip r:embed="rId5"/>
              </a:buBlip>
            </a:pPr>
            <a:r>
              <a:rPr lang="fr-FR" sz="3200" i="1" dirty="0" smtClean="0">
                <a:solidFill>
                  <a:srgbClr val="333399"/>
                </a:solidFill>
                <a:latin typeface="Trebuchet MS" pitchFamily="32" charset="0"/>
              </a:rPr>
              <a:t>Sa « relation » avec le président</a:t>
            </a:r>
          </a:p>
          <a:p>
            <a:pPr marL="0" indent="0">
              <a:spcBef>
                <a:spcPts val="800"/>
              </a:spcBef>
              <a:buClr>
                <a:srgbClr val="333399"/>
              </a:buClr>
              <a:buNone/>
            </a:pPr>
            <a:endParaRPr lang="fr-FR" sz="2200" i="1" dirty="0" smtClean="0">
              <a:solidFill>
                <a:srgbClr val="73B63C"/>
              </a:solidFill>
              <a:latin typeface="Trebuchet MS" pitchFamily="32" charset="0"/>
            </a:endParaRPr>
          </a:p>
          <a:p>
            <a:pPr>
              <a:spcBef>
                <a:spcPts val="800"/>
              </a:spcBef>
              <a:buClr>
                <a:srgbClr val="333399"/>
              </a:buClr>
              <a:buFontTx/>
              <a:buBlip>
                <a:blip r:embed="rId5"/>
              </a:buBlip>
            </a:pPr>
            <a:endParaRPr lang="fr-FR" sz="2200" i="1" dirty="0" smtClean="0">
              <a:solidFill>
                <a:srgbClr val="CC0066"/>
              </a:solidFill>
              <a:latin typeface="Trebuchet MS" pitchFamily="32" charset="0"/>
            </a:endParaRPr>
          </a:p>
          <a:p>
            <a:pPr>
              <a:buClr>
                <a:srgbClr val="CC0066"/>
              </a:buClr>
              <a:buFontTx/>
              <a:buNone/>
            </a:pPr>
            <a:endParaRPr lang="fr-FR" i="1" dirty="0" smtClean="0">
              <a:solidFill>
                <a:srgbClr val="CC0066"/>
              </a:solidFill>
              <a:latin typeface="Trebuchet MS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348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réunions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8600" y="1340768"/>
            <a:ext cx="8610600" cy="4968552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800"/>
              </a:spcBef>
              <a:buClr>
                <a:srgbClr val="333399"/>
              </a:buClr>
              <a:buBlip>
                <a:blip r:embed="rId3"/>
              </a:buBlip>
            </a:pPr>
            <a:r>
              <a:rPr lang="fr-FR" sz="3200" i="1" dirty="0" smtClean="0">
                <a:solidFill>
                  <a:srgbClr val="333399"/>
                </a:solidFill>
                <a:latin typeface="Trebuchet MS" pitchFamily="32" charset="0"/>
              </a:rPr>
              <a:t>Pôles…</a:t>
            </a:r>
          </a:p>
          <a:p>
            <a:pPr marL="0" indent="0">
              <a:spcBef>
                <a:spcPts val="800"/>
              </a:spcBef>
              <a:buClr>
                <a:srgbClr val="333399"/>
              </a:buClr>
              <a:buNone/>
            </a:pPr>
            <a:r>
              <a:rPr lang="fr-FR" sz="2200" i="1" dirty="0" smtClean="0">
                <a:solidFill>
                  <a:schemeClr val="tx1"/>
                </a:solidFill>
                <a:latin typeface="Trebuchet MS" pitchFamily="32" charset="0"/>
              </a:rPr>
              <a:t>1 à 2 fois par mois</a:t>
            </a:r>
          </a:p>
          <a:p>
            <a:pPr lvl="1">
              <a:buClr>
                <a:srgbClr val="CC0066"/>
              </a:buClr>
              <a:buFont typeface="Arial" charset="0"/>
              <a:buChar char="•"/>
            </a:pPr>
            <a:r>
              <a:rPr lang="fr-FR" sz="2400" i="1" dirty="0" smtClean="0">
                <a:solidFill>
                  <a:srgbClr val="CC0066"/>
                </a:solidFill>
                <a:latin typeface="Trebuchet MS" pitchFamily="32" charset="0"/>
              </a:rPr>
              <a:t>ODJ fait par le responsable et les membres</a:t>
            </a:r>
          </a:p>
          <a:p>
            <a:pPr lvl="1">
              <a:buClr>
                <a:srgbClr val="CC0066"/>
              </a:buClr>
              <a:buFont typeface="Arial" charset="0"/>
              <a:buChar char="•"/>
            </a:pPr>
            <a:r>
              <a:rPr lang="fr-FR" sz="2400" i="1" dirty="0" smtClean="0">
                <a:solidFill>
                  <a:srgbClr val="CC0066"/>
                </a:solidFill>
                <a:latin typeface="Trebuchet MS" pitchFamily="32" charset="0"/>
              </a:rPr>
              <a:t>Brainstorming et organisations des activités</a:t>
            </a:r>
          </a:p>
          <a:p>
            <a:pPr>
              <a:spcBef>
                <a:spcPts val="800"/>
              </a:spcBef>
              <a:buClr>
                <a:srgbClr val="333399"/>
              </a:buClr>
              <a:buBlip>
                <a:blip r:embed="rId3"/>
              </a:buBlip>
            </a:pPr>
            <a:r>
              <a:rPr lang="fr-FR" sz="3200" i="1" dirty="0">
                <a:solidFill>
                  <a:srgbClr val="333399"/>
                </a:solidFill>
                <a:latin typeface="Trebuchet MS" pitchFamily="32" charset="0"/>
              </a:rPr>
              <a:t>Bureau</a:t>
            </a:r>
            <a:r>
              <a:rPr lang="fr-FR" sz="3200" i="1" dirty="0" smtClean="0">
                <a:solidFill>
                  <a:srgbClr val="333399"/>
                </a:solidFill>
                <a:latin typeface="Trebuchet MS" pitchFamily="32" charset="0"/>
              </a:rPr>
              <a:t>…</a:t>
            </a:r>
          </a:p>
          <a:p>
            <a:pPr marL="0" indent="0">
              <a:spcBef>
                <a:spcPts val="800"/>
              </a:spcBef>
              <a:buClr>
                <a:srgbClr val="333399"/>
              </a:buClr>
              <a:buNone/>
            </a:pPr>
            <a:r>
              <a:rPr lang="fr-FR" sz="2200" i="1" dirty="0" smtClean="0">
                <a:solidFill>
                  <a:schemeClr val="tx1"/>
                </a:solidFill>
                <a:latin typeface="Trebuchet MS" pitchFamily="32" charset="0"/>
              </a:rPr>
              <a:t>Tous </a:t>
            </a:r>
            <a:r>
              <a:rPr lang="fr-FR" sz="2200" i="1" dirty="0">
                <a:solidFill>
                  <a:schemeClr val="tx1"/>
                </a:solidFill>
                <a:latin typeface="Trebuchet MS" pitchFamily="32" charset="0"/>
              </a:rPr>
              <a:t>les mardis soirs à 19h30 à la </a:t>
            </a:r>
            <a:r>
              <a:rPr lang="fr-FR" sz="2200" i="1" dirty="0" smtClean="0">
                <a:solidFill>
                  <a:schemeClr val="tx1"/>
                </a:solidFill>
                <a:latin typeface="Trebuchet MS" pitchFamily="32" charset="0"/>
              </a:rPr>
              <a:t>MDE</a:t>
            </a:r>
            <a:endParaRPr lang="fr-FR" sz="2200" i="1" dirty="0">
              <a:solidFill>
                <a:schemeClr val="tx1"/>
              </a:solidFill>
              <a:latin typeface="Trebuchet MS" pitchFamily="32" charset="0"/>
            </a:endParaRPr>
          </a:p>
          <a:p>
            <a:pPr lvl="1">
              <a:buClr>
                <a:srgbClr val="CC0066"/>
              </a:buClr>
              <a:buFont typeface="Arial" charset="0"/>
              <a:buChar char="•"/>
            </a:pPr>
            <a:r>
              <a:rPr lang="fr-FR" sz="2400" i="1" dirty="0">
                <a:solidFill>
                  <a:srgbClr val="CC0066"/>
                </a:solidFill>
                <a:latin typeface="Trebuchet MS" pitchFamily="32" charset="0"/>
              </a:rPr>
              <a:t>Ordre du jour posté tous les lundis</a:t>
            </a:r>
          </a:p>
          <a:p>
            <a:pPr lvl="1">
              <a:buClr>
                <a:srgbClr val="CC0066"/>
              </a:buClr>
              <a:buFont typeface="Arial" charset="0"/>
              <a:buChar char="•"/>
            </a:pPr>
            <a:r>
              <a:rPr lang="fr-FR" sz="2400" i="1" dirty="0">
                <a:solidFill>
                  <a:srgbClr val="CC0066"/>
                </a:solidFill>
                <a:latin typeface="Trebuchet MS" pitchFamily="32" charset="0"/>
              </a:rPr>
              <a:t>Présences du membres du </a:t>
            </a:r>
            <a:r>
              <a:rPr lang="fr-FR" sz="2400" i="1" dirty="0" err="1">
                <a:solidFill>
                  <a:srgbClr val="CC0066"/>
                </a:solidFill>
                <a:latin typeface="Trebuchet MS" pitchFamily="32" charset="0"/>
              </a:rPr>
              <a:t>Board</a:t>
            </a:r>
            <a:endParaRPr lang="fr-FR" sz="2400" i="1" dirty="0">
              <a:solidFill>
                <a:srgbClr val="CC0066"/>
              </a:solidFill>
              <a:latin typeface="Trebuchet MS" pitchFamily="32" charset="0"/>
            </a:endParaRPr>
          </a:p>
          <a:p>
            <a:pPr lvl="1">
              <a:buClr>
                <a:srgbClr val="CC0066"/>
              </a:buClr>
              <a:buFont typeface="Arial" charset="0"/>
              <a:buChar char="•"/>
            </a:pPr>
            <a:r>
              <a:rPr lang="fr-FR" sz="2400" i="1" dirty="0">
                <a:solidFill>
                  <a:srgbClr val="CC0066"/>
                </a:solidFill>
                <a:latin typeface="Trebuchet MS" pitchFamily="32" charset="0"/>
              </a:rPr>
              <a:t>Possibilité d’y </a:t>
            </a:r>
            <a:r>
              <a:rPr lang="fr-FR" sz="2400" i="1" dirty="0" smtClean="0">
                <a:solidFill>
                  <a:srgbClr val="CC0066"/>
                </a:solidFill>
                <a:latin typeface="Trebuchet MS" pitchFamily="32" charset="0"/>
              </a:rPr>
              <a:t>assister</a:t>
            </a:r>
          </a:p>
          <a:p>
            <a:pPr>
              <a:spcBef>
                <a:spcPts val="800"/>
              </a:spcBef>
              <a:buClr>
                <a:srgbClr val="333399"/>
              </a:buClr>
              <a:buBlip>
                <a:blip r:embed="rId3"/>
              </a:buBlip>
            </a:pPr>
            <a:r>
              <a:rPr lang="fr-FR" sz="3200" i="1" dirty="0" smtClean="0">
                <a:solidFill>
                  <a:srgbClr val="333399"/>
                </a:solidFill>
                <a:latin typeface="Trebuchet MS" pitchFamily="32" charset="0"/>
              </a:rPr>
              <a:t>Réunions générales…</a:t>
            </a:r>
          </a:p>
          <a:p>
            <a:pPr marL="0" indent="0">
              <a:spcBef>
                <a:spcPts val="800"/>
              </a:spcBef>
              <a:buClr>
                <a:srgbClr val="333399"/>
              </a:buClr>
              <a:buNone/>
            </a:pPr>
            <a:r>
              <a:rPr lang="fr-FR" sz="2200" i="1" dirty="0" smtClean="0">
                <a:solidFill>
                  <a:schemeClr val="tx1"/>
                </a:solidFill>
                <a:latin typeface="Trebuchet MS" pitchFamily="32" charset="0"/>
              </a:rPr>
              <a:t>1 fois tous les mois ou tous les 1,5 mois</a:t>
            </a:r>
          </a:p>
          <a:p>
            <a:pPr lvl="1">
              <a:buClr>
                <a:srgbClr val="CC0066"/>
              </a:buClr>
              <a:buFont typeface="Arial" charset="0"/>
              <a:buChar char="•"/>
            </a:pPr>
            <a:r>
              <a:rPr lang="fr-FR" sz="2400" i="1" dirty="0" smtClean="0">
                <a:solidFill>
                  <a:srgbClr val="CC0066"/>
                </a:solidFill>
                <a:latin typeface="Trebuchet MS" pitchFamily="32" charset="0"/>
              </a:rPr>
              <a:t>Réunion avec présence obligatoire de toute l’</a:t>
            </a:r>
            <a:r>
              <a:rPr lang="fr-FR" sz="2400" i="1" dirty="0" err="1" smtClean="0">
                <a:solidFill>
                  <a:srgbClr val="CC0066"/>
                </a:solidFill>
                <a:latin typeface="Trebuchet MS" pitchFamily="32" charset="0"/>
              </a:rPr>
              <a:t>asso</a:t>
            </a:r>
            <a:endParaRPr lang="fr-FR" sz="2400" i="1" dirty="0" smtClean="0">
              <a:solidFill>
                <a:srgbClr val="CC0066"/>
              </a:solidFill>
              <a:latin typeface="Trebuchet MS" pitchFamily="32" charset="0"/>
            </a:endParaRPr>
          </a:p>
          <a:p>
            <a:pPr lvl="1">
              <a:buClr>
                <a:srgbClr val="CC0066"/>
              </a:buClr>
              <a:buFont typeface="Arial" charset="0"/>
              <a:buChar char="•"/>
            </a:pPr>
            <a:r>
              <a:rPr lang="fr-FR" sz="2400" i="1" dirty="0" smtClean="0">
                <a:solidFill>
                  <a:srgbClr val="CC0066"/>
                </a:solidFill>
                <a:latin typeface="Trebuchet MS" pitchFamily="32" charset="0"/>
              </a:rPr>
              <a:t>Présentations des activités réalisées par tous les pôles, workshop, brainstorming, présentations de nouveaux projets, jeux et grosse bouffe !</a:t>
            </a:r>
          </a:p>
          <a:p>
            <a:pPr lvl="1">
              <a:buClr>
                <a:srgbClr val="CC0066"/>
              </a:buClr>
              <a:buFont typeface="Arial" charset="0"/>
              <a:buChar char="•"/>
            </a:pPr>
            <a:endParaRPr lang="fr-FR" sz="2400" i="1" dirty="0" smtClean="0">
              <a:solidFill>
                <a:srgbClr val="CC0066"/>
              </a:solidFill>
              <a:latin typeface="Trebuchet MS" pitchFamily="32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087" y="792272"/>
            <a:ext cx="3657600" cy="1219200"/>
          </a:xfrm>
          <a:prstGeom prst="rect">
            <a:avLst/>
          </a:prstGeom>
        </p:spPr>
      </p:pic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593199" y="6610799"/>
            <a:ext cx="6206976" cy="144016"/>
          </a:xfrm>
        </p:spPr>
        <p:txBody>
          <a:bodyPr/>
          <a:lstStyle/>
          <a:p>
            <a:r>
              <a:rPr lang="en-US" dirty="0" smtClean="0"/>
              <a:t>Guide du </a:t>
            </a:r>
            <a:r>
              <a:rPr lang="en-US" dirty="0" err="1" smtClean="0"/>
              <a:t>bénévole</a:t>
            </a:r>
            <a:r>
              <a:rPr lang="en-US" dirty="0" smtClean="0"/>
              <a:t> | Anis ROUX, Vice-</a:t>
            </a:r>
            <a:r>
              <a:rPr lang="en-US" dirty="0" err="1" smtClean="0"/>
              <a:t>Président</a:t>
            </a:r>
            <a:r>
              <a:rPr lang="en-US" dirty="0" smtClean="0"/>
              <a:t>| vp@esnlille.fr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72236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locaux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8600" y="1340768"/>
            <a:ext cx="8610600" cy="4968552"/>
          </a:xfrm>
        </p:spPr>
        <p:txBody>
          <a:bodyPr>
            <a:normAutofit lnSpcReduction="10000"/>
          </a:bodyPr>
          <a:lstStyle/>
          <a:p>
            <a:pPr>
              <a:spcBef>
                <a:spcPts val="800"/>
              </a:spcBef>
              <a:buClr>
                <a:srgbClr val="333399"/>
              </a:buClr>
              <a:buBlip>
                <a:blip r:embed="rId3"/>
              </a:buBlip>
            </a:pPr>
            <a:r>
              <a:rPr lang="fr-FR" sz="3200" dirty="0" smtClean="0">
                <a:solidFill>
                  <a:srgbClr val="333399"/>
                </a:solidFill>
                <a:latin typeface="Trebuchet MS" pitchFamily="32" charset="0"/>
              </a:rPr>
              <a:t>Le bureau (« le local »)</a:t>
            </a:r>
          </a:p>
          <a:p>
            <a:pPr lvl="1">
              <a:buClr>
                <a:srgbClr val="CC0066"/>
              </a:buClr>
              <a:buFont typeface="Arial" charset="0"/>
              <a:buChar char="•"/>
            </a:pPr>
            <a:r>
              <a:rPr lang="fr-FR" sz="2400" i="1" dirty="0" smtClean="0">
                <a:solidFill>
                  <a:srgbClr val="CC0066"/>
                </a:solidFill>
                <a:latin typeface="Trebuchet MS" pitchFamily="32" charset="0"/>
              </a:rPr>
              <a:t>Maison des étudiants de Lille1 (Station Cité Scientifique) 1</a:t>
            </a:r>
            <a:r>
              <a:rPr lang="fr-FR" sz="2400" i="1" baseline="30000" dirty="0" smtClean="0">
                <a:solidFill>
                  <a:srgbClr val="CC0066"/>
                </a:solidFill>
                <a:latin typeface="Trebuchet MS" pitchFamily="32" charset="0"/>
              </a:rPr>
              <a:t>ère</a:t>
            </a:r>
            <a:r>
              <a:rPr lang="fr-FR" sz="2400" i="1" dirty="0" smtClean="0">
                <a:solidFill>
                  <a:srgbClr val="CC0066"/>
                </a:solidFill>
                <a:latin typeface="Trebuchet MS" pitchFamily="32" charset="0"/>
              </a:rPr>
              <a:t> étage</a:t>
            </a:r>
          </a:p>
          <a:p>
            <a:pPr lvl="1">
              <a:buClr>
                <a:srgbClr val="CC0066"/>
              </a:buClr>
              <a:buFont typeface="Arial" charset="0"/>
              <a:buChar char="•"/>
            </a:pPr>
            <a:r>
              <a:rPr lang="fr-FR" sz="2400" i="1" dirty="0" smtClean="0">
                <a:solidFill>
                  <a:srgbClr val="CC0066"/>
                </a:solidFill>
                <a:latin typeface="Trebuchet MS" pitchFamily="32" charset="0"/>
              </a:rPr>
              <a:t>Lieu d’accueil, de vente de cartes ESN et de voyages, et distribution des </a:t>
            </a:r>
            <a:r>
              <a:rPr lang="fr-FR" sz="2400" i="1" dirty="0" err="1" smtClean="0">
                <a:solidFill>
                  <a:srgbClr val="CC0066"/>
                </a:solidFill>
                <a:latin typeface="Trebuchet MS" pitchFamily="32" charset="0"/>
              </a:rPr>
              <a:t>welcome</a:t>
            </a:r>
            <a:r>
              <a:rPr lang="fr-FR" sz="2400" i="1" dirty="0" smtClean="0">
                <a:solidFill>
                  <a:srgbClr val="CC0066"/>
                </a:solidFill>
                <a:latin typeface="Trebuchet MS" pitchFamily="32" charset="0"/>
              </a:rPr>
              <a:t> pack</a:t>
            </a:r>
          </a:p>
          <a:p>
            <a:pPr lvl="1">
              <a:buClr>
                <a:srgbClr val="CC0066"/>
              </a:buClr>
              <a:buFont typeface="Arial" charset="0"/>
              <a:buChar char="•"/>
            </a:pPr>
            <a:r>
              <a:rPr lang="fr-FR" sz="2400" i="1" dirty="0" smtClean="0">
                <a:solidFill>
                  <a:srgbClr val="CC0066"/>
                </a:solidFill>
                <a:latin typeface="Trebuchet MS" pitchFamily="32" charset="0"/>
              </a:rPr>
              <a:t>Permanence des bénévoles pendant les horaires d’ouverture (mardi et jeudi de 18h à 20h, ou toute la semaine selon la période), lieu de réunion de l’</a:t>
            </a:r>
            <a:r>
              <a:rPr lang="fr-FR" sz="2400" i="1" dirty="0" err="1" smtClean="0">
                <a:solidFill>
                  <a:srgbClr val="CC0066"/>
                </a:solidFill>
                <a:latin typeface="Trebuchet MS" pitchFamily="32" charset="0"/>
              </a:rPr>
              <a:t>asso</a:t>
            </a:r>
            <a:endParaRPr lang="fr-FR" sz="3200" dirty="0" smtClean="0">
              <a:solidFill>
                <a:srgbClr val="333399"/>
              </a:solidFill>
              <a:latin typeface="Trebuchet MS" pitchFamily="32" charset="0"/>
            </a:endParaRPr>
          </a:p>
          <a:p>
            <a:pPr>
              <a:spcBef>
                <a:spcPts val="800"/>
              </a:spcBef>
              <a:buClr>
                <a:srgbClr val="333399"/>
              </a:buClr>
              <a:buBlip>
                <a:blip r:embed="rId3"/>
              </a:buBlip>
            </a:pPr>
            <a:r>
              <a:rPr lang="fr-FR" sz="3200" dirty="0" smtClean="0">
                <a:solidFill>
                  <a:srgbClr val="333399"/>
                </a:solidFill>
                <a:latin typeface="Trebuchet MS" pitchFamily="32" charset="0"/>
              </a:rPr>
              <a:t>ESN House (colocation entre 5 </a:t>
            </a:r>
            <a:r>
              <a:rPr lang="fr-FR" sz="3200" dirty="0" err="1" smtClean="0">
                <a:solidFill>
                  <a:srgbClr val="333399"/>
                </a:solidFill>
                <a:latin typeface="Trebuchet MS" pitchFamily="32" charset="0"/>
              </a:rPr>
              <a:t>ESNers</a:t>
            </a:r>
            <a:r>
              <a:rPr lang="fr-FR" sz="3200" dirty="0" smtClean="0">
                <a:solidFill>
                  <a:srgbClr val="333399"/>
                </a:solidFill>
                <a:latin typeface="Trebuchet MS" pitchFamily="32" charset="0"/>
              </a:rPr>
              <a:t>)</a:t>
            </a:r>
            <a:endParaRPr lang="fr-FR" sz="2400" dirty="0" smtClean="0">
              <a:solidFill>
                <a:srgbClr val="CC0066"/>
              </a:solidFill>
              <a:latin typeface="Trebuchet MS" pitchFamily="32" charset="0"/>
            </a:endParaRPr>
          </a:p>
          <a:p>
            <a:pPr lvl="1">
              <a:buClr>
                <a:srgbClr val="CC0066"/>
              </a:buClr>
              <a:buFont typeface="Arial" charset="0"/>
              <a:buChar char="•"/>
            </a:pPr>
            <a:r>
              <a:rPr lang="fr-FR" sz="2400" i="1" dirty="0" smtClean="0">
                <a:solidFill>
                  <a:srgbClr val="CC0066"/>
                </a:solidFill>
                <a:latin typeface="Trebuchet MS" pitchFamily="32" charset="0"/>
              </a:rPr>
              <a:t>Station de métro Marbrerie</a:t>
            </a:r>
          </a:p>
          <a:p>
            <a:pPr lvl="1">
              <a:buClr>
                <a:srgbClr val="CC0066"/>
              </a:buClr>
              <a:buFont typeface="Arial" charset="0"/>
              <a:buChar char="•"/>
            </a:pPr>
            <a:r>
              <a:rPr lang="fr-FR" sz="2400" i="1" dirty="0" smtClean="0">
                <a:solidFill>
                  <a:srgbClr val="CC0066"/>
                </a:solidFill>
                <a:latin typeface="Trebuchet MS" pitchFamily="32" charset="0"/>
              </a:rPr>
              <a:t>Organisation des </a:t>
            </a:r>
            <a:r>
              <a:rPr lang="fr-FR" sz="2400" i="1" dirty="0" err="1" smtClean="0">
                <a:solidFill>
                  <a:srgbClr val="CC0066"/>
                </a:solidFill>
                <a:latin typeface="Trebuchet MS" pitchFamily="32" charset="0"/>
              </a:rPr>
              <a:t>Kitchen</a:t>
            </a:r>
            <a:r>
              <a:rPr lang="fr-FR" sz="2400" i="1" dirty="0" smtClean="0">
                <a:solidFill>
                  <a:srgbClr val="CC0066"/>
                </a:solidFill>
                <a:latin typeface="Trebuchet MS" pitchFamily="32" charset="0"/>
              </a:rPr>
              <a:t> Erasmus (1 semaine sur 2)</a:t>
            </a:r>
          </a:p>
          <a:p>
            <a:pPr lvl="1">
              <a:buClr>
                <a:srgbClr val="CC0066"/>
              </a:buClr>
              <a:buFont typeface="Arial" charset="0"/>
              <a:buChar char="•"/>
            </a:pPr>
            <a:r>
              <a:rPr lang="fr-FR" sz="2400" i="1" dirty="0" smtClean="0">
                <a:solidFill>
                  <a:srgbClr val="CC0066"/>
                </a:solidFill>
                <a:latin typeface="Trebuchet MS" pitchFamily="32" charset="0"/>
              </a:rPr>
              <a:t>« Repère » de l’association</a:t>
            </a:r>
          </a:p>
          <a:p>
            <a:pPr lvl="1">
              <a:buClr>
                <a:srgbClr val="CC0066"/>
              </a:buClr>
              <a:buFont typeface="Arial" charset="0"/>
              <a:buChar char="•"/>
            </a:pPr>
            <a:endParaRPr lang="fr-FR" sz="2400" dirty="0" smtClean="0">
              <a:solidFill>
                <a:srgbClr val="CC0066"/>
              </a:solidFill>
              <a:latin typeface="Trebuchet MS" pitchFamily="32" charset="0"/>
            </a:endParaRP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593199" y="6610799"/>
            <a:ext cx="6206976" cy="144016"/>
          </a:xfrm>
        </p:spPr>
        <p:txBody>
          <a:bodyPr/>
          <a:lstStyle/>
          <a:p>
            <a:r>
              <a:rPr lang="en-US" dirty="0" smtClean="0"/>
              <a:t>Guide du </a:t>
            </a:r>
            <a:r>
              <a:rPr lang="en-US" dirty="0" err="1" smtClean="0"/>
              <a:t>bénévole</a:t>
            </a:r>
            <a:r>
              <a:rPr lang="en-US" dirty="0" smtClean="0"/>
              <a:t> | Anis ROUX, Vice-</a:t>
            </a:r>
            <a:r>
              <a:rPr lang="en-US" dirty="0" err="1" smtClean="0"/>
              <a:t>Président</a:t>
            </a:r>
            <a:r>
              <a:rPr lang="en-US" dirty="0" smtClean="0"/>
              <a:t>| vp@esnlille.fr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7223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33600" y="197768"/>
            <a:ext cx="6758880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Les ressources informatiques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" y="2438400"/>
            <a:ext cx="4343400" cy="1676400"/>
          </a:xfrm>
        </p:spPr>
        <p:txBody>
          <a:bodyPr>
            <a:normAutofit/>
          </a:bodyPr>
          <a:lstStyle/>
          <a:p>
            <a:pPr>
              <a:buClr>
                <a:srgbClr val="CC0066"/>
              </a:buClr>
              <a:buFont typeface="Arial" charset="0"/>
              <a:buChar char="•"/>
            </a:pPr>
            <a:r>
              <a:rPr lang="fr-FR" sz="2200" dirty="0" smtClean="0">
                <a:solidFill>
                  <a:srgbClr val="CC0066"/>
                </a:solidFill>
                <a:latin typeface="Trebuchet MS" pitchFamily="32" charset="0"/>
              </a:rPr>
              <a:t>Groupe des </a:t>
            </a:r>
            <a:r>
              <a:rPr lang="fr-FR" sz="2200" dirty="0" smtClean="0">
                <a:solidFill>
                  <a:srgbClr val="CC0066"/>
                </a:solidFill>
                <a:latin typeface="Trebuchet MS" pitchFamily="32" charset="0"/>
                <a:hlinkClick r:id="rId2"/>
              </a:rPr>
              <a:t>étudiants internationaux</a:t>
            </a:r>
            <a:endParaRPr lang="fr-FR" sz="2200" dirty="0" smtClean="0">
              <a:solidFill>
                <a:srgbClr val="CC0066"/>
              </a:solidFill>
              <a:latin typeface="Trebuchet MS" pitchFamily="32" charset="0"/>
            </a:endParaRPr>
          </a:p>
          <a:p>
            <a:pPr>
              <a:buClr>
                <a:srgbClr val="CC0066"/>
              </a:buClr>
              <a:buFont typeface="Arial" charset="0"/>
              <a:buChar char="•"/>
            </a:pPr>
            <a:r>
              <a:rPr lang="fr-FR" sz="2200" dirty="0" smtClean="0">
                <a:solidFill>
                  <a:srgbClr val="CC0066"/>
                </a:solidFill>
                <a:latin typeface="Trebuchet MS" pitchFamily="32" charset="0"/>
              </a:rPr>
              <a:t>Fan page </a:t>
            </a:r>
            <a:r>
              <a:rPr lang="fr-FR" sz="2200" i="1" dirty="0" smtClean="0">
                <a:solidFill>
                  <a:srgbClr val="CC0066"/>
                </a:solidFill>
                <a:latin typeface="Trebuchet MS" pitchFamily="32" charset="0"/>
                <a:hlinkClick r:id="rId3"/>
              </a:rPr>
              <a:t>ESN Lille</a:t>
            </a:r>
            <a:endParaRPr lang="fr-FR" sz="2200" i="1" dirty="0" smtClean="0">
              <a:solidFill>
                <a:srgbClr val="CC0066"/>
              </a:solidFill>
              <a:latin typeface="Trebuchet MS" pitchFamily="32" charset="0"/>
            </a:endParaRPr>
          </a:p>
          <a:p>
            <a:pPr>
              <a:buClr>
                <a:srgbClr val="CC0066"/>
              </a:buClr>
              <a:buFont typeface="Arial" charset="0"/>
              <a:buChar char="•"/>
            </a:pPr>
            <a:r>
              <a:rPr lang="fr-FR" sz="2200" dirty="0" smtClean="0">
                <a:solidFill>
                  <a:srgbClr val="CC0066"/>
                </a:solidFill>
                <a:latin typeface="Trebuchet MS" pitchFamily="32" charset="0"/>
              </a:rPr>
              <a:t>Profil </a:t>
            </a:r>
            <a:r>
              <a:rPr lang="fr-FR" sz="2200" i="1" dirty="0" smtClean="0">
                <a:solidFill>
                  <a:srgbClr val="CC0066"/>
                </a:solidFill>
                <a:latin typeface="Trebuchet MS" pitchFamily="32" charset="0"/>
                <a:hlinkClick r:id="rId4"/>
              </a:rPr>
              <a:t>Ch’ti Mix ESN Lille</a:t>
            </a:r>
            <a:endParaRPr lang="fr-FR" sz="2200" i="1" dirty="0" smtClean="0">
              <a:solidFill>
                <a:srgbClr val="CC0066"/>
              </a:solidFill>
              <a:latin typeface="Trebuchet MS" pitchFamily="32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76800" y="2438401"/>
            <a:ext cx="4114800" cy="990600"/>
          </a:xfrm>
        </p:spPr>
        <p:txBody>
          <a:bodyPr>
            <a:noAutofit/>
          </a:bodyPr>
          <a:lstStyle/>
          <a:p>
            <a:pPr>
              <a:buClr>
                <a:srgbClr val="CC0066"/>
              </a:buClr>
              <a:buFont typeface="Arial" charset="0"/>
              <a:buChar char="•"/>
            </a:pPr>
            <a:r>
              <a:rPr lang="fr-FR" sz="1900" dirty="0" smtClean="0">
                <a:solidFill>
                  <a:srgbClr val="CC0066"/>
                </a:solidFill>
                <a:latin typeface="Trebuchet MS" pitchFamily="32" charset="0"/>
              </a:rPr>
              <a:t>Groupe « </a:t>
            </a:r>
            <a:r>
              <a:rPr lang="fr-FR" sz="1900" dirty="0" smtClean="0">
                <a:solidFill>
                  <a:srgbClr val="CC0066"/>
                </a:solidFill>
                <a:latin typeface="Trebuchet MS" pitchFamily="32" charset="0"/>
                <a:hlinkClick r:id="rId5"/>
              </a:rPr>
              <a:t>ESN Lille Général et Administration </a:t>
            </a:r>
            <a:r>
              <a:rPr lang="fr-FR" sz="1900" dirty="0" smtClean="0">
                <a:solidFill>
                  <a:srgbClr val="CC0066"/>
                </a:solidFill>
                <a:latin typeface="Trebuchet MS" pitchFamily="32" charset="0"/>
              </a:rPr>
              <a:t>»</a:t>
            </a:r>
          </a:p>
          <a:p>
            <a:pPr>
              <a:buClr>
                <a:srgbClr val="CC0066"/>
              </a:buClr>
              <a:buFont typeface="Arial" charset="0"/>
              <a:buChar char="•"/>
            </a:pPr>
            <a:r>
              <a:rPr lang="fr-FR" sz="1900" dirty="0" smtClean="0">
                <a:solidFill>
                  <a:srgbClr val="CC0066"/>
                </a:solidFill>
                <a:latin typeface="Trebuchet MS" pitchFamily="32" charset="0"/>
              </a:rPr>
              <a:t>Groupe « </a:t>
            </a:r>
            <a:r>
              <a:rPr lang="fr-FR" sz="1900" dirty="0" smtClean="0">
                <a:solidFill>
                  <a:srgbClr val="CC0066"/>
                </a:solidFill>
                <a:latin typeface="Trebuchet MS" pitchFamily="32" charset="0"/>
                <a:hlinkClick r:id="rId6"/>
              </a:rPr>
              <a:t>ESN Lille Spam</a:t>
            </a:r>
            <a:r>
              <a:rPr lang="fr-FR" sz="1900" dirty="0" smtClean="0">
                <a:solidFill>
                  <a:srgbClr val="CC0066"/>
                </a:solidFill>
                <a:latin typeface="Trebuchet MS" pitchFamily="32" charset="0"/>
              </a:rPr>
              <a:t> »</a:t>
            </a:r>
          </a:p>
          <a:p>
            <a:pPr>
              <a:buClr>
                <a:srgbClr val="CC0066"/>
              </a:buClr>
              <a:buFont typeface="Arial" charset="0"/>
              <a:buChar char="•"/>
            </a:pPr>
            <a:r>
              <a:rPr lang="fr-FR" sz="1900" dirty="0" smtClean="0">
                <a:solidFill>
                  <a:srgbClr val="CC0066"/>
                </a:solidFill>
                <a:latin typeface="Trebuchet MS" pitchFamily="32" charset="0"/>
              </a:rPr>
              <a:t>Groupe «  ESN Lille </a:t>
            </a:r>
            <a:r>
              <a:rPr lang="fr-FR" sz="1900" dirty="0" err="1" smtClean="0">
                <a:solidFill>
                  <a:srgbClr val="CC0066"/>
                </a:solidFill>
                <a:latin typeface="Trebuchet MS" pitchFamily="32" charset="0"/>
              </a:rPr>
              <a:t>Private</a:t>
            </a:r>
            <a:r>
              <a:rPr lang="fr-FR" sz="1900" dirty="0" smtClean="0">
                <a:solidFill>
                  <a:srgbClr val="CC0066"/>
                </a:solidFill>
                <a:latin typeface="Trebuchet MS" pitchFamily="32" charset="0"/>
              </a:rPr>
              <a:t> Joke » (</a:t>
            </a:r>
            <a:r>
              <a:rPr lang="fr-FR" sz="1900" i="1" dirty="0" smtClean="0">
                <a:solidFill>
                  <a:srgbClr val="CC0066"/>
                </a:solidFill>
                <a:latin typeface="Trebuchet MS" pitchFamily="32" charset="0"/>
              </a:rPr>
              <a:t>voir Camille /Jérémie/ Damien</a:t>
            </a:r>
            <a:r>
              <a:rPr lang="fr-FR" sz="1900" dirty="0" smtClean="0">
                <a:solidFill>
                  <a:srgbClr val="CC0066"/>
                </a:solidFill>
                <a:latin typeface="Trebuchet MS" pitchFamily="32" charset="0"/>
              </a:rPr>
              <a:t>)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52400" y="1143000"/>
            <a:ext cx="464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E7690B"/>
                </a:solidFill>
                <a:latin typeface="Trebuchet MS" pitchFamily="34" charset="0"/>
              </a:rPr>
              <a:t>Communication externe</a:t>
            </a:r>
            <a:endParaRPr lang="fr-FR" sz="3200" dirty="0">
              <a:solidFill>
                <a:srgbClr val="E7690B"/>
              </a:solidFill>
              <a:latin typeface="Trebuchet MS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495800" y="1143000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E7690B"/>
                </a:solidFill>
                <a:latin typeface="Trebuchet MS" pitchFamily="34" charset="0"/>
              </a:rPr>
              <a:t>Gestion interne</a:t>
            </a:r>
            <a:endParaRPr lang="fr-FR" sz="3200" dirty="0">
              <a:solidFill>
                <a:srgbClr val="E7690B"/>
              </a:solidFill>
              <a:latin typeface="Trebuchet MS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429000" y="182880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800"/>
              </a:spcBef>
              <a:buClr>
                <a:srgbClr val="333399"/>
              </a:buClr>
              <a:buBlip>
                <a:blip r:embed="rId7"/>
              </a:buBlip>
            </a:pPr>
            <a:r>
              <a:rPr lang="fr-FR" sz="2800" i="1" dirty="0" err="1" smtClean="0">
                <a:solidFill>
                  <a:srgbClr val="333399"/>
                </a:solidFill>
                <a:latin typeface="Trebuchet MS" pitchFamily="34" charset="0"/>
              </a:rPr>
              <a:t>Facebook</a:t>
            </a:r>
            <a:endParaRPr lang="fr-FR" sz="2800" i="1" dirty="0">
              <a:solidFill>
                <a:srgbClr val="333399"/>
              </a:solidFill>
              <a:latin typeface="Trebuchet MS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657600" y="427738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800"/>
              </a:spcBef>
              <a:buClr>
                <a:srgbClr val="333399"/>
              </a:buClr>
              <a:buBlip>
                <a:blip r:embed="rId7"/>
              </a:buBlip>
            </a:pPr>
            <a:r>
              <a:rPr lang="fr-FR" sz="2800" i="1" dirty="0" smtClean="0">
                <a:solidFill>
                  <a:srgbClr val="333399"/>
                </a:solidFill>
                <a:latin typeface="Trebuchet MS" pitchFamily="34" charset="0"/>
              </a:rPr>
              <a:t>Autres</a:t>
            </a:r>
            <a:endParaRPr lang="fr-FR" sz="2800" i="1" dirty="0">
              <a:solidFill>
                <a:srgbClr val="333399"/>
              </a:solidFill>
              <a:latin typeface="Trebuchet MS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800600" y="4909573"/>
            <a:ext cx="419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CC0066"/>
              </a:buClr>
              <a:buFont typeface="Arial" charset="0"/>
              <a:buChar char="•"/>
            </a:pPr>
            <a:r>
              <a:rPr lang="fr-FR" sz="2000" dirty="0" smtClean="0">
                <a:solidFill>
                  <a:srgbClr val="CC0066"/>
                </a:solidFill>
                <a:latin typeface="Trebuchet MS" pitchFamily="32" charset="0"/>
              </a:rPr>
              <a:t>Wiki de </a:t>
            </a:r>
            <a:r>
              <a:rPr lang="fr-FR" sz="2000" dirty="0" err="1" smtClean="0">
                <a:solidFill>
                  <a:srgbClr val="CC0066"/>
                </a:solidFill>
                <a:latin typeface="Trebuchet MS" pitchFamily="32" charset="0"/>
              </a:rPr>
              <a:t>l’asso</a:t>
            </a:r>
            <a:r>
              <a:rPr lang="fr-FR" sz="2000" dirty="0" smtClean="0">
                <a:solidFill>
                  <a:srgbClr val="CC0066"/>
                </a:solidFill>
                <a:latin typeface="Trebuchet MS" pitchFamily="32" charset="0"/>
              </a:rPr>
              <a:t>’ : </a:t>
            </a:r>
            <a:r>
              <a:rPr lang="fr-FR" sz="2000" i="1" dirty="0">
                <a:solidFill>
                  <a:srgbClr val="CC0066"/>
                </a:solidFill>
                <a:latin typeface="Trebuchet MS" pitchFamily="32" charset="0"/>
                <a:hlinkClick r:id="rId8"/>
              </a:rPr>
              <a:t>w</a:t>
            </a:r>
            <a:r>
              <a:rPr lang="fr-FR" sz="2000" i="1" dirty="0" smtClean="0">
                <a:solidFill>
                  <a:srgbClr val="CC0066"/>
                </a:solidFill>
                <a:latin typeface="Trebuchet MS" pitchFamily="32" charset="0"/>
                <a:hlinkClick r:id="rId8"/>
              </a:rPr>
              <a:t>iki.esnlille.fr</a:t>
            </a:r>
            <a:endParaRPr lang="fr-FR" sz="2000" i="1" dirty="0" smtClean="0">
              <a:solidFill>
                <a:srgbClr val="CC0066"/>
              </a:solidFill>
              <a:latin typeface="Trebuchet MS" pitchFamily="32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CC0066"/>
              </a:buClr>
              <a:buFont typeface="Arial" charset="0"/>
              <a:buChar char="•"/>
            </a:pPr>
            <a:r>
              <a:rPr lang="fr-FR" sz="2000" dirty="0" smtClean="0">
                <a:solidFill>
                  <a:srgbClr val="CC0066"/>
                </a:solidFill>
                <a:latin typeface="Trebuchet MS" pitchFamily="32" charset="0"/>
              </a:rPr>
              <a:t>Intranet de </a:t>
            </a:r>
            <a:r>
              <a:rPr lang="fr-FR" sz="2000" dirty="0" err="1" smtClean="0">
                <a:solidFill>
                  <a:srgbClr val="CC0066"/>
                </a:solidFill>
                <a:latin typeface="Trebuchet MS" pitchFamily="32" charset="0"/>
              </a:rPr>
              <a:t>l’asso</a:t>
            </a:r>
            <a:r>
              <a:rPr lang="fr-FR" sz="2000" dirty="0" smtClean="0">
                <a:solidFill>
                  <a:srgbClr val="CC0066"/>
                </a:solidFill>
                <a:latin typeface="Trebuchet MS" pitchFamily="32" charset="0"/>
              </a:rPr>
              <a:t>’ (ERP) : </a:t>
            </a:r>
            <a:r>
              <a:rPr lang="fr-FR" sz="2000" i="1" dirty="0" smtClean="0">
                <a:solidFill>
                  <a:srgbClr val="CC0066"/>
                </a:solidFill>
                <a:latin typeface="Trebuchet MS" pitchFamily="32" charset="0"/>
                <a:hlinkClick r:id="rId9"/>
              </a:rPr>
              <a:t>erp.esnlille.fr</a:t>
            </a:r>
            <a:endParaRPr lang="fr-FR" sz="2000" i="1" dirty="0" smtClean="0">
              <a:solidFill>
                <a:srgbClr val="CC0066"/>
              </a:solidFill>
              <a:latin typeface="Trebuchet MS" pitchFamily="32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28600" y="4866382"/>
            <a:ext cx="3886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CC0066"/>
              </a:buClr>
              <a:buFont typeface="Arial" charset="0"/>
              <a:buChar char="•"/>
            </a:pPr>
            <a:r>
              <a:rPr lang="fr-FR" sz="2000" dirty="0" smtClean="0">
                <a:solidFill>
                  <a:srgbClr val="CC0066"/>
                </a:solidFill>
                <a:latin typeface="Trebuchet MS" pitchFamily="32" charset="0"/>
              </a:rPr>
              <a:t>Site web : </a:t>
            </a:r>
            <a:r>
              <a:rPr lang="fr-FR" sz="2000" i="1" dirty="0" smtClean="0">
                <a:solidFill>
                  <a:srgbClr val="CC0066"/>
                </a:solidFill>
                <a:latin typeface="Trebuchet MS" pitchFamily="32" charset="0"/>
                <a:hlinkClick r:id="rId10"/>
              </a:rPr>
              <a:t>esnlille.fr</a:t>
            </a:r>
            <a:endParaRPr lang="fr-FR" sz="2000" i="1" dirty="0" smtClean="0">
              <a:solidFill>
                <a:srgbClr val="CC0066"/>
              </a:solidFill>
              <a:latin typeface="Trebuchet MS" pitchFamily="32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CC0066"/>
              </a:buClr>
              <a:buFont typeface="Arial" charset="0"/>
              <a:buChar char="•"/>
            </a:pPr>
            <a:r>
              <a:rPr lang="fr-FR" sz="2000" i="1" dirty="0" smtClean="0">
                <a:solidFill>
                  <a:srgbClr val="CC0066"/>
                </a:solidFill>
                <a:latin typeface="Trebuchet MS" pitchFamily="32" charset="0"/>
              </a:rPr>
              <a:t>Site web International :</a:t>
            </a:r>
            <a:r>
              <a:rPr lang="fr-FR" sz="2000" i="1" dirty="0">
                <a:solidFill>
                  <a:srgbClr val="CC0066"/>
                </a:solidFill>
                <a:latin typeface="Trebuchet MS" pitchFamily="32" charset="0"/>
              </a:rPr>
              <a:t/>
            </a:r>
            <a:br>
              <a:rPr lang="fr-FR" sz="2000" i="1" dirty="0">
                <a:solidFill>
                  <a:srgbClr val="CC0066"/>
                </a:solidFill>
                <a:latin typeface="Trebuchet MS" pitchFamily="32" charset="0"/>
              </a:rPr>
            </a:br>
            <a:r>
              <a:rPr lang="fr-FR" sz="2000" i="1" dirty="0" smtClean="0">
                <a:solidFill>
                  <a:srgbClr val="CC0066"/>
                </a:solidFill>
                <a:latin typeface="Trebuchet MS" pitchFamily="32" charset="0"/>
                <a:hlinkClick r:id="rId11"/>
              </a:rPr>
              <a:t>galaxy.esn.org</a:t>
            </a:r>
            <a:endParaRPr lang="fr-FR" sz="2000" i="1" dirty="0" smtClean="0">
              <a:solidFill>
                <a:srgbClr val="CC0066"/>
              </a:solidFill>
              <a:latin typeface="Trebuchet MS" pitchFamily="32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CC0066"/>
              </a:buClr>
              <a:buFont typeface="Arial" charset="0"/>
              <a:buChar char="•"/>
            </a:pPr>
            <a:r>
              <a:rPr lang="fr-FR" sz="2000" dirty="0" smtClean="0">
                <a:solidFill>
                  <a:srgbClr val="CC0066"/>
                </a:solidFill>
                <a:latin typeface="Trebuchet MS" pitchFamily="32" charset="0"/>
              </a:rPr>
              <a:t>Newsletter</a:t>
            </a:r>
          </a:p>
          <a:p>
            <a:pPr marL="342900" lvl="0" indent="-342900">
              <a:spcBef>
                <a:spcPct val="20000"/>
              </a:spcBef>
              <a:buClr>
                <a:srgbClr val="CC0066"/>
              </a:buClr>
              <a:buFont typeface="Arial" charset="0"/>
              <a:buChar char="•"/>
            </a:pPr>
            <a:r>
              <a:rPr lang="fr-FR" sz="2000" dirty="0" err="1" smtClean="0">
                <a:solidFill>
                  <a:srgbClr val="CC0066"/>
                </a:solidFill>
                <a:latin typeface="Trebuchet MS" pitchFamily="32" charset="0"/>
              </a:rPr>
              <a:t>Snapchat</a:t>
            </a:r>
            <a:r>
              <a:rPr lang="fr-FR" sz="2000" dirty="0" smtClean="0">
                <a:solidFill>
                  <a:srgbClr val="CC0066"/>
                </a:solidFill>
                <a:latin typeface="Trebuchet MS" pitchFamily="32" charset="0"/>
              </a:rPr>
              <a:t> </a:t>
            </a:r>
            <a:r>
              <a:rPr lang="fr-FR" sz="2000" i="1" dirty="0" err="1" smtClean="0">
                <a:solidFill>
                  <a:srgbClr val="CC0066"/>
                </a:solidFill>
                <a:latin typeface="Trebuchet MS" pitchFamily="32" charset="0"/>
              </a:rPr>
              <a:t>coming</a:t>
            </a:r>
            <a:r>
              <a:rPr lang="fr-FR" sz="2000" i="1" dirty="0" smtClean="0">
                <a:solidFill>
                  <a:srgbClr val="CC0066"/>
                </a:solidFill>
                <a:latin typeface="Trebuchet MS" pitchFamily="32" charset="0"/>
              </a:rPr>
              <a:t> </a:t>
            </a:r>
            <a:r>
              <a:rPr lang="fr-FR" sz="2000" i="1" dirty="0" err="1" smtClean="0">
                <a:solidFill>
                  <a:srgbClr val="CC0066"/>
                </a:solidFill>
                <a:latin typeface="Trebuchet MS" pitchFamily="32" charset="0"/>
              </a:rPr>
              <a:t>soon</a:t>
            </a:r>
            <a:endParaRPr lang="fr-FR" sz="2000" i="1" dirty="0" smtClean="0">
              <a:solidFill>
                <a:srgbClr val="CC0066"/>
              </a:solidFill>
              <a:latin typeface="Trebuchet MS" pitchFamily="32" charset="0"/>
            </a:endParaRPr>
          </a:p>
        </p:txBody>
      </p:sp>
      <p:sp>
        <p:nvSpPr>
          <p:cNvPr id="13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593199" y="6610799"/>
            <a:ext cx="6206976" cy="144016"/>
          </a:xfrm>
        </p:spPr>
        <p:txBody>
          <a:bodyPr/>
          <a:lstStyle/>
          <a:p>
            <a:r>
              <a:rPr lang="en-US" dirty="0" smtClean="0"/>
              <a:t>Guide du </a:t>
            </a:r>
            <a:r>
              <a:rPr lang="en-US" dirty="0" err="1" smtClean="0"/>
              <a:t>bénévole</a:t>
            </a:r>
            <a:r>
              <a:rPr lang="en-US" dirty="0" smtClean="0"/>
              <a:t> | Anis ROUX, Vice-</a:t>
            </a:r>
            <a:r>
              <a:rPr lang="en-US" dirty="0" err="1" smtClean="0"/>
              <a:t>Président</a:t>
            </a:r>
            <a:r>
              <a:rPr lang="en-US" dirty="0" smtClean="0"/>
              <a:t>| vp@esnlille.fr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33600" y="197768"/>
            <a:ext cx="6758880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L’organisation d’une activité</a:t>
            </a:r>
            <a:endParaRPr lang="fr-FR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593199" y="6610799"/>
            <a:ext cx="6206976" cy="144016"/>
          </a:xfrm>
        </p:spPr>
        <p:txBody>
          <a:bodyPr/>
          <a:lstStyle/>
          <a:p>
            <a:r>
              <a:rPr lang="en-US" dirty="0" smtClean="0"/>
              <a:t>Guide du </a:t>
            </a:r>
            <a:r>
              <a:rPr lang="en-US" dirty="0" err="1" smtClean="0"/>
              <a:t>bénévole</a:t>
            </a:r>
            <a:r>
              <a:rPr lang="en-US" dirty="0" smtClean="0"/>
              <a:t> | Anis ROUX, Vice-</a:t>
            </a:r>
            <a:r>
              <a:rPr lang="en-US" dirty="0" err="1" smtClean="0"/>
              <a:t>Président</a:t>
            </a:r>
            <a:r>
              <a:rPr lang="en-US" dirty="0" smtClean="0"/>
              <a:t>| vp@esnlille.fr</a:t>
            </a:r>
            <a:endParaRPr lang="sv-SE" dirty="0"/>
          </a:p>
        </p:txBody>
      </p:sp>
      <p:sp>
        <p:nvSpPr>
          <p:cNvPr id="4" name="Pensées 3"/>
          <p:cNvSpPr/>
          <p:nvPr/>
        </p:nvSpPr>
        <p:spPr>
          <a:xfrm>
            <a:off x="1348542" y="2473488"/>
            <a:ext cx="1066800" cy="504000"/>
          </a:xfrm>
          <a:prstGeom prst="cloudCallout">
            <a:avLst>
              <a:gd name="adj1" fmla="val -77198"/>
              <a:gd name="adj2" fmla="val 104673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Parchemin vertical 5"/>
          <p:cNvSpPr/>
          <p:nvPr/>
        </p:nvSpPr>
        <p:spPr>
          <a:xfrm>
            <a:off x="8094705" y="2618601"/>
            <a:ext cx="533400" cy="533401"/>
          </a:xfrm>
          <a:prstGeom prst="verticalScroll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Parchemin vertical 8"/>
          <p:cNvSpPr/>
          <p:nvPr/>
        </p:nvSpPr>
        <p:spPr>
          <a:xfrm>
            <a:off x="8094705" y="3599927"/>
            <a:ext cx="533400" cy="533401"/>
          </a:xfrm>
          <a:prstGeom prst="verticalScroll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arré corné 7"/>
          <p:cNvSpPr/>
          <p:nvPr/>
        </p:nvSpPr>
        <p:spPr>
          <a:xfrm>
            <a:off x="6928140" y="2940110"/>
            <a:ext cx="685800" cy="636370"/>
          </a:xfrm>
          <a:prstGeom prst="foldedCorner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rganigramme : Disque magnétique 10"/>
          <p:cNvSpPr/>
          <p:nvPr/>
        </p:nvSpPr>
        <p:spPr>
          <a:xfrm>
            <a:off x="5797489" y="2485845"/>
            <a:ext cx="673221" cy="548140"/>
          </a:xfrm>
          <a:prstGeom prst="flowChartMagneticDisk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0" t="49553" r="82678" b="31439"/>
          <a:stretch/>
        </p:blipFill>
        <p:spPr>
          <a:xfrm>
            <a:off x="814266" y="3424882"/>
            <a:ext cx="733582" cy="591449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21" t="60185" r="25945" b="13677"/>
          <a:stretch/>
        </p:blipFill>
        <p:spPr>
          <a:xfrm>
            <a:off x="5638799" y="3765357"/>
            <a:ext cx="990600" cy="8382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5" t="13998" r="41394" b="42771"/>
          <a:stretch/>
        </p:blipFill>
        <p:spPr>
          <a:xfrm>
            <a:off x="4114800" y="2286000"/>
            <a:ext cx="1165967" cy="138634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16"/>
          <a:stretch/>
        </p:blipFill>
        <p:spPr>
          <a:xfrm>
            <a:off x="95537" y="1795546"/>
            <a:ext cx="8740080" cy="371476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3" t="21088" r="58151" b="62279"/>
          <a:stretch/>
        </p:blipFill>
        <p:spPr>
          <a:xfrm>
            <a:off x="2707830" y="2449408"/>
            <a:ext cx="1066800" cy="53340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83" r="92016" b="42731"/>
          <a:stretch/>
        </p:blipFill>
        <p:spPr>
          <a:xfrm>
            <a:off x="40088" y="2962547"/>
            <a:ext cx="697786" cy="685801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7673232" y="2740348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b="1" dirty="0" smtClean="0">
                <a:solidFill>
                  <a:schemeClr val="bg1"/>
                </a:solidFill>
              </a:rPr>
              <a:t>Bilan</a:t>
            </a:r>
            <a:br>
              <a:rPr lang="fr-FR" sz="800" b="1" dirty="0" smtClean="0">
                <a:solidFill>
                  <a:schemeClr val="bg1"/>
                </a:solidFill>
              </a:rPr>
            </a:br>
            <a:r>
              <a:rPr lang="fr-FR" sz="800" b="1" dirty="0" err="1" smtClean="0">
                <a:solidFill>
                  <a:schemeClr val="bg1"/>
                </a:solidFill>
              </a:rPr>
              <a:t>board</a:t>
            </a:r>
            <a:endParaRPr lang="fr-FR" sz="800" b="1" dirty="0">
              <a:solidFill>
                <a:schemeClr val="bg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7673232" y="365532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b="1" dirty="0" smtClean="0">
                <a:solidFill>
                  <a:schemeClr val="bg1"/>
                </a:solidFill>
              </a:rPr>
              <a:t>Compte </a:t>
            </a:r>
            <a:br>
              <a:rPr lang="fr-FR" sz="800" b="1" dirty="0" smtClean="0">
                <a:solidFill>
                  <a:schemeClr val="bg1"/>
                </a:solidFill>
              </a:rPr>
            </a:br>
            <a:r>
              <a:rPr lang="fr-FR" sz="800" b="1" dirty="0" smtClean="0">
                <a:solidFill>
                  <a:schemeClr val="bg1"/>
                </a:solidFill>
              </a:rPr>
              <a:t>rendu</a:t>
            </a:r>
            <a:br>
              <a:rPr lang="fr-FR" sz="800" b="1" dirty="0" smtClean="0">
                <a:solidFill>
                  <a:schemeClr val="bg1"/>
                </a:solidFill>
              </a:rPr>
            </a:br>
            <a:r>
              <a:rPr lang="fr-FR" sz="800" b="1" dirty="0" smtClean="0">
                <a:solidFill>
                  <a:schemeClr val="bg1"/>
                </a:solidFill>
              </a:rPr>
              <a:t>Wiki</a:t>
            </a:r>
            <a:endParaRPr lang="fr-FR" sz="800" b="1" dirty="0">
              <a:solidFill>
                <a:schemeClr val="bg1"/>
              </a:solidFill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3" t="54355" r="58151" b="19507"/>
          <a:stretch/>
        </p:blipFill>
        <p:spPr>
          <a:xfrm>
            <a:off x="2707830" y="3485020"/>
            <a:ext cx="1066800" cy="838200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6585863" y="2970991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b="1" dirty="0" smtClean="0">
                <a:solidFill>
                  <a:schemeClr val="bg1"/>
                </a:solidFill>
              </a:rPr>
              <a:t>Organisation</a:t>
            </a:r>
            <a:br>
              <a:rPr lang="fr-FR" sz="800" b="1" dirty="0" smtClean="0">
                <a:solidFill>
                  <a:schemeClr val="bg1"/>
                </a:solidFill>
              </a:rPr>
            </a:br>
            <a:r>
              <a:rPr lang="fr-FR" sz="800" b="1" dirty="0" smtClean="0">
                <a:solidFill>
                  <a:schemeClr val="bg1"/>
                </a:solidFill>
              </a:rPr>
              <a:t>Evénement  </a:t>
            </a:r>
            <a:br>
              <a:rPr lang="fr-FR" sz="800" b="1" dirty="0" smtClean="0">
                <a:solidFill>
                  <a:schemeClr val="bg1"/>
                </a:solidFill>
              </a:rPr>
            </a:br>
            <a:r>
              <a:rPr lang="fr-FR" sz="800" b="1" dirty="0" smtClean="0">
                <a:solidFill>
                  <a:schemeClr val="bg1"/>
                </a:solidFill>
              </a:rPr>
              <a:t>+</a:t>
            </a:r>
            <a:br>
              <a:rPr lang="fr-FR" sz="800" b="1" dirty="0" smtClean="0">
                <a:solidFill>
                  <a:schemeClr val="bg1"/>
                </a:solidFill>
              </a:rPr>
            </a:br>
            <a:r>
              <a:rPr lang="fr-FR" sz="800" b="1" dirty="0" smtClean="0">
                <a:solidFill>
                  <a:schemeClr val="bg1"/>
                </a:solidFill>
              </a:rPr>
              <a:t>feedback IS</a:t>
            </a:r>
            <a:endParaRPr lang="fr-FR" sz="800" b="1" dirty="0">
              <a:solidFill>
                <a:schemeClr val="bg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189986" y="254672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b="1" dirty="0" smtClean="0">
                <a:solidFill>
                  <a:schemeClr val="bg1"/>
                </a:solidFill>
              </a:rPr>
              <a:t>Brainstorming </a:t>
            </a:r>
            <a:br>
              <a:rPr lang="fr-FR" sz="800" b="1" dirty="0" smtClean="0">
                <a:solidFill>
                  <a:schemeClr val="bg1"/>
                </a:solidFill>
              </a:rPr>
            </a:br>
            <a:r>
              <a:rPr lang="fr-FR" sz="800" b="1" dirty="0" smtClean="0">
                <a:solidFill>
                  <a:schemeClr val="bg1"/>
                </a:solidFill>
              </a:rPr>
              <a:t>bénévoles</a:t>
            </a:r>
            <a:endParaRPr lang="fr-FR" sz="800" b="1" dirty="0">
              <a:solidFill>
                <a:schemeClr val="bg1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5448299" y="2660404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b="1" u="sng" dirty="0" smtClean="0">
                <a:solidFill>
                  <a:schemeClr val="bg1"/>
                </a:solidFill>
              </a:rPr>
              <a:t>/!\</a:t>
            </a:r>
            <a:r>
              <a:rPr lang="fr-FR" sz="800" b="1" dirty="0" smtClean="0">
                <a:solidFill>
                  <a:schemeClr val="bg1"/>
                </a:solidFill>
              </a:rPr>
              <a:t> Outils </a:t>
            </a:r>
            <a:br>
              <a:rPr lang="fr-FR" sz="800" b="1" dirty="0" smtClean="0">
                <a:solidFill>
                  <a:schemeClr val="bg1"/>
                </a:solidFill>
              </a:rPr>
            </a:br>
            <a:r>
              <a:rPr lang="fr-FR" sz="800" b="1" dirty="0" smtClean="0">
                <a:solidFill>
                  <a:schemeClr val="bg1"/>
                </a:solidFill>
              </a:rPr>
              <a:t>Web</a:t>
            </a:r>
            <a:endParaRPr lang="fr-FR" sz="800" b="1" dirty="0">
              <a:solidFill>
                <a:schemeClr val="bg1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5459783" y="3007621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b="1" dirty="0" smtClean="0"/>
              <a:t>Préparation </a:t>
            </a:r>
            <a:br>
              <a:rPr lang="fr-FR" sz="800" b="1" dirty="0" smtClean="0"/>
            </a:br>
            <a:r>
              <a:rPr lang="fr-FR" sz="800" b="1" dirty="0" smtClean="0"/>
              <a:t>de l’activité</a:t>
            </a:r>
            <a:endParaRPr lang="fr-FR" sz="800" b="1" dirty="0"/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6" t="87093" r="-478" b="5549"/>
          <a:stretch/>
        </p:blipFill>
        <p:spPr>
          <a:xfrm>
            <a:off x="2400299" y="4642880"/>
            <a:ext cx="6477000" cy="235972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3" t="47117" r="74663" b="29122"/>
          <a:stretch/>
        </p:blipFill>
        <p:spPr>
          <a:xfrm>
            <a:off x="1263407" y="3341858"/>
            <a:ext cx="990600" cy="762001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21" t="87259" r="55322" b="5549"/>
          <a:stretch/>
        </p:blipFill>
        <p:spPr>
          <a:xfrm>
            <a:off x="1329161" y="4648200"/>
            <a:ext cx="1350867" cy="230652"/>
          </a:xfrm>
          <a:prstGeom prst="rect">
            <a:avLst/>
          </a:prstGeom>
        </p:spPr>
      </p:pic>
      <p:sp>
        <p:nvSpPr>
          <p:cNvPr id="31" name="ZoneTexte 30"/>
          <p:cNvSpPr txBox="1"/>
          <p:nvPr/>
        </p:nvSpPr>
        <p:spPr>
          <a:xfrm>
            <a:off x="1072907" y="392411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b="1" dirty="0" smtClean="0"/>
              <a:t/>
            </a:r>
            <a:br>
              <a:rPr lang="fr-FR" sz="800" b="1" dirty="0" smtClean="0"/>
            </a:br>
            <a:r>
              <a:rPr lang="fr-FR" sz="800" b="1" dirty="0" smtClean="0"/>
              <a:t>Suggestions ou</a:t>
            </a:r>
            <a:br>
              <a:rPr lang="fr-FR" sz="800" b="1" dirty="0" smtClean="0"/>
            </a:br>
            <a:r>
              <a:rPr lang="fr-FR" sz="800" b="1" dirty="0" smtClean="0"/>
              <a:t>avis des IS</a:t>
            </a:r>
            <a:endParaRPr lang="fr-FR" sz="800" b="1" dirty="0"/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93" t="1027" r="70834" b="3932"/>
          <a:stretch/>
        </p:blipFill>
        <p:spPr>
          <a:xfrm>
            <a:off x="3772501" y="1809651"/>
            <a:ext cx="189899" cy="3048000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93" t="1027" r="70945" b="3932"/>
          <a:stretch/>
        </p:blipFill>
        <p:spPr>
          <a:xfrm>
            <a:off x="5306197" y="1830852"/>
            <a:ext cx="180203" cy="3048000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93" t="1027" r="71427" b="3932"/>
          <a:stretch/>
        </p:blipFill>
        <p:spPr>
          <a:xfrm>
            <a:off x="6643756" y="1830852"/>
            <a:ext cx="138044" cy="3048000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3" t="12844" r="71363" b="3932"/>
          <a:stretch/>
        </p:blipFill>
        <p:spPr>
          <a:xfrm>
            <a:off x="7696200" y="2209800"/>
            <a:ext cx="152400" cy="2669052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10" t="42768" r="53786" b="47728"/>
          <a:stretch/>
        </p:blipFill>
        <p:spPr>
          <a:xfrm>
            <a:off x="3613202" y="3143529"/>
            <a:ext cx="510985" cy="320198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93" t="1027" r="71448" b="3932"/>
          <a:stretch/>
        </p:blipFill>
        <p:spPr>
          <a:xfrm>
            <a:off x="2456507" y="1821620"/>
            <a:ext cx="134293" cy="3004143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10" t="42768" r="53786" b="47728"/>
          <a:stretch/>
        </p:blipFill>
        <p:spPr>
          <a:xfrm>
            <a:off x="2300488" y="3129175"/>
            <a:ext cx="510985" cy="320198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10" t="42768" r="53786" b="47728"/>
          <a:stretch/>
        </p:blipFill>
        <p:spPr>
          <a:xfrm>
            <a:off x="5148327" y="3160431"/>
            <a:ext cx="510985" cy="320198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10" t="42768" r="53786" b="47728"/>
          <a:stretch/>
        </p:blipFill>
        <p:spPr>
          <a:xfrm>
            <a:off x="6483156" y="3160739"/>
            <a:ext cx="510985" cy="320198"/>
          </a:xfrm>
          <a:prstGeom prst="rect">
            <a:avLst/>
          </a:prstGeom>
        </p:spPr>
      </p:pic>
      <p:sp>
        <p:nvSpPr>
          <p:cNvPr id="43" name="ZoneTexte 42"/>
          <p:cNvSpPr txBox="1"/>
          <p:nvPr/>
        </p:nvSpPr>
        <p:spPr>
          <a:xfrm>
            <a:off x="-254641" y="3617824"/>
            <a:ext cx="1371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b="1" dirty="0" smtClean="0"/>
              <a:t>Bénévole</a:t>
            </a:r>
            <a:endParaRPr lang="fr-FR" sz="800" b="1" dirty="0"/>
          </a:p>
        </p:txBody>
      </p:sp>
      <p:sp>
        <p:nvSpPr>
          <p:cNvPr id="44" name="Carré corné 43"/>
          <p:cNvSpPr/>
          <p:nvPr/>
        </p:nvSpPr>
        <p:spPr>
          <a:xfrm>
            <a:off x="4323162" y="3791318"/>
            <a:ext cx="685800" cy="636370"/>
          </a:xfrm>
          <a:prstGeom prst="foldedCorner">
            <a:avLst/>
          </a:prstGeom>
          <a:solidFill>
            <a:srgbClr val="DE0084"/>
          </a:solidFill>
          <a:ln w="952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3969395" y="3989617"/>
            <a:ext cx="1371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b="1" dirty="0" smtClean="0"/>
              <a:t>Lieux</a:t>
            </a:r>
            <a:endParaRPr lang="fr-FR" sz="800" b="1" dirty="0"/>
          </a:p>
        </p:txBody>
      </p:sp>
    </p:spTree>
    <p:extLst>
      <p:ext uri="{BB962C8B-B14F-4D97-AF65-F5344CB8AC3E}">
        <p14:creationId xmlns:p14="http://schemas.microsoft.com/office/powerpoint/2010/main" val="422218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810125"/>
            <a:ext cx="7772400" cy="1362075"/>
          </a:xfrm>
        </p:spPr>
        <p:txBody>
          <a:bodyPr/>
          <a:lstStyle/>
          <a:p>
            <a:r>
              <a:rPr lang="fr-FR" dirty="0" smtClean="0"/>
              <a:t>Le réseau ESN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13" y="1149531"/>
            <a:ext cx="7834929" cy="3667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593199" y="6610799"/>
            <a:ext cx="6206976" cy="144016"/>
          </a:xfrm>
        </p:spPr>
        <p:txBody>
          <a:bodyPr/>
          <a:lstStyle/>
          <a:p>
            <a:r>
              <a:rPr lang="en-US" dirty="0" smtClean="0"/>
              <a:t>Guide du </a:t>
            </a:r>
            <a:r>
              <a:rPr lang="en-US" dirty="0" err="1" smtClean="0"/>
              <a:t>bénévole</a:t>
            </a:r>
            <a:r>
              <a:rPr lang="en-US" dirty="0" smtClean="0"/>
              <a:t> | Anis ROUX, Vice-</a:t>
            </a:r>
            <a:r>
              <a:rPr lang="en-US" dirty="0" err="1" smtClean="0"/>
              <a:t>Président</a:t>
            </a:r>
            <a:r>
              <a:rPr lang="en-US" dirty="0" smtClean="0"/>
              <a:t>| vp@esnlille.fr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724400" y="1066800"/>
            <a:ext cx="419100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marL="738188" indent="-280988" eaLnBrk="0" hangingPunct="0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eaLnBrk="0" hangingPunct="0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eaLnBrk="0" hangingPunct="0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eaLnBrk="0" hangingPunct="0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>
              <a:buClr>
                <a:srgbClr val="333399"/>
              </a:buClr>
              <a:buSzPct val="123000"/>
              <a:buFont typeface="Times New Roman" pitchFamily="16" charset="0"/>
              <a:buBlip>
                <a:blip r:embed="rId3"/>
              </a:buBlip>
            </a:pPr>
            <a:r>
              <a:rPr lang="fr-FR" sz="2600" dirty="0">
                <a:solidFill>
                  <a:srgbClr val="333399"/>
                </a:solidFill>
                <a:latin typeface="Trebuchet MS" pitchFamily="32" charset="0"/>
              </a:rPr>
              <a:t>ESN France</a:t>
            </a:r>
          </a:p>
          <a:p>
            <a:pPr lvl="1" eaLnBrk="1" hangingPunct="1">
              <a:buClr>
                <a:srgbClr val="CC0066"/>
              </a:buClr>
              <a:buFont typeface="Arial" charset="0"/>
              <a:buChar char="•"/>
            </a:pPr>
            <a:r>
              <a:rPr lang="fr-FR" sz="2000" dirty="0" smtClean="0">
                <a:solidFill>
                  <a:srgbClr val="CC0066"/>
                </a:solidFill>
                <a:latin typeface="Trebuchet MS" pitchFamily="32" charset="0"/>
              </a:rPr>
              <a:t>32 sections françaises</a:t>
            </a:r>
          </a:p>
          <a:p>
            <a:pPr lvl="1" eaLnBrk="1" hangingPunct="1">
              <a:buClr>
                <a:srgbClr val="CC0066"/>
              </a:buClr>
              <a:buFont typeface="Arial" charset="0"/>
              <a:buChar char="•"/>
            </a:pPr>
            <a:endParaRPr lang="fr-FR" sz="2000" dirty="0" smtClean="0">
              <a:solidFill>
                <a:srgbClr val="CC0066"/>
              </a:solidFill>
              <a:latin typeface="Trebuchet MS" pitchFamily="32" charset="0"/>
            </a:endParaRPr>
          </a:p>
          <a:p>
            <a:pPr lvl="1" eaLnBrk="1" hangingPunct="1">
              <a:buClr>
                <a:srgbClr val="CC0066"/>
              </a:buClr>
              <a:buFont typeface="Arial" charset="0"/>
              <a:buChar char="•"/>
            </a:pPr>
            <a:endParaRPr lang="fr-FR" sz="2000" dirty="0" smtClean="0">
              <a:solidFill>
                <a:srgbClr val="CC0066"/>
              </a:solidFill>
              <a:latin typeface="Trebuchet MS" pitchFamily="32" charset="0"/>
            </a:endParaRPr>
          </a:p>
          <a:p>
            <a:pPr lvl="1" eaLnBrk="1" hangingPunct="1">
              <a:buClr>
                <a:srgbClr val="CC0066"/>
              </a:buClr>
              <a:buFont typeface="Arial" charset="0"/>
              <a:buChar char="•"/>
            </a:pPr>
            <a:endParaRPr lang="fr-FR" sz="2000" dirty="0" smtClean="0">
              <a:solidFill>
                <a:srgbClr val="CC0066"/>
              </a:solidFill>
              <a:latin typeface="Trebuchet MS" pitchFamily="32" charset="0"/>
            </a:endParaRPr>
          </a:p>
          <a:p>
            <a:pPr lvl="1" eaLnBrk="1" hangingPunct="1">
              <a:buClr>
                <a:srgbClr val="CC0066"/>
              </a:buClr>
              <a:buFont typeface="Arial" charset="0"/>
              <a:buChar char="•"/>
            </a:pPr>
            <a:endParaRPr lang="fr-FR" sz="2000" dirty="0" smtClean="0">
              <a:solidFill>
                <a:srgbClr val="CC0066"/>
              </a:solidFill>
              <a:latin typeface="Trebuchet MS" pitchFamily="32" charset="0"/>
            </a:endParaRPr>
          </a:p>
          <a:p>
            <a:pPr lvl="1" eaLnBrk="1" hangingPunct="1">
              <a:buClr>
                <a:srgbClr val="CC0066"/>
              </a:buClr>
              <a:buFont typeface="Arial" charset="0"/>
              <a:buChar char="•"/>
            </a:pPr>
            <a:endParaRPr lang="fr-FR" sz="2000" dirty="0">
              <a:solidFill>
                <a:srgbClr val="CC0066"/>
              </a:solidFill>
              <a:latin typeface="Trebuchet MS" pitchFamily="32" charset="0"/>
            </a:endParaRPr>
          </a:p>
          <a:p>
            <a:pPr lvl="1" eaLnBrk="1" hangingPunct="1">
              <a:buClr>
                <a:srgbClr val="CC0066"/>
              </a:buClr>
              <a:buFont typeface="Arial" charset="0"/>
              <a:buChar char="•"/>
            </a:pPr>
            <a:endParaRPr lang="fr-FR" sz="2000" dirty="0" smtClean="0">
              <a:solidFill>
                <a:srgbClr val="CC0066"/>
              </a:solidFill>
              <a:latin typeface="Trebuchet MS" pitchFamily="32" charset="0"/>
            </a:endParaRPr>
          </a:p>
          <a:p>
            <a:pPr lvl="1" eaLnBrk="1" hangingPunct="1">
              <a:buClr>
                <a:srgbClr val="CC0066"/>
              </a:buClr>
              <a:buFont typeface="Arial" charset="0"/>
              <a:buChar char="•"/>
            </a:pPr>
            <a:endParaRPr lang="fr-FR" sz="2000" dirty="0" smtClean="0">
              <a:solidFill>
                <a:srgbClr val="CC0066"/>
              </a:solidFill>
              <a:latin typeface="Trebuchet MS" pitchFamily="32" charset="0"/>
            </a:endParaRPr>
          </a:p>
          <a:p>
            <a:pPr lvl="1" eaLnBrk="1" hangingPunct="1">
              <a:buClr>
                <a:srgbClr val="CC0066"/>
              </a:buClr>
              <a:buFont typeface="Arial" charset="0"/>
              <a:buChar char="•"/>
            </a:pPr>
            <a:endParaRPr lang="fr-FR" sz="2000" dirty="0">
              <a:solidFill>
                <a:srgbClr val="CC0066"/>
              </a:solidFill>
              <a:latin typeface="Trebuchet MS" pitchFamily="32" charset="0"/>
            </a:endParaRPr>
          </a:p>
          <a:p>
            <a:pPr lvl="1" eaLnBrk="1" hangingPunct="1">
              <a:buClr>
                <a:srgbClr val="CC0066"/>
              </a:buClr>
              <a:buFont typeface="Arial" charset="0"/>
              <a:buChar char="•"/>
            </a:pPr>
            <a:endParaRPr lang="fr-FR" sz="2000" dirty="0" smtClean="0">
              <a:solidFill>
                <a:srgbClr val="CC0066"/>
              </a:solidFill>
              <a:latin typeface="Trebuchet MS" pitchFamily="32" charset="0"/>
            </a:endParaRPr>
          </a:p>
          <a:p>
            <a:pPr lvl="1" eaLnBrk="1" hangingPunct="1">
              <a:buClr>
                <a:srgbClr val="CC0066"/>
              </a:buClr>
              <a:buFont typeface="Arial" charset="0"/>
              <a:buChar char="•"/>
            </a:pPr>
            <a:r>
              <a:rPr lang="fr-FR" sz="2000" dirty="0" smtClean="0">
                <a:solidFill>
                  <a:srgbClr val="CC0066"/>
                </a:solidFill>
                <a:latin typeface="Trebuchet MS" pitchFamily="32" charset="0"/>
              </a:rPr>
              <a:t>Mascotte : </a:t>
            </a:r>
            <a:r>
              <a:rPr lang="fr-FR" sz="2000" dirty="0" err="1" smtClean="0">
                <a:solidFill>
                  <a:srgbClr val="CC0066"/>
                </a:solidFill>
                <a:latin typeface="Trebuchet MS" pitchFamily="32" charset="0"/>
              </a:rPr>
              <a:t>Pallomerix</a:t>
            </a:r>
            <a:endParaRPr lang="fr-FR" sz="2000" dirty="0">
              <a:solidFill>
                <a:srgbClr val="CC0066"/>
              </a:solidFill>
              <a:latin typeface="Trebuchet MS" pitchFamily="32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900512"/>
            <a:ext cx="2590800" cy="24528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réseau ESN</a:t>
            </a:r>
            <a:endParaRPr lang="fr-FR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52400" y="1066800"/>
            <a:ext cx="4343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marL="738188" indent="-280988" eaLnBrk="0" hangingPunct="0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eaLnBrk="0" hangingPunct="0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eaLnBrk="0" hangingPunct="0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eaLnBrk="0" hangingPunct="0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>
              <a:buClr>
                <a:srgbClr val="333399"/>
              </a:buClr>
              <a:buSzPct val="123000"/>
              <a:buFont typeface="Times New Roman" pitchFamily="16" charset="0"/>
              <a:buBlip>
                <a:blip r:embed="rId3"/>
              </a:buBlip>
              <a:defRPr/>
            </a:pPr>
            <a:r>
              <a:rPr lang="fr-FR" sz="2600" dirty="0" smtClean="0">
                <a:solidFill>
                  <a:srgbClr val="333399"/>
                </a:solidFill>
                <a:latin typeface="Trebuchet MS" pitchFamily="32" charset="0"/>
                <a:cs typeface="Arial" charset="0"/>
              </a:rPr>
              <a:t>ESN International </a:t>
            </a:r>
          </a:p>
          <a:p>
            <a:pPr lvl="1" eaLnBrk="1" hangingPunct="1">
              <a:buClr>
                <a:srgbClr val="CC0066"/>
              </a:buClr>
              <a:buFont typeface="Arial" charset="0"/>
              <a:buChar char="•"/>
              <a:defRPr/>
            </a:pPr>
            <a:r>
              <a:rPr lang="fr-FR" sz="2000" dirty="0" smtClean="0">
                <a:solidFill>
                  <a:srgbClr val="CC0066"/>
                </a:solidFill>
                <a:latin typeface="Trebuchet MS" pitchFamily="32" charset="0"/>
                <a:cs typeface="Arial" charset="0"/>
              </a:rPr>
              <a:t>Fondé en 1989</a:t>
            </a:r>
          </a:p>
          <a:p>
            <a:pPr lvl="1" eaLnBrk="1" hangingPunct="1">
              <a:buClr>
                <a:srgbClr val="CC0066"/>
              </a:buClr>
              <a:buFont typeface="Arial" charset="0"/>
              <a:buChar char="•"/>
              <a:defRPr/>
            </a:pPr>
            <a:r>
              <a:rPr lang="fr-FR" sz="2000" dirty="0" smtClean="0">
                <a:solidFill>
                  <a:srgbClr val="CC0066"/>
                </a:solidFill>
                <a:latin typeface="Trebuchet MS" pitchFamily="32" charset="0"/>
                <a:cs typeface="Arial" charset="0"/>
              </a:rPr>
              <a:t>~ 490 sections dans 37 pays</a:t>
            </a:r>
          </a:p>
          <a:p>
            <a:pPr lvl="1" eaLnBrk="1" hangingPunct="1">
              <a:buClr>
                <a:srgbClr val="CC0066"/>
              </a:buClr>
              <a:buFont typeface="Arial" charset="0"/>
              <a:buChar char="•"/>
              <a:defRPr/>
            </a:pPr>
            <a:r>
              <a:rPr lang="fr-FR" sz="2000" dirty="0" smtClean="0">
                <a:solidFill>
                  <a:srgbClr val="CC0066"/>
                </a:solidFill>
                <a:latin typeface="Trebuchet MS" pitchFamily="32" charset="0"/>
                <a:cs typeface="Arial" charset="0"/>
              </a:rPr>
              <a:t>Plus de 15 000 bénévoles</a:t>
            </a:r>
          </a:p>
          <a:p>
            <a:pPr marL="0" indent="0">
              <a:buClrTx/>
              <a:buSzPct val="160000"/>
              <a:defRPr/>
            </a:pPr>
            <a:endParaRPr lang="fr-FR" sz="2000" dirty="0" smtClean="0">
              <a:solidFill>
                <a:srgbClr val="CC0066"/>
              </a:solidFill>
              <a:latin typeface="Trebuchet MS" pitchFamily="32" charset="0"/>
              <a:cs typeface="Arial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743200"/>
            <a:ext cx="4800600" cy="3600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 descr="pallo.jpg"/>
          <p:cNvPicPr>
            <a:picLocks noChangeAspect="1"/>
          </p:cNvPicPr>
          <p:nvPr/>
        </p:nvPicPr>
        <p:blipFill>
          <a:blip r:embed="rId6" cstate="print"/>
          <a:srcRect l="21473" t="10310" r="17752" b="2868"/>
          <a:stretch>
            <a:fillRect/>
          </a:stretch>
        </p:blipFill>
        <p:spPr>
          <a:xfrm>
            <a:off x="6454140" y="5029200"/>
            <a:ext cx="1013460" cy="1447800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593199" y="6610799"/>
            <a:ext cx="6206976" cy="144016"/>
          </a:xfrm>
        </p:spPr>
        <p:txBody>
          <a:bodyPr/>
          <a:lstStyle/>
          <a:p>
            <a:r>
              <a:rPr lang="en-US" dirty="0" smtClean="0"/>
              <a:t>Guide du </a:t>
            </a:r>
            <a:r>
              <a:rPr lang="en-US" dirty="0" err="1" smtClean="0"/>
              <a:t>bénévole</a:t>
            </a:r>
            <a:r>
              <a:rPr lang="en-US" dirty="0" smtClean="0"/>
              <a:t> | Anis ROUX, Vice-</a:t>
            </a:r>
            <a:r>
              <a:rPr lang="en-US" dirty="0" err="1" smtClean="0"/>
              <a:t>Président</a:t>
            </a:r>
            <a:r>
              <a:rPr lang="en-US" dirty="0" smtClean="0"/>
              <a:t>| vp@esnlille.fr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72236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57400" y="197768"/>
            <a:ext cx="7086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Quelques projets internationaux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78860" y="2272773"/>
            <a:ext cx="4343400" cy="1905000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buClr>
                <a:srgbClr val="333399"/>
              </a:buClr>
              <a:buNone/>
            </a:pPr>
            <a:r>
              <a:rPr lang="fr-FR" sz="2000" dirty="0" smtClean="0">
                <a:solidFill>
                  <a:srgbClr val="333399"/>
                </a:solidFill>
                <a:latin typeface="Trebuchet MS" pitchFamily="32" charset="0"/>
              </a:rPr>
              <a:t>Activités de sensibilisation à la citoyenneté locale :</a:t>
            </a:r>
          </a:p>
          <a:p>
            <a:pPr lvl="1">
              <a:buClr>
                <a:srgbClr val="CC0066"/>
              </a:buClr>
              <a:buFont typeface="Arial" charset="0"/>
              <a:buChar char="•"/>
            </a:pPr>
            <a:r>
              <a:rPr lang="fr-FR" sz="1800" i="1" dirty="0" smtClean="0">
                <a:solidFill>
                  <a:srgbClr val="CC0066"/>
                </a:solidFill>
                <a:latin typeface="Trebuchet MS" pitchFamily="32" charset="0"/>
              </a:rPr>
              <a:t>Solidarité</a:t>
            </a:r>
          </a:p>
          <a:p>
            <a:pPr lvl="1">
              <a:buClr>
                <a:srgbClr val="CC0066"/>
              </a:buClr>
              <a:buFont typeface="Arial" charset="0"/>
              <a:buChar char="•"/>
            </a:pPr>
            <a:r>
              <a:rPr lang="fr-FR" sz="1800" i="1" dirty="0" smtClean="0">
                <a:solidFill>
                  <a:srgbClr val="CC0066"/>
                </a:solidFill>
                <a:latin typeface="Trebuchet MS" pitchFamily="32" charset="0"/>
              </a:rPr>
              <a:t>Environnement</a:t>
            </a:r>
          </a:p>
          <a:p>
            <a:pPr lvl="1">
              <a:buClr>
                <a:srgbClr val="CC0066"/>
              </a:buClr>
              <a:buFont typeface="Arial" charset="0"/>
              <a:buChar char="•"/>
            </a:pPr>
            <a:r>
              <a:rPr lang="fr-FR" sz="1800" i="1" dirty="0" smtClean="0">
                <a:solidFill>
                  <a:srgbClr val="CC0066"/>
                </a:solidFill>
                <a:latin typeface="Trebuchet MS" pitchFamily="32" charset="0"/>
              </a:rPr>
              <a:t>Education (Erasmus in </a:t>
            </a:r>
            <a:r>
              <a:rPr lang="fr-FR" sz="1800" i="1" dirty="0" err="1" smtClean="0">
                <a:solidFill>
                  <a:srgbClr val="CC0066"/>
                </a:solidFill>
                <a:latin typeface="Trebuchet MS" pitchFamily="32" charset="0"/>
              </a:rPr>
              <a:t>Schools</a:t>
            </a:r>
            <a:r>
              <a:rPr lang="fr-FR" sz="1800" i="1" dirty="0" smtClean="0">
                <a:solidFill>
                  <a:srgbClr val="CC0066"/>
                </a:solidFill>
                <a:latin typeface="Trebuchet MS" pitchFamily="32" charset="0"/>
              </a:rPr>
              <a:t>)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833784" y="1885413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 smtClean="0">
                <a:solidFill>
                  <a:srgbClr val="E7690B"/>
                </a:solidFill>
                <a:latin typeface="Trebuchet MS" pitchFamily="34" charset="0"/>
              </a:rPr>
              <a:t>SocialErasmus</a:t>
            </a:r>
            <a:endParaRPr lang="fr-FR" sz="2400" dirty="0">
              <a:solidFill>
                <a:srgbClr val="E7690B"/>
              </a:solidFill>
              <a:latin typeface="Trebuchet MS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09600" y="1365929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 smtClean="0">
                <a:solidFill>
                  <a:srgbClr val="E7690B"/>
                </a:solidFill>
                <a:latin typeface="Trebuchet MS" pitchFamily="34" charset="0"/>
              </a:rPr>
              <a:t>ExchangeAbility</a:t>
            </a:r>
            <a:endParaRPr lang="fr-FR" sz="2400" dirty="0">
              <a:solidFill>
                <a:srgbClr val="E7690B"/>
              </a:solidFill>
              <a:latin typeface="Trebuchet MS" pitchFamily="34" charset="0"/>
            </a:endParaRPr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828294" y="1781506"/>
            <a:ext cx="4277106" cy="1542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99"/>
              </a:buClr>
              <a:buSzTx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rebuchet MS" pitchFamily="32" charset="0"/>
                <a:ea typeface="+mn-ea"/>
                <a:cs typeface="+mn-cs"/>
              </a:rPr>
              <a:t>	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rebuchet MS" pitchFamily="32" charset="0"/>
              </a:rPr>
              <a:t>Activités de</a:t>
            </a:r>
            <a:r>
              <a:rPr lang="fr-FR" sz="2000" dirty="0" smtClean="0">
                <a:solidFill>
                  <a:srgbClr val="333399"/>
                </a:solidFill>
                <a:latin typeface="Trebuchet MS" pitchFamily="32" charset="0"/>
              </a:rPr>
              <a:t> 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rebuchet MS" pitchFamily="32" charset="0"/>
              </a:rPr>
              <a:t>sensibilisation au</a:t>
            </a:r>
            <a:r>
              <a:rPr kumimoji="0" lang="fr-FR" sz="2000" b="0" i="0" u="none" strike="noStrike" kern="1200" cap="none" spc="0" normalizeH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rebuchet MS" pitchFamily="32" charset="0"/>
              </a:rPr>
              <a:t> 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rebuchet MS" pitchFamily="32" charset="0"/>
              </a:rPr>
              <a:t>handicap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-757084" y="374845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 smtClean="0">
                <a:solidFill>
                  <a:srgbClr val="E7690B"/>
                </a:solidFill>
                <a:latin typeface="Trebuchet MS" pitchFamily="34" charset="0"/>
              </a:rPr>
              <a:t>Mov’in</a:t>
            </a:r>
            <a:r>
              <a:rPr lang="fr-FR" sz="2400" dirty="0" smtClean="0">
                <a:solidFill>
                  <a:srgbClr val="E7690B"/>
                </a:solidFill>
                <a:latin typeface="Trebuchet MS" pitchFamily="34" charset="0"/>
              </a:rPr>
              <a:t> Europe</a:t>
            </a:r>
            <a:endParaRPr lang="fr-FR" sz="2400" dirty="0">
              <a:solidFill>
                <a:srgbClr val="E7690B"/>
              </a:solidFill>
              <a:latin typeface="Trebuchet MS" pitchFamily="34" charset="0"/>
            </a:endParaRPr>
          </a:p>
        </p:txBody>
      </p:sp>
      <p:sp>
        <p:nvSpPr>
          <p:cNvPr id="17" name="Espace réservé du contenu 2"/>
          <p:cNvSpPr txBox="1">
            <a:spLocks/>
          </p:cNvSpPr>
          <p:nvPr/>
        </p:nvSpPr>
        <p:spPr>
          <a:xfrm>
            <a:off x="-266700" y="4161154"/>
            <a:ext cx="46482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99"/>
              </a:buClr>
              <a:buSzTx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rebuchet MS" pitchFamily="32" charset="0"/>
                <a:ea typeface="+mn-ea"/>
                <a:cs typeface="+mn-cs"/>
              </a:rPr>
              <a:t>	</a:t>
            </a:r>
            <a:r>
              <a:rPr kumimoji="0" lang="fr-FR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rebuchet MS" pitchFamily="32" charset="0"/>
                <a:ea typeface="+mn-ea"/>
                <a:cs typeface="+mn-cs"/>
              </a:rPr>
              <a:t>Promotion</a:t>
            </a:r>
            <a:r>
              <a:rPr kumimoji="0" lang="fr-FR" b="0" i="0" u="none" strike="noStrike" kern="1200" cap="none" spc="0" normalizeH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rebuchet MS" pitchFamily="32" charset="0"/>
                <a:ea typeface="+mn-ea"/>
                <a:cs typeface="+mn-cs"/>
              </a:rPr>
              <a:t> de la mobilité et du programme Erasmus +</a:t>
            </a:r>
            <a:endParaRPr kumimoji="0" lang="fr-FR" b="0" i="0" u="none" strike="noStrike" kern="120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rebuchet MS" pitchFamily="32" charset="0"/>
              <a:ea typeface="+mn-ea"/>
              <a:cs typeface="+mn-cs"/>
            </a:endParaRPr>
          </a:p>
        </p:txBody>
      </p:sp>
      <p:pic>
        <p:nvPicPr>
          <p:cNvPr id="18" name="Image 17" descr="EIS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99752" y="4862375"/>
            <a:ext cx="1278992" cy="1154674"/>
          </a:xfrm>
          <a:prstGeom prst="rect">
            <a:avLst/>
          </a:prstGeom>
        </p:spPr>
      </p:pic>
      <p:pic>
        <p:nvPicPr>
          <p:cNvPr id="19" name="Image 18" descr="Exchangeability_nobg_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7903" y="1472019"/>
            <a:ext cx="1092876" cy="1464454"/>
          </a:xfrm>
          <a:prstGeom prst="rect">
            <a:avLst/>
          </a:prstGeom>
        </p:spPr>
      </p:pic>
      <p:pic>
        <p:nvPicPr>
          <p:cNvPr id="20" name="Image 19" descr="se bann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38600" y="3324377"/>
            <a:ext cx="4643399" cy="1547358"/>
          </a:xfrm>
          <a:prstGeom prst="rect">
            <a:avLst/>
          </a:prstGeom>
        </p:spPr>
      </p:pic>
      <p:pic>
        <p:nvPicPr>
          <p:cNvPr id="21" name="Image 20" descr="Mov'in Europe - Main Logotyp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33085" y="4455737"/>
            <a:ext cx="3034775" cy="1723398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3279044" y="5047305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E7690B"/>
                </a:solidFill>
                <a:latin typeface="Trebuchet MS" pitchFamily="34" charset="0"/>
              </a:rPr>
              <a:t>Erasmus In </a:t>
            </a:r>
            <a:r>
              <a:rPr lang="fr-FR" sz="2400" dirty="0" err="1" smtClean="0">
                <a:solidFill>
                  <a:srgbClr val="E7690B"/>
                </a:solidFill>
                <a:latin typeface="Trebuchet MS" pitchFamily="34" charset="0"/>
              </a:rPr>
              <a:t>Schools</a:t>
            </a:r>
            <a:endParaRPr lang="fr-FR" sz="2400" dirty="0">
              <a:solidFill>
                <a:srgbClr val="E7690B"/>
              </a:solidFill>
              <a:latin typeface="Trebuchet MS" pitchFamily="34" charset="0"/>
            </a:endParaRPr>
          </a:p>
        </p:txBody>
      </p:sp>
      <p:sp>
        <p:nvSpPr>
          <p:cNvPr id="22" name="Espace réservé du contenu 2"/>
          <p:cNvSpPr txBox="1">
            <a:spLocks/>
          </p:cNvSpPr>
          <p:nvPr/>
        </p:nvSpPr>
        <p:spPr>
          <a:xfrm>
            <a:off x="3662516" y="5437876"/>
            <a:ext cx="3223088" cy="109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99"/>
              </a:buClr>
              <a:buSzTx/>
              <a:tabLst/>
              <a:defRPr/>
            </a:pPr>
            <a:r>
              <a:rPr kumimoji="0" lang="fr-FR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rebuchet MS" pitchFamily="32" charset="0"/>
              </a:rPr>
              <a:t>	Promotion</a:t>
            </a:r>
            <a:r>
              <a:rPr kumimoji="0" lang="fr-FR" b="0" i="0" u="none" strike="noStrike" kern="1200" cap="none" spc="0" normalizeH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rebuchet MS" pitchFamily="32" charset="0"/>
              </a:rPr>
              <a:t> de la mobilité </a:t>
            </a:r>
            <a:r>
              <a:rPr lang="fr-FR" dirty="0" smtClean="0">
                <a:solidFill>
                  <a:srgbClr val="333399"/>
                </a:solidFill>
                <a:latin typeface="Trebuchet MS" pitchFamily="32" charset="0"/>
              </a:rPr>
              <a:t>dans des écoles auprès des jeunes</a:t>
            </a:r>
            <a:endParaRPr kumimoji="0" lang="fr-FR" b="0" i="0" u="none" strike="noStrike" kern="120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rebuchet MS" pitchFamily="32" charset="0"/>
            </a:endParaRPr>
          </a:p>
        </p:txBody>
      </p:sp>
      <p:sp>
        <p:nvSpPr>
          <p:cNvPr id="23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593199" y="6610799"/>
            <a:ext cx="6206976" cy="144016"/>
          </a:xfrm>
        </p:spPr>
        <p:txBody>
          <a:bodyPr/>
          <a:lstStyle/>
          <a:p>
            <a:r>
              <a:rPr lang="en-US" dirty="0" smtClean="0"/>
              <a:t>Guide du </a:t>
            </a:r>
            <a:r>
              <a:rPr lang="en-US" dirty="0" err="1" smtClean="0"/>
              <a:t>bénévole</a:t>
            </a:r>
            <a:r>
              <a:rPr lang="en-US" dirty="0" smtClean="0"/>
              <a:t> | Anis ROUX, Vice-</a:t>
            </a:r>
            <a:r>
              <a:rPr lang="en-US" dirty="0" err="1" smtClean="0"/>
              <a:t>Président</a:t>
            </a:r>
            <a:r>
              <a:rPr lang="en-US" dirty="0" smtClean="0"/>
              <a:t>| vp@esnlille.fr</a:t>
            </a:r>
            <a:endParaRPr lang="sv-SE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vocabulaire ESN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5800" y="1447801"/>
            <a:ext cx="4191000" cy="2590799"/>
          </a:xfrm>
        </p:spPr>
        <p:txBody>
          <a:bodyPr>
            <a:normAutofit/>
          </a:bodyPr>
          <a:lstStyle/>
          <a:p>
            <a:pPr>
              <a:buClr>
                <a:srgbClr val="73B63C"/>
              </a:buClr>
              <a:buFont typeface="Arial" pitchFamily="34" charset="0"/>
              <a:buChar char="•"/>
            </a:pPr>
            <a:r>
              <a:rPr lang="fr-FR" sz="1600" b="1" dirty="0" smtClean="0">
                <a:solidFill>
                  <a:srgbClr val="73B63C"/>
                </a:solidFill>
                <a:latin typeface="Trebuchet MS" pitchFamily="32" charset="0"/>
              </a:rPr>
              <a:t>ODJ</a:t>
            </a:r>
            <a:r>
              <a:rPr lang="fr-FR" sz="1600" dirty="0" smtClean="0">
                <a:solidFill>
                  <a:srgbClr val="73B63C"/>
                </a:solidFill>
                <a:latin typeface="Trebuchet MS" pitchFamily="32" charset="0"/>
              </a:rPr>
              <a:t> : </a:t>
            </a:r>
            <a:r>
              <a:rPr lang="fr-FR" sz="1600" i="1" dirty="0" smtClean="0">
                <a:solidFill>
                  <a:srgbClr val="73B63C"/>
                </a:solidFill>
                <a:latin typeface="Trebuchet MS" pitchFamily="32" charset="0"/>
              </a:rPr>
              <a:t>Ordre Du Jour</a:t>
            </a:r>
          </a:p>
          <a:p>
            <a:pPr>
              <a:buClr>
                <a:srgbClr val="73B63C"/>
              </a:buClr>
              <a:buFont typeface="Arial" pitchFamily="34" charset="0"/>
              <a:buChar char="•"/>
            </a:pPr>
            <a:r>
              <a:rPr lang="fr-FR" sz="1600" b="1" dirty="0" smtClean="0">
                <a:solidFill>
                  <a:srgbClr val="73B63C"/>
                </a:solidFill>
                <a:latin typeface="Trebuchet MS" pitchFamily="32" charset="0"/>
              </a:rPr>
              <a:t>CR</a:t>
            </a:r>
            <a:r>
              <a:rPr lang="fr-FR" sz="1600" dirty="0" smtClean="0">
                <a:solidFill>
                  <a:srgbClr val="73B63C"/>
                </a:solidFill>
                <a:latin typeface="Trebuchet MS" pitchFamily="32" charset="0"/>
              </a:rPr>
              <a:t> : </a:t>
            </a:r>
            <a:r>
              <a:rPr lang="fr-FR" sz="1600" i="1" dirty="0" smtClean="0">
                <a:solidFill>
                  <a:srgbClr val="73B63C"/>
                </a:solidFill>
                <a:latin typeface="Trebuchet MS" pitchFamily="32" charset="0"/>
              </a:rPr>
              <a:t>Compte-rendu</a:t>
            </a:r>
          </a:p>
          <a:p>
            <a:pPr>
              <a:buClr>
                <a:srgbClr val="73B63C"/>
              </a:buClr>
              <a:buFont typeface="Arial" pitchFamily="34" charset="0"/>
              <a:buChar char="•"/>
            </a:pPr>
            <a:r>
              <a:rPr lang="fr-FR" sz="1600" b="1" dirty="0" smtClean="0">
                <a:solidFill>
                  <a:srgbClr val="73B63C"/>
                </a:solidFill>
                <a:latin typeface="Trebuchet MS" pitchFamily="32" charset="0"/>
              </a:rPr>
              <a:t>Brainstorming</a:t>
            </a:r>
            <a:r>
              <a:rPr lang="fr-FR" sz="1600" dirty="0" smtClean="0">
                <a:solidFill>
                  <a:srgbClr val="73B63C"/>
                </a:solidFill>
                <a:latin typeface="Trebuchet MS" pitchFamily="32" charset="0"/>
              </a:rPr>
              <a:t> : </a:t>
            </a:r>
            <a:r>
              <a:rPr lang="fr-FR" sz="1600" i="1" dirty="0" smtClean="0">
                <a:solidFill>
                  <a:srgbClr val="73B63C"/>
                </a:solidFill>
                <a:latin typeface="Trebuchet MS" pitchFamily="32" charset="0"/>
              </a:rPr>
              <a:t>Réflexion commune autour d’un thème</a:t>
            </a:r>
          </a:p>
          <a:p>
            <a:pPr>
              <a:buClr>
                <a:srgbClr val="73B63C"/>
              </a:buClr>
              <a:buFont typeface="Arial" pitchFamily="34" charset="0"/>
              <a:buChar char="•"/>
            </a:pPr>
            <a:r>
              <a:rPr lang="fr-FR" sz="1600" b="1" dirty="0" err="1" smtClean="0">
                <a:solidFill>
                  <a:srgbClr val="73B63C"/>
                </a:solidFill>
                <a:latin typeface="Trebuchet MS" pitchFamily="32" charset="0"/>
              </a:rPr>
              <a:t>Teambuilding</a:t>
            </a:r>
            <a:r>
              <a:rPr lang="fr-FR" sz="1600" dirty="0" smtClean="0">
                <a:solidFill>
                  <a:srgbClr val="73B63C"/>
                </a:solidFill>
                <a:latin typeface="Trebuchet MS" pitchFamily="32" charset="0"/>
              </a:rPr>
              <a:t> : </a:t>
            </a:r>
            <a:r>
              <a:rPr lang="fr-FR" sz="1600" i="1" dirty="0" smtClean="0">
                <a:solidFill>
                  <a:srgbClr val="73B63C"/>
                </a:solidFill>
                <a:latin typeface="Trebuchet MS" pitchFamily="32" charset="0"/>
              </a:rPr>
              <a:t>Jeu de cohésion</a:t>
            </a:r>
          </a:p>
          <a:p>
            <a:pPr>
              <a:buClr>
                <a:srgbClr val="73B63C"/>
              </a:buClr>
              <a:buFont typeface="Arial" pitchFamily="34" charset="0"/>
              <a:buChar char="•"/>
            </a:pPr>
            <a:r>
              <a:rPr lang="fr-FR" sz="1600" b="1" dirty="0" smtClean="0">
                <a:solidFill>
                  <a:srgbClr val="73B63C"/>
                </a:solidFill>
                <a:latin typeface="Trebuchet MS" pitchFamily="32" charset="0"/>
              </a:rPr>
              <a:t>AGO/AGE</a:t>
            </a:r>
            <a:r>
              <a:rPr lang="fr-FR" sz="1600" dirty="0" smtClean="0">
                <a:solidFill>
                  <a:srgbClr val="73B63C"/>
                </a:solidFill>
                <a:latin typeface="Trebuchet MS" pitchFamily="32" charset="0"/>
              </a:rPr>
              <a:t> : </a:t>
            </a:r>
            <a:r>
              <a:rPr lang="fr-FR" sz="1600" i="1" dirty="0" smtClean="0">
                <a:solidFill>
                  <a:srgbClr val="73B63C"/>
                </a:solidFill>
                <a:latin typeface="Trebuchet MS" pitchFamily="32" charset="0"/>
              </a:rPr>
              <a:t>Assemblée Générale Ordinaire/Extraordinaire</a:t>
            </a:r>
          </a:p>
          <a:p>
            <a:pPr>
              <a:buClr>
                <a:srgbClr val="73B63C"/>
              </a:buClr>
              <a:buFont typeface="Arial" pitchFamily="34" charset="0"/>
              <a:buChar char="•"/>
            </a:pPr>
            <a:r>
              <a:rPr lang="fr-FR" sz="1600" b="1" dirty="0" smtClean="0">
                <a:solidFill>
                  <a:srgbClr val="73B63C"/>
                </a:solidFill>
                <a:latin typeface="Trebuchet MS" pitchFamily="32" charset="0"/>
              </a:rPr>
              <a:t>RI</a:t>
            </a:r>
            <a:r>
              <a:rPr lang="fr-FR" sz="1600" dirty="0" smtClean="0">
                <a:solidFill>
                  <a:srgbClr val="73B63C"/>
                </a:solidFill>
                <a:latin typeface="Trebuchet MS" pitchFamily="32" charset="0"/>
              </a:rPr>
              <a:t> : </a:t>
            </a:r>
            <a:r>
              <a:rPr lang="fr-FR" sz="1600" i="1" dirty="0" smtClean="0">
                <a:solidFill>
                  <a:srgbClr val="73B63C"/>
                </a:solidFill>
                <a:latin typeface="Trebuchet MS" pitchFamily="32" charset="0"/>
              </a:rPr>
              <a:t>règlement intérieur</a:t>
            </a: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57200" y="990600"/>
            <a:ext cx="4038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99"/>
              </a:buClr>
              <a:buSzTx/>
              <a:buFontTx/>
              <a:buBlip>
                <a:blip r:embed="rId2"/>
              </a:buBlip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rebuchet MS" pitchFamily="32" charset="0"/>
                <a:ea typeface="+mn-ea"/>
                <a:cs typeface="+mn-cs"/>
              </a:rPr>
              <a:t>Associatif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sz="half" idx="1"/>
          </p:nvPr>
        </p:nvSpPr>
        <p:spPr>
          <a:xfrm>
            <a:off x="4953000" y="1447800"/>
            <a:ext cx="4038600" cy="4373563"/>
          </a:xfrm>
        </p:spPr>
        <p:txBody>
          <a:bodyPr>
            <a:normAutofit/>
          </a:bodyPr>
          <a:lstStyle/>
          <a:p>
            <a:pPr>
              <a:buClr>
                <a:srgbClr val="E7690B"/>
              </a:buClr>
              <a:buFont typeface="Arial" charset="0"/>
              <a:buChar char="•"/>
            </a:pPr>
            <a:r>
              <a:rPr lang="fr-FR" sz="1600" b="1" dirty="0" err="1" smtClean="0">
                <a:solidFill>
                  <a:srgbClr val="E7690B"/>
                </a:solidFill>
                <a:latin typeface="Trebuchet MS" pitchFamily="32" charset="0"/>
              </a:rPr>
              <a:t>Traquenarder</a:t>
            </a:r>
            <a:r>
              <a:rPr lang="fr-FR" sz="1600" dirty="0" smtClean="0">
                <a:solidFill>
                  <a:srgbClr val="E7690B"/>
                </a:solidFill>
                <a:latin typeface="Trebuchet MS" pitchFamily="32" charset="0"/>
              </a:rPr>
              <a:t> : </a:t>
            </a:r>
            <a:r>
              <a:rPr lang="fr-FR" sz="1600" i="1" dirty="0" smtClean="0">
                <a:solidFill>
                  <a:srgbClr val="E7690B"/>
                </a:solidFill>
                <a:latin typeface="Trebuchet MS" pitchFamily="32" charset="0"/>
              </a:rPr>
              <a:t>Embarquer sournoisement quelqu’un dans une activité non désirée.</a:t>
            </a:r>
          </a:p>
          <a:p>
            <a:pPr>
              <a:buClr>
                <a:srgbClr val="E7690B"/>
              </a:buClr>
              <a:buFont typeface="Arial" charset="0"/>
              <a:buChar char="•"/>
            </a:pPr>
            <a:endParaRPr lang="fr-FR" sz="1600" i="1" dirty="0" smtClean="0">
              <a:solidFill>
                <a:srgbClr val="E7690B"/>
              </a:solidFill>
              <a:latin typeface="Trebuchet MS" pitchFamily="32" charset="0"/>
            </a:endParaRPr>
          </a:p>
          <a:p>
            <a:pPr>
              <a:buClr>
                <a:srgbClr val="E7690B"/>
              </a:buClr>
              <a:buFont typeface="Arial" charset="0"/>
              <a:buChar char="•"/>
            </a:pPr>
            <a:endParaRPr lang="fr-FR" sz="1600" i="1" dirty="0" smtClean="0">
              <a:solidFill>
                <a:srgbClr val="E7690B"/>
              </a:solidFill>
              <a:latin typeface="Trebuchet MS" pitchFamily="32" charset="0"/>
            </a:endParaRP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4724400" y="990600"/>
            <a:ext cx="4038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99"/>
              </a:buClr>
              <a:buSzTx/>
              <a:buFontTx/>
              <a:buBlip>
                <a:blip r:embed="rId2"/>
              </a:buBlip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rebuchet MS" pitchFamily="32" charset="0"/>
                <a:ea typeface="+mn-ea"/>
                <a:cs typeface="+mn-cs"/>
              </a:rPr>
              <a:t>Fun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"/>
          </p:nvPr>
        </p:nvSpPr>
        <p:spPr>
          <a:xfrm>
            <a:off x="228600" y="4191000"/>
            <a:ext cx="8915400" cy="2286000"/>
          </a:xfrm>
        </p:spPr>
        <p:txBody>
          <a:bodyPr>
            <a:noAutofit/>
          </a:bodyPr>
          <a:lstStyle/>
          <a:p>
            <a:pPr>
              <a:buClr>
                <a:srgbClr val="CC0066"/>
              </a:buClr>
              <a:buFont typeface="Arial" charset="0"/>
              <a:buChar char="•"/>
            </a:pPr>
            <a:r>
              <a:rPr lang="fr-FR" sz="1600" b="1" dirty="0" smtClean="0">
                <a:solidFill>
                  <a:srgbClr val="DE0084"/>
                </a:solidFill>
                <a:latin typeface="Trebuchet MS" pitchFamily="32" charset="0"/>
              </a:rPr>
              <a:t>EI</a:t>
            </a:r>
            <a:r>
              <a:rPr lang="fr-FR" sz="1600" dirty="0" smtClean="0">
                <a:solidFill>
                  <a:srgbClr val="DE0084"/>
                </a:solidFill>
                <a:latin typeface="Trebuchet MS" pitchFamily="32" charset="0"/>
              </a:rPr>
              <a:t> : </a:t>
            </a:r>
            <a:r>
              <a:rPr lang="fr-FR" sz="1600" i="1" dirty="0" smtClean="0">
                <a:solidFill>
                  <a:srgbClr val="DE0084"/>
                </a:solidFill>
                <a:latin typeface="Trebuchet MS" pitchFamily="32" charset="0"/>
              </a:rPr>
              <a:t>Etudiants internationaux</a:t>
            </a:r>
            <a:r>
              <a:rPr lang="fr-FR" sz="1600" dirty="0" smtClean="0">
                <a:solidFill>
                  <a:srgbClr val="DE0084"/>
                </a:solidFill>
                <a:latin typeface="Trebuchet MS" pitchFamily="32" charset="0"/>
              </a:rPr>
              <a:t> / </a:t>
            </a:r>
            <a:r>
              <a:rPr lang="fr-FR" sz="1600" b="1" dirty="0" smtClean="0">
                <a:solidFill>
                  <a:srgbClr val="DE0084"/>
                </a:solidFill>
                <a:latin typeface="Trebuchet MS" pitchFamily="32" charset="0"/>
              </a:rPr>
              <a:t>IS</a:t>
            </a:r>
            <a:r>
              <a:rPr lang="fr-FR" sz="1600" dirty="0" smtClean="0">
                <a:solidFill>
                  <a:srgbClr val="DE0084"/>
                </a:solidFill>
                <a:latin typeface="Trebuchet MS" pitchFamily="32" charset="0"/>
              </a:rPr>
              <a:t> : </a:t>
            </a:r>
            <a:r>
              <a:rPr lang="fr-FR" sz="1600" i="1" dirty="0" smtClean="0">
                <a:solidFill>
                  <a:srgbClr val="DE0084"/>
                </a:solidFill>
                <a:latin typeface="Trebuchet MS" pitchFamily="32" charset="0"/>
              </a:rPr>
              <a:t>International </a:t>
            </a:r>
            <a:r>
              <a:rPr lang="fr-FR" sz="1600" i="1" dirty="0" err="1" smtClean="0">
                <a:solidFill>
                  <a:srgbClr val="DE0084"/>
                </a:solidFill>
                <a:latin typeface="Trebuchet MS" pitchFamily="32" charset="0"/>
              </a:rPr>
              <a:t>Students</a:t>
            </a:r>
            <a:endParaRPr lang="fr-FR" sz="1600" i="1" dirty="0" smtClean="0">
              <a:solidFill>
                <a:srgbClr val="DE0084"/>
              </a:solidFill>
              <a:latin typeface="Trebuchet MS" pitchFamily="32" charset="0"/>
            </a:endParaRPr>
          </a:p>
          <a:p>
            <a:pPr>
              <a:buClr>
                <a:srgbClr val="CC0066"/>
              </a:buClr>
              <a:buFont typeface="Arial" charset="0"/>
              <a:buChar char="•"/>
            </a:pPr>
            <a:r>
              <a:rPr lang="fr-FR" sz="1600" b="1" dirty="0" smtClean="0">
                <a:solidFill>
                  <a:srgbClr val="DE0084"/>
                </a:solidFill>
                <a:latin typeface="Trebuchet MS" pitchFamily="32" charset="0"/>
              </a:rPr>
              <a:t>RI</a:t>
            </a:r>
            <a:r>
              <a:rPr lang="fr-FR" sz="1600" dirty="0" smtClean="0">
                <a:solidFill>
                  <a:srgbClr val="DE0084"/>
                </a:solidFill>
                <a:latin typeface="Trebuchet MS" pitchFamily="32" charset="0"/>
              </a:rPr>
              <a:t> : </a:t>
            </a:r>
            <a:r>
              <a:rPr lang="fr-FR" sz="1600" i="1" dirty="0" smtClean="0">
                <a:solidFill>
                  <a:srgbClr val="DE0084"/>
                </a:solidFill>
                <a:latin typeface="Trebuchet MS" pitchFamily="32" charset="0"/>
              </a:rPr>
              <a:t>Relations internationales</a:t>
            </a:r>
          </a:p>
          <a:p>
            <a:pPr>
              <a:buClr>
                <a:srgbClr val="CC0066"/>
              </a:buClr>
              <a:buFont typeface="Arial" charset="0"/>
              <a:buChar char="•"/>
            </a:pPr>
            <a:r>
              <a:rPr lang="fr-FR" sz="1600" b="1" dirty="0" smtClean="0">
                <a:solidFill>
                  <a:srgbClr val="DE0084"/>
                </a:solidFill>
                <a:latin typeface="Trebuchet MS" pitchFamily="32" charset="0"/>
              </a:rPr>
              <a:t>NR</a:t>
            </a:r>
            <a:r>
              <a:rPr lang="fr-FR" sz="1600" dirty="0" smtClean="0">
                <a:solidFill>
                  <a:srgbClr val="DE0084"/>
                </a:solidFill>
                <a:latin typeface="Trebuchet MS" pitchFamily="32" charset="0"/>
              </a:rPr>
              <a:t> : </a:t>
            </a:r>
            <a:r>
              <a:rPr lang="fr-FR" sz="1600" i="1" dirty="0" smtClean="0">
                <a:solidFill>
                  <a:srgbClr val="DE0084"/>
                </a:solidFill>
                <a:latin typeface="Trebuchet MS" pitchFamily="32" charset="0"/>
              </a:rPr>
              <a:t>National </a:t>
            </a:r>
            <a:r>
              <a:rPr lang="fr-FR" sz="1600" i="1" dirty="0" err="1" smtClean="0">
                <a:solidFill>
                  <a:srgbClr val="DE0084"/>
                </a:solidFill>
                <a:latin typeface="Trebuchet MS" pitchFamily="32" charset="0"/>
              </a:rPr>
              <a:t>Representative</a:t>
            </a:r>
            <a:r>
              <a:rPr lang="fr-FR" sz="1600" i="1" dirty="0" smtClean="0">
                <a:solidFill>
                  <a:srgbClr val="DE0084"/>
                </a:solidFill>
                <a:latin typeface="Trebuchet MS" pitchFamily="32" charset="0"/>
              </a:rPr>
              <a:t>, représentant d’ESN national auprès d’ESN International.</a:t>
            </a:r>
          </a:p>
          <a:p>
            <a:pPr>
              <a:buClr>
                <a:srgbClr val="CC0066"/>
              </a:buClr>
              <a:buFont typeface="Arial" charset="0"/>
              <a:buChar char="•"/>
            </a:pPr>
            <a:r>
              <a:rPr lang="fr-FR" sz="1600" b="1" dirty="0" smtClean="0">
                <a:solidFill>
                  <a:srgbClr val="DE0084"/>
                </a:solidFill>
                <a:latin typeface="Trebuchet MS" pitchFamily="32" charset="0"/>
              </a:rPr>
              <a:t>NP</a:t>
            </a:r>
            <a:r>
              <a:rPr lang="fr-FR" sz="1600" dirty="0" smtClean="0">
                <a:solidFill>
                  <a:srgbClr val="DE0084"/>
                </a:solidFill>
                <a:latin typeface="Trebuchet MS" pitchFamily="32" charset="0"/>
              </a:rPr>
              <a:t> : </a:t>
            </a:r>
            <a:r>
              <a:rPr lang="fr-FR" sz="1600" i="1" dirty="0" smtClean="0">
                <a:solidFill>
                  <a:srgbClr val="DE0084"/>
                </a:solidFill>
                <a:latin typeface="Trebuchet MS" pitchFamily="32" charset="0"/>
              </a:rPr>
              <a:t>National Platform, événement ESN rassemblant toutes les sections d’un pays.</a:t>
            </a:r>
          </a:p>
          <a:p>
            <a:pPr>
              <a:buClr>
                <a:srgbClr val="CC0066"/>
              </a:buClr>
              <a:buFont typeface="Arial" charset="0"/>
              <a:buChar char="•"/>
            </a:pPr>
            <a:r>
              <a:rPr lang="fr-FR" sz="1600" b="1" dirty="0" smtClean="0">
                <a:solidFill>
                  <a:srgbClr val="DE0084"/>
                </a:solidFill>
                <a:latin typeface="Trebuchet MS" pitchFamily="32" charset="0"/>
              </a:rPr>
              <a:t>SWEP</a:t>
            </a:r>
            <a:r>
              <a:rPr lang="fr-FR" sz="1600" dirty="0" smtClean="0">
                <a:solidFill>
                  <a:srgbClr val="DE0084"/>
                </a:solidFill>
                <a:latin typeface="Trebuchet MS" pitchFamily="32" charset="0"/>
              </a:rPr>
              <a:t> : </a:t>
            </a:r>
            <a:r>
              <a:rPr lang="fr-FR" sz="1600" i="1" dirty="0" smtClean="0">
                <a:solidFill>
                  <a:srgbClr val="DE0084"/>
                </a:solidFill>
                <a:latin typeface="Trebuchet MS" pitchFamily="32" charset="0"/>
              </a:rPr>
              <a:t>South-Western </a:t>
            </a:r>
            <a:r>
              <a:rPr lang="fr-FR" sz="1600" i="1" dirty="0" err="1" smtClean="0">
                <a:solidFill>
                  <a:srgbClr val="DE0084"/>
                </a:solidFill>
                <a:latin typeface="Trebuchet MS" pitchFamily="32" charset="0"/>
              </a:rPr>
              <a:t>European</a:t>
            </a:r>
            <a:r>
              <a:rPr lang="fr-FR" sz="1600" i="1" dirty="0" smtClean="0">
                <a:solidFill>
                  <a:srgbClr val="DE0084"/>
                </a:solidFill>
                <a:latin typeface="Trebuchet MS" pitchFamily="32" charset="0"/>
              </a:rPr>
              <a:t> Platform, événement ESN rassemblant toutes les sections des pays du </a:t>
            </a:r>
            <a:r>
              <a:rPr lang="fr-FR" sz="1600" i="1" dirty="0" err="1" smtClean="0">
                <a:solidFill>
                  <a:srgbClr val="DE0084"/>
                </a:solidFill>
                <a:latin typeface="Trebuchet MS" pitchFamily="32" charset="0"/>
              </a:rPr>
              <a:t>Sud-Ouest</a:t>
            </a:r>
            <a:r>
              <a:rPr lang="fr-FR" sz="1600" i="1" dirty="0" smtClean="0">
                <a:solidFill>
                  <a:srgbClr val="DE0084"/>
                </a:solidFill>
                <a:latin typeface="Trebuchet MS" pitchFamily="32" charset="0"/>
              </a:rPr>
              <a:t> de l’Europe (dont la France).</a:t>
            </a:r>
          </a:p>
          <a:p>
            <a:pPr>
              <a:buClr>
                <a:srgbClr val="CC0066"/>
              </a:buClr>
              <a:buFont typeface="Arial" charset="0"/>
              <a:buChar char="•"/>
            </a:pPr>
            <a:r>
              <a:rPr lang="fr-FR" sz="1600" b="1" dirty="0" smtClean="0">
                <a:solidFill>
                  <a:srgbClr val="DE0084"/>
                </a:solidFill>
                <a:latin typeface="Trebuchet MS" pitchFamily="32" charset="0"/>
              </a:rPr>
              <a:t>WEP</a:t>
            </a:r>
            <a:r>
              <a:rPr lang="fr-FR" sz="1600" dirty="0" smtClean="0">
                <a:solidFill>
                  <a:srgbClr val="DE0084"/>
                </a:solidFill>
                <a:latin typeface="Trebuchet MS" pitchFamily="32" charset="0"/>
              </a:rPr>
              <a:t> : </a:t>
            </a:r>
            <a:r>
              <a:rPr lang="fr-FR" sz="1600" i="1" dirty="0" smtClean="0">
                <a:solidFill>
                  <a:srgbClr val="DE0084"/>
                </a:solidFill>
                <a:latin typeface="Trebuchet MS" pitchFamily="32" charset="0"/>
              </a:rPr>
              <a:t>Western </a:t>
            </a:r>
            <a:r>
              <a:rPr lang="fr-FR" sz="1600" i="1" dirty="0" err="1" smtClean="0">
                <a:solidFill>
                  <a:srgbClr val="DE0084"/>
                </a:solidFill>
                <a:latin typeface="Trebuchet MS" pitchFamily="32" charset="0"/>
              </a:rPr>
              <a:t>European</a:t>
            </a:r>
            <a:r>
              <a:rPr lang="fr-FR" sz="1600" i="1" dirty="0" smtClean="0">
                <a:solidFill>
                  <a:srgbClr val="DE0084"/>
                </a:solidFill>
                <a:latin typeface="Trebuchet MS" pitchFamily="32" charset="0"/>
              </a:rPr>
              <a:t> Platform, rassemble les pays de l’Ouest de l’Europe.</a:t>
            </a:r>
          </a:p>
          <a:p>
            <a:pPr>
              <a:buClr>
                <a:srgbClr val="CC0066"/>
              </a:buClr>
              <a:buFont typeface="Arial" charset="0"/>
              <a:buChar char="•"/>
            </a:pPr>
            <a:r>
              <a:rPr lang="fr-FR" sz="1600" b="1" dirty="0" smtClean="0">
                <a:solidFill>
                  <a:srgbClr val="DE0084"/>
                </a:solidFill>
                <a:latin typeface="Trebuchet MS" pitchFamily="32" charset="0"/>
              </a:rPr>
              <a:t>AGM</a:t>
            </a:r>
            <a:r>
              <a:rPr lang="fr-FR" sz="1600" dirty="0" smtClean="0">
                <a:solidFill>
                  <a:srgbClr val="DE0084"/>
                </a:solidFill>
                <a:latin typeface="Trebuchet MS" pitchFamily="32" charset="0"/>
              </a:rPr>
              <a:t> : </a:t>
            </a:r>
            <a:r>
              <a:rPr lang="fr-FR" sz="1600" i="1" dirty="0" err="1" smtClean="0">
                <a:solidFill>
                  <a:srgbClr val="DE0084"/>
                </a:solidFill>
                <a:latin typeface="Trebuchet MS" pitchFamily="32" charset="0"/>
              </a:rPr>
              <a:t>Annual</a:t>
            </a:r>
            <a:r>
              <a:rPr lang="fr-FR" sz="1600" i="1" dirty="0" smtClean="0">
                <a:solidFill>
                  <a:srgbClr val="DE0084"/>
                </a:solidFill>
                <a:latin typeface="Trebuchet MS" pitchFamily="32" charset="0"/>
              </a:rPr>
              <a:t> General Meeting, événement ESN rassemblant tout le réseau !</a:t>
            </a:r>
            <a:endParaRPr lang="fr-FR" sz="1600" b="1" dirty="0" smtClean="0">
              <a:solidFill>
                <a:srgbClr val="DE0084"/>
              </a:solidFill>
              <a:latin typeface="Trebuchet MS" pitchFamily="32" charset="0"/>
            </a:endParaRPr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2438400" y="3733800"/>
            <a:ext cx="4038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99"/>
              </a:buClr>
              <a:buSzTx/>
              <a:buFontTx/>
              <a:buBlip>
                <a:blip r:embed="rId2"/>
              </a:buBlip>
              <a:tabLst/>
              <a:defRPr/>
            </a:pPr>
            <a:r>
              <a:rPr lang="fr-FR" sz="3200" dirty="0" smtClean="0">
                <a:solidFill>
                  <a:srgbClr val="333399"/>
                </a:solidFill>
                <a:latin typeface="Trebuchet MS" pitchFamily="32" charset="0"/>
              </a:rPr>
              <a:t>ESN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rebuchet MS" pitchFamily="32" charset="0"/>
              <a:ea typeface="+mn-ea"/>
              <a:cs typeface="+mn-cs"/>
            </a:endParaRPr>
          </a:p>
        </p:txBody>
      </p:sp>
      <p:sp>
        <p:nvSpPr>
          <p:cNvPr id="13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593199" y="6610799"/>
            <a:ext cx="6206976" cy="144016"/>
          </a:xfrm>
        </p:spPr>
        <p:txBody>
          <a:bodyPr/>
          <a:lstStyle/>
          <a:p>
            <a:r>
              <a:rPr lang="en-US" dirty="0" smtClean="0"/>
              <a:t>Guide du </a:t>
            </a:r>
            <a:r>
              <a:rPr lang="en-US" dirty="0" err="1" smtClean="0"/>
              <a:t>bénévole</a:t>
            </a:r>
            <a:r>
              <a:rPr lang="en-US" dirty="0" smtClean="0"/>
              <a:t> | Anis ROUX, Vice-</a:t>
            </a:r>
            <a:r>
              <a:rPr lang="en-US" dirty="0" err="1" smtClean="0"/>
              <a:t>Président</a:t>
            </a:r>
            <a:r>
              <a:rPr lang="en-US" dirty="0" smtClean="0"/>
              <a:t>| vp@esnlille.fr</a:t>
            </a:r>
            <a:endParaRPr lang="sv-S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136232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800"/>
              </a:spcBef>
              <a:buClr>
                <a:srgbClr val="333399"/>
              </a:buClr>
              <a:buBlip>
                <a:blip r:embed="rId3"/>
              </a:buBlip>
            </a:pPr>
            <a:r>
              <a:rPr lang="fr-FR" sz="3200" dirty="0" smtClean="0">
                <a:solidFill>
                  <a:srgbClr val="333399"/>
                </a:solidFill>
                <a:latin typeface="Trebuchet MS" pitchFamily="32" charset="0"/>
              </a:rPr>
              <a:t>Le bénévolat à ESN Lille</a:t>
            </a:r>
          </a:p>
          <a:p>
            <a:pPr lvl="1">
              <a:buClr>
                <a:srgbClr val="CC0066"/>
              </a:buClr>
              <a:buFont typeface="Arial" charset="0"/>
              <a:buChar char="•"/>
            </a:pPr>
            <a:r>
              <a:rPr lang="fr-FR" sz="2500" i="1" dirty="0" smtClean="0">
                <a:solidFill>
                  <a:srgbClr val="CC0066"/>
                </a:solidFill>
                <a:latin typeface="Trebuchet MS" pitchFamily="32" charset="0"/>
              </a:rPr>
              <a:t>ESN spirit</a:t>
            </a:r>
          </a:p>
          <a:p>
            <a:pPr lvl="1">
              <a:buClr>
                <a:srgbClr val="CC0066"/>
              </a:buClr>
              <a:buFont typeface="Arial" charset="0"/>
              <a:buChar char="•"/>
            </a:pPr>
            <a:r>
              <a:rPr lang="fr-FR" sz="2400" i="1" dirty="0" smtClean="0">
                <a:solidFill>
                  <a:srgbClr val="CC0066"/>
                </a:solidFill>
                <a:latin typeface="Trebuchet MS" pitchFamily="32" charset="0"/>
              </a:rPr>
              <a:t>Les 10 commandements</a:t>
            </a:r>
          </a:p>
          <a:p>
            <a:pPr lvl="1">
              <a:buClr>
                <a:srgbClr val="CC0066"/>
              </a:buClr>
              <a:buFont typeface="Arial" charset="0"/>
              <a:buChar char="•"/>
            </a:pPr>
            <a:r>
              <a:rPr lang="fr-FR" sz="2400" i="1" dirty="0" smtClean="0">
                <a:solidFill>
                  <a:srgbClr val="CC0066"/>
                </a:solidFill>
                <a:latin typeface="Trebuchet MS" pitchFamily="32" charset="0"/>
              </a:rPr>
              <a:t>La période d’essai</a:t>
            </a:r>
          </a:p>
          <a:p>
            <a:pPr>
              <a:spcBef>
                <a:spcPts val="800"/>
              </a:spcBef>
              <a:buClr>
                <a:srgbClr val="333399"/>
              </a:buClr>
              <a:buBlip>
                <a:blip r:embed="rId3"/>
              </a:buBlip>
            </a:pPr>
            <a:r>
              <a:rPr lang="fr-FR" sz="3200" dirty="0" smtClean="0">
                <a:solidFill>
                  <a:srgbClr val="333399"/>
                </a:solidFill>
                <a:latin typeface="Trebuchet MS" pitchFamily="32" charset="0"/>
              </a:rPr>
              <a:t>L’organisation interne</a:t>
            </a:r>
          </a:p>
          <a:p>
            <a:pPr lvl="1">
              <a:buClr>
                <a:srgbClr val="CC0066"/>
              </a:buClr>
              <a:buFont typeface="Arial" charset="0"/>
              <a:buChar char="•"/>
            </a:pPr>
            <a:r>
              <a:rPr lang="fr-FR" sz="2400" i="1" dirty="0" smtClean="0">
                <a:solidFill>
                  <a:srgbClr val="CC0066"/>
                </a:solidFill>
                <a:latin typeface="Trebuchet MS" pitchFamily="32" charset="0"/>
              </a:rPr>
              <a:t>L’organigramme</a:t>
            </a:r>
          </a:p>
          <a:p>
            <a:pPr lvl="1">
              <a:buClr>
                <a:srgbClr val="CC0066"/>
              </a:buClr>
              <a:buFont typeface="Arial" charset="0"/>
              <a:buChar char="•"/>
            </a:pPr>
            <a:r>
              <a:rPr lang="fr-FR" sz="2400" i="1" dirty="0" smtClean="0">
                <a:solidFill>
                  <a:srgbClr val="CC0066"/>
                </a:solidFill>
                <a:latin typeface="Trebuchet MS" pitchFamily="32" charset="0"/>
              </a:rPr>
              <a:t>Les membres du bureau</a:t>
            </a:r>
          </a:p>
          <a:p>
            <a:pPr lvl="1">
              <a:buClr>
                <a:srgbClr val="CC0066"/>
              </a:buClr>
              <a:buFont typeface="Arial" charset="0"/>
              <a:buChar char="•"/>
            </a:pPr>
            <a:r>
              <a:rPr lang="fr-FR" sz="2400" i="1" dirty="0" smtClean="0">
                <a:solidFill>
                  <a:srgbClr val="CC0066"/>
                </a:solidFill>
                <a:latin typeface="Trebuchet MS" pitchFamily="32" charset="0"/>
              </a:rPr>
              <a:t>Les pôles d’activités</a:t>
            </a:r>
          </a:p>
          <a:p>
            <a:pPr lvl="1">
              <a:buClr>
                <a:srgbClr val="CC0066"/>
              </a:buClr>
              <a:buFont typeface="Arial" charset="0"/>
              <a:buChar char="•"/>
            </a:pPr>
            <a:r>
              <a:rPr lang="fr-FR" sz="2400" i="1" dirty="0" smtClean="0">
                <a:solidFill>
                  <a:srgbClr val="CC0066"/>
                </a:solidFill>
                <a:latin typeface="Trebuchet MS" pitchFamily="32" charset="0"/>
              </a:rPr>
              <a:t>Les réunions</a:t>
            </a:r>
          </a:p>
          <a:p>
            <a:pPr lvl="1">
              <a:buClr>
                <a:srgbClr val="CC0066"/>
              </a:buClr>
              <a:buFont typeface="Arial" charset="0"/>
              <a:buChar char="•"/>
            </a:pPr>
            <a:r>
              <a:rPr lang="fr-FR" sz="2400" i="1" dirty="0" smtClean="0">
                <a:solidFill>
                  <a:srgbClr val="CC0066"/>
                </a:solidFill>
                <a:latin typeface="Trebuchet MS" pitchFamily="32" charset="0"/>
              </a:rPr>
              <a:t>Les locaux</a:t>
            </a:r>
          </a:p>
          <a:p>
            <a:pPr lvl="1">
              <a:buClr>
                <a:srgbClr val="CC0066"/>
              </a:buClr>
              <a:buFont typeface="Arial" charset="0"/>
              <a:buChar char="•"/>
            </a:pPr>
            <a:r>
              <a:rPr lang="fr-FR" sz="2400" i="1" dirty="0" smtClean="0">
                <a:solidFill>
                  <a:srgbClr val="CC0066"/>
                </a:solidFill>
                <a:latin typeface="Trebuchet MS" pitchFamily="32" charset="0"/>
              </a:rPr>
              <a:t>Les ressources informatiques</a:t>
            </a:r>
          </a:p>
          <a:p>
            <a:pPr lvl="1">
              <a:buClr>
                <a:srgbClr val="CC0066"/>
              </a:buClr>
              <a:buFont typeface="Arial" charset="0"/>
              <a:buChar char="•"/>
            </a:pPr>
            <a:r>
              <a:rPr lang="fr-FR" sz="2400" i="1" dirty="0" smtClean="0">
                <a:solidFill>
                  <a:srgbClr val="CC0066"/>
                </a:solidFill>
                <a:latin typeface="Trebuchet MS" pitchFamily="32" charset="0"/>
              </a:rPr>
              <a:t>L’organisation d’une activité</a:t>
            </a:r>
          </a:p>
          <a:p>
            <a:pPr>
              <a:spcBef>
                <a:spcPts val="800"/>
              </a:spcBef>
              <a:buClr>
                <a:srgbClr val="333399"/>
              </a:buClr>
              <a:buBlip>
                <a:blip r:embed="rId3"/>
              </a:buBlip>
            </a:pPr>
            <a:r>
              <a:rPr lang="fr-FR" sz="3200" dirty="0" smtClean="0">
                <a:solidFill>
                  <a:srgbClr val="333399"/>
                </a:solidFill>
                <a:latin typeface="Trebuchet MS" pitchFamily="32" charset="0"/>
              </a:rPr>
              <a:t>Le réseau ESN</a:t>
            </a:r>
          </a:p>
          <a:p>
            <a:pPr lvl="1">
              <a:buClr>
                <a:srgbClr val="CC0066"/>
              </a:buClr>
              <a:buFont typeface="Arial" charset="0"/>
              <a:buChar char="•"/>
            </a:pPr>
            <a:r>
              <a:rPr lang="fr-FR" sz="2400" i="1" dirty="0" smtClean="0">
                <a:solidFill>
                  <a:srgbClr val="CC0066"/>
                </a:solidFill>
                <a:latin typeface="Trebuchet MS" pitchFamily="32" charset="0"/>
              </a:rPr>
              <a:t>ESN France &amp; ESN International</a:t>
            </a:r>
          </a:p>
          <a:p>
            <a:pPr lvl="1">
              <a:buClr>
                <a:srgbClr val="CC0066"/>
              </a:buClr>
              <a:buFont typeface="Arial" charset="0"/>
              <a:buChar char="•"/>
            </a:pPr>
            <a:r>
              <a:rPr lang="fr-FR" sz="2400" i="1" dirty="0" smtClean="0">
                <a:solidFill>
                  <a:srgbClr val="CC0066"/>
                </a:solidFill>
                <a:latin typeface="Trebuchet MS" pitchFamily="32" charset="0"/>
              </a:rPr>
              <a:t>Quelques projets internationaux</a:t>
            </a:r>
          </a:p>
          <a:p>
            <a:pPr lvl="1">
              <a:buClr>
                <a:srgbClr val="CC0066"/>
              </a:buClr>
              <a:buFont typeface="Arial" charset="0"/>
              <a:buChar char="•"/>
            </a:pPr>
            <a:r>
              <a:rPr lang="fr-FR" sz="2400" i="1" dirty="0" smtClean="0">
                <a:solidFill>
                  <a:srgbClr val="CC0066"/>
                </a:solidFill>
                <a:latin typeface="Trebuchet MS" pitchFamily="32" charset="0"/>
              </a:rPr>
              <a:t>Le vocabulaire ESN</a:t>
            </a:r>
            <a:endParaRPr lang="fr-FR" sz="2800" i="1" dirty="0" smtClean="0">
              <a:solidFill>
                <a:srgbClr val="CC0066"/>
              </a:solidFill>
              <a:latin typeface="Trebuchet MS" pitchFamily="32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0015">
            <a:off x="4735372" y="1568444"/>
            <a:ext cx="3839740" cy="3248419"/>
          </a:xfrm>
          <a:prstGeom prst="roundRect">
            <a:avLst>
              <a:gd name="adj" fmla="val 15546"/>
            </a:avLst>
          </a:prstGeom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593199" y="6610799"/>
            <a:ext cx="6206976" cy="144016"/>
          </a:xfrm>
        </p:spPr>
        <p:txBody>
          <a:bodyPr/>
          <a:lstStyle/>
          <a:p>
            <a:r>
              <a:rPr lang="en-US" dirty="0" smtClean="0"/>
              <a:t>Guide du </a:t>
            </a:r>
            <a:r>
              <a:rPr lang="en-US" dirty="0" err="1" smtClean="0"/>
              <a:t>bénévole</a:t>
            </a:r>
            <a:r>
              <a:rPr lang="en-US" dirty="0" smtClean="0"/>
              <a:t> | Anis ROUX, Vice-</a:t>
            </a:r>
            <a:r>
              <a:rPr lang="en-US" dirty="0" err="1" smtClean="0"/>
              <a:t>Président</a:t>
            </a:r>
            <a:r>
              <a:rPr lang="en-US" dirty="0" smtClean="0"/>
              <a:t>| vp@esnlille.fr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7223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BONUS !! </a:t>
            </a:r>
            <a:r>
              <a:rPr lang="fr-FR" dirty="0" smtClean="0">
                <a:sym typeface="Wingdings" pitchFamily="2" charset="2"/>
              </a:rPr>
              <a:t>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661" y="457200"/>
            <a:ext cx="4114800" cy="2743200"/>
          </a:xfrm>
          <a:prstGeom prst="rect">
            <a:avLst/>
          </a:prstGeom>
          <a:ln w="38100" cap="sq">
            <a:solidFill>
              <a:srgbClr val="E7690B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3137">
            <a:off x="245527" y="1532374"/>
            <a:ext cx="3886200" cy="2182988"/>
          </a:xfrm>
          <a:prstGeom prst="rect">
            <a:avLst/>
          </a:prstGeom>
          <a:ln w="38100" cap="sq">
            <a:solidFill>
              <a:srgbClr val="333399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0784">
            <a:off x="4420442" y="3317402"/>
            <a:ext cx="4255401" cy="2829212"/>
          </a:xfrm>
          <a:prstGeom prst="rect">
            <a:avLst/>
          </a:prstGeom>
          <a:ln w="38100" cap="sq">
            <a:solidFill>
              <a:srgbClr val="DE0084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3610">
            <a:off x="507801" y="3669332"/>
            <a:ext cx="3801592" cy="2524494"/>
          </a:xfrm>
          <a:prstGeom prst="rect">
            <a:avLst/>
          </a:prstGeom>
          <a:ln w="38100" cap="sq">
            <a:solidFill>
              <a:srgbClr val="73B63C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593199" y="6610799"/>
            <a:ext cx="6206976" cy="144016"/>
          </a:xfrm>
        </p:spPr>
        <p:txBody>
          <a:bodyPr/>
          <a:lstStyle/>
          <a:p>
            <a:r>
              <a:rPr lang="en-US" dirty="0" smtClean="0"/>
              <a:t>Guide du </a:t>
            </a:r>
            <a:r>
              <a:rPr lang="en-US" dirty="0" err="1" smtClean="0"/>
              <a:t>bénévole</a:t>
            </a:r>
            <a:r>
              <a:rPr lang="en-US" dirty="0" smtClean="0"/>
              <a:t> | Anis ROUX, Vice-</a:t>
            </a:r>
            <a:r>
              <a:rPr lang="en-US" dirty="0" err="1" smtClean="0"/>
              <a:t>Président</a:t>
            </a:r>
            <a:r>
              <a:rPr lang="en-US" dirty="0" smtClean="0"/>
              <a:t>| vp@esnlille.fr</a:t>
            </a:r>
            <a:endParaRPr lang="sv-S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457200" y="57150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Le bénévolat à ESN Lille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73260"/>
            <a:ext cx="3200400" cy="21336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867" y="609600"/>
            <a:ext cx="3882229" cy="258815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264757"/>
            <a:ext cx="3578352" cy="2383238"/>
          </a:xfrm>
          <a:prstGeom prst="rect">
            <a:avLst/>
          </a:prstGeom>
        </p:spPr>
      </p:pic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593199" y="6610799"/>
            <a:ext cx="6206976" cy="144016"/>
          </a:xfrm>
        </p:spPr>
        <p:txBody>
          <a:bodyPr/>
          <a:lstStyle/>
          <a:p>
            <a:r>
              <a:rPr lang="en-US" dirty="0" smtClean="0"/>
              <a:t>Guide du </a:t>
            </a:r>
            <a:r>
              <a:rPr lang="en-US" dirty="0" err="1" smtClean="0"/>
              <a:t>bénévole</a:t>
            </a:r>
            <a:r>
              <a:rPr lang="en-US" dirty="0" smtClean="0"/>
              <a:t> | Anis ROUX, Vice-</a:t>
            </a:r>
            <a:r>
              <a:rPr lang="en-US" dirty="0" err="1" smtClean="0"/>
              <a:t>Président</a:t>
            </a:r>
            <a:r>
              <a:rPr lang="en-US" dirty="0" smtClean="0"/>
              <a:t>| vp@esnlille.fr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ESN spirit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400" y="1219200"/>
            <a:ext cx="8668072" cy="5181600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800"/>
              </a:spcBef>
              <a:buClr>
                <a:srgbClr val="333399"/>
              </a:buClr>
              <a:buBlip>
                <a:blip r:embed="rId3"/>
              </a:buBlip>
            </a:pPr>
            <a:r>
              <a:rPr lang="fr-FR" sz="3200" dirty="0" smtClean="0">
                <a:solidFill>
                  <a:srgbClr val="333399"/>
                </a:solidFill>
                <a:latin typeface="Trebuchet MS" pitchFamily="32" charset="0"/>
              </a:rPr>
              <a:t>Créée en 2011, ESN Lille est une association toute jeune qui a vite grandit jusqu’à devenir ce qu’elle est aujourd’hui, c’est-à-dire 70 membres et 3 évènements par semaine en moyenne.</a:t>
            </a:r>
          </a:p>
          <a:p>
            <a:pPr>
              <a:spcBef>
                <a:spcPts val="800"/>
              </a:spcBef>
              <a:buClr>
                <a:srgbClr val="333399"/>
              </a:buClr>
              <a:buNone/>
            </a:pPr>
            <a:endParaRPr lang="fr-FR" sz="3200" dirty="0" smtClean="0">
              <a:solidFill>
                <a:srgbClr val="333399"/>
              </a:solidFill>
              <a:latin typeface="Trebuchet MS" pitchFamily="32" charset="0"/>
            </a:endParaRPr>
          </a:p>
          <a:p>
            <a:pPr>
              <a:spcBef>
                <a:spcPts val="800"/>
              </a:spcBef>
              <a:buClr>
                <a:srgbClr val="333399"/>
              </a:buClr>
              <a:buBlip>
                <a:blip r:embed="rId3"/>
              </a:buBlip>
            </a:pPr>
            <a:r>
              <a:rPr lang="fr-FR" sz="3200" dirty="0" smtClean="0">
                <a:solidFill>
                  <a:srgbClr val="333399"/>
                </a:solidFill>
                <a:latin typeface="Trebuchet MS" pitchFamily="32" charset="0"/>
              </a:rPr>
              <a:t>Notre mascotte : </a:t>
            </a:r>
            <a:r>
              <a:rPr lang="fr-FR" sz="3200" dirty="0" err="1" smtClean="0">
                <a:solidFill>
                  <a:srgbClr val="333399"/>
                </a:solidFill>
                <a:latin typeface="Trebuchet MS" pitchFamily="32" charset="0"/>
              </a:rPr>
              <a:t>Ch’timix</a:t>
            </a:r>
            <a:r>
              <a:rPr lang="fr-FR" sz="3200" dirty="0" smtClean="0">
                <a:solidFill>
                  <a:srgbClr val="333399"/>
                </a:solidFill>
                <a:latin typeface="Trebuchet MS" pitchFamily="32" charset="0"/>
              </a:rPr>
              <a:t> !</a:t>
            </a:r>
          </a:p>
          <a:p>
            <a:pPr>
              <a:spcBef>
                <a:spcPts val="800"/>
              </a:spcBef>
              <a:buClr>
                <a:srgbClr val="333399"/>
              </a:buClr>
              <a:buBlip>
                <a:blip r:embed="rId3"/>
              </a:buBlip>
            </a:pPr>
            <a:endParaRPr lang="fr-FR" sz="3200" dirty="0">
              <a:solidFill>
                <a:srgbClr val="333399"/>
              </a:solidFill>
              <a:latin typeface="Trebuchet MS" pitchFamily="32" charset="0"/>
            </a:endParaRPr>
          </a:p>
          <a:p>
            <a:pPr>
              <a:spcBef>
                <a:spcPts val="800"/>
              </a:spcBef>
              <a:buClr>
                <a:srgbClr val="333399"/>
              </a:buClr>
              <a:buBlip>
                <a:blip r:embed="rId3"/>
              </a:buBlip>
            </a:pPr>
            <a:r>
              <a:rPr lang="fr-FR" sz="3200" dirty="0" smtClean="0">
                <a:solidFill>
                  <a:srgbClr val="333399"/>
                </a:solidFill>
                <a:latin typeface="Trebuchet MS" pitchFamily="32" charset="0"/>
              </a:rPr>
              <a:t>Nos missions :</a:t>
            </a:r>
          </a:p>
          <a:p>
            <a:pPr lvl="1">
              <a:spcBef>
                <a:spcPts val="800"/>
              </a:spcBef>
              <a:buClr>
                <a:srgbClr val="333399"/>
              </a:buClr>
              <a:buBlip>
                <a:blip r:embed="rId3"/>
              </a:buBlip>
            </a:pPr>
            <a:r>
              <a:rPr lang="fr-FR" sz="2800" dirty="0" smtClean="0">
                <a:solidFill>
                  <a:srgbClr val="333399"/>
                </a:solidFill>
                <a:latin typeface="Trebuchet MS" pitchFamily="32" charset="0"/>
              </a:rPr>
              <a:t>Accueil et intégration des étudiants internationaux</a:t>
            </a:r>
          </a:p>
          <a:p>
            <a:pPr lvl="1">
              <a:spcBef>
                <a:spcPts val="800"/>
              </a:spcBef>
              <a:buClr>
                <a:srgbClr val="333399"/>
              </a:buClr>
              <a:buBlip>
                <a:blip r:embed="rId3"/>
              </a:buBlip>
            </a:pPr>
            <a:r>
              <a:rPr lang="fr-FR" sz="2800" dirty="0" smtClean="0">
                <a:solidFill>
                  <a:srgbClr val="333399"/>
                </a:solidFill>
                <a:latin typeface="Trebuchet MS" pitchFamily="32" charset="0"/>
              </a:rPr>
              <a:t>Promotion de la mobilité</a:t>
            </a:r>
            <a:endParaRPr lang="fr-FR" sz="3200" dirty="0" smtClean="0">
              <a:solidFill>
                <a:srgbClr val="333399"/>
              </a:solidFill>
              <a:latin typeface="Trebuchet MS" pitchFamily="32" charset="0"/>
            </a:endParaRPr>
          </a:p>
          <a:p>
            <a:pPr>
              <a:spcBef>
                <a:spcPts val="800"/>
              </a:spcBef>
              <a:buClr>
                <a:srgbClr val="333399"/>
              </a:buClr>
              <a:buBlip>
                <a:blip r:embed="rId3"/>
              </a:buBlip>
            </a:pPr>
            <a:endParaRPr lang="fr-FR" sz="3200" dirty="0" smtClean="0">
              <a:solidFill>
                <a:srgbClr val="333399"/>
              </a:solidFill>
              <a:latin typeface="Trebuchet MS" pitchFamily="32" charset="0"/>
            </a:endParaRPr>
          </a:p>
          <a:p>
            <a:pPr>
              <a:spcBef>
                <a:spcPts val="800"/>
              </a:spcBef>
              <a:buClr>
                <a:srgbClr val="333399"/>
              </a:buClr>
              <a:buBlip>
                <a:blip r:embed="rId3"/>
              </a:buBlip>
            </a:pPr>
            <a:endParaRPr lang="fr-FR" sz="3200" dirty="0" smtClean="0">
              <a:solidFill>
                <a:srgbClr val="333399"/>
              </a:solidFill>
              <a:latin typeface="Trebuchet MS" pitchFamily="32" charset="0"/>
            </a:endParaRPr>
          </a:p>
          <a:p>
            <a:pPr>
              <a:spcBef>
                <a:spcPts val="800"/>
              </a:spcBef>
              <a:buClr>
                <a:srgbClr val="333399"/>
              </a:buClr>
              <a:buBlip>
                <a:blip r:embed="rId3"/>
              </a:buBlip>
            </a:pPr>
            <a:r>
              <a:rPr lang="fr-FR" sz="3200" dirty="0" smtClean="0">
                <a:solidFill>
                  <a:srgbClr val="333399"/>
                </a:solidFill>
                <a:latin typeface="Trebuchet MS" pitchFamily="32" charset="0"/>
              </a:rPr>
              <a:t>Notre devise : « Party hard, </a:t>
            </a:r>
            <a:r>
              <a:rPr lang="fr-FR" sz="3200" dirty="0" err="1" smtClean="0">
                <a:solidFill>
                  <a:srgbClr val="333399"/>
                </a:solidFill>
                <a:latin typeface="Trebuchet MS" pitchFamily="32" charset="0"/>
              </a:rPr>
              <a:t>work</a:t>
            </a:r>
            <a:r>
              <a:rPr lang="fr-FR" sz="3200" dirty="0" smtClean="0">
                <a:solidFill>
                  <a:srgbClr val="333399"/>
                </a:solidFill>
                <a:latin typeface="Trebuchet MS" pitchFamily="32" charset="0"/>
              </a:rPr>
              <a:t> harder! »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593199" y="6610799"/>
            <a:ext cx="6206976" cy="144016"/>
          </a:xfrm>
        </p:spPr>
        <p:txBody>
          <a:bodyPr/>
          <a:lstStyle/>
          <a:p>
            <a:r>
              <a:rPr lang="en-US" dirty="0" smtClean="0"/>
              <a:t>Guide du </a:t>
            </a:r>
            <a:r>
              <a:rPr lang="en-US" dirty="0" err="1" smtClean="0"/>
              <a:t>bénévole</a:t>
            </a:r>
            <a:r>
              <a:rPr lang="en-US" dirty="0" smtClean="0"/>
              <a:t> | Anis ROUX, Vice-</a:t>
            </a:r>
            <a:r>
              <a:rPr lang="en-US" dirty="0" err="1" smtClean="0"/>
              <a:t>Président</a:t>
            </a:r>
            <a:r>
              <a:rPr lang="en-US" dirty="0" smtClean="0"/>
              <a:t>| vp@esnlille.fr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72236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10 commandements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spcBef>
                <a:spcPts val="800"/>
              </a:spcBef>
              <a:buClr>
                <a:srgbClr val="333399"/>
              </a:buClr>
              <a:buFont typeface="+mj-lt"/>
              <a:buAutoNum type="arabicPeriod"/>
            </a:pPr>
            <a:r>
              <a:rPr lang="fr-FR" sz="3200" dirty="0" smtClean="0">
                <a:solidFill>
                  <a:srgbClr val="DE0084"/>
                </a:solidFill>
                <a:latin typeface="Trebuchet MS" pitchFamily="32" charset="0"/>
              </a:rPr>
              <a:t>Proche </a:t>
            </a:r>
            <a:r>
              <a:rPr lang="fr-FR" sz="3200" dirty="0">
                <a:solidFill>
                  <a:srgbClr val="DE0084"/>
                </a:solidFill>
                <a:latin typeface="Trebuchet MS" pitchFamily="32" charset="0"/>
              </a:rPr>
              <a:t>des étudiants internationaux tu seras</a:t>
            </a:r>
            <a:r>
              <a:rPr lang="fr-FR" sz="3200" dirty="0" smtClean="0">
                <a:solidFill>
                  <a:srgbClr val="DE0084"/>
                </a:solidFill>
                <a:latin typeface="Trebuchet MS" pitchFamily="32" charset="0"/>
              </a:rPr>
              <a:t>.</a:t>
            </a:r>
          </a:p>
          <a:p>
            <a:pPr marL="514350" indent="-514350">
              <a:spcBef>
                <a:spcPts val="800"/>
              </a:spcBef>
              <a:buClr>
                <a:srgbClr val="333399"/>
              </a:buClr>
              <a:buFont typeface="+mj-lt"/>
              <a:buAutoNum type="arabicPeriod"/>
            </a:pPr>
            <a:r>
              <a:rPr lang="fr-FR" sz="3200" dirty="0" smtClean="0">
                <a:solidFill>
                  <a:srgbClr val="DE0084"/>
                </a:solidFill>
                <a:latin typeface="Trebuchet MS" pitchFamily="32" charset="0"/>
              </a:rPr>
              <a:t>L’ESN Spirit tu adopteras.</a:t>
            </a:r>
          </a:p>
          <a:p>
            <a:pPr marL="514350" indent="-514350">
              <a:spcBef>
                <a:spcPts val="800"/>
              </a:spcBef>
              <a:buClr>
                <a:srgbClr val="333399"/>
              </a:buClr>
              <a:buFont typeface="+mj-lt"/>
              <a:buAutoNum type="arabicPeriod"/>
            </a:pPr>
            <a:r>
              <a:rPr lang="fr-FR" sz="3200" dirty="0" smtClean="0">
                <a:solidFill>
                  <a:srgbClr val="DE0084"/>
                </a:solidFill>
                <a:latin typeface="Trebuchet MS" pitchFamily="32" charset="0"/>
              </a:rPr>
              <a:t>Avec les </a:t>
            </a:r>
            <a:r>
              <a:rPr lang="fr-FR" sz="3200" dirty="0" err="1" smtClean="0">
                <a:solidFill>
                  <a:srgbClr val="DE0084"/>
                </a:solidFill>
                <a:latin typeface="Trebuchet MS" pitchFamily="32" charset="0"/>
              </a:rPr>
              <a:t>ESNers</a:t>
            </a:r>
            <a:r>
              <a:rPr lang="fr-FR" sz="3200" dirty="0" smtClean="0">
                <a:solidFill>
                  <a:srgbClr val="DE0084"/>
                </a:solidFill>
                <a:latin typeface="Trebuchet MS" pitchFamily="32" charset="0"/>
              </a:rPr>
              <a:t> tu délireras.</a:t>
            </a:r>
          </a:p>
          <a:p>
            <a:pPr marL="514350" indent="-514350">
              <a:spcBef>
                <a:spcPts val="800"/>
              </a:spcBef>
              <a:buClr>
                <a:srgbClr val="333399"/>
              </a:buClr>
              <a:buFont typeface="+mj-lt"/>
              <a:buAutoNum type="arabicPeriod"/>
            </a:pPr>
            <a:r>
              <a:rPr lang="fr-FR" sz="3200" dirty="0" smtClean="0">
                <a:solidFill>
                  <a:srgbClr val="DE0084"/>
                </a:solidFill>
                <a:latin typeface="Trebuchet MS" pitchFamily="32" charset="0"/>
              </a:rPr>
              <a:t>Aux activités tu t’amuseras.</a:t>
            </a:r>
          </a:p>
          <a:p>
            <a:pPr marL="514350" indent="-514350">
              <a:spcBef>
                <a:spcPts val="800"/>
              </a:spcBef>
              <a:buClr>
                <a:srgbClr val="333399"/>
              </a:buClr>
              <a:buFont typeface="+mj-lt"/>
              <a:buAutoNum type="arabicPeriod"/>
            </a:pPr>
            <a:r>
              <a:rPr lang="fr-FR" sz="3200" dirty="0" smtClean="0">
                <a:solidFill>
                  <a:srgbClr val="DE0084"/>
                </a:solidFill>
                <a:latin typeface="Trebuchet MS" pitchFamily="32" charset="0"/>
              </a:rPr>
              <a:t>En réunion tu participeras.</a:t>
            </a:r>
          </a:p>
          <a:p>
            <a:pPr marL="514350" indent="-514350">
              <a:spcBef>
                <a:spcPts val="800"/>
              </a:spcBef>
              <a:buClr>
                <a:srgbClr val="333399"/>
              </a:buClr>
              <a:buFont typeface="+mj-lt"/>
              <a:buAutoNum type="arabicPeriod"/>
            </a:pPr>
            <a:r>
              <a:rPr lang="fr-FR" sz="3200" dirty="0" smtClean="0">
                <a:solidFill>
                  <a:srgbClr val="DE0084"/>
                </a:solidFill>
                <a:latin typeface="Trebuchet MS" pitchFamily="32" charset="0"/>
              </a:rPr>
              <a:t>En cas d’absence tu préviendras.</a:t>
            </a:r>
          </a:p>
          <a:p>
            <a:pPr marL="514350" indent="-514350">
              <a:spcBef>
                <a:spcPts val="800"/>
              </a:spcBef>
              <a:buClr>
                <a:srgbClr val="333399"/>
              </a:buClr>
              <a:buFont typeface="+mj-lt"/>
              <a:buAutoNum type="arabicPeriod"/>
            </a:pPr>
            <a:r>
              <a:rPr lang="fr-FR" sz="3200" dirty="0" smtClean="0">
                <a:solidFill>
                  <a:srgbClr val="DE0084"/>
                </a:solidFill>
                <a:latin typeface="Trebuchet MS" pitchFamily="32" charset="0"/>
              </a:rPr>
              <a:t>Tes idées les plus folles tu apporteras.</a:t>
            </a:r>
          </a:p>
          <a:p>
            <a:pPr marL="514350" indent="-514350">
              <a:spcBef>
                <a:spcPts val="800"/>
              </a:spcBef>
              <a:buClr>
                <a:srgbClr val="333399"/>
              </a:buClr>
              <a:buFont typeface="+mj-lt"/>
              <a:buAutoNum type="arabicPeriod"/>
            </a:pPr>
            <a:r>
              <a:rPr lang="fr-FR" sz="3200" dirty="0" smtClean="0">
                <a:solidFill>
                  <a:srgbClr val="DE0084"/>
                </a:solidFill>
                <a:latin typeface="Trebuchet MS" pitchFamily="32" charset="0"/>
              </a:rPr>
              <a:t>Des initiatives tu prendras.</a:t>
            </a:r>
          </a:p>
          <a:p>
            <a:pPr marL="514350" indent="-514350">
              <a:spcBef>
                <a:spcPts val="800"/>
              </a:spcBef>
              <a:buClr>
                <a:srgbClr val="333399"/>
              </a:buClr>
              <a:buFont typeface="+mj-lt"/>
              <a:buAutoNum type="arabicPeriod"/>
            </a:pPr>
            <a:r>
              <a:rPr lang="fr-FR" sz="3200" dirty="0" smtClean="0">
                <a:solidFill>
                  <a:srgbClr val="DE0084"/>
                </a:solidFill>
                <a:latin typeface="Trebuchet MS" pitchFamily="32" charset="0"/>
              </a:rPr>
              <a:t>Les outils informatiques tu utiliseras.</a:t>
            </a:r>
          </a:p>
          <a:p>
            <a:pPr marL="514350" indent="-514350">
              <a:spcBef>
                <a:spcPts val="800"/>
              </a:spcBef>
              <a:buClr>
                <a:srgbClr val="333399"/>
              </a:buClr>
              <a:buFont typeface="+mj-lt"/>
              <a:buAutoNum type="arabicPeriod"/>
            </a:pPr>
            <a:r>
              <a:rPr lang="fr-FR" sz="3200" dirty="0" smtClean="0">
                <a:solidFill>
                  <a:srgbClr val="DE0084"/>
                </a:solidFill>
                <a:latin typeface="Trebuchet MS" pitchFamily="32" charset="0"/>
              </a:rPr>
              <a:t>Travailler en t’amusant tu devras.</a:t>
            </a:r>
          </a:p>
          <a:p>
            <a:pPr marL="514350" indent="-514350">
              <a:spcBef>
                <a:spcPts val="800"/>
              </a:spcBef>
              <a:buClr>
                <a:srgbClr val="333399"/>
              </a:buClr>
              <a:buFont typeface="+mj-lt"/>
              <a:buAutoNum type="arabicPeriod"/>
            </a:pPr>
            <a:endParaRPr lang="fr-FR" sz="3200" dirty="0" smtClean="0">
              <a:solidFill>
                <a:srgbClr val="DE0084"/>
              </a:solidFill>
              <a:latin typeface="Trebuchet MS" pitchFamily="32" charset="0"/>
            </a:endParaRPr>
          </a:p>
          <a:p>
            <a:pPr marL="514350" indent="-514350">
              <a:spcBef>
                <a:spcPts val="800"/>
              </a:spcBef>
              <a:buClr>
                <a:srgbClr val="333399"/>
              </a:buClr>
              <a:buFont typeface="+mj-lt"/>
              <a:buAutoNum type="arabicPeriod"/>
            </a:pPr>
            <a:endParaRPr lang="fr-FR" sz="3200" dirty="0" smtClean="0">
              <a:solidFill>
                <a:srgbClr val="DE0084"/>
              </a:solidFill>
              <a:latin typeface="Trebuchet MS" pitchFamily="32" charset="0"/>
            </a:endParaRPr>
          </a:p>
          <a:p>
            <a:pPr>
              <a:spcBef>
                <a:spcPts val="800"/>
              </a:spcBef>
              <a:buClr>
                <a:srgbClr val="333399"/>
              </a:buClr>
              <a:buBlip>
                <a:blip r:embed="rId3"/>
              </a:buBlip>
            </a:pPr>
            <a:endParaRPr lang="fr-FR" sz="3200" dirty="0" smtClean="0">
              <a:solidFill>
                <a:srgbClr val="333399"/>
              </a:solidFill>
              <a:latin typeface="Trebuchet MS" pitchFamily="32" charset="0"/>
            </a:endParaRP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593199" y="6610799"/>
            <a:ext cx="6206976" cy="144016"/>
          </a:xfrm>
        </p:spPr>
        <p:txBody>
          <a:bodyPr/>
          <a:lstStyle/>
          <a:p>
            <a:r>
              <a:rPr lang="en-US" dirty="0" smtClean="0"/>
              <a:t>Guide du </a:t>
            </a:r>
            <a:r>
              <a:rPr lang="en-US" dirty="0" err="1" smtClean="0"/>
              <a:t>bénévole</a:t>
            </a:r>
            <a:r>
              <a:rPr lang="en-US" dirty="0" smtClean="0"/>
              <a:t> | Anis ROUX, Vice-</a:t>
            </a:r>
            <a:r>
              <a:rPr lang="en-US" dirty="0" err="1" smtClean="0"/>
              <a:t>Président</a:t>
            </a:r>
            <a:r>
              <a:rPr lang="en-US" dirty="0" smtClean="0"/>
              <a:t>| vp@esnlille.fr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72236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période d’essai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05000"/>
            <a:ext cx="7543800" cy="4404320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buClr>
                <a:srgbClr val="333399"/>
              </a:buClr>
              <a:buBlip>
                <a:blip r:embed="rId3"/>
              </a:buBlip>
            </a:pPr>
            <a:r>
              <a:rPr lang="fr-FR" sz="3200" dirty="0" smtClean="0">
                <a:solidFill>
                  <a:srgbClr val="333399"/>
                </a:solidFill>
                <a:latin typeface="Trebuchet MS" pitchFamily="32" charset="0"/>
              </a:rPr>
              <a:t>Période d’essai de 4 à 6 semaines…</a:t>
            </a:r>
          </a:p>
          <a:p>
            <a:pPr lvl="1">
              <a:buClr>
                <a:srgbClr val="CC0066"/>
              </a:buClr>
              <a:buFont typeface="Arial" charset="0"/>
              <a:buChar char="•"/>
            </a:pPr>
            <a:r>
              <a:rPr lang="fr-FR" sz="2200" i="1" dirty="0" smtClean="0">
                <a:solidFill>
                  <a:srgbClr val="CC0066"/>
                </a:solidFill>
                <a:latin typeface="Trebuchet MS" pitchFamily="32" charset="0"/>
              </a:rPr>
              <a:t>Le temps pour toi de t’intégrer</a:t>
            </a:r>
          </a:p>
          <a:p>
            <a:pPr lvl="1">
              <a:buClr>
                <a:srgbClr val="CC0066"/>
              </a:buClr>
              <a:buFont typeface="Arial" charset="0"/>
              <a:buChar char="•"/>
            </a:pPr>
            <a:r>
              <a:rPr lang="fr-FR" sz="2200" i="1" dirty="0" smtClean="0">
                <a:solidFill>
                  <a:srgbClr val="CC0066"/>
                </a:solidFill>
                <a:latin typeface="Trebuchet MS" pitchFamily="32" charset="0"/>
              </a:rPr>
              <a:t>Le temps pour nous d’apprendre à te connaître</a:t>
            </a:r>
          </a:p>
          <a:p>
            <a:pPr>
              <a:spcBef>
                <a:spcPts val="800"/>
              </a:spcBef>
              <a:buClr>
                <a:srgbClr val="333399"/>
              </a:buClr>
              <a:buBlip>
                <a:blip r:embed="rId3"/>
              </a:buBlip>
            </a:pPr>
            <a:r>
              <a:rPr lang="fr-FR" sz="3200" dirty="0" smtClean="0">
                <a:solidFill>
                  <a:srgbClr val="333399"/>
                </a:solidFill>
                <a:latin typeface="Trebuchet MS" pitchFamily="32" charset="0"/>
              </a:rPr>
              <a:t>…A l’issue de cette période…</a:t>
            </a:r>
          </a:p>
          <a:p>
            <a:pPr lvl="1">
              <a:buClr>
                <a:srgbClr val="CC0066"/>
              </a:buClr>
              <a:buFont typeface="Arial" charset="0"/>
              <a:buChar char="•"/>
            </a:pPr>
            <a:r>
              <a:rPr lang="fr-FR" sz="2200" i="1" dirty="0" smtClean="0">
                <a:solidFill>
                  <a:srgbClr val="CC0066"/>
                </a:solidFill>
                <a:latin typeface="Trebuchet MS" pitchFamily="32" charset="0"/>
              </a:rPr>
              <a:t>Tu cotiseras pour la carte ESN (5€)</a:t>
            </a:r>
          </a:p>
          <a:p>
            <a:pPr lvl="1">
              <a:buClr>
                <a:srgbClr val="CC0066"/>
              </a:buClr>
              <a:buFont typeface="Arial" charset="0"/>
              <a:buChar char="•"/>
            </a:pPr>
            <a:r>
              <a:rPr lang="fr-FR" sz="2200" i="1" dirty="0" smtClean="0">
                <a:solidFill>
                  <a:srgbClr val="CC0066"/>
                </a:solidFill>
                <a:latin typeface="Trebuchet MS" pitchFamily="32" charset="0"/>
              </a:rPr>
              <a:t>Tu signeras l’adhésion et aura un droit de vote</a:t>
            </a:r>
          </a:p>
          <a:p>
            <a:pPr lvl="1">
              <a:buClr>
                <a:srgbClr val="CC0066"/>
              </a:buClr>
              <a:buFont typeface="Arial" charset="0"/>
              <a:buChar char="•"/>
            </a:pPr>
            <a:r>
              <a:rPr lang="fr-FR" sz="2200" i="1" dirty="0" smtClean="0">
                <a:solidFill>
                  <a:srgbClr val="CC0066"/>
                </a:solidFill>
                <a:latin typeface="Trebuchet MS" pitchFamily="32" charset="0"/>
              </a:rPr>
              <a:t>Tu auras accès aux ressources de l’association</a:t>
            </a:r>
          </a:p>
          <a:p>
            <a:pPr>
              <a:spcBef>
                <a:spcPts val="800"/>
              </a:spcBef>
              <a:buClr>
                <a:srgbClr val="333399"/>
              </a:buClr>
              <a:buBlip>
                <a:blip r:embed="rId3"/>
              </a:buBlip>
            </a:pPr>
            <a:r>
              <a:rPr lang="fr-FR" sz="3200" dirty="0" smtClean="0">
                <a:solidFill>
                  <a:srgbClr val="333399"/>
                </a:solidFill>
                <a:latin typeface="Trebuchet MS" pitchFamily="32" charset="0"/>
              </a:rPr>
              <a:t>…Participation au weekend d’intégration en Octobre !</a:t>
            </a:r>
          </a:p>
          <a:p>
            <a:pPr>
              <a:spcBef>
                <a:spcPts val="800"/>
              </a:spcBef>
              <a:buClr>
                <a:srgbClr val="333399"/>
              </a:buClr>
              <a:buBlip>
                <a:blip r:embed="rId3"/>
              </a:buBlip>
            </a:pPr>
            <a:endParaRPr lang="fr-FR" sz="3200" dirty="0" smtClean="0">
              <a:solidFill>
                <a:srgbClr val="333399"/>
              </a:solidFill>
              <a:latin typeface="Trebuchet MS" pitchFamily="32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343400" y="11430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i="1" dirty="0" smtClean="0">
                <a:solidFill>
                  <a:srgbClr val="E7690B"/>
                </a:solidFill>
                <a:latin typeface="Trebuchet MS" pitchFamily="32" charset="0"/>
              </a:rPr>
              <a:t>Nous sommes limités à 70 membres maximum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593199" y="6610799"/>
            <a:ext cx="6206976" cy="144016"/>
          </a:xfrm>
        </p:spPr>
        <p:txBody>
          <a:bodyPr/>
          <a:lstStyle/>
          <a:p>
            <a:r>
              <a:rPr lang="en-US" dirty="0" smtClean="0"/>
              <a:t>Guide du </a:t>
            </a:r>
            <a:r>
              <a:rPr lang="en-US" dirty="0" err="1" smtClean="0"/>
              <a:t>bénévole</a:t>
            </a:r>
            <a:r>
              <a:rPr lang="en-US" dirty="0" smtClean="0"/>
              <a:t> | Anis ROUX, Vice-</a:t>
            </a:r>
            <a:r>
              <a:rPr lang="en-US" dirty="0" err="1" smtClean="0"/>
              <a:t>Président</a:t>
            </a:r>
            <a:r>
              <a:rPr lang="en-US" dirty="0" smtClean="0"/>
              <a:t>| vp@esnlille.fr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72236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52400" y="5495925"/>
            <a:ext cx="7772400" cy="1362075"/>
          </a:xfrm>
        </p:spPr>
        <p:txBody>
          <a:bodyPr/>
          <a:lstStyle/>
          <a:p>
            <a:r>
              <a:rPr lang="fr-FR" dirty="0" smtClean="0"/>
              <a:t>L’organisation interne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736205"/>
            <a:ext cx="6208713" cy="4656535"/>
          </a:xfrm>
          <a:prstGeom prst="rect">
            <a:avLst/>
          </a:prstGeom>
        </p:spPr>
      </p:pic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593199" y="6610799"/>
            <a:ext cx="6206976" cy="144016"/>
          </a:xfrm>
        </p:spPr>
        <p:txBody>
          <a:bodyPr/>
          <a:lstStyle/>
          <a:p>
            <a:r>
              <a:rPr lang="en-US" dirty="0" smtClean="0"/>
              <a:t>Guide du </a:t>
            </a:r>
            <a:r>
              <a:rPr lang="en-US" dirty="0" err="1" smtClean="0"/>
              <a:t>bénévole</a:t>
            </a:r>
            <a:r>
              <a:rPr lang="en-US" dirty="0" smtClean="0"/>
              <a:t> | Anis ROUX, Vice-</a:t>
            </a:r>
            <a:r>
              <a:rPr lang="en-US" dirty="0" err="1" smtClean="0"/>
              <a:t>Président</a:t>
            </a:r>
            <a:r>
              <a:rPr lang="en-US" dirty="0" smtClean="0"/>
              <a:t>| vp@esnlille.fr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L’organigramme</a:t>
            </a:r>
            <a:endParaRPr lang="fr-FR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593199" y="6610799"/>
            <a:ext cx="6206976" cy="144016"/>
          </a:xfrm>
        </p:spPr>
        <p:txBody>
          <a:bodyPr/>
          <a:lstStyle/>
          <a:p>
            <a:r>
              <a:rPr lang="en-US" dirty="0" smtClean="0"/>
              <a:t>Guide du </a:t>
            </a:r>
            <a:r>
              <a:rPr lang="en-US" dirty="0" err="1" smtClean="0"/>
              <a:t>bénévole</a:t>
            </a:r>
            <a:r>
              <a:rPr lang="en-US" dirty="0" smtClean="0"/>
              <a:t> | Anis ROUX, Vice-</a:t>
            </a:r>
            <a:r>
              <a:rPr lang="en-US" dirty="0" err="1" smtClean="0"/>
              <a:t>Président</a:t>
            </a:r>
            <a:r>
              <a:rPr lang="en-US" dirty="0" smtClean="0"/>
              <a:t>| vp@esnlille.fr</a:t>
            </a:r>
            <a:endParaRPr lang="sv-SE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98712"/>
            <a:ext cx="7083341" cy="5010014"/>
          </a:xfrm>
        </p:spPr>
      </p:pic>
    </p:spTree>
    <p:extLst>
      <p:ext uri="{BB962C8B-B14F-4D97-AF65-F5344CB8AC3E}">
        <p14:creationId xmlns:p14="http://schemas.microsoft.com/office/powerpoint/2010/main" val="217223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Les mails des membres du bureau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00" y="2131420"/>
            <a:ext cx="8305800" cy="4632920"/>
          </a:xfrm>
        </p:spPr>
        <p:txBody>
          <a:bodyPr>
            <a:normAutofit lnSpcReduction="10000"/>
          </a:bodyPr>
          <a:lstStyle/>
          <a:p>
            <a:pPr>
              <a:spcBef>
                <a:spcPts val="800"/>
              </a:spcBef>
              <a:buClr>
                <a:srgbClr val="333399"/>
              </a:buClr>
              <a:buBlip>
                <a:blip r:embed="rId3"/>
              </a:buBlip>
            </a:pPr>
            <a:r>
              <a:rPr lang="fr-FR" sz="2200" dirty="0" smtClean="0">
                <a:solidFill>
                  <a:srgbClr val="333399"/>
                </a:solidFill>
                <a:latin typeface="Trebuchet MS" pitchFamily="32" charset="0"/>
              </a:rPr>
              <a:t>Le président </a:t>
            </a:r>
            <a:r>
              <a:rPr lang="fr-FR" sz="2200" dirty="0" smtClean="0">
                <a:solidFill>
                  <a:srgbClr val="73B63C"/>
                </a:solidFill>
                <a:latin typeface="Trebuchet MS" pitchFamily="32" charset="0"/>
              </a:rPr>
              <a:t>(</a:t>
            </a:r>
            <a:r>
              <a:rPr lang="fr-FR" sz="2200" i="1" dirty="0" smtClean="0">
                <a:solidFill>
                  <a:srgbClr val="73B63C"/>
                </a:solidFill>
                <a:latin typeface="Trebuchet MS" pitchFamily="32" charset="0"/>
              </a:rPr>
              <a:t>president@esnlille.fr</a:t>
            </a:r>
            <a:r>
              <a:rPr lang="fr-FR" sz="2200" dirty="0" smtClean="0">
                <a:solidFill>
                  <a:srgbClr val="73B63C"/>
                </a:solidFill>
                <a:latin typeface="Trebuchet MS" pitchFamily="32" charset="0"/>
              </a:rPr>
              <a:t>)</a:t>
            </a:r>
          </a:p>
          <a:p>
            <a:pPr lvl="1">
              <a:buClr>
                <a:srgbClr val="CC0066"/>
              </a:buClr>
              <a:buFont typeface="Arial" charset="0"/>
              <a:buChar char="•"/>
            </a:pPr>
            <a:r>
              <a:rPr lang="fr-FR" sz="1700" i="1" dirty="0" smtClean="0">
                <a:solidFill>
                  <a:srgbClr val="CC0066"/>
                </a:solidFill>
                <a:latin typeface="Trebuchet MS" pitchFamily="32" charset="0"/>
              </a:rPr>
              <a:t>Gestion générale de l’</a:t>
            </a:r>
            <a:r>
              <a:rPr lang="fr-FR" sz="1700" i="1" dirty="0" err="1" smtClean="0">
                <a:solidFill>
                  <a:srgbClr val="CC0066"/>
                </a:solidFill>
                <a:latin typeface="Trebuchet MS" pitchFamily="32" charset="0"/>
              </a:rPr>
              <a:t>asso</a:t>
            </a:r>
            <a:r>
              <a:rPr lang="fr-FR" sz="1700" i="1" dirty="0" smtClean="0">
                <a:solidFill>
                  <a:srgbClr val="CC0066"/>
                </a:solidFill>
                <a:latin typeface="Trebuchet MS" pitchFamily="32" charset="0"/>
              </a:rPr>
              <a:t>’</a:t>
            </a:r>
          </a:p>
          <a:p>
            <a:pPr lvl="1">
              <a:buClr>
                <a:srgbClr val="CC0066"/>
              </a:buClr>
              <a:buFont typeface="Arial" charset="0"/>
              <a:buChar char="•"/>
            </a:pPr>
            <a:r>
              <a:rPr lang="fr-FR" sz="1700" i="1" dirty="0" smtClean="0">
                <a:solidFill>
                  <a:srgbClr val="CC0066"/>
                </a:solidFill>
                <a:latin typeface="Trebuchet MS" pitchFamily="32" charset="0"/>
              </a:rPr>
              <a:t>Visibilité extérieure de l’</a:t>
            </a:r>
            <a:r>
              <a:rPr lang="fr-FR" sz="1700" i="1" dirty="0" err="1" smtClean="0">
                <a:solidFill>
                  <a:srgbClr val="CC0066"/>
                </a:solidFill>
                <a:latin typeface="Trebuchet MS" pitchFamily="32" charset="0"/>
              </a:rPr>
              <a:t>asso</a:t>
            </a:r>
            <a:r>
              <a:rPr lang="fr-FR" sz="1700" i="1" dirty="0" smtClean="0">
                <a:solidFill>
                  <a:srgbClr val="CC0066"/>
                </a:solidFill>
                <a:latin typeface="Trebuchet MS" pitchFamily="32" charset="0"/>
              </a:rPr>
              <a:t>’ (institutions…)</a:t>
            </a:r>
            <a:endParaRPr lang="fr-FR" sz="1700" dirty="0" smtClean="0">
              <a:solidFill>
                <a:srgbClr val="333399"/>
              </a:solidFill>
              <a:latin typeface="Trebuchet MS" pitchFamily="32" charset="0"/>
            </a:endParaRPr>
          </a:p>
          <a:p>
            <a:pPr>
              <a:spcBef>
                <a:spcPts val="800"/>
              </a:spcBef>
              <a:buClr>
                <a:srgbClr val="333399"/>
              </a:buClr>
              <a:buBlip>
                <a:blip r:embed="rId3"/>
              </a:buBlip>
            </a:pPr>
            <a:r>
              <a:rPr lang="fr-FR" sz="2200" dirty="0" smtClean="0">
                <a:solidFill>
                  <a:srgbClr val="333399"/>
                </a:solidFill>
                <a:latin typeface="Trebuchet MS" pitchFamily="32" charset="0"/>
              </a:rPr>
              <a:t>Le vice-président </a:t>
            </a:r>
            <a:r>
              <a:rPr lang="fr-FR" sz="2200" dirty="0" smtClean="0">
                <a:solidFill>
                  <a:srgbClr val="73B63C"/>
                </a:solidFill>
                <a:latin typeface="Trebuchet MS" pitchFamily="32" charset="0"/>
              </a:rPr>
              <a:t>(</a:t>
            </a:r>
            <a:r>
              <a:rPr lang="fr-FR" sz="2200" i="1" dirty="0" smtClean="0">
                <a:solidFill>
                  <a:srgbClr val="73B63C"/>
                </a:solidFill>
                <a:latin typeface="Trebuchet MS" pitchFamily="32" charset="0"/>
              </a:rPr>
              <a:t>vp@esnlille.fr</a:t>
            </a:r>
            <a:r>
              <a:rPr lang="fr-FR" sz="2200" dirty="0" smtClean="0">
                <a:solidFill>
                  <a:srgbClr val="73B63C"/>
                </a:solidFill>
                <a:latin typeface="Trebuchet MS" pitchFamily="32" charset="0"/>
              </a:rPr>
              <a:t>)</a:t>
            </a:r>
          </a:p>
          <a:p>
            <a:pPr lvl="1">
              <a:buClr>
                <a:srgbClr val="CC0066"/>
              </a:buClr>
              <a:buFont typeface="Arial" charset="0"/>
              <a:buChar char="•"/>
            </a:pPr>
            <a:r>
              <a:rPr lang="fr-FR" sz="1700" i="1" dirty="0" smtClean="0">
                <a:solidFill>
                  <a:srgbClr val="CC0066"/>
                </a:solidFill>
                <a:latin typeface="Trebuchet MS" pitchFamily="32" charset="0"/>
              </a:rPr>
              <a:t>Gestion interne de l’association (bénévoles, bureau, </a:t>
            </a:r>
            <a:r>
              <a:rPr lang="fr-FR" sz="1700" i="1" dirty="0" err="1" smtClean="0">
                <a:solidFill>
                  <a:srgbClr val="CC0066"/>
                </a:solidFill>
                <a:latin typeface="Trebuchet MS" pitchFamily="32" charset="0"/>
              </a:rPr>
              <a:t>buddysystem</a:t>
            </a:r>
            <a:r>
              <a:rPr lang="fr-FR" sz="1700" i="1" dirty="0" smtClean="0">
                <a:solidFill>
                  <a:srgbClr val="CC0066"/>
                </a:solidFill>
                <a:latin typeface="Trebuchet MS" pitchFamily="32" charset="0"/>
              </a:rPr>
              <a:t>)</a:t>
            </a:r>
          </a:p>
          <a:p>
            <a:pPr>
              <a:spcBef>
                <a:spcPts val="800"/>
              </a:spcBef>
              <a:buClr>
                <a:srgbClr val="333399"/>
              </a:buClr>
              <a:buBlip>
                <a:blip r:embed="rId3"/>
              </a:buBlip>
            </a:pPr>
            <a:r>
              <a:rPr lang="fr-FR" sz="2200" dirty="0" smtClean="0">
                <a:solidFill>
                  <a:srgbClr val="333399"/>
                </a:solidFill>
                <a:latin typeface="Trebuchet MS" pitchFamily="32" charset="0"/>
              </a:rPr>
              <a:t>Le trésorier </a:t>
            </a:r>
            <a:r>
              <a:rPr lang="fr-FR" sz="2200" dirty="0" smtClean="0">
                <a:solidFill>
                  <a:srgbClr val="73B63C"/>
                </a:solidFill>
                <a:latin typeface="Trebuchet MS" pitchFamily="32" charset="0"/>
              </a:rPr>
              <a:t>(</a:t>
            </a:r>
            <a:r>
              <a:rPr lang="fr-FR" sz="2200" i="1" dirty="0" smtClean="0">
                <a:solidFill>
                  <a:srgbClr val="73B63C"/>
                </a:solidFill>
                <a:latin typeface="Trebuchet MS" pitchFamily="32" charset="0"/>
              </a:rPr>
              <a:t>tresorier@esnlille.fr</a:t>
            </a:r>
            <a:r>
              <a:rPr lang="fr-FR" sz="2200" dirty="0" smtClean="0">
                <a:solidFill>
                  <a:srgbClr val="73B63C"/>
                </a:solidFill>
                <a:latin typeface="Trebuchet MS" pitchFamily="32" charset="0"/>
              </a:rPr>
              <a:t>)</a:t>
            </a:r>
          </a:p>
          <a:p>
            <a:pPr>
              <a:spcBef>
                <a:spcPts val="800"/>
              </a:spcBef>
              <a:buClr>
                <a:srgbClr val="333399"/>
              </a:buClr>
              <a:buBlip>
                <a:blip r:embed="rId3"/>
              </a:buBlip>
            </a:pPr>
            <a:r>
              <a:rPr lang="fr-FR" sz="2200" dirty="0" smtClean="0">
                <a:solidFill>
                  <a:srgbClr val="333399"/>
                </a:solidFill>
                <a:latin typeface="Trebuchet MS" pitchFamily="32" charset="0"/>
              </a:rPr>
              <a:t>Le secrétaire </a:t>
            </a:r>
            <a:r>
              <a:rPr lang="fr-FR" sz="2200" dirty="0" smtClean="0">
                <a:solidFill>
                  <a:srgbClr val="73B63C"/>
                </a:solidFill>
                <a:latin typeface="Trebuchet MS" pitchFamily="32" charset="0"/>
              </a:rPr>
              <a:t>(</a:t>
            </a:r>
            <a:r>
              <a:rPr lang="fr-FR" sz="2200" i="1" dirty="0" smtClean="0">
                <a:solidFill>
                  <a:srgbClr val="73B63C"/>
                </a:solidFill>
                <a:latin typeface="Trebuchet MS" pitchFamily="32" charset="0"/>
              </a:rPr>
              <a:t>contact@esnlille.fr</a:t>
            </a:r>
            <a:r>
              <a:rPr lang="fr-FR" sz="2200" dirty="0" smtClean="0">
                <a:solidFill>
                  <a:srgbClr val="73B63C"/>
                </a:solidFill>
                <a:latin typeface="Trebuchet MS" pitchFamily="32" charset="0"/>
              </a:rPr>
              <a:t>)</a:t>
            </a:r>
          </a:p>
          <a:p>
            <a:pPr>
              <a:spcBef>
                <a:spcPts val="800"/>
              </a:spcBef>
              <a:buClr>
                <a:srgbClr val="333399"/>
              </a:buClr>
              <a:buBlip>
                <a:blip r:embed="rId3"/>
              </a:buBlip>
            </a:pPr>
            <a:r>
              <a:rPr lang="fr-FR" sz="2200" dirty="0" smtClean="0">
                <a:solidFill>
                  <a:srgbClr val="333399"/>
                </a:solidFill>
                <a:latin typeface="Trebuchet MS" pitchFamily="32" charset="0"/>
              </a:rPr>
              <a:t>Le RL </a:t>
            </a:r>
            <a:r>
              <a:rPr lang="fr-FR" sz="2200" dirty="0" smtClean="0">
                <a:solidFill>
                  <a:srgbClr val="73B63C"/>
                </a:solidFill>
                <a:latin typeface="Trebuchet MS" pitchFamily="32" charset="0"/>
              </a:rPr>
              <a:t>(</a:t>
            </a:r>
            <a:r>
              <a:rPr lang="fr-FR" sz="2200" i="1" dirty="0" smtClean="0">
                <a:solidFill>
                  <a:srgbClr val="73B63C"/>
                </a:solidFill>
                <a:latin typeface="Trebuchet MS" pitchFamily="32" charset="0"/>
              </a:rPr>
              <a:t>representant-local@esnlille.fr</a:t>
            </a:r>
            <a:r>
              <a:rPr lang="fr-FR" sz="2200" dirty="0" smtClean="0">
                <a:solidFill>
                  <a:srgbClr val="73B63C"/>
                </a:solidFill>
                <a:latin typeface="Trebuchet MS" pitchFamily="32" charset="0"/>
              </a:rPr>
              <a:t>)</a:t>
            </a:r>
          </a:p>
          <a:p>
            <a:pPr lvl="1">
              <a:buClr>
                <a:srgbClr val="CC0066"/>
              </a:buClr>
              <a:buFont typeface="Arial" charset="0"/>
              <a:buChar char="•"/>
            </a:pPr>
            <a:r>
              <a:rPr lang="fr-FR" sz="1700" i="1" dirty="0" smtClean="0">
                <a:solidFill>
                  <a:srgbClr val="CC0066"/>
                </a:solidFill>
                <a:latin typeface="Trebuchet MS" pitchFamily="32" charset="0"/>
              </a:rPr>
              <a:t>Lien entre ESN Lille et le réseau ESN France</a:t>
            </a:r>
          </a:p>
          <a:p>
            <a:pPr>
              <a:spcBef>
                <a:spcPts val="800"/>
              </a:spcBef>
              <a:buClr>
                <a:srgbClr val="333399"/>
              </a:buClr>
              <a:buBlip>
                <a:blip r:embed="rId3"/>
              </a:buBlip>
            </a:pPr>
            <a:r>
              <a:rPr lang="fr-FR" sz="2200" dirty="0" smtClean="0">
                <a:solidFill>
                  <a:srgbClr val="333399"/>
                </a:solidFill>
                <a:latin typeface="Trebuchet MS" pitchFamily="32" charset="0"/>
              </a:rPr>
              <a:t>Le webmaster </a:t>
            </a:r>
            <a:r>
              <a:rPr lang="fr-FR" sz="2200" dirty="0" smtClean="0">
                <a:solidFill>
                  <a:srgbClr val="73B63C"/>
                </a:solidFill>
                <a:latin typeface="Trebuchet MS" pitchFamily="32" charset="0"/>
              </a:rPr>
              <a:t>(</a:t>
            </a:r>
            <a:r>
              <a:rPr lang="fr-FR" sz="2200" i="1" dirty="0" smtClean="0">
                <a:solidFill>
                  <a:srgbClr val="73B63C"/>
                </a:solidFill>
                <a:latin typeface="Trebuchet MS" pitchFamily="32" charset="0"/>
              </a:rPr>
              <a:t>webmaster@esnlille.fr</a:t>
            </a:r>
            <a:r>
              <a:rPr lang="fr-FR" sz="2200" dirty="0" smtClean="0">
                <a:solidFill>
                  <a:srgbClr val="73B63C"/>
                </a:solidFill>
                <a:latin typeface="Trebuchet MS" pitchFamily="32" charset="0"/>
              </a:rPr>
              <a:t>)</a:t>
            </a:r>
          </a:p>
          <a:p>
            <a:pPr>
              <a:spcBef>
                <a:spcPts val="800"/>
              </a:spcBef>
              <a:buClr>
                <a:srgbClr val="333399"/>
              </a:buClr>
              <a:buBlip>
                <a:blip r:embed="rId3"/>
              </a:buBlip>
            </a:pPr>
            <a:r>
              <a:rPr lang="fr-FR" sz="2200" dirty="0" smtClean="0">
                <a:solidFill>
                  <a:srgbClr val="333399"/>
                </a:solidFill>
                <a:latin typeface="Trebuchet MS" pitchFamily="32" charset="0"/>
              </a:rPr>
              <a:t>La Com’ </a:t>
            </a:r>
            <a:r>
              <a:rPr lang="fr-FR" sz="2200" dirty="0" smtClean="0">
                <a:solidFill>
                  <a:srgbClr val="73B63C"/>
                </a:solidFill>
                <a:latin typeface="Trebuchet MS" pitchFamily="32" charset="0"/>
              </a:rPr>
              <a:t>(</a:t>
            </a:r>
            <a:r>
              <a:rPr lang="fr-FR" sz="2200" i="1" dirty="0" smtClean="0">
                <a:solidFill>
                  <a:srgbClr val="73B63C"/>
                </a:solidFill>
                <a:latin typeface="Trebuchet MS" pitchFamily="32" charset="0"/>
              </a:rPr>
              <a:t>communication@esnlille.fr</a:t>
            </a:r>
            <a:r>
              <a:rPr lang="fr-FR" sz="2200" dirty="0" smtClean="0">
                <a:solidFill>
                  <a:srgbClr val="73B63C"/>
                </a:solidFill>
                <a:latin typeface="Trebuchet MS" pitchFamily="32" charset="0"/>
              </a:rPr>
              <a:t>)</a:t>
            </a:r>
          </a:p>
          <a:p>
            <a:pPr>
              <a:spcBef>
                <a:spcPts val="800"/>
              </a:spcBef>
              <a:buClr>
                <a:srgbClr val="333399"/>
              </a:buClr>
              <a:buBlip>
                <a:blip r:embed="rId3"/>
              </a:buBlip>
            </a:pPr>
            <a:r>
              <a:rPr lang="fr-FR" sz="2200" dirty="0" smtClean="0">
                <a:solidFill>
                  <a:srgbClr val="333399"/>
                </a:solidFill>
                <a:latin typeface="Trebuchet MS" pitchFamily="32" charset="0"/>
              </a:rPr>
              <a:t>Les Part’ </a:t>
            </a:r>
            <a:r>
              <a:rPr lang="fr-FR" sz="2200" dirty="0" smtClean="0">
                <a:solidFill>
                  <a:srgbClr val="73B63C"/>
                </a:solidFill>
                <a:latin typeface="Trebuchet MS" pitchFamily="32" charset="0"/>
              </a:rPr>
              <a:t>(</a:t>
            </a:r>
            <a:r>
              <a:rPr lang="fr-FR" sz="2200" i="1" dirty="0" smtClean="0">
                <a:solidFill>
                  <a:srgbClr val="73B63C"/>
                </a:solidFill>
                <a:latin typeface="Trebuchet MS" pitchFamily="32" charset="0"/>
              </a:rPr>
              <a:t>partenariats@esnlille.fr</a:t>
            </a:r>
            <a:r>
              <a:rPr lang="fr-FR" sz="2200" dirty="0" smtClean="0">
                <a:solidFill>
                  <a:srgbClr val="73B63C"/>
                </a:solidFill>
                <a:latin typeface="Trebuchet MS" pitchFamily="32" charset="0"/>
              </a:rPr>
              <a:t>)</a:t>
            </a:r>
            <a:endParaRPr lang="fr-FR" sz="1700" i="1" dirty="0" smtClean="0">
              <a:solidFill>
                <a:srgbClr val="73B63C"/>
              </a:solidFill>
              <a:latin typeface="Trebuchet MS" pitchFamily="32" charset="0"/>
            </a:endParaRPr>
          </a:p>
          <a:p>
            <a:pPr>
              <a:spcBef>
                <a:spcPts val="800"/>
              </a:spcBef>
              <a:buClr>
                <a:srgbClr val="333399"/>
              </a:buClr>
              <a:buBlip>
                <a:blip r:embed="rId3"/>
              </a:buBlip>
            </a:pPr>
            <a:endParaRPr lang="fr-FR" sz="2200" i="1" dirty="0" smtClean="0">
              <a:solidFill>
                <a:srgbClr val="CC0066"/>
              </a:solidFill>
              <a:latin typeface="Trebuchet MS" pitchFamily="32" charset="0"/>
            </a:endParaRPr>
          </a:p>
          <a:p>
            <a:pPr>
              <a:buClr>
                <a:srgbClr val="CC0066"/>
              </a:buClr>
              <a:buNone/>
            </a:pPr>
            <a:endParaRPr lang="fr-FR" i="1" dirty="0" smtClean="0">
              <a:solidFill>
                <a:srgbClr val="CC0066"/>
              </a:solidFill>
              <a:latin typeface="Trebuchet MS" pitchFamily="32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6200" y="727264"/>
            <a:ext cx="7315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i="1" dirty="0">
              <a:solidFill>
                <a:srgbClr val="73B63C"/>
              </a:solidFill>
              <a:latin typeface="Trebuchet MS" pitchFamily="34" charset="0"/>
            </a:endParaRPr>
          </a:p>
          <a:p>
            <a:endParaRPr lang="fr-FR" sz="2000" i="1" dirty="0">
              <a:solidFill>
                <a:srgbClr val="73B63C"/>
              </a:solidFill>
              <a:latin typeface="Trebuchet MS" pitchFamily="34" charset="0"/>
            </a:endParaRPr>
          </a:p>
          <a:p>
            <a:r>
              <a:rPr lang="fr-FR" sz="2000" i="1" dirty="0">
                <a:solidFill>
                  <a:srgbClr val="73B63C"/>
                </a:solidFill>
                <a:latin typeface="Trebuchet MS" pitchFamily="34" charset="0"/>
              </a:rPr>
              <a:t>    </a:t>
            </a:r>
            <a:r>
              <a:rPr lang="fr-FR" sz="2000" i="1" u="sng" dirty="0">
                <a:solidFill>
                  <a:srgbClr val="73B63C"/>
                </a:solidFill>
                <a:latin typeface="Trebuchet MS" pitchFamily="34" charset="0"/>
              </a:rPr>
              <a:t>Membres</a:t>
            </a:r>
            <a:r>
              <a:rPr lang="fr-FR" sz="2000" i="1" dirty="0">
                <a:solidFill>
                  <a:srgbClr val="73B63C"/>
                </a:solidFill>
                <a:latin typeface="Trebuchet MS" pitchFamily="34" charset="0"/>
              </a:rPr>
              <a:t> : </a:t>
            </a:r>
            <a:r>
              <a:rPr lang="fr-FR" sz="2000" i="1" dirty="0" err="1" smtClean="0">
                <a:solidFill>
                  <a:srgbClr val="73B63C"/>
                </a:solidFill>
                <a:latin typeface="Trebuchet MS" pitchFamily="34" charset="0"/>
              </a:rPr>
              <a:t>esn-lille</a:t>
            </a:r>
            <a:r>
              <a:rPr lang="fr-FR" sz="2000" i="1" dirty="0" smtClean="0">
                <a:solidFill>
                  <a:srgbClr val="73B63C"/>
                </a:solidFill>
                <a:latin typeface="Trebuchet MS" pitchFamily="34" charset="0"/>
              </a:rPr>
              <a:t> membres@googlegroups.com</a:t>
            </a:r>
            <a:endParaRPr lang="fr-FR" sz="2000" i="1" dirty="0">
              <a:solidFill>
                <a:srgbClr val="73B63C"/>
              </a:solidFill>
              <a:latin typeface="Trebuchet MS" pitchFamily="34" charset="0"/>
            </a:endParaRPr>
          </a:p>
          <a:p>
            <a:r>
              <a:rPr lang="fr-FR" sz="2000" i="1" dirty="0">
                <a:solidFill>
                  <a:srgbClr val="73B63C"/>
                </a:solidFill>
                <a:latin typeface="Trebuchet MS" pitchFamily="34" charset="0"/>
              </a:rPr>
              <a:t>    </a:t>
            </a:r>
            <a:r>
              <a:rPr lang="fr-FR" sz="2000" i="1" u="sng" dirty="0" err="1">
                <a:solidFill>
                  <a:srgbClr val="73B63C"/>
                </a:solidFill>
                <a:latin typeface="Trebuchet MS" pitchFamily="34" charset="0"/>
              </a:rPr>
              <a:t>Board</a:t>
            </a:r>
            <a:r>
              <a:rPr lang="fr-FR" sz="2000" i="1" dirty="0">
                <a:solidFill>
                  <a:srgbClr val="73B63C"/>
                </a:solidFill>
                <a:latin typeface="Trebuchet MS" pitchFamily="34" charset="0"/>
              </a:rPr>
              <a:t> : esn-lille-board@googlegroups.com</a:t>
            </a:r>
          </a:p>
          <a:p>
            <a:endParaRPr lang="fr-FR" sz="2000" i="1" dirty="0">
              <a:solidFill>
                <a:srgbClr val="73B63C"/>
              </a:solidFill>
              <a:latin typeface="Trebuchet MS" pitchFamily="34" charset="0"/>
            </a:endParaRP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593199" y="6610799"/>
            <a:ext cx="6206976" cy="144016"/>
          </a:xfrm>
        </p:spPr>
        <p:txBody>
          <a:bodyPr/>
          <a:lstStyle/>
          <a:p>
            <a:r>
              <a:rPr lang="en-US" dirty="0" smtClean="0"/>
              <a:t>Guide du </a:t>
            </a:r>
            <a:r>
              <a:rPr lang="en-US" dirty="0" err="1" smtClean="0"/>
              <a:t>bénévole</a:t>
            </a:r>
            <a:r>
              <a:rPr lang="en-US" dirty="0" smtClean="0"/>
              <a:t> | Anis ROUX, Vice-</a:t>
            </a:r>
            <a:r>
              <a:rPr lang="en-US" dirty="0" err="1" smtClean="0"/>
              <a:t>Président</a:t>
            </a:r>
            <a:r>
              <a:rPr lang="en-US" dirty="0" smtClean="0"/>
              <a:t>| vp@esnlille.fr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7223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Slide">
  <a:themeElements>
    <a:clrScheme name="Custom 1">
      <a:dk1>
        <a:srgbClr val="1C1C1C"/>
      </a:dk1>
      <a:lt1>
        <a:sysClr val="window" lastClr="FFFFFF"/>
      </a:lt1>
      <a:dk2>
        <a:srgbClr val="2E3192"/>
      </a:dk2>
      <a:lt2>
        <a:srgbClr val="EEECE1"/>
      </a:lt2>
      <a:accent1>
        <a:srgbClr val="00AEEF"/>
      </a:accent1>
      <a:accent2>
        <a:srgbClr val="0088B8"/>
      </a:accent2>
      <a:accent3>
        <a:srgbClr val="EC008C"/>
      </a:accent3>
      <a:accent4>
        <a:srgbClr val="B4006B"/>
      </a:accent4>
      <a:accent5>
        <a:srgbClr val="F47B20"/>
      </a:accent5>
      <a:accent6>
        <a:srgbClr val="7BC143"/>
      </a:accent6>
      <a:hlink>
        <a:srgbClr val="1F497D"/>
      </a:hlink>
      <a:folHlink>
        <a:srgbClr val="800080"/>
      </a:folHlink>
    </a:clrScheme>
    <a:fontScheme name="ESNstyle">
      <a:majorFont>
        <a:latin typeface="Cambr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ithSidemenu">
  <a:themeElements>
    <a:clrScheme name="Custom 1">
      <a:dk1>
        <a:srgbClr val="1C1C1C"/>
      </a:dk1>
      <a:lt1>
        <a:sysClr val="window" lastClr="FFFFFF"/>
      </a:lt1>
      <a:dk2>
        <a:srgbClr val="2E3192"/>
      </a:dk2>
      <a:lt2>
        <a:srgbClr val="EEECE1"/>
      </a:lt2>
      <a:accent1>
        <a:srgbClr val="00AEEF"/>
      </a:accent1>
      <a:accent2>
        <a:srgbClr val="0088B8"/>
      </a:accent2>
      <a:accent3>
        <a:srgbClr val="EC008C"/>
      </a:accent3>
      <a:accent4>
        <a:srgbClr val="B4006B"/>
      </a:accent4>
      <a:accent5>
        <a:srgbClr val="F47B20"/>
      </a:accent5>
      <a:accent6>
        <a:srgbClr val="7BC143"/>
      </a:accent6>
      <a:hlink>
        <a:srgbClr val="1F497D"/>
      </a:hlink>
      <a:folHlink>
        <a:srgbClr val="800080"/>
      </a:folHlink>
    </a:clrScheme>
    <a:fontScheme name="ESNstyle">
      <a:majorFont>
        <a:latin typeface="Cambr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SN_fullColour_blue">
  <a:themeElements>
    <a:clrScheme name="Custom 1">
      <a:dk1>
        <a:srgbClr val="1C1C1C"/>
      </a:dk1>
      <a:lt1>
        <a:sysClr val="window" lastClr="FFFFFF"/>
      </a:lt1>
      <a:dk2>
        <a:srgbClr val="2E3192"/>
      </a:dk2>
      <a:lt2>
        <a:srgbClr val="EEECE1"/>
      </a:lt2>
      <a:accent1>
        <a:srgbClr val="00AEEF"/>
      </a:accent1>
      <a:accent2>
        <a:srgbClr val="0088B8"/>
      </a:accent2>
      <a:accent3>
        <a:srgbClr val="EC008C"/>
      </a:accent3>
      <a:accent4>
        <a:srgbClr val="B4006B"/>
      </a:accent4>
      <a:accent5>
        <a:srgbClr val="F47B20"/>
      </a:accent5>
      <a:accent6>
        <a:srgbClr val="7BC143"/>
      </a:accent6>
      <a:hlink>
        <a:srgbClr val="1F497D"/>
      </a:hlink>
      <a:folHlink>
        <a:srgbClr val="800080"/>
      </a:folHlink>
    </a:clrScheme>
    <a:fontScheme name="ESNstyle">
      <a:majorFont>
        <a:latin typeface="Cambr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ESN_fullColour_pink">
  <a:themeElements>
    <a:clrScheme name="Custom 1">
      <a:dk1>
        <a:srgbClr val="1C1C1C"/>
      </a:dk1>
      <a:lt1>
        <a:sysClr val="window" lastClr="FFFFFF"/>
      </a:lt1>
      <a:dk2>
        <a:srgbClr val="2E3192"/>
      </a:dk2>
      <a:lt2>
        <a:srgbClr val="EEECE1"/>
      </a:lt2>
      <a:accent1>
        <a:srgbClr val="00AEEF"/>
      </a:accent1>
      <a:accent2>
        <a:srgbClr val="0088B8"/>
      </a:accent2>
      <a:accent3>
        <a:srgbClr val="EC008C"/>
      </a:accent3>
      <a:accent4>
        <a:srgbClr val="B4006B"/>
      </a:accent4>
      <a:accent5>
        <a:srgbClr val="F47B20"/>
      </a:accent5>
      <a:accent6>
        <a:srgbClr val="7BC143"/>
      </a:accent6>
      <a:hlink>
        <a:srgbClr val="1F497D"/>
      </a:hlink>
      <a:folHlink>
        <a:srgbClr val="800080"/>
      </a:folHlink>
    </a:clrScheme>
    <a:fontScheme name="ESNstyle">
      <a:majorFont>
        <a:latin typeface="Cambr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ESN_fullColour_orange">
  <a:themeElements>
    <a:clrScheme name="Custom 1">
      <a:dk1>
        <a:srgbClr val="1C1C1C"/>
      </a:dk1>
      <a:lt1>
        <a:sysClr val="window" lastClr="FFFFFF"/>
      </a:lt1>
      <a:dk2>
        <a:srgbClr val="2E3192"/>
      </a:dk2>
      <a:lt2>
        <a:srgbClr val="EEECE1"/>
      </a:lt2>
      <a:accent1>
        <a:srgbClr val="00AEEF"/>
      </a:accent1>
      <a:accent2>
        <a:srgbClr val="0088B8"/>
      </a:accent2>
      <a:accent3>
        <a:srgbClr val="EC008C"/>
      </a:accent3>
      <a:accent4>
        <a:srgbClr val="B4006B"/>
      </a:accent4>
      <a:accent5>
        <a:srgbClr val="F47B20"/>
      </a:accent5>
      <a:accent6>
        <a:srgbClr val="7BC143"/>
      </a:accent6>
      <a:hlink>
        <a:srgbClr val="1F497D"/>
      </a:hlink>
      <a:folHlink>
        <a:srgbClr val="800080"/>
      </a:folHlink>
    </a:clrScheme>
    <a:fontScheme name="ESNstyle">
      <a:majorFont>
        <a:latin typeface="Cambr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ESN_fullColour_green">
  <a:themeElements>
    <a:clrScheme name="Custom 1">
      <a:dk1>
        <a:srgbClr val="1C1C1C"/>
      </a:dk1>
      <a:lt1>
        <a:sysClr val="window" lastClr="FFFFFF"/>
      </a:lt1>
      <a:dk2>
        <a:srgbClr val="2E3192"/>
      </a:dk2>
      <a:lt2>
        <a:srgbClr val="EEECE1"/>
      </a:lt2>
      <a:accent1>
        <a:srgbClr val="00AEEF"/>
      </a:accent1>
      <a:accent2>
        <a:srgbClr val="0088B8"/>
      </a:accent2>
      <a:accent3>
        <a:srgbClr val="EC008C"/>
      </a:accent3>
      <a:accent4>
        <a:srgbClr val="B4006B"/>
      </a:accent4>
      <a:accent5>
        <a:srgbClr val="F47B20"/>
      </a:accent5>
      <a:accent6>
        <a:srgbClr val="7BC143"/>
      </a:accent6>
      <a:hlink>
        <a:srgbClr val="1F497D"/>
      </a:hlink>
      <a:folHlink>
        <a:srgbClr val="800080"/>
      </a:folHlink>
    </a:clrScheme>
    <a:fontScheme name="ESNstyle">
      <a:majorFont>
        <a:latin typeface="Cambr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forPicture_white">
  <a:themeElements>
    <a:clrScheme name="Custom 1">
      <a:dk1>
        <a:srgbClr val="1C1C1C"/>
      </a:dk1>
      <a:lt1>
        <a:sysClr val="window" lastClr="FFFFFF"/>
      </a:lt1>
      <a:dk2>
        <a:srgbClr val="2E3192"/>
      </a:dk2>
      <a:lt2>
        <a:srgbClr val="EEECE1"/>
      </a:lt2>
      <a:accent1>
        <a:srgbClr val="00AEEF"/>
      </a:accent1>
      <a:accent2>
        <a:srgbClr val="0088B8"/>
      </a:accent2>
      <a:accent3>
        <a:srgbClr val="EC008C"/>
      </a:accent3>
      <a:accent4>
        <a:srgbClr val="B4006B"/>
      </a:accent4>
      <a:accent5>
        <a:srgbClr val="F47B20"/>
      </a:accent5>
      <a:accent6>
        <a:srgbClr val="7BC143"/>
      </a:accent6>
      <a:hlink>
        <a:srgbClr val="1F497D"/>
      </a:hlink>
      <a:folHlink>
        <a:srgbClr val="800080"/>
      </a:folHlink>
    </a:clrScheme>
    <a:fontScheme name="ESNstyle">
      <a:majorFont>
        <a:latin typeface="Cambr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11039</TotalTime>
  <Words>935</Words>
  <Application>Microsoft Office PowerPoint</Application>
  <PresentationFormat>Affichage à l'écran (4:3)</PresentationFormat>
  <Paragraphs>217</Paragraphs>
  <Slides>20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7</vt:i4>
      </vt:variant>
      <vt:variant>
        <vt:lpstr>Titres des diapositives</vt:lpstr>
      </vt:variant>
      <vt:variant>
        <vt:i4>20</vt:i4>
      </vt:variant>
    </vt:vector>
  </HeadingPairs>
  <TitlesOfParts>
    <vt:vector size="34" baseType="lpstr">
      <vt:lpstr>SimSun</vt:lpstr>
      <vt:lpstr>Arial</vt:lpstr>
      <vt:lpstr>Calibri</vt:lpstr>
      <vt:lpstr>Cambria</vt:lpstr>
      <vt:lpstr>Times New Roman</vt:lpstr>
      <vt:lpstr>Trebuchet MS</vt:lpstr>
      <vt:lpstr>Wingdings</vt:lpstr>
      <vt:lpstr>standardSlide</vt:lpstr>
      <vt:lpstr>withSidemenu</vt:lpstr>
      <vt:lpstr>ESN_fullColour_blue</vt:lpstr>
      <vt:lpstr>ESN_fullColour_pink</vt:lpstr>
      <vt:lpstr>ESN_fullColour_orange</vt:lpstr>
      <vt:lpstr>ESN_fullColour_green</vt:lpstr>
      <vt:lpstr>forPicture_white</vt:lpstr>
      <vt:lpstr>Guide du bénévole</vt:lpstr>
      <vt:lpstr>Présentation</vt:lpstr>
      <vt:lpstr>Le bénévolat à ESN Lille</vt:lpstr>
      <vt:lpstr>ESN spirit</vt:lpstr>
      <vt:lpstr>Les 10 commandements</vt:lpstr>
      <vt:lpstr>La période d’essai</vt:lpstr>
      <vt:lpstr>L’organisation interne</vt:lpstr>
      <vt:lpstr>L’organigramme</vt:lpstr>
      <vt:lpstr>Les mails des membres du bureau</vt:lpstr>
      <vt:lpstr>Les pôles d’activités</vt:lpstr>
      <vt:lpstr>La service civique</vt:lpstr>
      <vt:lpstr>Les réunions</vt:lpstr>
      <vt:lpstr>Les locaux</vt:lpstr>
      <vt:lpstr>Les ressources informatiques</vt:lpstr>
      <vt:lpstr>L’organisation d’une activité</vt:lpstr>
      <vt:lpstr>Le réseau ESN</vt:lpstr>
      <vt:lpstr>Le réseau ESN</vt:lpstr>
      <vt:lpstr>Quelques projets internationaux</vt:lpstr>
      <vt:lpstr>Le vocabulaire ESN</vt:lpstr>
      <vt:lpstr>BONUS !! </vt:lpstr>
    </vt:vector>
  </TitlesOfParts>
  <Company>Erasmus Student Network AISBL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Josefin Svensson</dc:creator>
  <cp:lastModifiedBy>aa dd</cp:lastModifiedBy>
  <cp:revision>217</cp:revision>
  <dcterms:created xsi:type="dcterms:W3CDTF">2012-01-10T15:52:53Z</dcterms:created>
  <dcterms:modified xsi:type="dcterms:W3CDTF">2015-10-31T09:24:14Z</dcterms:modified>
</cp:coreProperties>
</file>