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 id="268" r:id="rId14"/>
    <p:sldId id="269" r:id="rId15"/>
    <p:sldId id="270" r:id="rId16"/>
    <p:sldId id="271" r:id="rId17"/>
    <p:sldId id="272"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1A7545-75A8-E81E-DEC5-51B18FEDB220}"/>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F17C503-5E8A-CC32-5C2C-6ACF31C59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18394A2D-1B4B-1BF3-B4CA-9FAEDCB1CFD5}"/>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CCBE3FA6-1CC3-1803-B0CA-5B25B53C7B4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EC85D13-B6FC-6D57-2001-E4CE5B72C64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50925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DA7B9FE-1B4D-FFB3-869E-9CCECEDCCD6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39E7FB0-F6BF-599A-AE22-7A923FE9656F}"/>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F1FD1B3-9612-3D5F-4110-157B926017EF}"/>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D147688D-8C93-2CBA-3C9B-3A50EC15C13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B55E15D-209E-4987-AC65-B04C7E7B9CD0}"/>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07957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80E6D63-1DE0-0CDA-747A-99F30A1CF98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43D302F8-3D89-FC74-40B2-CDDC08176B7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36B1EBB-C602-1A06-7F92-652CEBFB13EE}"/>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53D01AA1-3925-C82F-AFE8-AD05FF7494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10A1604-B7E0-9182-BD45-94344715075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75389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1F4E8AF-AEDE-7DB7-7711-225EF33B215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D6DE1C-29DC-EDEF-73CA-CB38EDF193F8}"/>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5935770-6F97-91AB-BF98-E5890DAF2A88}"/>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E4A01064-8E63-0BE9-3376-5232AB1194F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022CD89-5146-1287-0B2D-A11FF62ECC7A}"/>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3215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D1A51C-58B9-9EBE-D217-31DB4230396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DDB94EF-0DC7-C4F2-FAAC-AF928DEB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DB9DBFC5-746A-EF2F-B81D-FD1CBF34091F}"/>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38591F0C-8C49-28B4-D990-D9CDE1CD091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B488AF3-2995-BC4F-7973-6BF4866C426E}"/>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35817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78D9CF-AE80-0CCC-0D1F-75189AD24CF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92857CA-CC14-124E-9CCF-10719CADD68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FE273ED1-E1BA-430B-86C6-9A11A0EFAF2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EFEFEF24-5D62-0137-EA90-F19524F900B3}"/>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6" name="Symbol zastępczy stopki 5">
            <a:extLst>
              <a:ext uri="{FF2B5EF4-FFF2-40B4-BE49-F238E27FC236}">
                <a16:creationId xmlns:a16="http://schemas.microsoft.com/office/drawing/2014/main" id="{D20DB38C-2058-BBF8-D626-BF8C20D78A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1E8AE1D-2F26-3095-D431-0264636B997A}"/>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3377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BC81334-67AD-81AA-77FF-70D6879C305F}"/>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E838683-5E13-C69F-D725-A168F0113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F56C96A-36F4-4B36-99F4-29BCC821511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7A0DC85-56F0-1F0C-4E36-A1F2AF8D02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CBC4335A-C442-0AEE-1C19-DF78D8DBCD66}"/>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EB622A1-8063-18E1-6346-E3DF1C244218}"/>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8" name="Symbol zastępczy stopki 7">
            <a:extLst>
              <a:ext uri="{FF2B5EF4-FFF2-40B4-BE49-F238E27FC236}">
                <a16:creationId xmlns:a16="http://schemas.microsoft.com/office/drawing/2014/main" id="{A54CB9CE-9DFF-4474-1C9F-A28B0057B27A}"/>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54A43DD-2C70-8A44-76F6-1E1369330E9D}"/>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271057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B8F5348-4478-EBB5-D694-3AE20E366F54}"/>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8EEEF972-E7F9-C72B-DD79-F1843F3A9983}"/>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4" name="Symbol zastępczy stopki 3">
            <a:extLst>
              <a:ext uri="{FF2B5EF4-FFF2-40B4-BE49-F238E27FC236}">
                <a16:creationId xmlns:a16="http://schemas.microsoft.com/office/drawing/2014/main" id="{AA6B695F-114A-8A17-03D6-8CD747548997}"/>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D76C8F5-4ABB-0607-FD62-B17ACB407A3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166559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0012F30-DD9B-67C2-B7DE-CF67F3E48B04}"/>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3" name="Symbol zastępczy stopki 2">
            <a:extLst>
              <a:ext uri="{FF2B5EF4-FFF2-40B4-BE49-F238E27FC236}">
                <a16:creationId xmlns:a16="http://schemas.microsoft.com/office/drawing/2014/main" id="{2D925D9A-8F1B-889C-3DA8-BC46DEE7C4E0}"/>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C186E80-8AB2-8157-F432-D530AC4AEFF4}"/>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45881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EDC3F8-50B8-BEF5-999A-4C2CD94E3F3F}"/>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E78ADB34-731E-67C6-2829-EA68A93EF7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19B246E-CB47-00AB-544E-76E3199DB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5A97B8F6-45DC-4EEE-11AF-76EBDFBCFA1F}"/>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6" name="Symbol zastępczy stopki 5">
            <a:extLst>
              <a:ext uri="{FF2B5EF4-FFF2-40B4-BE49-F238E27FC236}">
                <a16:creationId xmlns:a16="http://schemas.microsoft.com/office/drawing/2014/main" id="{F92BDA42-C051-40A7-4005-4A07EDA4540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70A249A-673E-3224-0F87-7B93BB7A4D39}"/>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48491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0A1DBBA-688F-95FC-9734-910C0F3921D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AB0C8BAB-AB35-A0F1-B47F-E0353CCC1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F5A9006A-597E-4DB4-B2F4-6159AC3A0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3892B17-5478-3348-5613-5CD1B6352418}"/>
              </a:ext>
            </a:extLst>
          </p:cNvPr>
          <p:cNvSpPr>
            <a:spLocks noGrp="1"/>
          </p:cNvSpPr>
          <p:nvPr>
            <p:ph type="dt" sz="half" idx="10"/>
          </p:nvPr>
        </p:nvSpPr>
        <p:spPr/>
        <p:txBody>
          <a:bodyPr/>
          <a:lstStyle/>
          <a:p>
            <a:fld id="{BDBF8FD0-5706-4950-9C16-74B031BD9DFB}" type="datetimeFigureOut">
              <a:rPr lang="pl-PL" smtClean="0"/>
              <a:t>02.01.2023</a:t>
            </a:fld>
            <a:endParaRPr lang="pl-PL"/>
          </a:p>
        </p:txBody>
      </p:sp>
      <p:sp>
        <p:nvSpPr>
          <p:cNvPr id="6" name="Symbol zastępczy stopki 5">
            <a:extLst>
              <a:ext uri="{FF2B5EF4-FFF2-40B4-BE49-F238E27FC236}">
                <a16:creationId xmlns:a16="http://schemas.microsoft.com/office/drawing/2014/main" id="{8BCFDCBE-1D51-6FC8-DFB5-52F2E7C5482D}"/>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35F33F5-F76C-71E7-9D86-D7D7E1FD9688}"/>
              </a:ext>
            </a:extLst>
          </p:cNvPr>
          <p:cNvSpPr>
            <a:spLocks noGrp="1"/>
          </p:cNvSpPr>
          <p:nvPr>
            <p:ph type="sldNum" sz="quarter" idx="12"/>
          </p:nvPr>
        </p:nvSpPr>
        <p:spPr/>
        <p:txBody>
          <a:bodyPr/>
          <a:lstStyle/>
          <a:p>
            <a:fld id="{A2B1122B-3B3B-402C-8CD0-2C62C16EE594}" type="slidenum">
              <a:rPr lang="pl-PL" smtClean="0"/>
              <a:t>‹#›</a:t>
            </a:fld>
            <a:endParaRPr lang="pl-PL"/>
          </a:p>
        </p:txBody>
      </p:sp>
    </p:spTree>
    <p:extLst>
      <p:ext uri="{BB962C8B-B14F-4D97-AF65-F5344CB8AC3E}">
        <p14:creationId xmlns:p14="http://schemas.microsoft.com/office/powerpoint/2010/main" val="332897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A52F6C7-10F7-784D-A733-C838B45AB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7E76CC13-EAF0-D4AE-EC29-3F02947793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2F4302D-2B45-2FF3-9607-3C7CF94F4A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BF8FD0-5706-4950-9C16-74B031BD9DFB}" type="datetimeFigureOut">
              <a:rPr lang="pl-PL" smtClean="0"/>
              <a:t>02.01.2023</a:t>
            </a:fld>
            <a:endParaRPr lang="pl-PL"/>
          </a:p>
        </p:txBody>
      </p:sp>
      <p:sp>
        <p:nvSpPr>
          <p:cNvPr id="5" name="Symbol zastępczy stopki 4">
            <a:extLst>
              <a:ext uri="{FF2B5EF4-FFF2-40B4-BE49-F238E27FC236}">
                <a16:creationId xmlns:a16="http://schemas.microsoft.com/office/drawing/2014/main" id="{B8C48EC0-63FB-1BCD-48B9-D39D4C0F6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1D72A048-6E89-2BEA-CC89-FB3362150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1122B-3B3B-402C-8CD0-2C62C16EE594}" type="slidenum">
              <a:rPr lang="pl-PL" smtClean="0"/>
              <a:t>‹#›</a:t>
            </a:fld>
            <a:endParaRPr lang="pl-PL"/>
          </a:p>
        </p:txBody>
      </p:sp>
    </p:spTree>
    <p:extLst>
      <p:ext uri="{BB962C8B-B14F-4D97-AF65-F5344CB8AC3E}">
        <p14:creationId xmlns:p14="http://schemas.microsoft.com/office/powerpoint/2010/main" val="575652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E2F40F-96A0-B7B6-FEBB-D73078DD1C3C}"/>
              </a:ext>
            </a:extLst>
          </p:cNvPr>
          <p:cNvSpPr>
            <a:spLocks noGrp="1"/>
          </p:cNvSpPr>
          <p:nvPr>
            <p:ph type="ctrTitle"/>
          </p:nvPr>
        </p:nvSpPr>
        <p:spPr>
          <a:xfrm>
            <a:off x="1411857" y="2235200"/>
            <a:ext cx="9144000" cy="2387600"/>
          </a:xfrm>
        </p:spPr>
        <p:txBody>
          <a:bodyPr>
            <a:noAutofit/>
          </a:bodyPr>
          <a:lstStyle/>
          <a:p>
            <a:r>
              <a:rPr lang="pl-PL" sz="6600" b="1" dirty="0"/>
              <a:t>Lokalizacja punktu w przestrzeni dwuwymiarowej metodą trapezową</a:t>
            </a:r>
          </a:p>
        </p:txBody>
      </p:sp>
      <p:sp>
        <p:nvSpPr>
          <p:cNvPr id="3" name="Podtytuł 2">
            <a:extLst>
              <a:ext uri="{FF2B5EF4-FFF2-40B4-BE49-F238E27FC236}">
                <a16:creationId xmlns:a16="http://schemas.microsoft.com/office/drawing/2014/main" id="{E7ECC422-0DE3-F741-F3B1-53E451CF3983}"/>
              </a:ext>
            </a:extLst>
          </p:cNvPr>
          <p:cNvSpPr>
            <a:spLocks noGrp="1"/>
          </p:cNvSpPr>
          <p:nvPr>
            <p:ph type="subTitle" idx="1"/>
          </p:nvPr>
        </p:nvSpPr>
        <p:spPr/>
        <p:txBody>
          <a:bodyPr/>
          <a:lstStyle/>
          <a:p>
            <a:endParaRPr lang="pl-PL" dirty="0"/>
          </a:p>
        </p:txBody>
      </p:sp>
    </p:spTree>
    <p:extLst>
      <p:ext uri="{BB962C8B-B14F-4D97-AF65-F5344CB8AC3E}">
        <p14:creationId xmlns:p14="http://schemas.microsoft.com/office/powerpoint/2010/main" val="66017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0D4E79-799B-583A-B4CF-287AB78EF705}"/>
              </a:ext>
            </a:extLst>
          </p:cNvPr>
          <p:cNvSpPr>
            <a:spLocks noGrp="1"/>
          </p:cNvSpPr>
          <p:nvPr>
            <p:ph type="title"/>
          </p:nvPr>
        </p:nvSpPr>
        <p:spPr/>
        <p:txBody>
          <a:bodyPr/>
          <a:lstStyle/>
          <a:p>
            <a:r>
              <a:rPr lang="pl-PL" b="1" dirty="0"/>
              <a:t>Graf historii – opis </a:t>
            </a:r>
          </a:p>
        </p:txBody>
      </p:sp>
      <p:sp>
        <p:nvSpPr>
          <p:cNvPr id="3" name="Symbol zastępczy zawartości 2">
            <a:extLst>
              <a:ext uri="{FF2B5EF4-FFF2-40B4-BE49-F238E27FC236}">
                <a16:creationId xmlns:a16="http://schemas.microsoft.com/office/drawing/2014/main" id="{ECF3D120-E0CB-AABF-E099-8F5E7D279231}"/>
              </a:ext>
            </a:extLst>
          </p:cNvPr>
          <p:cNvSpPr>
            <a:spLocks noGrp="1"/>
          </p:cNvSpPr>
          <p:nvPr>
            <p:ph idx="1"/>
          </p:nvPr>
        </p:nvSpPr>
        <p:spPr>
          <a:xfrm>
            <a:off x="838200" y="1825625"/>
            <a:ext cx="5502215" cy="4351338"/>
          </a:xfrm>
        </p:spPr>
        <p:txBody>
          <a:bodyPr/>
          <a:lstStyle/>
          <a:p>
            <a:pPr marL="0" indent="0" algn="just">
              <a:buNone/>
            </a:pPr>
            <a:r>
              <a:rPr lang="pl-PL" dirty="0"/>
              <a:t>Graf historii jest grafem w której dzieci poszczególnych wierzchołków odpowiadają podziałowi trapezu, który odpowiada wierzchołkowi na trapezy odpowiadające dzieciom. </a:t>
            </a:r>
            <a:r>
              <a:rPr lang="pl-PL" dirty="0" err="1"/>
              <a:t>Liściami</a:t>
            </a:r>
            <a:r>
              <a:rPr lang="pl-PL" dirty="0"/>
              <a:t> grafu są pojedyncze trapezy występujące w mapie trapezowej, a ich rodzicami są trapezy, które zostały na nie podzielone.</a:t>
            </a:r>
          </a:p>
        </p:txBody>
      </p:sp>
      <p:pic>
        <p:nvPicPr>
          <p:cNvPr id="5" name="Obraz 4">
            <a:extLst>
              <a:ext uri="{FF2B5EF4-FFF2-40B4-BE49-F238E27FC236}">
                <a16:creationId xmlns:a16="http://schemas.microsoft.com/office/drawing/2014/main" id="{9D44658C-ED26-73BC-E17C-F5974E93B699}"/>
              </a:ext>
            </a:extLst>
          </p:cNvPr>
          <p:cNvPicPr>
            <a:picLocks noChangeAspect="1"/>
          </p:cNvPicPr>
          <p:nvPr/>
        </p:nvPicPr>
        <p:blipFill>
          <a:blip r:embed="rId2"/>
          <a:stretch>
            <a:fillRect/>
          </a:stretch>
        </p:blipFill>
        <p:spPr>
          <a:xfrm>
            <a:off x="6751098" y="1908175"/>
            <a:ext cx="4379411" cy="3041649"/>
          </a:xfrm>
          <a:prstGeom prst="rect">
            <a:avLst/>
          </a:prstGeom>
        </p:spPr>
      </p:pic>
    </p:spTree>
    <p:extLst>
      <p:ext uri="{BB962C8B-B14F-4D97-AF65-F5344CB8AC3E}">
        <p14:creationId xmlns:p14="http://schemas.microsoft.com/office/powerpoint/2010/main" val="136360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6EF30B-7632-0633-14FC-2F10E15E3C24}"/>
              </a:ext>
            </a:extLst>
          </p:cNvPr>
          <p:cNvSpPr>
            <a:spLocks noGrp="1"/>
          </p:cNvSpPr>
          <p:nvPr>
            <p:ph type="title"/>
          </p:nvPr>
        </p:nvSpPr>
        <p:spPr/>
        <p:txBody>
          <a:bodyPr/>
          <a:lstStyle/>
          <a:p>
            <a:r>
              <a:rPr lang="pl-PL" b="1" dirty="0"/>
              <a:t>Graf historii – konstrukcja </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3EEFDBC9-818E-D43F-BD7B-4DA697D91ACE}"/>
                  </a:ext>
                </a:extLst>
              </p:cNvPr>
              <p:cNvSpPr>
                <a:spLocks noGrp="1"/>
              </p:cNvSpPr>
              <p:nvPr>
                <p:ph idx="1"/>
              </p:nvPr>
            </p:nvSpPr>
            <p:spPr>
              <a:xfrm>
                <a:off x="838199" y="1825625"/>
                <a:ext cx="8133273" cy="4351338"/>
              </a:xfrm>
            </p:spPr>
            <p:txBody>
              <a:bodyPr/>
              <a:lstStyle/>
              <a:p>
                <a:pPr marL="0" indent="0" algn="just">
                  <a:buNone/>
                </a:pPr>
                <a:r>
                  <a:rPr lang="pl-PL" dirty="0"/>
                  <a:t>Konstrukcja polega na przyrostowym dodawaniu krawędzi ze zbioru do mapy trapezowej, sprawdzaniu przez powierzchnie jakich trapezów przecina i dla każdego przecinanego trapezu zastępowaniu wierzchołka w grafie który mu odpowiadał przez listę mniejszych trapezów na który został podzielony przez dany odcinek. Złożoność tej budowy wynosi </a:t>
                </a:r>
                <a14:m>
                  <m:oMath xmlns:m="http://schemas.openxmlformats.org/officeDocument/2006/math">
                    <m:r>
                      <a:rPr lang="pl-PL" b="0" i="1" smtClean="0">
                        <a:latin typeface="Cambria Math" panose="02040503050406030204" pitchFamily="18" charset="0"/>
                      </a:rPr>
                      <m:t>𝑂</m:t>
                    </m:r>
                    <m:r>
                      <a:rPr lang="pl-PL" b="0" i="1" smtClean="0">
                        <a:latin typeface="Cambria Math" panose="02040503050406030204" pitchFamily="18" charset="0"/>
                      </a:rPr>
                      <m:t>(</m:t>
                    </m:r>
                    <m:r>
                      <a:rPr lang="pl-PL" b="0" i="1" smtClean="0">
                        <a:latin typeface="Cambria Math" panose="02040503050406030204" pitchFamily="18" charset="0"/>
                      </a:rPr>
                      <m:t>𝑛𝑙𝑜𝑔𝑛</m:t>
                    </m:r>
                    <m:r>
                      <a:rPr lang="pl-PL" b="0" i="1" smtClean="0">
                        <a:latin typeface="Cambria Math" panose="02040503050406030204" pitchFamily="18" charset="0"/>
                      </a:rPr>
                      <m:t>)</m:t>
                    </m:r>
                  </m:oMath>
                </a14:m>
                <a:r>
                  <a:rPr lang="pl-PL" dirty="0"/>
                  <a:t>, co odpowiada złożoności budowy mapy trapezowej, którą tworzy się razem z grafem</a:t>
                </a:r>
              </a:p>
            </p:txBody>
          </p:sp>
        </mc:Choice>
        <mc:Fallback>
          <p:sp>
            <p:nvSpPr>
              <p:cNvPr id="3" name="Symbol zastępczy zawartości 2">
                <a:extLst>
                  <a:ext uri="{FF2B5EF4-FFF2-40B4-BE49-F238E27FC236}">
                    <a16:creationId xmlns:a16="http://schemas.microsoft.com/office/drawing/2014/main" id="{3EEFDBC9-818E-D43F-BD7B-4DA697D91ACE}"/>
                  </a:ext>
                </a:extLst>
              </p:cNvPr>
              <p:cNvSpPr>
                <a:spLocks noGrp="1" noRot="1" noChangeAspect="1" noMove="1" noResize="1" noEditPoints="1" noAdjustHandles="1" noChangeArrowheads="1" noChangeShapeType="1" noTextEdit="1"/>
              </p:cNvSpPr>
              <p:nvPr>
                <p:ph idx="1"/>
              </p:nvPr>
            </p:nvSpPr>
            <p:spPr>
              <a:xfrm>
                <a:off x="838199" y="1825625"/>
                <a:ext cx="8133273" cy="4351338"/>
              </a:xfrm>
              <a:blipFill>
                <a:blip r:embed="rId2"/>
                <a:stretch>
                  <a:fillRect l="-1498" t="-2241" r="-1498"/>
                </a:stretch>
              </a:blipFill>
            </p:spPr>
            <p:txBody>
              <a:bodyPr/>
              <a:lstStyle/>
              <a:p>
                <a:r>
                  <a:rPr lang="pl-PL">
                    <a:noFill/>
                  </a:rPr>
                  <a:t> </a:t>
                </a:r>
              </a:p>
            </p:txBody>
          </p:sp>
        </mc:Fallback>
      </mc:AlternateContent>
    </p:spTree>
    <p:extLst>
      <p:ext uri="{BB962C8B-B14F-4D97-AF65-F5344CB8AC3E}">
        <p14:creationId xmlns:p14="http://schemas.microsoft.com/office/powerpoint/2010/main" val="380132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149D8A9-0BE2-C0CE-5085-CD1982126A76}"/>
              </a:ext>
            </a:extLst>
          </p:cNvPr>
          <p:cNvSpPr>
            <a:spLocks noGrp="1"/>
          </p:cNvSpPr>
          <p:nvPr>
            <p:ph type="title"/>
          </p:nvPr>
        </p:nvSpPr>
        <p:spPr/>
        <p:txBody>
          <a:bodyPr/>
          <a:lstStyle/>
          <a:p>
            <a:r>
              <a:rPr lang="pl-PL" b="1" dirty="0"/>
              <a:t>Graf historii – przeszukiwanie </a:t>
            </a:r>
            <a:r>
              <a:rPr lang="pl-PL" dirty="0"/>
              <a:t>	</a:t>
            </a:r>
          </a:p>
        </p:txBody>
      </p:sp>
      <mc:AlternateContent xmlns:mc="http://schemas.openxmlformats.org/markup-compatibility/2006">
        <mc:Choice xmlns:a14="http://schemas.microsoft.com/office/drawing/2010/main" Requires="a14">
          <p:sp>
            <p:nvSpPr>
              <p:cNvPr id="3" name="Symbol zastępczy zawartości 2">
                <a:extLst>
                  <a:ext uri="{FF2B5EF4-FFF2-40B4-BE49-F238E27FC236}">
                    <a16:creationId xmlns:a16="http://schemas.microsoft.com/office/drawing/2014/main" id="{72E009A6-466D-4EE4-39CA-48CAC91CED96}"/>
                  </a:ext>
                </a:extLst>
              </p:cNvPr>
              <p:cNvSpPr>
                <a:spLocks noGrp="1"/>
              </p:cNvSpPr>
              <p:nvPr>
                <p:ph idx="1"/>
              </p:nvPr>
            </p:nvSpPr>
            <p:spPr>
              <a:xfrm>
                <a:off x="838200" y="1825625"/>
                <a:ext cx="6658155" cy="4351338"/>
              </a:xfrm>
            </p:spPr>
            <p:txBody>
              <a:bodyPr/>
              <a:lstStyle/>
              <a:p>
                <a:pPr marL="0" indent="0">
                  <a:buNone/>
                </a:pPr>
                <a:r>
                  <a:rPr lang="pl-PL" dirty="0"/>
                  <a:t>Algorytm odpowiadania w którym trapezie znajduje się punkt P, w mapie trapezowej polega na zaczęciu przeszukiwania od korzenia grafu historii, a następnie rekurencyjnym przejściu do dziecka, do którego należy ten punkt. Procedura kończy się na trafieniu na liść, bo to oznacza, że już nie istnieje na mapie mniejszy trapez do którego należy ten punkt. Złożoność takiego wyszukiwania wynosi </a:t>
                </a:r>
                <a14:m>
                  <m:oMath xmlns:m="http://schemas.openxmlformats.org/officeDocument/2006/math">
                    <m:r>
                      <a:rPr lang="pl-PL" b="0" i="1" smtClean="0">
                        <a:latin typeface="Cambria Math" panose="02040503050406030204" pitchFamily="18" charset="0"/>
                      </a:rPr>
                      <m:t>𝑂</m:t>
                    </m:r>
                    <m:d>
                      <m:dPr>
                        <m:ctrlPr>
                          <a:rPr lang="pl-PL" b="0" i="1" smtClean="0">
                            <a:latin typeface="Cambria Math" panose="02040503050406030204" pitchFamily="18" charset="0"/>
                          </a:rPr>
                        </m:ctrlPr>
                      </m:dPr>
                      <m:e>
                        <m:r>
                          <a:rPr lang="pl-PL" b="0" i="1" smtClean="0">
                            <a:latin typeface="Cambria Math" panose="02040503050406030204" pitchFamily="18" charset="0"/>
                          </a:rPr>
                          <m:t>𝑛𝑙𝑜𝑔𝑛</m:t>
                        </m:r>
                      </m:e>
                    </m:d>
                    <m:r>
                      <a:rPr lang="pl-PL" b="0" i="0" smtClean="0">
                        <a:latin typeface="Cambria Math" panose="02040503050406030204" pitchFamily="18" charset="0"/>
                      </a:rPr>
                      <m:t>.    </m:t>
                    </m:r>
                  </m:oMath>
                </a14:m>
                <a:r>
                  <a:rPr lang="pl-PL" dirty="0"/>
                  <a:t>   </a:t>
                </a:r>
              </a:p>
            </p:txBody>
          </p:sp>
        </mc:Choice>
        <mc:Fallback>
          <p:sp>
            <p:nvSpPr>
              <p:cNvPr id="3" name="Symbol zastępczy zawartości 2">
                <a:extLst>
                  <a:ext uri="{FF2B5EF4-FFF2-40B4-BE49-F238E27FC236}">
                    <a16:creationId xmlns:a16="http://schemas.microsoft.com/office/drawing/2014/main" id="{72E009A6-466D-4EE4-39CA-48CAC91CED96}"/>
                  </a:ext>
                </a:extLst>
              </p:cNvPr>
              <p:cNvSpPr>
                <a:spLocks noGrp="1" noRot="1" noChangeAspect="1" noMove="1" noResize="1" noEditPoints="1" noAdjustHandles="1" noChangeArrowheads="1" noChangeShapeType="1" noTextEdit="1"/>
              </p:cNvSpPr>
              <p:nvPr>
                <p:ph idx="1"/>
              </p:nvPr>
            </p:nvSpPr>
            <p:spPr>
              <a:xfrm>
                <a:off x="838200" y="1825625"/>
                <a:ext cx="6658155" cy="4351338"/>
              </a:xfrm>
              <a:blipFill>
                <a:blip r:embed="rId2"/>
                <a:stretch>
                  <a:fillRect l="-1923" t="-2241" r="-549"/>
                </a:stretch>
              </a:blipFill>
            </p:spPr>
            <p:txBody>
              <a:bodyPr/>
              <a:lstStyle/>
              <a:p>
                <a:r>
                  <a:rPr lang="pl-PL">
                    <a:noFill/>
                  </a:rPr>
                  <a:t> </a:t>
                </a:r>
              </a:p>
            </p:txBody>
          </p:sp>
        </mc:Fallback>
      </mc:AlternateContent>
      <p:pic>
        <p:nvPicPr>
          <p:cNvPr id="5" name="Obraz 4">
            <a:extLst>
              <a:ext uri="{FF2B5EF4-FFF2-40B4-BE49-F238E27FC236}">
                <a16:creationId xmlns:a16="http://schemas.microsoft.com/office/drawing/2014/main" id="{71DB61C4-F991-6D1B-D8A5-B5E940450B34}"/>
              </a:ext>
            </a:extLst>
          </p:cNvPr>
          <p:cNvPicPr>
            <a:picLocks noChangeAspect="1"/>
          </p:cNvPicPr>
          <p:nvPr/>
        </p:nvPicPr>
        <p:blipFill>
          <a:blip r:embed="rId3"/>
          <a:stretch>
            <a:fillRect/>
          </a:stretch>
        </p:blipFill>
        <p:spPr>
          <a:xfrm>
            <a:off x="7967752" y="1799575"/>
            <a:ext cx="1790700" cy="1182096"/>
          </a:xfrm>
          <a:prstGeom prst="rect">
            <a:avLst/>
          </a:prstGeom>
        </p:spPr>
      </p:pic>
      <p:pic>
        <p:nvPicPr>
          <p:cNvPr id="7" name="Obraz 6">
            <a:extLst>
              <a:ext uri="{FF2B5EF4-FFF2-40B4-BE49-F238E27FC236}">
                <a16:creationId xmlns:a16="http://schemas.microsoft.com/office/drawing/2014/main" id="{CD225FED-AE1F-91ED-B160-A7F34167AFCD}"/>
              </a:ext>
            </a:extLst>
          </p:cNvPr>
          <p:cNvPicPr>
            <a:picLocks noChangeAspect="1"/>
          </p:cNvPicPr>
          <p:nvPr/>
        </p:nvPicPr>
        <p:blipFill>
          <a:blip r:embed="rId4"/>
          <a:stretch>
            <a:fillRect/>
          </a:stretch>
        </p:blipFill>
        <p:spPr>
          <a:xfrm>
            <a:off x="10229850" y="1799575"/>
            <a:ext cx="1790700" cy="1185971"/>
          </a:xfrm>
          <a:prstGeom prst="rect">
            <a:avLst/>
          </a:prstGeom>
        </p:spPr>
      </p:pic>
      <p:pic>
        <p:nvPicPr>
          <p:cNvPr id="9" name="Obraz 8">
            <a:extLst>
              <a:ext uri="{FF2B5EF4-FFF2-40B4-BE49-F238E27FC236}">
                <a16:creationId xmlns:a16="http://schemas.microsoft.com/office/drawing/2014/main" id="{1B0B9A45-4A68-2890-A612-23183E319354}"/>
              </a:ext>
            </a:extLst>
          </p:cNvPr>
          <p:cNvPicPr>
            <a:picLocks noChangeAspect="1"/>
          </p:cNvPicPr>
          <p:nvPr/>
        </p:nvPicPr>
        <p:blipFill>
          <a:blip r:embed="rId5"/>
          <a:stretch>
            <a:fillRect/>
          </a:stretch>
        </p:blipFill>
        <p:spPr>
          <a:xfrm>
            <a:off x="7970677" y="3285281"/>
            <a:ext cx="1787775" cy="1182097"/>
          </a:xfrm>
          <a:prstGeom prst="rect">
            <a:avLst/>
          </a:prstGeom>
        </p:spPr>
      </p:pic>
      <p:pic>
        <p:nvPicPr>
          <p:cNvPr id="11" name="Obraz 10">
            <a:extLst>
              <a:ext uri="{FF2B5EF4-FFF2-40B4-BE49-F238E27FC236}">
                <a16:creationId xmlns:a16="http://schemas.microsoft.com/office/drawing/2014/main" id="{9A797A8C-FDB0-4906-5FB8-DF31AF29DCAA}"/>
              </a:ext>
            </a:extLst>
          </p:cNvPr>
          <p:cNvPicPr>
            <a:picLocks noChangeAspect="1"/>
          </p:cNvPicPr>
          <p:nvPr/>
        </p:nvPicPr>
        <p:blipFill>
          <a:blip r:embed="rId6"/>
          <a:stretch>
            <a:fillRect/>
          </a:stretch>
        </p:blipFill>
        <p:spPr>
          <a:xfrm>
            <a:off x="10229849" y="3262011"/>
            <a:ext cx="1776057" cy="1182097"/>
          </a:xfrm>
          <a:prstGeom prst="rect">
            <a:avLst/>
          </a:prstGeom>
        </p:spPr>
      </p:pic>
      <p:pic>
        <p:nvPicPr>
          <p:cNvPr id="13" name="Obraz 12">
            <a:extLst>
              <a:ext uri="{FF2B5EF4-FFF2-40B4-BE49-F238E27FC236}">
                <a16:creationId xmlns:a16="http://schemas.microsoft.com/office/drawing/2014/main" id="{30073B7E-ACCA-0EB7-7B9E-64F409A676EF}"/>
              </a:ext>
            </a:extLst>
          </p:cNvPr>
          <p:cNvPicPr>
            <a:picLocks noChangeAspect="1"/>
          </p:cNvPicPr>
          <p:nvPr/>
        </p:nvPicPr>
        <p:blipFill>
          <a:blip r:embed="rId7"/>
          <a:stretch>
            <a:fillRect/>
          </a:stretch>
        </p:blipFill>
        <p:spPr>
          <a:xfrm>
            <a:off x="7967752" y="4686646"/>
            <a:ext cx="1787775" cy="1183086"/>
          </a:xfrm>
          <a:prstGeom prst="rect">
            <a:avLst/>
          </a:prstGeom>
        </p:spPr>
      </p:pic>
    </p:spTree>
    <p:extLst>
      <p:ext uri="{BB962C8B-B14F-4D97-AF65-F5344CB8AC3E}">
        <p14:creationId xmlns:p14="http://schemas.microsoft.com/office/powerpoint/2010/main" val="20190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8CD172-C344-766D-56D9-7C5868DDA4AE}"/>
              </a:ext>
            </a:extLst>
          </p:cNvPr>
          <p:cNvSpPr>
            <a:spLocks noGrp="1"/>
          </p:cNvSpPr>
          <p:nvPr>
            <p:ph type="title"/>
          </p:nvPr>
        </p:nvSpPr>
        <p:spPr/>
        <p:txBody>
          <a:bodyPr/>
          <a:lstStyle/>
          <a:p>
            <a:r>
              <a:rPr lang="pl-PL" b="1" dirty="0"/>
              <a:t>Analiza czasu wykonania dla siatki przykładowej – 25 trapezów, 29odcinków</a:t>
            </a:r>
          </a:p>
        </p:txBody>
      </p:sp>
      <p:pic>
        <p:nvPicPr>
          <p:cNvPr id="11" name="Symbol zastępczy zawartości 10">
            <a:extLst>
              <a:ext uri="{FF2B5EF4-FFF2-40B4-BE49-F238E27FC236}">
                <a16:creationId xmlns:a16="http://schemas.microsoft.com/office/drawing/2014/main" id="{51B13CC7-DB66-5C32-8110-B901512D9CB6}"/>
              </a:ext>
            </a:extLst>
          </p:cNvPr>
          <p:cNvPicPr>
            <a:picLocks noGrp="1" noChangeAspect="1"/>
          </p:cNvPicPr>
          <p:nvPr>
            <p:ph idx="1"/>
          </p:nvPr>
        </p:nvPicPr>
        <p:blipFill>
          <a:blip r:embed="rId2"/>
          <a:stretch>
            <a:fillRect/>
          </a:stretch>
        </p:blipFill>
        <p:spPr>
          <a:xfrm>
            <a:off x="838200" y="1804869"/>
            <a:ext cx="2988763" cy="1767005"/>
          </a:xfrm>
        </p:spPr>
      </p:pic>
      <p:pic>
        <p:nvPicPr>
          <p:cNvPr id="9" name="Obraz 8">
            <a:extLst>
              <a:ext uri="{FF2B5EF4-FFF2-40B4-BE49-F238E27FC236}">
                <a16:creationId xmlns:a16="http://schemas.microsoft.com/office/drawing/2014/main" id="{3BC3C9B6-998D-06BC-FDE7-52AC73DE03A1}"/>
              </a:ext>
            </a:extLst>
          </p:cNvPr>
          <p:cNvPicPr>
            <a:picLocks noChangeAspect="1"/>
          </p:cNvPicPr>
          <p:nvPr/>
        </p:nvPicPr>
        <p:blipFill>
          <a:blip r:embed="rId3"/>
          <a:stretch>
            <a:fillRect/>
          </a:stretch>
        </p:blipFill>
        <p:spPr>
          <a:xfrm>
            <a:off x="5403721" y="1557155"/>
            <a:ext cx="4157269" cy="2456884"/>
          </a:xfrm>
          <a:prstGeom prst="rect">
            <a:avLst/>
          </a:prstGeom>
        </p:spPr>
      </p:pic>
      <p:pic>
        <p:nvPicPr>
          <p:cNvPr id="13" name="Obraz 12">
            <a:extLst>
              <a:ext uri="{FF2B5EF4-FFF2-40B4-BE49-F238E27FC236}">
                <a16:creationId xmlns:a16="http://schemas.microsoft.com/office/drawing/2014/main" id="{3824FF2A-6D96-421B-50D9-0118E042904E}"/>
              </a:ext>
            </a:extLst>
          </p:cNvPr>
          <p:cNvPicPr>
            <a:picLocks noChangeAspect="1"/>
          </p:cNvPicPr>
          <p:nvPr/>
        </p:nvPicPr>
        <p:blipFill>
          <a:blip r:embed="rId4"/>
          <a:stretch>
            <a:fillRect/>
          </a:stretch>
        </p:blipFill>
        <p:spPr>
          <a:xfrm>
            <a:off x="838200" y="4273173"/>
            <a:ext cx="3013101" cy="1767005"/>
          </a:xfrm>
          <a:prstGeom prst="rect">
            <a:avLst/>
          </a:prstGeom>
        </p:spPr>
      </p:pic>
      <p:pic>
        <p:nvPicPr>
          <p:cNvPr id="15" name="Obraz 14">
            <a:extLst>
              <a:ext uri="{FF2B5EF4-FFF2-40B4-BE49-F238E27FC236}">
                <a16:creationId xmlns:a16="http://schemas.microsoft.com/office/drawing/2014/main" id="{A2AC2C04-8CB7-ED77-05D7-427C519FEA90}"/>
              </a:ext>
            </a:extLst>
          </p:cNvPr>
          <p:cNvPicPr>
            <a:picLocks noChangeAspect="1"/>
          </p:cNvPicPr>
          <p:nvPr/>
        </p:nvPicPr>
        <p:blipFill>
          <a:blip r:embed="rId5"/>
          <a:stretch>
            <a:fillRect/>
          </a:stretch>
        </p:blipFill>
        <p:spPr>
          <a:xfrm>
            <a:off x="5429249" y="4135327"/>
            <a:ext cx="4106212" cy="2456883"/>
          </a:xfrm>
          <a:prstGeom prst="rect">
            <a:avLst/>
          </a:prstGeom>
        </p:spPr>
      </p:pic>
      <p:sp>
        <p:nvSpPr>
          <p:cNvPr id="16" name="pole tekstowe 15">
            <a:extLst>
              <a:ext uri="{FF2B5EF4-FFF2-40B4-BE49-F238E27FC236}">
                <a16:creationId xmlns:a16="http://schemas.microsoft.com/office/drawing/2014/main" id="{392009FD-3107-EE18-D863-60B12301E90F}"/>
              </a:ext>
            </a:extLst>
          </p:cNvPr>
          <p:cNvSpPr txBox="1"/>
          <p:nvPr/>
        </p:nvSpPr>
        <p:spPr>
          <a:xfrm>
            <a:off x="838200" y="3695700"/>
            <a:ext cx="2988763" cy="369332"/>
          </a:xfrm>
          <a:prstGeom prst="rect">
            <a:avLst/>
          </a:prstGeom>
          <a:noFill/>
        </p:spPr>
        <p:txBody>
          <a:bodyPr wrap="square" rtlCol="0">
            <a:spAutoFit/>
          </a:bodyPr>
          <a:lstStyle/>
          <a:p>
            <a:r>
              <a:rPr lang="pl-PL" dirty="0"/>
              <a:t>Dla rozkładu jednostajnego</a:t>
            </a:r>
          </a:p>
        </p:txBody>
      </p:sp>
      <p:sp>
        <p:nvSpPr>
          <p:cNvPr id="17" name="pole tekstowe 16">
            <a:extLst>
              <a:ext uri="{FF2B5EF4-FFF2-40B4-BE49-F238E27FC236}">
                <a16:creationId xmlns:a16="http://schemas.microsoft.com/office/drawing/2014/main" id="{230339E3-6A2C-22A1-3A6E-5699EB2BEA21}"/>
              </a:ext>
            </a:extLst>
          </p:cNvPr>
          <p:cNvSpPr txBox="1"/>
          <p:nvPr/>
        </p:nvSpPr>
        <p:spPr>
          <a:xfrm>
            <a:off x="6096000" y="3865330"/>
            <a:ext cx="2988763" cy="369332"/>
          </a:xfrm>
          <a:prstGeom prst="rect">
            <a:avLst/>
          </a:prstGeom>
          <a:noFill/>
        </p:spPr>
        <p:txBody>
          <a:bodyPr wrap="square" rtlCol="0">
            <a:spAutoFit/>
          </a:bodyPr>
          <a:lstStyle/>
          <a:p>
            <a:r>
              <a:rPr lang="pl-PL" dirty="0"/>
              <a:t>Dla rozkładu jednostajnego</a:t>
            </a:r>
          </a:p>
        </p:txBody>
      </p:sp>
      <p:sp>
        <p:nvSpPr>
          <p:cNvPr id="18" name="pole tekstowe 17">
            <a:extLst>
              <a:ext uri="{FF2B5EF4-FFF2-40B4-BE49-F238E27FC236}">
                <a16:creationId xmlns:a16="http://schemas.microsoft.com/office/drawing/2014/main" id="{3AF5B258-1914-824D-2E2B-8C75E98A26E6}"/>
              </a:ext>
            </a:extLst>
          </p:cNvPr>
          <p:cNvSpPr txBox="1"/>
          <p:nvPr/>
        </p:nvSpPr>
        <p:spPr>
          <a:xfrm>
            <a:off x="838199" y="5969693"/>
            <a:ext cx="2988763" cy="369332"/>
          </a:xfrm>
          <a:prstGeom prst="rect">
            <a:avLst/>
          </a:prstGeom>
          <a:noFill/>
        </p:spPr>
        <p:txBody>
          <a:bodyPr wrap="square" rtlCol="0">
            <a:spAutoFit/>
          </a:bodyPr>
          <a:lstStyle/>
          <a:p>
            <a:r>
              <a:rPr lang="pl-PL" dirty="0"/>
              <a:t>Dla rozkładu normalnego</a:t>
            </a:r>
          </a:p>
        </p:txBody>
      </p:sp>
      <p:sp>
        <p:nvSpPr>
          <p:cNvPr id="19" name="pole tekstowe 18">
            <a:extLst>
              <a:ext uri="{FF2B5EF4-FFF2-40B4-BE49-F238E27FC236}">
                <a16:creationId xmlns:a16="http://schemas.microsoft.com/office/drawing/2014/main" id="{DD8F2DB0-8327-8B98-3321-2FE67A6FE404}"/>
              </a:ext>
            </a:extLst>
          </p:cNvPr>
          <p:cNvSpPr txBox="1"/>
          <p:nvPr/>
        </p:nvSpPr>
        <p:spPr>
          <a:xfrm>
            <a:off x="6096000" y="6492875"/>
            <a:ext cx="2988763" cy="369332"/>
          </a:xfrm>
          <a:prstGeom prst="rect">
            <a:avLst/>
          </a:prstGeom>
          <a:noFill/>
        </p:spPr>
        <p:txBody>
          <a:bodyPr wrap="square" rtlCol="0">
            <a:spAutoFit/>
          </a:bodyPr>
          <a:lstStyle/>
          <a:p>
            <a:r>
              <a:rPr lang="pl-PL" dirty="0"/>
              <a:t>Dla rozkładu normalnego</a:t>
            </a:r>
          </a:p>
        </p:txBody>
      </p:sp>
    </p:spTree>
    <p:extLst>
      <p:ext uri="{BB962C8B-B14F-4D97-AF65-F5344CB8AC3E}">
        <p14:creationId xmlns:p14="http://schemas.microsoft.com/office/powerpoint/2010/main" val="272385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7C20B0-7B33-C53F-931B-E0A3AB5CB2D3}"/>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A033FD5E-10B4-00E4-D77D-626062EDBD67}"/>
              </a:ext>
            </a:extLst>
          </p:cNvPr>
          <p:cNvSpPr>
            <a:spLocks noGrp="1"/>
          </p:cNvSpPr>
          <p:nvPr>
            <p:ph idx="1"/>
          </p:nvPr>
        </p:nvSpPr>
        <p:spPr/>
        <p:txBody>
          <a:bodyPr/>
          <a:lstStyle/>
          <a:p>
            <a:pPr marL="0" indent="0" algn="just">
              <a:buNone/>
            </a:pPr>
            <a:r>
              <a:rPr lang="pl-PL" dirty="0"/>
              <a:t>Jak widać w przypadku, gdy punkty zostały wygenerowane za pomocą rozkładu losowego normalnego(czyli takiego w której zdecydowana większość punktów leży w okolicy środka prostokąta </a:t>
            </a:r>
            <a:r>
              <a:rPr lang="pl-PL" dirty="0" err="1"/>
              <a:t>obramującego</a:t>
            </a:r>
            <a:r>
              <a:rPr lang="pl-PL" dirty="0"/>
              <a:t>) algorytm wyszukiwania znajduje punkty w obszarze od 5% do 20% szybciej niż w przypadku punktów wygenerowanych za pomocą rozkładu jednostajnego (gdzie gęstość punktów na obszarze jest w przybliżeniu taka sama). </a:t>
            </a:r>
          </a:p>
        </p:txBody>
      </p:sp>
    </p:spTree>
    <p:extLst>
      <p:ext uri="{BB962C8B-B14F-4D97-AF65-F5344CB8AC3E}">
        <p14:creationId xmlns:p14="http://schemas.microsoft.com/office/powerpoint/2010/main" val="109356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6CA329-CEA8-3D4E-4F73-5DCFAC092AC4}"/>
              </a:ext>
            </a:extLst>
          </p:cNvPr>
          <p:cNvSpPr>
            <a:spLocks noGrp="1"/>
          </p:cNvSpPr>
          <p:nvPr>
            <p:ph type="title"/>
          </p:nvPr>
        </p:nvSpPr>
        <p:spPr/>
        <p:txBody>
          <a:bodyPr>
            <a:normAutofit fontScale="90000"/>
          </a:bodyPr>
          <a:lstStyle/>
          <a:p>
            <a:r>
              <a:rPr lang="pl-PL" b="1" dirty="0"/>
              <a:t>Analiza czasów wykonania dla siatki przykładowej, oraz większej 50 trapezów 63 odcinki (punkty generowane za pomocą rozkładu jednostajnego)</a:t>
            </a:r>
          </a:p>
        </p:txBody>
      </p:sp>
      <p:pic>
        <p:nvPicPr>
          <p:cNvPr id="4" name="Symbol zastępczy zawartości 10">
            <a:extLst>
              <a:ext uri="{FF2B5EF4-FFF2-40B4-BE49-F238E27FC236}">
                <a16:creationId xmlns:a16="http://schemas.microsoft.com/office/drawing/2014/main" id="{3C922E66-B585-1D96-6286-E7E659BCEE21}"/>
              </a:ext>
            </a:extLst>
          </p:cNvPr>
          <p:cNvPicPr>
            <a:picLocks noGrp="1" noChangeAspect="1"/>
          </p:cNvPicPr>
          <p:nvPr>
            <p:ph idx="1"/>
          </p:nvPr>
        </p:nvPicPr>
        <p:blipFill>
          <a:blip r:embed="rId2"/>
          <a:stretch>
            <a:fillRect/>
          </a:stretch>
        </p:blipFill>
        <p:spPr>
          <a:xfrm>
            <a:off x="1438078" y="2119990"/>
            <a:ext cx="2819794" cy="1667108"/>
          </a:xfrm>
        </p:spPr>
      </p:pic>
      <p:pic>
        <p:nvPicPr>
          <p:cNvPr id="5" name="Obraz 4">
            <a:extLst>
              <a:ext uri="{FF2B5EF4-FFF2-40B4-BE49-F238E27FC236}">
                <a16:creationId xmlns:a16="http://schemas.microsoft.com/office/drawing/2014/main" id="{5A5291DF-75B8-6DFA-CB72-2E45872AAC30}"/>
              </a:ext>
            </a:extLst>
          </p:cNvPr>
          <p:cNvPicPr>
            <a:picLocks noChangeAspect="1"/>
          </p:cNvPicPr>
          <p:nvPr/>
        </p:nvPicPr>
        <p:blipFill>
          <a:blip r:embed="rId3"/>
          <a:stretch>
            <a:fillRect/>
          </a:stretch>
        </p:blipFill>
        <p:spPr>
          <a:xfrm>
            <a:off x="5483695" y="1833563"/>
            <a:ext cx="4157269" cy="2456884"/>
          </a:xfrm>
          <a:prstGeom prst="rect">
            <a:avLst/>
          </a:prstGeom>
        </p:spPr>
      </p:pic>
      <p:pic>
        <p:nvPicPr>
          <p:cNvPr id="7" name="Obraz 6">
            <a:extLst>
              <a:ext uri="{FF2B5EF4-FFF2-40B4-BE49-F238E27FC236}">
                <a16:creationId xmlns:a16="http://schemas.microsoft.com/office/drawing/2014/main" id="{0CDF7CA8-00FC-C927-3BDF-5478CED0B32D}"/>
              </a:ext>
            </a:extLst>
          </p:cNvPr>
          <p:cNvPicPr>
            <a:picLocks noChangeAspect="1"/>
          </p:cNvPicPr>
          <p:nvPr/>
        </p:nvPicPr>
        <p:blipFill>
          <a:blip r:embed="rId4"/>
          <a:stretch>
            <a:fillRect/>
          </a:stretch>
        </p:blipFill>
        <p:spPr>
          <a:xfrm>
            <a:off x="1447605" y="4600459"/>
            <a:ext cx="2810267" cy="1657581"/>
          </a:xfrm>
          <a:prstGeom prst="rect">
            <a:avLst/>
          </a:prstGeom>
        </p:spPr>
      </p:pic>
      <p:pic>
        <p:nvPicPr>
          <p:cNvPr id="11" name="Obraz 10">
            <a:extLst>
              <a:ext uri="{FF2B5EF4-FFF2-40B4-BE49-F238E27FC236}">
                <a16:creationId xmlns:a16="http://schemas.microsoft.com/office/drawing/2014/main" id="{D61FC8AC-424D-B683-0029-3B7EA02F4251}"/>
              </a:ext>
            </a:extLst>
          </p:cNvPr>
          <p:cNvPicPr>
            <a:picLocks noChangeAspect="1"/>
          </p:cNvPicPr>
          <p:nvPr/>
        </p:nvPicPr>
        <p:blipFill>
          <a:blip r:embed="rId5"/>
          <a:stretch>
            <a:fillRect/>
          </a:stretch>
        </p:blipFill>
        <p:spPr>
          <a:xfrm>
            <a:off x="5483695" y="4126460"/>
            <a:ext cx="4032927" cy="2411650"/>
          </a:xfrm>
          <a:prstGeom prst="rect">
            <a:avLst/>
          </a:prstGeom>
        </p:spPr>
      </p:pic>
    </p:spTree>
    <p:extLst>
      <p:ext uri="{BB962C8B-B14F-4D97-AF65-F5344CB8AC3E}">
        <p14:creationId xmlns:p14="http://schemas.microsoft.com/office/powerpoint/2010/main" val="147565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C3CE06C-3E7A-9921-3160-0314E04F3D4A}"/>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6EB3E325-623F-6C8D-B8A3-FA3E8FD6500C}"/>
              </a:ext>
            </a:extLst>
          </p:cNvPr>
          <p:cNvSpPr>
            <a:spLocks noGrp="1"/>
          </p:cNvSpPr>
          <p:nvPr>
            <p:ph idx="1"/>
          </p:nvPr>
        </p:nvSpPr>
        <p:spPr/>
        <p:txBody>
          <a:bodyPr/>
          <a:lstStyle/>
          <a:p>
            <a:pPr marL="0" indent="0" algn="just">
              <a:buNone/>
            </a:pPr>
            <a:r>
              <a:rPr lang="pl-PL" dirty="0"/>
              <a:t>Jak można było się spodziewać algorytm dłużej szuka punktów na mapie z większą ilością trapezów, również jak się można było spodziewać nie jest to w zależność liniowa, a logarytmiczna.</a:t>
            </a:r>
          </a:p>
        </p:txBody>
      </p:sp>
    </p:spTree>
    <p:extLst>
      <p:ext uri="{BB962C8B-B14F-4D97-AF65-F5344CB8AC3E}">
        <p14:creationId xmlns:p14="http://schemas.microsoft.com/office/powerpoint/2010/main" val="517684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D117B9-7F26-9117-2017-176F28659540}"/>
              </a:ext>
            </a:extLst>
          </p:cNvPr>
          <p:cNvSpPr>
            <a:spLocks noGrp="1"/>
          </p:cNvSpPr>
          <p:nvPr>
            <p:ph type="title"/>
          </p:nvPr>
        </p:nvSpPr>
        <p:spPr/>
        <p:txBody>
          <a:bodyPr/>
          <a:lstStyle/>
          <a:p>
            <a:endParaRPr lang="pl-PL"/>
          </a:p>
        </p:txBody>
      </p:sp>
      <p:sp>
        <p:nvSpPr>
          <p:cNvPr id="3" name="Symbol zastępczy zawartości 2">
            <a:extLst>
              <a:ext uri="{FF2B5EF4-FFF2-40B4-BE49-F238E27FC236}">
                <a16:creationId xmlns:a16="http://schemas.microsoft.com/office/drawing/2014/main" id="{30580A24-7631-0120-5FB3-66D50B8B328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15123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458D434-B8B2-00FC-87E8-BFAF1373EF34}"/>
              </a:ext>
            </a:extLst>
          </p:cNvPr>
          <p:cNvSpPr>
            <a:spLocks noGrp="1"/>
          </p:cNvSpPr>
          <p:nvPr>
            <p:ph type="title"/>
          </p:nvPr>
        </p:nvSpPr>
        <p:spPr/>
        <p:txBody>
          <a:bodyPr/>
          <a:lstStyle/>
          <a:p>
            <a:r>
              <a:rPr lang="pl-PL" b="1" dirty="0"/>
              <a:t>Cel projektu</a:t>
            </a:r>
          </a:p>
        </p:txBody>
      </p:sp>
      <p:sp>
        <p:nvSpPr>
          <p:cNvPr id="3" name="Symbol zastępczy zawartości 2">
            <a:extLst>
              <a:ext uri="{FF2B5EF4-FFF2-40B4-BE49-F238E27FC236}">
                <a16:creationId xmlns:a16="http://schemas.microsoft.com/office/drawing/2014/main" id="{5F72F4D2-8633-6839-0A3F-102AC182EAF7}"/>
              </a:ext>
            </a:extLst>
          </p:cNvPr>
          <p:cNvSpPr>
            <a:spLocks noGrp="1"/>
          </p:cNvSpPr>
          <p:nvPr>
            <p:ph idx="1"/>
          </p:nvPr>
        </p:nvSpPr>
        <p:spPr/>
        <p:txBody>
          <a:bodyPr/>
          <a:lstStyle/>
          <a:p>
            <a:pPr marL="0" indent="0" algn="just">
              <a:buNone/>
            </a:pPr>
            <a:r>
              <a:rPr lang="pl-PL" dirty="0"/>
              <a:t>Dany jest obszar z podziałem poligonowym. Zadawany jest punkt P na płaszczyźnie. Należy zaimplementować algorytm lokalizacji punktu metodą trapezową, który odpowie na pytanie, w którym elemencie znajduje się dany punkt. Ponadto należało dokonać analizy efektywności algorytmu oraz przedstawić wizualizacje kolejnych kroków jego działania. </a:t>
            </a:r>
          </a:p>
        </p:txBody>
      </p:sp>
    </p:spTree>
    <p:extLst>
      <p:ext uri="{BB962C8B-B14F-4D97-AF65-F5344CB8AC3E}">
        <p14:creationId xmlns:p14="http://schemas.microsoft.com/office/powerpoint/2010/main" val="383429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0B9CD-5C17-DAE5-43A0-4D99B5FD8656}"/>
              </a:ext>
            </a:extLst>
          </p:cNvPr>
          <p:cNvSpPr>
            <a:spLocks noGrp="1"/>
          </p:cNvSpPr>
          <p:nvPr>
            <p:ph type="title"/>
          </p:nvPr>
        </p:nvSpPr>
        <p:spPr/>
        <p:txBody>
          <a:bodyPr/>
          <a:lstStyle/>
          <a:p>
            <a:pPr algn="ctr"/>
            <a:r>
              <a:rPr lang="pl-PL" b="1" dirty="0"/>
              <a:t>Mapa trapezowa</a:t>
            </a:r>
          </a:p>
        </p:txBody>
      </p:sp>
      <p:pic>
        <p:nvPicPr>
          <p:cNvPr id="9" name="Symbol zastępczy zawartości 8">
            <a:extLst>
              <a:ext uri="{FF2B5EF4-FFF2-40B4-BE49-F238E27FC236}">
                <a16:creationId xmlns:a16="http://schemas.microsoft.com/office/drawing/2014/main" id="{96F4ACB2-61E9-5781-AB77-30DFB884E257}"/>
              </a:ext>
            </a:extLst>
          </p:cNvPr>
          <p:cNvPicPr>
            <a:picLocks noGrp="1" noChangeAspect="1"/>
          </p:cNvPicPr>
          <p:nvPr>
            <p:ph idx="1"/>
          </p:nvPr>
        </p:nvPicPr>
        <p:blipFill>
          <a:blip r:embed="rId2"/>
          <a:stretch>
            <a:fillRect/>
          </a:stretch>
        </p:blipFill>
        <p:spPr>
          <a:xfrm>
            <a:off x="2514600" y="1640959"/>
            <a:ext cx="6889826" cy="4540766"/>
          </a:xfrm>
        </p:spPr>
      </p:pic>
    </p:spTree>
    <p:extLst>
      <p:ext uri="{BB962C8B-B14F-4D97-AF65-F5344CB8AC3E}">
        <p14:creationId xmlns:p14="http://schemas.microsoft.com/office/powerpoint/2010/main" val="403629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3721377-1CDC-3F26-6C64-EC1DB89A4F16}"/>
              </a:ext>
            </a:extLst>
          </p:cNvPr>
          <p:cNvSpPr>
            <a:spLocks noGrp="1"/>
          </p:cNvSpPr>
          <p:nvPr>
            <p:ph type="title"/>
          </p:nvPr>
        </p:nvSpPr>
        <p:spPr/>
        <p:txBody>
          <a:bodyPr/>
          <a:lstStyle/>
          <a:p>
            <a:r>
              <a:rPr lang="pl-PL" b="1" dirty="0"/>
              <a:t>Mapa trapezowa - definicja</a:t>
            </a:r>
          </a:p>
        </p:txBody>
      </p:sp>
      <p:sp>
        <p:nvSpPr>
          <p:cNvPr id="3" name="Symbol zastępczy zawartości 2">
            <a:extLst>
              <a:ext uri="{FF2B5EF4-FFF2-40B4-BE49-F238E27FC236}">
                <a16:creationId xmlns:a16="http://schemas.microsoft.com/office/drawing/2014/main" id="{CB361C6E-397F-8C2F-9FAC-97EF2C3AED2C}"/>
              </a:ext>
            </a:extLst>
          </p:cNvPr>
          <p:cNvSpPr>
            <a:spLocks noGrp="1"/>
          </p:cNvSpPr>
          <p:nvPr>
            <p:ph idx="1"/>
          </p:nvPr>
        </p:nvSpPr>
        <p:spPr/>
        <p:txBody>
          <a:bodyPr/>
          <a:lstStyle/>
          <a:p>
            <a:pPr marL="0" indent="0" algn="just">
              <a:buNone/>
            </a:pPr>
            <a:r>
              <a:rPr lang="pl-PL" dirty="0"/>
              <a:t>Mapa trapezowa jest podziałem obszaru na trójkąty lub trapezy, który otrzymujemy poprzez poprowadzenie dwóch pionowych odcinków do góry i w dół z każdego końca odcinka, który pierwotnie znajdował się na tym obszarze. Każdy z tych odcinków się zakończy kiedy napotka na inny odcinek, który już należy do podziału lub napotka na brzeg prostokąta ograniczającego	</a:t>
            </a:r>
          </a:p>
        </p:txBody>
      </p:sp>
    </p:spTree>
    <p:extLst>
      <p:ext uri="{BB962C8B-B14F-4D97-AF65-F5344CB8AC3E}">
        <p14:creationId xmlns:p14="http://schemas.microsoft.com/office/powerpoint/2010/main" val="392683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655DC6-72E0-71B9-3345-DDAA74EB8C28}"/>
              </a:ext>
            </a:extLst>
          </p:cNvPr>
          <p:cNvSpPr>
            <a:spLocks noGrp="1"/>
          </p:cNvSpPr>
          <p:nvPr>
            <p:ph type="title"/>
          </p:nvPr>
        </p:nvSpPr>
        <p:spPr>
          <a:xfrm>
            <a:off x="839788" y="352425"/>
            <a:ext cx="6189662" cy="781050"/>
          </a:xfrm>
        </p:spPr>
        <p:txBody>
          <a:bodyPr>
            <a:noAutofit/>
          </a:bodyPr>
          <a:lstStyle/>
          <a:p>
            <a:r>
              <a:rPr lang="pl-PL" sz="4400" b="1" dirty="0"/>
              <a:t>Przykład mapy trapezowej</a:t>
            </a:r>
          </a:p>
        </p:txBody>
      </p:sp>
      <p:pic>
        <p:nvPicPr>
          <p:cNvPr id="6" name="Symbol zastępczy zawartości 5">
            <a:extLst>
              <a:ext uri="{FF2B5EF4-FFF2-40B4-BE49-F238E27FC236}">
                <a16:creationId xmlns:a16="http://schemas.microsoft.com/office/drawing/2014/main" id="{3C409E41-AC3A-B049-897B-7AC19BF1BBE3}"/>
              </a:ext>
            </a:extLst>
          </p:cNvPr>
          <p:cNvPicPr>
            <a:picLocks noGrp="1" noChangeAspect="1"/>
          </p:cNvPicPr>
          <p:nvPr>
            <p:ph idx="1"/>
          </p:nvPr>
        </p:nvPicPr>
        <p:blipFill>
          <a:blip r:embed="rId2"/>
          <a:stretch>
            <a:fillRect/>
          </a:stretch>
        </p:blipFill>
        <p:spPr>
          <a:xfrm>
            <a:off x="5358994" y="1514208"/>
            <a:ext cx="5820587" cy="3820058"/>
          </a:xfrm>
        </p:spPr>
      </p:pic>
      <p:sp>
        <p:nvSpPr>
          <p:cNvPr id="4" name="Symbol zastępczy tekstu 3">
            <a:extLst>
              <a:ext uri="{FF2B5EF4-FFF2-40B4-BE49-F238E27FC236}">
                <a16:creationId xmlns:a16="http://schemas.microsoft.com/office/drawing/2014/main" id="{980C123E-BE8F-467A-A0B5-2E929D46DD21}"/>
              </a:ext>
            </a:extLst>
          </p:cNvPr>
          <p:cNvSpPr>
            <a:spLocks noGrp="1"/>
          </p:cNvSpPr>
          <p:nvPr>
            <p:ph type="body" sz="half" idx="2"/>
          </p:nvPr>
        </p:nvSpPr>
        <p:spPr>
          <a:xfrm>
            <a:off x="839788" y="1522678"/>
            <a:ext cx="3932237" cy="3811588"/>
          </a:xfrm>
        </p:spPr>
        <p:txBody>
          <a:bodyPr>
            <a:noAutofit/>
          </a:bodyPr>
          <a:lstStyle/>
          <a:p>
            <a:pPr algn="just"/>
            <a:r>
              <a:rPr lang="pl-PL" sz="2400" dirty="0"/>
              <a:t>Na rysunku widać mapę trapezową dla konkretnego zbioru odcinków. Dla przejrzystości ten zbiór odcinków został narysowany kolorem czerwonym. Jak widać na przykładzie od każdego końca czerwonego odcinka wychodzą dwa pionowe niebieskie odcinki, które kończą się na pierwszym napotkanym odcinku ze zbioru</a:t>
            </a:r>
          </a:p>
        </p:txBody>
      </p:sp>
    </p:spTree>
    <p:extLst>
      <p:ext uri="{BB962C8B-B14F-4D97-AF65-F5344CB8AC3E}">
        <p14:creationId xmlns:p14="http://schemas.microsoft.com/office/powerpoint/2010/main" val="37095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242A79-E837-1651-8316-89A7E7D9AC6E}"/>
              </a:ext>
            </a:extLst>
          </p:cNvPr>
          <p:cNvSpPr>
            <a:spLocks noGrp="1"/>
          </p:cNvSpPr>
          <p:nvPr>
            <p:ph type="title"/>
          </p:nvPr>
        </p:nvSpPr>
        <p:spPr/>
        <p:txBody>
          <a:bodyPr/>
          <a:lstStyle/>
          <a:p>
            <a:r>
              <a:rPr lang="pl-PL" b="1" dirty="0"/>
              <a:t>Mapa trapezowa – założenia</a:t>
            </a:r>
          </a:p>
        </p:txBody>
      </p:sp>
      <p:sp>
        <p:nvSpPr>
          <p:cNvPr id="3" name="Symbol zastępczy zawartości 2">
            <a:extLst>
              <a:ext uri="{FF2B5EF4-FFF2-40B4-BE49-F238E27FC236}">
                <a16:creationId xmlns:a16="http://schemas.microsoft.com/office/drawing/2014/main" id="{5473D45B-82D7-D9EC-A4C5-E960ED08165A}"/>
              </a:ext>
            </a:extLst>
          </p:cNvPr>
          <p:cNvSpPr>
            <a:spLocks noGrp="1"/>
          </p:cNvSpPr>
          <p:nvPr>
            <p:ph idx="1"/>
          </p:nvPr>
        </p:nvSpPr>
        <p:spPr/>
        <p:txBody>
          <a:bodyPr/>
          <a:lstStyle/>
          <a:p>
            <a:r>
              <a:rPr lang="pl-PL" dirty="0"/>
              <a:t>Wszystkie odcinki leżą w położeniu ogólnym </a:t>
            </a:r>
            <a:r>
              <a:rPr lang="pl-PL" dirty="0" err="1"/>
              <a:t>tzn</a:t>
            </a:r>
            <a:r>
              <a:rPr lang="pl-PL" dirty="0"/>
              <a:t>: </a:t>
            </a:r>
          </a:p>
          <a:p>
            <a:pPr marL="0" indent="0">
              <a:buNone/>
            </a:pPr>
            <a:r>
              <a:rPr lang="pl-PL" dirty="0"/>
              <a:t>Żaden odcinek nie jest pionowy</a:t>
            </a:r>
          </a:p>
          <a:p>
            <a:pPr marL="0" indent="0">
              <a:buNone/>
            </a:pPr>
            <a:r>
              <a:rPr lang="pl-PL" dirty="0"/>
              <a:t>Żadne para odcinków nie ma takiej samej współrzędnej x, poza odcinkami mającymi wspólny początek/koniec</a:t>
            </a:r>
          </a:p>
          <a:p>
            <a:r>
              <a:rPr lang="pl-PL" dirty="0"/>
              <a:t>Wszystkie odcinki leżą na płaszczyźnie dwuwymiarowej </a:t>
            </a:r>
          </a:p>
          <a:p>
            <a:pPr marL="0" indent="0">
              <a:buNone/>
            </a:pPr>
            <a:endParaRPr lang="pl-PL" dirty="0"/>
          </a:p>
          <a:p>
            <a:pPr marL="0" indent="0">
              <a:buNone/>
            </a:pPr>
            <a:endParaRPr lang="pl-PL" dirty="0"/>
          </a:p>
        </p:txBody>
      </p:sp>
    </p:spTree>
    <p:extLst>
      <p:ext uri="{BB962C8B-B14F-4D97-AF65-F5344CB8AC3E}">
        <p14:creationId xmlns:p14="http://schemas.microsoft.com/office/powerpoint/2010/main" val="315567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B1C130-B2CA-1013-5B3D-E54D5D41775A}"/>
              </a:ext>
            </a:extLst>
          </p:cNvPr>
          <p:cNvSpPr>
            <a:spLocks noGrp="1"/>
          </p:cNvSpPr>
          <p:nvPr>
            <p:ph type="title"/>
          </p:nvPr>
        </p:nvSpPr>
        <p:spPr/>
        <p:txBody>
          <a:bodyPr/>
          <a:lstStyle/>
          <a:p>
            <a:r>
              <a:rPr lang="pl-PL" b="1" dirty="0"/>
              <a:t>Mapa trapezowa – cechy obiektów</a:t>
            </a:r>
          </a:p>
        </p:txBody>
      </p:sp>
      <p:sp>
        <p:nvSpPr>
          <p:cNvPr id="3" name="Symbol zastępczy zawartości 2">
            <a:extLst>
              <a:ext uri="{FF2B5EF4-FFF2-40B4-BE49-F238E27FC236}">
                <a16:creationId xmlns:a16="http://schemas.microsoft.com/office/drawing/2014/main" id="{C5641F61-FEC6-1C4C-BAEA-294B849BB8DB}"/>
              </a:ext>
            </a:extLst>
          </p:cNvPr>
          <p:cNvSpPr>
            <a:spLocks noGrp="1"/>
          </p:cNvSpPr>
          <p:nvPr>
            <p:ph idx="1"/>
          </p:nvPr>
        </p:nvSpPr>
        <p:spPr>
          <a:xfrm>
            <a:off x="838200" y="1825625"/>
            <a:ext cx="7093688" cy="4351338"/>
          </a:xfrm>
        </p:spPr>
        <p:txBody>
          <a:bodyPr/>
          <a:lstStyle/>
          <a:p>
            <a:pPr algn="just"/>
            <a:r>
              <a:rPr lang="pl-PL" dirty="0"/>
              <a:t>Każdy trapez na mapie posiada:</a:t>
            </a:r>
          </a:p>
          <a:p>
            <a:pPr marL="0" indent="0" algn="just">
              <a:buNone/>
            </a:pPr>
            <a:r>
              <a:rPr lang="pl-PL" dirty="0"/>
              <a:t>dokładnie 2 boki </a:t>
            </a:r>
            <a:r>
              <a:rPr lang="pl-PL" dirty="0">
                <a:solidFill>
                  <a:srgbClr val="FFC000"/>
                </a:solidFill>
              </a:rPr>
              <a:t>pionowe</a:t>
            </a:r>
            <a:r>
              <a:rPr lang="pl-PL" dirty="0"/>
              <a:t>(punkt początkowy i końcowy mają tą samą współrzędną x</a:t>
            </a:r>
          </a:p>
          <a:p>
            <a:pPr marL="0" indent="0" algn="just">
              <a:buNone/>
            </a:pPr>
            <a:r>
              <a:rPr lang="pl-PL" dirty="0"/>
              <a:t>dokładnie 2 boki </a:t>
            </a:r>
            <a:r>
              <a:rPr lang="pl-PL" dirty="0" err="1">
                <a:solidFill>
                  <a:srgbClr val="C00000"/>
                </a:solidFill>
              </a:rPr>
              <a:t>niepionowe</a:t>
            </a:r>
            <a:r>
              <a:rPr lang="pl-PL" dirty="0"/>
              <a:t>(wszystkie odcinki, które nie spełniają warunków na bycie bokiem pionowym</a:t>
            </a:r>
          </a:p>
          <a:p>
            <a:pPr algn="just"/>
            <a:r>
              <a:rPr lang="pl-PL" dirty="0"/>
              <a:t>Każdy trójkąt na mapie posiada:</a:t>
            </a:r>
          </a:p>
          <a:p>
            <a:pPr marL="0" indent="0" algn="just">
              <a:buNone/>
            </a:pPr>
            <a:r>
              <a:rPr lang="pl-PL" dirty="0"/>
              <a:t>dokładnie 1 bok </a:t>
            </a:r>
            <a:r>
              <a:rPr lang="pl-PL" dirty="0">
                <a:solidFill>
                  <a:srgbClr val="FFC000"/>
                </a:solidFill>
              </a:rPr>
              <a:t>pionowy</a:t>
            </a:r>
          </a:p>
          <a:p>
            <a:pPr marL="0" indent="0" algn="just">
              <a:buNone/>
            </a:pPr>
            <a:r>
              <a:rPr lang="pl-PL" dirty="0"/>
              <a:t>dokładnie 2 boki </a:t>
            </a:r>
            <a:r>
              <a:rPr lang="pl-PL" dirty="0" err="1">
                <a:solidFill>
                  <a:srgbClr val="C00000"/>
                </a:solidFill>
              </a:rPr>
              <a:t>niepionowe</a:t>
            </a:r>
            <a:endParaRPr lang="pl-PL" dirty="0">
              <a:solidFill>
                <a:srgbClr val="C00000"/>
              </a:solidFill>
            </a:endParaRPr>
          </a:p>
          <a:p>
            <a:pPr marL="0" indent="0" algn="just">
              <a:buNone/>
            </a:pPr>
            <a:endParaRPr lang="pl-PL" dirty="0"/>
          </a:p>
        </p:txBody>
      </p:sp>
      <p:pic>
        <p:nvPicPr>
          <p:cNvPr id="5" name="Obraz 4">
            <a:extLst>
              <a:ext uri="{FF2B5EF4-FFF2-40B4-BE49-F238E27FC236}">
                <a16:creationId xmlns:a16="http://schemas.microsoft.com/office/drawing/2014/main" id="{E1093AAC-A5A2-972D-F978-0D3D580859A1}"/>
              </a:ext>
            </a:extLst>
          </p:cNvPr>
          <p:cNvPicPr>
            <a:picLocks noChangeAspect="1"/>
          </p:cNvPicPr>
          <p:nvPr/>
        </p:nvPicPr>
        <p:blipFill>
          <a:blip r:embed="rId2"/>
          <a:stretch>
            <a:fillRect/>
          </a:stretch>
        </p:blipFill>
        <p:spPr>
          <a:xfrm>
            <a:off x="8683423" y="1953133"/>
            <a:ext cx="2353003" cy="2048161"/>
          </a:xfrm>
          <a:prstGeom prst="rect">
            <a:avLst/>
          </a:prstGeom>
        </p:spPr>
      </p:pic>
      <p:pic>
        <p:nvPicPr>
          <p:cNvPr id="7" name="Obraz 6">
            <a:extLst>
              <a:ext uri="{FF2B5EF4-FFF2-40B4-BE49-F238E27FC236}">
                <a16:creationId xmlns:a16="http://schemas.microsoft.com/office/drawing/2014/main" id="{2FB88768-9ADB-D3FB-5E3D-9E943C67B2BA}"/>
              </a:ext>
            </a:extLst>
          </p:cNvPr>
          <p:cNvPicPr>
            <a:picLocks noChangeAspect="1"/>
          </p:cNvPicPr>
          <p:nvPr/>
        </p:nvPicPr>
        <p:blipFill>
          <a:blip r:embed="rId3"/>
          <a:stretch>
            <a:fillRect/>
          </a:stretch>
        </p:blipFill>
        <p:spPr>
          <a:xfrm>
            <a:off x="8586061" y="4572156"/>
            <a:ext cx="2277409" cy="1604807"/>
          </a:xfrm>
          <a:prstGeom prst="rect">
            <a:avLst/>
          </a:prstGeom>
        </p:spPr>
      </p:pic>
    </p:spTree>
    <p:extLst>
      <p:ext uri="{BB962C8B-B14F-4D97-AF65-F5344CB8AC3E}">
        <p14:creationId xmlns:p14="http://schemas.microsoft.com/office/powerpoint/2010/main" val="17242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BACBDEA-B8EF-6DF4-54EE-A194C3363E3E}"/>
              </a:ext>
            </a:extLst>
          </p:cNvPr>
          <p:cNvSpPr>
            <a:spLocks noGrp="1"/>
          </p:cNvSpPr>
          <p:nvPr>
            <p:ph type="title"/>
          </p:nvPr>
        </p:nvSpPr>
        <p:spPr/>
        <p:txBody>
          <a:bodyPr/>
          <a:lstStyle/>
          <a:p>
            <a:r>
              <a:rPr lang="pl-PL" b="1" dirty="0"/>
              <a:t>Mapa trapezowa – struktura obiektów</a:t>
            </a:r>
          </a:p>
        </p:txBody>
      </p:sp>
      <p:sp>
        <p:nvSpPr>
          <p:cNvPr id="3" name="Symbol zastępczy zawartości 2">
            <a:extLst>
              <a:ext uri="{FF2B5EF4-FFF2-40B4-BE49-F238E27FC236}">
                <a16:creationId xmlns:a16="http://schemas.microsoft.com/office/drawing/2014/main" id="{29744602-7856-4806-6708-D86F1FA54E7F}"/>
              </a:ext>
            </a:extLst>
          </p:cNvPr>
          <p:cNvSpPr>
            <a:spLocks noGrp="1"/>
          </p:cNvSpPr>
          <p:nvPr>
            <p:ph idx="1"/>
          </p:nvPr>
        </p:nvSpPr>
        <p:spPr>
          <a:xfrm>
            <a:off x="838200" y="1825625"/>
            <a:ext cx="5743353" cy="4351338"/>
          </a:xfrm>
        </p:spPr>
        <p:txBody>
          <a:bodyPr>
            <a:normAutofit/>
          </a:bodyPr>
          <a:lstStyle/>
          <a:p>
            <a:pPr marL="0" indent="0">
              <a:buNone/>
            </a:pPr>
            <a:r>
              <a:rPr lang="pl-PL" dirty="0"/>
              <a:t>Każdy trapez/trójkąt jest reprezentowany przez 4 cechy </a:t>
            </a:r>
          </a:p>
          <a:p>
            <a:r>
              <a:rPr lang="pl-PL" dirty="0"/>
              <a:t>górny odcinek</a:t>
            </a:r>
          </a:p>
          <a:p>
            <a:r>
              <a:rPr lang="pl-PL" dirty="0"/>
              <a:t>dolny odcinek</a:t>
            </a:r>
          </a:p>
          <a:p>
            <a:r>
              <a:rPr lang="pl-PL" dirty="0"/>
              <a:t>lewy wierzchołek</a:t>
            </a:r>
          </a:p>
          <a:p>
            <a:r>
              <a:rPr lang="pl-PL" dirty="0"/>
              <a:t>prawy wierzchołek</a:t>
            </a:r>
          </a:p>
          <a:p>
            <a:pPr marL="0" indent="0">
              <a:buNone/>
            </a:pPr>
            <a:r>
              <a:rPr lang="pl-PL" dirty="0"/>
              <a:t>Oraz posiada maksymalnie </a:t>
            </a:r>
          </a:p>
          <a:p>
            <a:pPr marL="0" indent="0">
              <a:buNone/>
            </a:pPr>
            <a:r>
              <a:rPr lang="pl-PL" dirty="0"/>
              <a:t>4 sąsiadów</a:t>
            </a:r>
          </a:p>
          <a:p>
            <a:pPr marL="0" indent="0">
              <a:buNone/>
            </a:pPr>
            <a:endParaRPr lang="pl-PL" dirty="0"/>
          </a:p>
        </p:txBody>
      </p:sp>
      <p:pic>
        <p:nvPicPr>
          <p:cNvPr id="5" name="Obraz 4">
            <a:extLst>
              <a:ext uri="{FF2B5EF4-FFF2-40B4-BE49-F238E27FC236}">
                <a16:creationId xmlns:a16="http://schemas.microsoft.com/office/drawing/2014/main" id="{F46E0F77-D892-DA5C-A101-FABF489D554E}"/>
              </a:ext>
            </a:extLst>
          </p:cNvPr>
          <p:cNvPicPr>
            <a:picLocks noChangeAspect="1"/>
          </p:cNvPicPr>
          <p:nvPr/>
        </p:nvPicPr>
        <p:blipFill>
          <a:blip r:embed="rId2"/>
          <a:stretch>
            <a:fillRect/>
          </a:stretch>
        </p:blipFill>
        <p:spPr>
          <a:xfrm>
            <a:off x="5644929" y="2067339"/>
            <a:ext cx="5655283" cy="2723321"/>
          </a:xfrm>
          <a:prstGeom prst="rect">
            <a:avLst/>
          </a:prstGeom>
        </p:spPr>
      </p:pic>
    </p:spTree>
    <p:extLst>
      <p:ext uri="{BB962C8B-B14F-4D97-AF65-F5344CB8AC3E}">
        <p14:creationId xmlns:p14="http://schemas.microsoft.com/office/powerpoint/2010/main" val="3417906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B9F6A77-5302-9D80-B42B-4BE58A84E650}"/>
              </a:ext>
            </a:extLst>
          </p:cNvPr>
          <p:cNvSpPr>
            <a:spLocks noGrp="1"/>
          </p:cNvSpPr>
          <p:nvPr>
            <p:ph type="title"/>
          </p:nvPr>
        </p:nvSpPr>
        <p:spPr/>
        <p:txBody>
          <a:bodyPr/>
          <a:lstStyle/>
          <a:p>
            <a:pPr algn="ctr"/>
            <a:r>
              <a:rPr lang="pl-PL" dirty="0"/>
              <a:t>Struktura </a:t>
            </a:r>
            <a:r>
              <a:rPr lang="pl-PL" dirty="0" err="1"/>
              <a:t>wyszukiwań</a:t>
            </a:r>
            <a:r>
              <a:rPr lang="pl-PL" dirty="0"/>
              <a:t> – graf historii </a:t>
            </a:r>
          </a:p>
        </p:txBody>
      </p:sp>
      <p:pic>
        <p:nvPicPr>
          <p:cNvPr id="5" name="Symbol zastępczy zawartości 4">
            <a:extLst>
              <a:ext uri="{FF2B5EF4-FFF2-40B4-BE49-F238E27FC236}">
                <a16:creationId xmlns:a16="http://schemas.microsoft.com/office/drawing/2014/main" id="{88E7BBB8-A436-4BC7-5619-4B7F4767288F}"/>
              </a:ext>
            </a:extLst>
          </p:cNvPr>
          <p:cNvPicPr>
            <a:picLocks noGrp="1" noChangeAspect="1"/>
          </p:cNvPicPr>
          <p:nvPr>
            <p:ph idx="1"/>
          </p:nvPr>
        </p:nvPicPr>
        <p:blipFill>
          <a:blip r:embed="rId2"/>
          <a:stretch>
            <a:fillRect/>
          </a:stretch>
        </p:blipFill>
        <p:spPr>
          <a:xfrm>
            <a:off x="3459192" y="2272060"/>
            <a:ext cx="5408763" cy="3374158"/>
          </a:xfrm>
        </p:spPr>
      </p:pic>
    </p:spTree>
    <p:extLst>
      <p:ext uri="{BB962C8B-B14F-4D97-AF65-F5344CB8AC3E}">
        <p14:creationId xmlns:p14="http://schemas.microsoft.com/office/powerpoint/2010/main" val="368150462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623</Words>
  <Application>Microsoft Office PowerPoint</Application>
  <PresentationFormat>Panoramiczny</PresentationFormat>
  <Paragraphs>43</Paragraphs>
  <Slides>17</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17</vt:i4>
      </vt:variant>
    </vt:vector>
  </HeadingPairs>
  <TitlesOfParts>
    <vt:vector size="22" baseType="lpstr">
      <vt:lpstr>Arial</vt:lpstr>
      <vt:lpstr>Calibri</vt:lpstr>
      <vt:lpstr>Calibri Light</vt:lpstr>
      <vt:lpstr>Cambria Math</vt:lpstr>
      <vt:lpstr>Motyw pakietu Office</vt:lpstr>
      <vt:lpstr>Lokalizacja punktu w przestrzeni dwuwymiarowej metodą trapezową</vt:lpstr>
      <vt:lpstr>Cel projektu</vt:lpstr>
      <vt:lpstr>Mapa trapezowa</vt:lpstr>
      <vt:lpstr>Mapa trapezowa - definicja</vt:lpstr>
      <vt:lpstr>Przykład mapy trapezowej</vt:lpstr>
      <vt:lpstr>Mapa trapezowa – założenia</vt:lpstr>
      <vt:lpstr>Mapa trapezowa – cechy obiektów</vt:lpstr>
      <vt:lpstr>Mapa trapezowa – struktura obiektów</vt:lpstr>
      <vt:lpstr>Struktura wyszukiwań – graf historii </vt:lpstr>
      <vt:lpstr>Graf historii – opis </vt:lpstr>
      <vt:lpstr>Graf historii – konstrukcja </vt:lpstr>
      <vt:lpstr>Graf historii – przeszukiwanie  </vt:lpstr>
      <vt:lpstr>Analiza czasu wykonania dla siatki przykładowej – 25 trapezów, 29odcinków</vt:lpstr>
      <vt:lpstr>Prezentacja programu PowerPoint</vt:lpstr>
      <vt:lpstr>Analiza czasów wykonania dla siatki przykładowej, oraz większej 50 trapezów 63 odcinki (punkty generowane za pomocą rozkładu jednostajnego)</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Lokalizacja punktu w przestrzeni dwuwymiarowej metodą trapezową</dc:title>
  <dc:creator>Adam Woźny</dc:creator>
  <cp:lastModifiedBy>Adam Woźny</cp:lastModifiedBy>
  <cp:revision>2</cp:revision>
  <dcterms:created xsi:type="dcterms:W3CDTF">2023-01-02T12:10:07Z</dcterms:created>
  <dcterms:modified xsi:type="dcterms:W3CDTF">2023-01-02T20:05:51Z</dcterms:modified>
</cp:coreProperties>
</file>